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71" r:id="rId2"/>
    <p:sldId id="462" r:id="rId3"/>
    <p:sldId id="425" r:id="rId4"/>
    <p:sldId id="479" r:id="rId5"/>
    <p:sldId id="480" r:id="rId6"/>
    <p:sldId id="463" r:id="rId7"/>
    <p:sldId id="464" r:id="rId8"/>
    <p:sldId id="475" r:id="rId9"/>
    <p:sldId id="476" r:id="rId10"/>
    <p:sldId id="465" r:id="rId11"/>
    <p:sldId id="439" r:id="rId12"/>
    <p:sldId id="427" r:id="rId13"/>
    <p:sldId id="451" r:id="rId14"/>
    <p:sldId id="445" r:id="rId15"/>
    <p:sldId id="477" r:id="rId16"/>
    <p:sldId id="446" r:id="rId17"/>
    <p:sldId id="452" r:id="rId18"/>
    <p:sldId id="453" r:id="rId19"/>
    <p:sldId id="454" r:id="rId20"/>
    <p:sldId id="458" r:id="rId21"/>
    <p:sldId id="456" r:id="rId22"/>
    <p:sldId id="472" r:id="rId23"/>
    <p:sldId id="478" r:id="rId24"/>
    <p:sldId id="469" r:id="rId25"/>
    <p:sldId id="471" r:id="rId26"/>
    <p:sldId id="459" r:id="rId27"/>
    <p:sldId id="460" r:id="rId28"/>
    <p:sldId id="457" r:id="rId29"/>
    <p:sldId id="455" r:id="rId30"/>
    <p:sldId id="461" r:id="rId31"/>
    <p:sldId id="473" r:id="rId32"/>
    <p:sldId id="466" r:id="rId33"/>
    <p:sldId id="468" r:id="rId34"/>
    <p:sldId id="470" r:id="rId35"/>
    <p:sldId id="467" r:id="rId36"/>
    <p:sldId id="474" r:id="rId37"/>
    <p:sldId id="448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62"/>
            <p14:sldId id="425"/>
            <p14:sldId id="479"/>
            <p14:sldId id="480"/>
            <p14:sldId id="463"/>
            <p14:sldId id="464"/>
            <p14:sldId id="475"/>
            <p14:sldId id="476"/>
            <p14:sldId id="465"/>
            <p14:sldId id="439"/>
            <p14:sldId id="427"/>
            <p14:sldId id="451"/>
            <p14:sldId id="445"/>
            <p14:sldId id="477"/>
            <p14:sldId id="446"/>
            <p14:sldId id="452"/>
            <p14:sldId id="453"/>
            <p14:sldId id="454"/>
            <p14:sldId id="458"/>
            <p14:sldId id="456"/>
            <p14:sldId id="472"/>
            <p14:sldId id="478"/>
            <p14:sldId id="469"/>
            <p14:sldId id="471"/>
            <p14:sldId id="459"/>
            <p14:sldId id="460"/>
            <p14:sldId id="457"/>
            <p14:sldId id="455"/>
            <p14:sldId id="461"/>
            <p14:sldId id="473"/>
            <p14:sldId id="466"/>
            <p14:sldId id="468"/>
            <p14:sldId id="470"/>
            <p14:sldId id="467"/>
            <p14:sldId id="47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27" autoAdjust="0"/>
  </p:normalViewPr>
  <p:slideViewPr>
    <p:cSldViewPr>
      <p:cViewPr varScale="1">
        <p:scale>
          <a:sx n="98" d="100"/>
          <a:sy n="98" d="100"/>
        </p:scale>
        <p:origin x="25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6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9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4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0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2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42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7220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8140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8768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1135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6194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5446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2479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23165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97878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6210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1567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048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356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041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6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6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2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4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670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84313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8644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21176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1163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86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76373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Filters 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in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MapReduce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7625" y="4581128"/>
            <a:ext cx="6400800" cy="864096"/>
          </a:xfrm>
        </p:spPr>
        <p:txBody>
          <a:bodyPr/>
          <a:lstStyle/>
          <a:p>
            <a:r>
              <a:rPr lang="en-US" sz="2400" dirty="0"/>
              <a:t>Mahmoud (Max)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3C9C6-B2F5-A544-812B-56707A3E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32848" cy="45686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Output</a:t>
              </a:r>
            </a:p>
            <a:p>
              <a:pPr algn="ctr"/>
              <a:r>
                <a:rPr lang="en-US" altLang="en-US" dirty="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78448"/>
            <a:ext cx="838200" cy="10668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2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3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216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/>
              <a:t>aggregate, summarize, filter, or transform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8D5ED5A-6EF0-DB40-8196-91618C36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3" y="4245248"/>
            <a:ext cx="838200" cy="3683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Split 4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Need to handle</a:t>
            </a:r>
            <a:r>
              <a:rPr lang="en-US" sz="2800" dirty="0">
                <a:solidFill>
                  <a:srgbClr val="00B050"/>
                </a:solidFill>
              </a:rPr>
              <a:t> more data</a:t>
            </a:r>
            <a:r>
              <a:rPr lang="en-US" sz="2800" dirty="0"/>
              <a:t>? Just add </a:t>
            </a:r>
            <a:r>
              <a:rPr lang="en-US" sz="2800" dirty="0">
                <a:solidFill>
                  <a:srgbClr val="0000FF"/>
                </a:solidFill>
              </a:rPr>
              <a:t>more Mappers/Reducers</a:t>
            </a:r>
            <a:r>
              <a:rPr lang="en-US" sz="2800" dirty="0"/>
              <a:t>!</a:t>
            </a:r>
          </a:p>
          <a:p>
            <a:r>
              <a:rPr lang="en-US" sz="2800" dirty="0"/>
              <a:t>No need to handle </a:t>
            </a:r>
            <a:r>
              <a:rPr lang="en-US" sz="2800" dirty="0">
                <a:solidFill>
                  <a:srgbClr val="CC3300"/>
                </a:solidFill>
              </a:rPr>
              <a:t>multithreaded code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/>
            <a:r>
              <a:rPr lang="en-US" sz="2400" dirty="0"/>
              <a:t>Mappers and Reducers are typically single threaded and </a:t>
            </a:r>
            <a:r>
              <a:rPr lang="en-US" sz="2400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sz="2000" dirty="0">
                <a:solidFill>
                  <a:srgbClr val="006600"/>
                </a:solidFill>
              </a:rPr>
              <a:t>Determinism</a:t>
            </a:r>
            <a:r>
              <a:rPr lang="en-US" sz="2000" dirty="0"/>
              <a:t> allows for </a:t>
            </a:r>
            <a:r>
              <a:rPr lang="en-US" sz="2000" dirty="0">
                <a:solidFill>
                  <a:srgbClr val="7030A0"/>
                </a:solidFill>
              </a:rPr>
              <a:t>restarting of failed jobs</a:t>
            </a:r>
          </a:p>
          <a:p>
            <a:r>
              <a:rPr lang="en-US" sz="3400" dirty="0"/>
              <a:t>Mappers/Reducers run </a:t>
            </a:r>
            <a:r>
              <a:rPr lang="en-US" sz="3400" dirty="0">
                <a:solidFill>
                  <a:srgbClr val="FF0000"/>
                </a:solidFill>
              </a:rPr>
              <a:t>entirely independent </a:t>
            </a:r>
            <a:r>
              <a:rPr lang="en-US" sz="3400" dirty="0"/>
              <a:t>of each other</a:t>
            </a:r>
          </a:p>
          <a:p>
            <a:pPr lvl="2"/>
            <a:r>
              <a:rPr lang="en-US" sz="2800" dirty="0"/>
              <a:t>They run in </a:t>
            </a:r>
            <a:r>
              <a:rPr lang="en-US" sz="2800" dirty="0">
                <a:solidFill>
                  <a:srgbClr val="000066"/>
                </a:solidFill>
              </a:rPr>
              <a:t>separate JVMs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Word Count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/>
          </a:bodyPr>
          <a:lstStyle/>
          <a:p>
            <a:r>
              <a:rPr lang="en-US" sz="2400" dirty="0"/>
              <a:t>Given a set of text documents/files</a:t>
            </a:r>
          </a:p>
          <a:p>
            <a:r>
              <a:rPr lang="en-US" sz="2400" dirty="0">
                <a:solidFill>
                  <a:srgbClr val="000066"/>
                </a:solidFill>
              </a:rPr>
              <a:t>Find frequencies of each unique word</a:t>
            </a:r>
          </a:p>
          <a:p>
            <a:r>
              <a:rPr lang="en-US" sz="2400" dirty="0">
                <a:solidFill>
                  <a:srgbClr val="000066"/>
                </a:solidFill>
              </a:rPr>
              <a:t>Input: “</a:t>
            </a:r>
            <a:r>
              <a:rPr lang="en-US" sz="2400" dirty="0">
                <a:solidFill>
                  <a:srgbClr val="0000FF"/>
                </a:solidFill>
              </a:rPr>
              <a:t>gray fox red fox jumped over red gray fox</a:t>
            </a:r>
            <a:r>
              <a:rPr lang="en-US" sz="2400" dirty="0">
                <a:solidFill>
                  <a:srgbClr val="000066"/>
                </a:solidFill>
              </a:rPr>
              <a:t>”</a:t>
            </a:r>
          </a:p>
          <a:p>
            <a:r>
              <a:rPr lang="en-US" sz="2400" dirty="0"/>
              <a:t>Output: </a:t>
            </a:r>
            <a:r>
              <a:rPr lang="en-US" sz="2400" dirty="0">
                <a:solidFill>
                  <a:srgbClr val="0000FF"/>
                </a:solidFill>
              </a:rPr>
              <a:t>dictionary[(word, frequency)]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(gray,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(red, 2),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3)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6"/>
          </a:xfrm>
        </p:spPr>
        <p:txBody>
          <a:bodyPr>
            <a:normAutofit/>
          </a:bodyPr>
          <a:lstStyle/>
          <a:p>
            <a:r>
              <a:rPr lang="en-US" sz="2800" dirty="0"/>
              <a:t>Reads in </a:t>
            </a:r>
            <a:r>
              <a:rPr lang="en-US" sz="2800" dirty="0">
                <a:solidFill>
                  <a:srgbClr val="006600"/>
                </a:solidFill>
              </a:rPr>
              <a:t>input pair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(Key, Value)</a:t>
            </a:r>
            <a:endParaRPr lang="en-US" sz="2800" dirty="0"/>
          </a:p>
          <a:p>
            <a:r>
              <a:rPr lang="en-US" sz="2800" dirty="0"/>
              <a:t>Outputs a pair </a:t>
            </a:r>
            <a:r>
              <a:rPr lang="en-US" sz="2800" dirty="0">
                <a:solidFill>
                  <a:srgbClr val="0000FF"/>
                </a:solidFill>
              </a:rPr>
              <a:t>(K’, V’)</a:t>
            </a:r>
          </a:p>
          <a:p>
            <a:pPr lvl="1"/>
            <a:r>
              <a:rPr lang="en-US" sz="2400" dirty="0"/>
              <a:t>Let’s count number of each word in user queries (or Tweets/Blogs)</a:t>
            </a:r>
          </a:p>
          <a:p>
            <a:pPr lvl="1"/>
            <a:r>
              <a:rPr lang="en-US" sz="2400" dirty="0"/>
              <a:t>The input to the mapper will be (</a:t>
            </a:r>
            <a:r>
              <a:rPr lang="en-US" sz="2400" dirty="0" err="1"/>
              <a:t>QueryID</a:t>
            </a:r>
            <a:r>
              <a:rPr lang="en-US" sz="2400" dirty="0"/>
              <a:t>, </a:t>
            </a:r>
            <a:r>
              <a:rPr lang="en-US" sz="2400" dirty="0" err="1"/>
              <a:t>QueryText</a:t>
            </a:r>
            <a:r>
              <a:rPr lang="en-US" sz="2400" dirty="0"/>
              <a:t>):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sz="2400" dirty="0"/>
              <a:t>The output would be:</a:t>
            </a:r>
          </a:p>
          <a:p>
            <a:pPr marL="57150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(the, 1) (teacher, 1) (went, 1)</a:t>
            </a:r>
          </a:p>
          <a:p>
            <a:pPr marL="57150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/>
              <a:t>Mapper’s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6"/>
          </a:xfrm>
        </p:spPr>
        <p:txBody>
          <a:bodyPr>
            <a:normAutofit/>
          </a:bodyPr>
          <a:lstStyle/>
          <a:p>
            <a:pPr marL="400050" indent="-28575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(Q1,“the teacher went to the store. the store was closed; the store opens in the morning. the store opens at 9am.”)</a:t>
            </a:r>
          </a:p>
          <a:p>
            <a:pPr marL="11430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The output would be: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(the, 1) (teacher, 1) (went, 1)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(to, 1) (the, 1) (store, 1) (the, 1) 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(store, 1) (was, 1) (closed, 1) (the, 1) (store, 1) (opens, 1) (in, 1) (the, 1) (morning, 1) (the, 1) (store, 1&gt; 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(opens, 1) (at, 1) (9am,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Sort &amp; Shuffle: SQL’s </a:t>
            </a:r>
            <a:r>
              <a:rPr lang="en-US" dirty="0">
                <a:solidFill>
                  <a:srgbClr val="0000FF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2737"/>
            <a:ext cx="7886700" cy="512422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Mapper output</a:t>
            </a:r>
            <a:r>
              <a:rPr lang="en-US" sz="2800" dirty="0">
                <a:solidFill>
                  <a:srgbClr val="000066"/>
                </a:solidFill>
              </a:rPr>
              <a:t>, and aggregates values on the key</a:t>
            </a:r>
          </a:p>
          <a:p>
            <a:pPr marL="0" indent="0">
              <a:buNone/>
            </a:pPr>
            <a:endParaRPr lang="en-US" sz="2800" dirty="0">
              <a:solidFill>
                <a:srgbClr val="000066"/>
              </a:solidFill>
            </a:endParaRPr>
          </a:p>
          <a:p>
            <a:r>
              <a:rPr lang="en-US" sz="2600" dirty="0"/>
              <a:t>For our example, </a:t>
            </a:r>
            <a:r>
              <a:rPr lang="en-US" sz="2600" b="1" dirty="0">
                <a:solidFill>
                  <a:schemeClr val="tx1"/>
                </a:solidFill>
              </a:rPr>
              <a:t>the mappers output </a:t>
            </a:r>
            <a:r>
              <a:rPr lang="en-US" sz="2600" dirty="0"/>
              <a:t>would be: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6633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(teacher, 1) (went, 1) (to,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(store, 1) (was, 1) (closed,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(opens,1) (in,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(morning,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 1) (at, 1)  (9am, 1)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The output of Sort &amp; Shuffle would be:	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The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, [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1, 1, 1, 1, 1, 1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])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(store, [1, 1, 1])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2" charset="0"/>
              </a:rPr>
              <a:t>…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Accepts the </a:t>
            </a:r>
            <a:r>
              <a:rPr lang="en-US" sz="3200" dirty="0">
                <a:solidFill>
                  <a:srgbClr val="006600"/>
                </a:solidFill>
              </a:rPr>
              <a:t>Sort &amp; Shuffle output</a:t>
            </a:r>
            <a:r>
              <a:rPr lang="en-US" sz="3200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 Input to reducer: (store, [1, 1, 1])</a:t>
            </a:r>
          </a:p>
          <a:p>
            <a:pPr lvl="2"/>
            <a:r>
              <a:rPr lang="en-US" sz="2400" dirty="0">
                <a:solidFill>
                  <a:srgbClr val="663300"/>
                </a:solidFill>
              </a:rPr>
              <a:t>Output: (store, 3)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Input to reducer: (the, [1, 1, 1, 1, 1, 1])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Output: (the, 6)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</a:rPr>
              <a:t>Input path </a:t>
            </a:r>
            <a:r>
              <a:rPr lang="en-US" sz="2800" dirty="0">
                <a:solidFill>
                  <a:srgbClr val="000066"/>
                </a:solidFill>
              </a:rPr>
              <a:t>(identify your input files,…)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Output path </a:t>
            </a:r>
            <a:r>
              <a:rPr lang="en-US" sz="2800" dirty="0">
                <a:solidFill>
                  <a:srgbClr val="000066"/>
                </a:solidFill>
              </a:rPr>
              <a:t>(where to write output)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map()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reduce()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000066"/>
                </a:solidFill>
              </a:rPr>
              <a:t>OPTIONAL </a:t>
            </a:r>
            <a:r>
              <a:rPr lang="en-US" sz="2800" b="1" dirty="0">
                <a:solidFill>
                  <a:srgbClr val="000066"/>
                </a:solidFill>
              </a:rPr>
              <a:t>combine()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 path</a:t>
            </a:r>
            <a:r>
              <a:rPr lang="en-US" b="1" dirty="0">
                <a:solidFill>
                  <a:srgbClr val="000066"/>
                </a:solidFill>
              </a:rPr>
              <a:t>: 3 files will be read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/project7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5C12D-EEA1-A249-A2E5-70F0355B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6018"/>
            <a:ext cx="7886700" cy="4416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Output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Output path</a:t>
            </a:r>
            <a:r>
              <a:rPr lang="en-US" b="1" dirty="0">
                <a:solidFill>
                  <a:srgbClr val="000066"/>
                </a:solidFill>
              </a:rPr>
              <a:t>: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/output7/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/output7/_SUCCESS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may be a record number </a:t>
            </a:r>
            <a:r>
              <a:rPr lang="en-US" sz="12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(ignored for this word count problem)</a:t>
            </a:r>
            <a:endParaRPr lang="en-US" sz="2000" b="1" dirty="0">
              <a:solidFill>
                <a:srgbClr val="000066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value: </a:t>
            </a:r>
            <a:r>
              <a:rPr lang="en-US" sz="16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the entire record such as “fox jumped and jumped”</a:t>
            </a:r>
            <a:endParaRPr lang="en-US" sz="2000" b="1" dirty="0">
              <a:solidFill>
                <a:srgbClr val="000066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map(key, value)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# words : [word1, word2, …]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words = </a:t>
            </a:r>
            <a:r>
              <a:rPr lang="en-US" sz="2400" b="1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value.split</a:t>
            </a: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(“ “)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for word in words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emit( word, 1)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3200" dirty="0"/>
              <a:t>MapReduce:  Implementing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nsolas" panose="020B0609020204030204" pitchFamily="49" charset="0"/>
              </a:rPr>
              <a:t>Filters can be implemented in map() and reduce()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b="1" dirty="0">
              <a:solidFill>
                <a:srgbClr val="000066"/>
              </a:solidFill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nsolas" panose="020B0609020204030204" pitchFamily="49" charset="0"/>
              </a:rPr>
              <a:t>Based on filter requirement: you have to see what is the most efficient way to implement filters</a:t>
            </a:r>
          </a:p>
          <a:p>
            <a:pPr>
              <a:spcBef>
                <a:spcPts val="600"/>
              </a:spcBef>
            </a:pPr>
            <a:endParaRPr lang="en-US" sz="2800" b="1" dirty="0">
              <a:solidFill>
                <a:srgbClr val="000066"/>
              </a:solidFill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nsolas" panose="020B0609020204030204" pitchFamily="49" charset="0"/>
              </a:rPr>
              <a:t>SIMPLE RULE: If filter requirement depends on the aggregated values, then it should be implemented in reduce(), otherwise it should be implemented in map()</a:t>
            </a:r>
            <a:endParaRPr lang="en-US" sz="2800" dirty="0">
              <a:solidFill>
                <a:srgbClr val="0000FF"/>
              </a:solidFill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3200" dirty="0"/>
              <a:t>MapReduce Job:  map() function</a:t>
            </a:r>
            <a:br>
              <a:rPr lang="en-US" sz="3200" dirty="0"/>
            </a:br>
            <a:r>
              <a:rPr lang="en-US" sz="3200" dirty="0"/>
              <a:t>Ignore words which begins with “E”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This filter should be implemented in map() since it is not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(ignored here)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words = 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word in words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# should be done in the mapper to avoid creation of (E*, 1) pairs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word.startswith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(“E”))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continue # continue with for-loop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 word, 1)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map() since it is not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proper filter non-desired words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map() since it is not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proper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&lt; 80) { return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word in words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 # filter non-desired words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100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r>
              <a:rPr lang="en-US" sz="3600" dirty="0"/>
              <a:t>map() output: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(and,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2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101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over fox”</a:t>
            </a:r>
          </a:p>
          <a:p>
            <a:r>
              <a:rPr lang="en-US" sz="3600" dirty="0"/>
              <a:t>map() output: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</a:rPr>
              <a:t>Sort &amp; Shuffle is the genie of MapReduce</a:t>
            </a:r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b="1" dirty="0">
                <a:solidFill>
                  <a:srgbClr val="000066"/>
                </a:solidFill>
              </a:rPr>
              <a:t>Output of Sort &amp; Shuffle</a:t>
            </a:r>
            <a:endParaRPr lang="en-US" sz="28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(key_1, [V_11, V_12, …])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(Key_2, [V_21, V_22, …])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[V_N1, V_N2, …])</a:t>
            </a:r>
          </a:p>
          <a:p>
            <a:endParaRPr lang="en-US" sz="2800" dirty="0"/>
          </a:p>
          <a:p>
            <a:r>
              <a:rPr lang="en-US" sz="2800" dirty="0"/>
              <a:t>NOTE: {key_1, key_2, …, </a:t>
            </a:r>
            <a:r>
              <a:rPr lang="en-US" sz="2800" dirty="0" err="1"/>
              <a:t>key_N</a:t>
            </a:r>
            <a:r>
              <a:rPr lang="en-US" sz="2800" dirty="0"/>
              <a:t>} are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MapReduce Job Components: </a:t>
            </a:r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 accepts a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(key, [V1, V2, …, </a:t>
            </a:r>
            <a:r>
              <a:rPr lang="en-US" sz="2800" b="1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Vn</a:t>
            </a:r>
            <a:r>
              <a:rPr lang="en-US" sz="2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])</a:t>
            </a:r>
          </a:p>
          <a:p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creates any number of new (K</a:t>
            </a:r>
            <a:r>
              <a:rPr lang="en-US" sz="2800" b="1" baseline="300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2800" b="1" baseline="300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pairs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dirty="0"/>
              <a:t>Typical problem solved by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7"/>
            <a:ext cx="7886700" cy="4764188"/>
          </a:xfrm>
        </p:spPr>
        <p:txBody>
          <a:bodyPr>
            <a:normAutofit/>
          </a:bodyPr>
          <a:lstStyle/>
          <a:p>
            <a:r>
              <a:rPr lang="en-US" sz="3200" dirty="0"/>
              <a:t>Read a lot of data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map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: extract something you care about from each record</a:t>
            </a:r>
          </a:p>
          <a:p>
            <a:r>
              <a:rPr lang="en-US" sz="3200" dirty="0">
                <a:solidFill>
                  <a:srgbClr val="0000FF"/>
                </a:solidFill>
              </a:rPr>
              <a:t>Shuffle and Sort </a:t>
            </a:r>
            <a:r>
              <a:rPr lang="en-US" sz="2400" dirty="0"/>
              <a:t>[done by MapReduce Implementation]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</a:rPr>
              <a:t>reduce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: aggregate, summarize, filter, or transform</a:t>
            </a:r>
          </a:p>
          <a:p>
            <a:r>
              <a:rPr lang="en-US" sz="3200" dirty="0"/>
              <a:t>Write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Job:  reduce()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1],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  an </a:t>
            </a:r>
            <a:r>
              <a:rPr lang="en-US" sz="24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sum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emit(key, sum)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200" dirty="0"/>
              <a:t>MapReduce Job:  reduce() function</a:t>
            </a:r>
            <a:br>
              <a:rPr lang="en-US" sz="3200" dirty="0"/>
            </a:br>
            <a:r>
              <a:rPr lang="en-US" sz="3200" dirty="0"/>
              <a:t>ignore words which begin with “E”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NOT a proper filter (should be done in the mapper)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key.beginswith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(“E”)) {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emit(key, sum)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reduce() since it is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6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proper filter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(sum &gt;= 5)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emit(key, sum)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reduce() since it is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v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filter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(sum &lt; 5)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emit(key, sum)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712098"/>
          </a:xfrm>
        </p:spPr>
        <p:txBody>
          <a:bodyPr>
            <a:noAutofit/>
          </a:bodyPr>
          <a:lstStyle/>
          <a:p>
            <a:r>
              <a:rPr lang="en-US" sz="1400" dirty="0"/>
              <a:t>MapReduce Job:  reduce() function + what if we want to ignore</a:t>
            </a:r>
            <a:br>
              <a:rPr lang="en-US" sz="1400" dirty="0"/>
            </a:br>
            <a:r>
              <a:rPr lang="en-US" sz="1400" dirty="0"/>
              <a:t>words with frequencies of less than 5 </a:t>
            </a:r>
            <a:br>
              <a:rPr lang="en-US" sz="1400" dirty="0"/>
            </a:br>
            <a:r>
              <a:rPr lang="en-US" sz="14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WARNING: not a proper filter for reducer (should be done in mapper)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5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 &lt;= 2) { return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 = 0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proper filter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(count &lt; 5)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emit(key, count)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5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391199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and output length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create a new value</a:t>
            </a:r>
            <a:endParaRPr lang="en-US" sz="20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(key), count)</a:t>
            </a:r>
            <a:endParaRPr lang="en-US" sz="20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emit(key, </a:t>
            </a:r>
            <a:r>
              <a:rPr lang="en-US" sz="20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reduce()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can not implement this filter in reduce(),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since we do not have access to the entire record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 input).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2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576064"/>
          </a:xfrm>
        </p:spPr>
        <p:txBody>
          <a:bodyPr/>
          <a:lstStyle/>
          <a:p>
            <a:r>
              <a:rPr lang="en-US" dirty="0"/>
              <a:t>Summary: MapReduce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>
            <a:normAutofit/>
          </a:bodyPr>
          <a:lstStyle/>
          <a:p>
            <a:r>
              <a:rPr lang="en-US" sz="3000" dirty="0"/>
              <a:t>Filters can be implemented in map()</a:t>
            </a:r>
          </a:p>
          <a:p>
            <a:pPr lvl="1"/>
            <a:r>
              <a:rPr lang="en-US" sz="2600" dirty="0"/>
              <a:t> Filter is a map() filter, if it is not concerned with aggregated values of a key</a:t>
            </a:r>
          </a:p>
          <a:p>
            <a:pPr marL="342900" lvl="1" indent="0">
              <a:buNone/>
            </a:pPr>
            <a:endParaRPr lang="en-US" sz="2600" dirty="0"/>
          </a:p>
          <a:p>
            <a:r>
              <a:rPr lang="en-US" sz="3000" dirty="0"/>
              <a:t>Filters can be implemented in reduce()</a:t>
            </a:r>
          </a:p>
          <a:p>
            <a:pPr lvl="1"/>
            <a:r>
              <a:rPr lang="en-US" sz="3000" dirty="0"/>
              <a:t>Filter is a reduce() filter, if it is concerned with aggregated values of a key</a:t>
            </a:r>
            <a:endParaRPr lang="en-US" sz="2800" dirty="0"/>
          </a:p>
          <a:p>
            <a:endParaRPr lang="en-US" sz="3000" dirty="0"/>
          </a:p>
          <a:p>
            <a:r>
              <a:rPr lang="en-US" sz="3000" dirty="0"/>
              <a:t>Make sure to put the filter in map()/reduce() to minimize the number of (Key, Value) emitted.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1"/>
          </a:xfrm>
        </p:spPr>
        <p:txBody>
          <a:bodyPr>
            <a:normAutofit/>
          </a:bodyPr>
          <a:lstStyle/>
          <a:p>
            <a:r>
              <a:rPr lang="en-US" dirty="0"/>
              <a:t>Filters in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375621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a filter?</a:t>
            </a:r>
          </a:p>
          <a:p>
            <a:pPr lvl="1"/>
            <a:r>
              <a:rPr lang="en-US" sz="2800" dirty="0"/>
              <a:t> A filter is a Boolean condition/predicate, which limits the (key, value) emitted from mappers and reducers</a:t>
            </a:r>
          </a:p>
          <a:p>
            <a:r>
              <a:rPr lang="en-US" sz="3000" dirty="0"/>
              <a:t> </a:t>
            </a:r>
            <a:r>
              <a:rPr lang="en-US" sz="3000" b="1" dirty="0"/>
              <a:t>Example: </a:t>
            </a:r>
          </a:p>
          <a:p>
            <a:pPr lvl="1"/>
            <a:r>
              <a:rPr lang="en-US" sz="2800" dirty="0"/>
              <a:t> Drop employee records if </a:t>
            </a:r>
            <a:r>
              <a:rPr lang="en-US" sz="2800" dirty="0" err="1"/>
              <a:t>emp_id</a:t>
            </a:r>
            <a:r>
              <a:rPr lang="en-US" sz="2800" dirty="0"/>
              <a:t> is NULL</a:t>
            </a:r>
          </a:p>
          <a:p>
            <a:pPr lvl="1"/>
            <a:r>
              <a:rPr lang="en-US" sz="2800" dirty="0"/>
              <a:t> Drop records if a record has BAD language</a:t>
            </a:r>
          </a:p>
          <a:p>
            <a:pPr lvl="1"/>
            <a:r>
              <a:rPr lang="en-US" sz="2800" dirty="0"/>
              <a:t> Drop DNA sequence if chromosome is undefined</a:t>
            </a:r>
          </a:p>
          <a:p>
            <a:pPr lvl="1"/>
            <a:r>
              <a:rPr lang="en-US" sz="2800" dirty="0"/>
              <a:t> Drop messages if message length &gt; 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dirty="0"/>
              <a:t>Filters in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7"/>
            <a:ext cx="7886700" cy="4764188"/>
          </a:xfrm>
        </p:spPr>
        <p:txBody>
          <a:bodyPr>
            <a:normAutofit/>
          </a:bodyPr>
          <a:lstStyle/>
          <a:p>
            <a:r>
              <a:rPr lang="en-US" sz="3200" dirty="0"/>
              <a:t>What is a filter?</a:t>
            </a:r>
          </a:p>
          <a:p>
            <a:pPr lvl="1"/>
            <a:r>
              <a:rPr lang="en-US" sz="2800" dirty="0"/>
              <a:t> A filter is a Boolean condition/predicate, which limits the (key, value) emitted from mappers and reducers</a:t>
            </a:r>
          </a:p>
          <a:p>
            <a:r>
              <a:rPr lang="en-US" sz="3200" dirty="0"/>
              <a:t> Filters can be used in mappers:</a:t>
            </a:r>
          </a:p>
          <a:p>
            <a:pPr lvl="1"/>
            <a:r>
              <a:rPr lang="en-US" sz="2800" dirty="0"/>
              <a:t> To filter records (to drop records)</a:t>
            </a:r>
          </a:p>
          <a:p>
            <a:r>
              <a:rPr lang="en-US" sz="3200" dirty="0"/>
              <a:t> Filters can be used in reducers:</a:t>
            </a:r>
          </a:p>
          <a:p>
            <a:pPr lvl="1"/>
            <a:r>
              <a:rPr lang="en-US" sz="2800" dirty="0"/>
              <a:t> To filter output of reducers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D0A80-B48A-6641-B871-8F332C22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6912768" cy="42484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7FE77-333E-3246-BEF8-EAA2BCA3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00800" cy="4320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[V1, V2, …, </a:t>
            </a:r>
            <a:r>
              <a:rPr lang="en-US" dirty="0" err="1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Denotes an </a:t>
            </a:r>
            <a:r>
              <a:rPr lang="en-US" dirty="0" err="1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n values.</a:t>
            </a:r>
          </a:p>
          <a:p>
            <a:pPr marL="0" indent="0">
              <a:buNone/>
            </a:pPr>
            <a:endParaRPr lang="en-US" dirty="0">
              <a:solidFill>
                <a:srgbClr val="CC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Denotes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[“movie1”, “movie2”, “movie3”]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Denotes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record offset number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actual input record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value)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(K1, V1), (K2, V2), …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 and Sort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(K1, [V11, V12, …]), (K2, [V21, V22, …]), …</a:t>
            </a:r>
          </a:p>
          <a:p>
            <a:pPr marL="0" indent="0">
              <a:buNone/>
            </a:pPr>
            <a:endParaRPr lang="en-US" dirty="0">
              <a:solidFill>
                <a:srgbClr val="643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 in {K1, K2, …}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 : [value1, value2, …]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values)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outputs: (final_key_1, final_value_1),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(final_key_2, final_value_2), 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8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8207</TotalTime>
  <Words>3146</Words>
  <Application>Microsoft Macintosh PowerPoint</Application>
  <PresentationFormat>On-screen Show (4:3)</PresentationFormat>
  <Paragraphs>448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Verdana</vt:lpstr>
      <vt:lpstr>Wingdings</vt:lpstr>
      <vt:lpstr>scu-ppt-master</vt:lpstr>
      <vt:lpstr> Filters  in MapReduce</vt:lpstr>
      <vt:lpstr>MapReduce Model</vt:lpstr>
      <vt:lpstr>Typical problem solved by MapReduce</vt:lpstr>
      <vt:lpstr>Filters in MapReduce?</vt:lpstr>
      <vt:lpstr>Filters in MapReduce?</vt:lpstr>
      <vt:lpstr>MapReduce model</vt:lpstr>
      <vt:lpstr>MapReduce model</vt:lpstr>
      <vt:lpstr>MapReduce: Notation</vt:lpstr>
      <vt:lpstr>MapReduce Phases</vt:lpstr>
      <vt:lpstr>MapReduce model</vt:lpstr>
      <vt:lpstr>MapReduce workflow</vt:lpstr>
      <vt:lpstr>Mappers and Reducers</vt:lpstr>
      <vt:lpstr>Word Count Problem</vt:lpstr>
      <vt:lpstr>Mapper</vt:lpstr>
      <vt:lpstr>Mapper’s output</vt:lpstr>
      <vt:lpstr>Sort &amp; Shuffle: SQL’s GROUP BY</vt:lpstr>
      <vt:lpstr>Reducer</vt:lpstr>
      <vt:lpstr>MapReduce Job Components</vt:lpstr>
      <vt:lpstr>MapReduce Job:  Input Path</vt:lpstr>
      <vt:lpstr>MapReduce Job:  Output Path</vt:lpstr>
      <vt:lpstr>MapReduce Job:  map() function</vt:lpstr>
      <vt:lpstr>MapReduce:  Implementing Filters</vt:lpstr>
      <vt:lpstr>MapReduce Job:  map() function Ignore words which begins with “E”</vt:lpstr>
      <vt:lpstr>MapReduce Job:  map() function Ignore words with length of less than 3 Chars.</vt:lpstr>
      <vt:lpstr>MapReduce Job:  map() function Ignore records with length of less than 80 chars</vt:lpstr>
      <vt:lpstr>MapReduce Job:  map() function</vt:lpstr>
      <vt:lpstr>MapReduce Job:  map() function</vt:lpstr>
      <vt:lpstr>Sort &amp; Shuffle</vt:lpstr>
      <vt:lpstr>MapReduce Job Components: reduce()</vt:lpstr>
      <vt:lpstr>MapReduce Job:  reduce() function</vt:lpstr>
      <vt:lpstr>MapReduce Job:  reduce() function ignore words which begin with “E”</vt:lpstr>
      <vt:lpstr>MapReduce Job:  reduce() function + what if we want to ignore words with frequencies of less than 5 </vt:lpstr>
      <vt:lpstr>MapReduce Job:  reduce() function + what if we want to ignore words with frequencies of less than 5 </vt:lpstr>
      <vt:lpstr>MapReduce Job:  reduce() function + what if we want to ignore words with frequencies of less than 5  Ignore words with length of less than 3 Chars.</vt:lpstr>
      <vt:lpstr>MapReduce Job:  reduce() function and output length of key</vt:lpstr>
      <vt:lpstr>MapReduce Job:  reduce() function Ignore records with length of less than 80 chars</vt:lpstr>
      <vt:lpstr>Summary: MapReduce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Parsian, Mahmoud</cp:lastModifiedBy>
  <cp:revision>457</cp:revision>
  <cp:lastPrinted>2013-02-14T01:31:00Z</cp:lastPrinted>
  <dcterms:created xsi:type="dcterms:W3CDTF">2013-02-10T19:22:59Z</dcterms:created>
  <dcterms:modified xsi:type="dcterms:W3CDTF">2022-05-06T19:01:10Z</dcterms:modified>
</cp:coreProperties>
</file>