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5" r:id="rId3"/>
    <p:sldId id="305" r:id="rId4"/>
    <p:sldId id="257" r:id="rId5"/>
    <p:sldId id="290" r:id="rId6"/>
    <p:sldId id="289" r:id="rId7"/>
    <p:sldId id="292" r:id="rId8"/>
    <p:sldId id="293" r:id="rId9"/>
    <p:sldId id="268" r:id="rId10"/>
    <p:sldId id="294" r:id="rId11"/>
    <p:sldId id="269" r:id="rId12"/>
    <p:sldId id="270" r:id="rId13"/>
    <p:sldId id="295" r:id="rId14"/>
    <p:sldId id="271" r:id="rId15"/>
    <p:sldId id="272" r:id="rId16"/>
    <p:sldId id="297" r:id="rId17"/>
    <p:sldId id="299" r:id="rId18"/>
    <p:sldId id="300" r:id="rId19"/>
    <p:sldId id="301" r:id="rId20"/>
    <p:sldId id="302" r:id="rId21"/>
    <p:sldId id="303" r:id="rId22"/>
    <p:sldId id="304" r:id="rId23"/>
    <p:sldId id="296" r:id="rId24"/>
    <p:sldId id="273" r:id="rId25"/>
    <p:sldId id="274" r:id="rId26"/>
    <p:sldId id="275" r:id="rId27"/>
    <p:sldId id="277" r:id="rId28"/>
    <p:sldId id="306" r:id="rId29"/>
    <p:sldId id="279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1493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3661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6421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4054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548543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48329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7923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70646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54776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8299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0594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59696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403298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41459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19585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5850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513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112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065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7175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177532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1903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4658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8782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0263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8CCEB-BFDA-674C-86B0-F015AF4D08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7718" y="1600201"/>
            <a:ext cx="9144000" cy="1828799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Combiners </a:t>
            </a:r>
            <a:br>
              <a:rPr lang="en-US" dirty="0"/>
            </a:br>
            <a:r>
              <a:rPr lang="en-US" dirty="0"/>
              <a:t>in </a:t>
            </a:r>
            <a:br>
              <a:rPr lang="en-US" dirty="0"/>
            </a:br>
            <a:r>
              <a:rPr lang="en-US" dirty="0"/>
              <a:t>MapReduce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B0852-494A-7C4A-AF8E-1BC0B1CE8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7718" y="4225868"/>
            <a:ext cx="9144000" cy="896007"/>
          </a:xfrm>
        </p:spPr>
        <p:txBody>
          <a:bodyPr/>
          <a:lstStyle/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2229411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Combiner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In the following figure (next slide), for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2</a:t>
            </a:r>
            <a:r>
              <a:rPr lang="en-US" sz="3600" b="1" baseline="30000" dirty="0"/>
              <a:t>nd</a:t>
            </a:r>
            <a:r>
              <a:rPr lang="en-US" sz="3600" b="1" dirty="0"/>
              <a:t> partition,  mappers have created: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6)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combiner function combines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these two (</a:t>
            </a:r>
            <a:r>
              <a:rPr lang="en-US" sz="3600" b="1" u="sng" dirty="0"/>
              <a:t>with the SAME key as “c”</a:t>
            </a:r>
            <a:r>
              <a:rPr lang="en-US" sz="3600" b="1" dirty="0"/>
              <a:t>) into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(c, 9), </a:t>
            </a:r>
            <a:r>
              <a:rPr lang="en-US" sz="3600" dirty="0">
                <a:latin typeface="Courier" pitchFamily="2" charset="0"/>
              </a:rPr>
              <a:t>where</a:t>
            </a:r>
            <a:r>
              <a:rPr lang="en-US" sz="3600" b="1" dirty="0">
                <a:latin typeface="Courier" pitchFamily="2" charset="0"/>
              </a:rPr>
              <a:t> 9 = 3 + 6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1335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3490" y="365126"/>
            <a:ext cx="984031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What about Combiners?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3DEE72CE-58F1-644E-9AB9-E52DE62EF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9407" y="914400"/>
            <a:ext cx="8273488" cy="5578474"/>
          </a:xfrm>
        </p:spPr>
      </p:pic>
    </p:spTree>
    <p:extLst>
      <p:ext uri="{BB962C8B-B14F-4D97-AF65-F5344CB8AC3E}">
        <p14:creationId xmlns:p14="http://schemas.microsoft.com/office/powerpoint/2010/main" val="140656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without Combiners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0B2B157C-FB79-0947-B72A-A1D85E5B4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0" y="944990"/>
            <a:ext cx="7154562" cy="5547884"/>
          </a:xfrm>
        </p:spPr>
      </p:pic>
    </p:spTree>
    <p:extLst>
      <p:ext uri="{BB962C8B-B14F-4D97-AF65-F5344CB8AC3E}">
        <p14:creationId xmlns:p14="http://schemas.microsoft.com/office/powerpoint/2010/main" val="2993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Combiner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In the following figure (next slide),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u="sng" dirty="0">
                <a:solidFill>
                  <a:srgbClr val="0070C0"/>
                </a:solidFill>
              </a:rPr>
              <a:t>Mapper 1</a:t>
            </a:r>
            <a:r>
              <a:rPr lang="en-US" sz="3600" b="1" dirty="0"/>
              <a:t>                    </a:t>
            </a:r>
            <a:r>
              <a:rPr lang="en-US" sz="3600" b="1" u="sng" dirty="0">
                <a:solidFill>
                  <a:srgbClr val="0070C0"/>
                </a:solidFill>
              </a:rPr>
              <a:t>Mapper 2</a:t>
            </a:r>
            <a:endParaRPr lang="en-US" sz="3600" b="1" u="sng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1)    (Sunny,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1)    (Sunny, 1)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              (Sunny, 1)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/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The combiner function combines these two into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600" b="1" dirty="0">
                <a:latin typeface="Courier" pitchFamily="2" charset="0"/>
              </a:rPr>
              <a:t>(Hello, 2)    (Sunny, 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b="1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9170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042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with Combiners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10256F3D-4923-A34D-8254-E6E707AAA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0519" y="815546"/>
            <a:ext cx="8118389" cy="5677328"/>
          </a:xfrm>
        </p:spPr>
      </p:pic>
    </p:spTree>
    <p:extLst>
      <p:ext uri="{BB962C8B-B14F-4D97-AF65-F5344CB8AC3E}">
        <p14:creationId xmlns:p14="http://schemas.microsoft.com/office/powerpoint/2010/main" val="1426930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EXAMPLE-1: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423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record number: ignored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record as “&lt;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&gt;&lt;,&gt;&lt;rating&gt;”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V.split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rating = int(tokens[1])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rating)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722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 &amp; Shuffle phase will produce: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(movie_id_1, [2, 4, 5, 1, 1, 3])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(movie_id_2, [1, 1, 3, 5])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(movie_id_3, [1, 1, 1, 1, 2, 2])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Solution-1: Without Combiners</a:t>
            </a:r>
            <a:endParaRPr lang="en-US" sz="3200" u="sng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(all ratings for K)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 (a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494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EXAMPLE-1: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4048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29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9"/>
            <a:ext cx="10515600" cy="5031336"/>
          </a:xfrm>
        </p:spPr>
        <p:txBody>
          <a:bodyPr>
            <a:normAutofit/>
          </a:bodyPr>
          <a:lstStyle/>
          <a:p>
            <a:r>
              <a:rPr lang="en-US" sz="4000" dirty="0"/>
              <a:t>Input path (set of directories and files)</a:t>
            </a:r>
          </a:p>
          <a:p>
            <a:r>
              <a:rPr lang="en-US" sz="4000" dirty="0"/>
              <a:t>Output path (output directory)</a:t>
            </a:r>
          </a:p>
          <a:p>
            <a:r>
              <a:rPr lang="en-US" sz="4000" dirty="0">
                <a:solidFill>
                  <a:srgbClr val="0000FF"/>
                </a:solidFill>
              </a:rPr>
              <a:t>map</a:t>
            </a:r>
            <a:r>
              <a:rPr lang="en-US" sz="4000" dirty="0"/>
              <a:t>() function</a:t>
            </a:r>
          </a:p>
          <a:p>
            <a:r>
              <a:rPr lang="en-US" sz="4000" dirty="0">
                <a:solidFill>
                  <a:srgbClr val="0000FF"/>
                </a:solidFill>
              </a:rPr>
              <a:t>reduce</a:t>
            </a:r>
            <a:r>
              <a:rPr lang="en-US" sz="4000" dirty="0"/>
              <a:t>() function</a:t>
            </a:r>
          </a:p>
          <a:p>
            <a:r>
              <a:rPr lang="en-US" sz="4000" dirty="0">
                <a:solidFill>
                  <a:srgbClr val="C00000"/>
                </a:solidFill>
              </a:rPr>
              <a:t>combine() [OPTIONAL]</a:t>
            </a:r>
          </a:p>
        </p:txBody>
      </p:sp>
    </p:spTree>
    <p:extLst>
      <p:ext uri="{BB962C8B-B14F-4D97-AF65-F5344CB8AC3E}">
        <p14:creationId xmlns:p14="http://schemas.microsoft.com/office/powerpoint/2010/main" val="1092344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record number: ignored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record as “&lt;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&gt;&lt;,&gt;&lt;rating&gt;”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V.split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rating = int(tokens[1]) 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rating)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7938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u="sng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 function combines output of mappers per worker node for the same key: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55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dirty="0"/>
              <a:t>EXAMPLE-1: Find Sum of Values (ratings) per Key (</a:t>
            </a:r>
            <a:r>
              <a:rPr lang="en-US" sz="3600" dirty="0" err="1"/>
              <a:t>movie_id</a:t>
            </a:r>
            <a:r>
              <a:rPr lang="en-US" sz="36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793" y="1229711"/>
            <a:ext cx="10515600" cy="4905211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Solution-2: With Combiners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reduce(): reducer function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K: a unique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movie_id</a:t>
            </a: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V: [v_1, v_2, …,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v_n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V denotes all ratings for K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V) 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sum(V)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emit (K, </a:t>
            </a:r>
            <a:r>
              <a:rPr lang="en-US" sz="32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sum_of_ratings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040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How do we write Combiners? For Averages?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We need to write 3 functions: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 Note that </a:t>
            </a:r>
          </a:p>
          <a:p>
            <a:pPr lvl="1">
              <a:spcBef>
                <a:spcPts val="600"/>
              </a:spcBef>
            </a:pPr>
            <a:r>
              <a:rPr lang="en-US" sz="2933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“</a:t>
            </a:r>
            <a:r>
              <a:rPr lang="en-US" sz="2933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r>
              <a:rPr lang="en-US" sz="2933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What does this mean?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731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an Average is not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lnSpcReduction="1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of Partition-1: (6+7)/2 = 6.5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Average of Partition-2: (8)/1 = 8.0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 of Partition-1 and Partition-2:</a:t>
            </a:r>
          </a:p>
          <a:p>
            <a:pPr lvl="1"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(6.5 + 8.0)/2 = </a:t>
            </a:r>
            <a:r>
              <a:rPr lang="en-US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7.25 =&gt; NOT CORRECT</a:t>
            </a:r>
          </a:p>
          <a:p>
            <a:pPr lvl="1">
              <a:spcBef>
                <a:spcPts val="600"/>
              </a:spcBef>
            </a:pPr>
            <a:endParaRPr lang="en-US" sz="28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Average(6, 7, 8) = (6+7+8)/3 = 21/3 = 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7.0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Hmmmmmm</a:t>
            </a:r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 How to solve this?</a:t>
            </a:r>
          </a:p>
        </p:txBody>
      </p:sp>
    </p:spTree>
    <p:extLst>
      <p:ext uri="{BB962C8B-B14F-4D97-AF65-F5344CB8AC3E}">
        <p14:creationId xmlns:p14="http://schemas.microsoft.com/office/powerpoint/2010/main" val="3120788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3476"/>
            <a:ext cx="10515600" cy="98797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b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 Changing Output of Mappers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697"/>
            <a:ext cx="10515600" cy="4453266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6), (K, 7)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Change map() to create </a:t>
            </a:r>
            <a:r>
              <a:rPr lang="en-US" sz="3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6) --&gt; (K, (6,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 --&gt; (K, (7, 1))</a:t>
            </a:r>
          </a:p>
          <a:p>
            <a:pPr>
              <a:spcBef>
                <a:spcPts val="600"/>
              </a:spcBef>
            </a:pPr>
            <a:r>
              <a:rPr lang="en-US" sz="2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8) --&gt; 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8295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Average of an Average as an Average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 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(K, (6+7, 1+1)) =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):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>
              <a:spcBef>
                <a:spcPts val="600"/>
              </a:spcBef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Average(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3200" b="1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(13+8, 2+1))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(21, 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(sum, count))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32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=&gt; (K, 21/3) = </a:t>
            </a: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7)</a:t>
            </a:r>
            <a:endParaRPr lang="en-US" sz="32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732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 output of Mappers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752"/>
            <a:ext cx="10786241" cy="4905211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sz="32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Let say we have 2 partitions:</a:t>
            </a:r>
          </a:p>
          <a:p>
            <a:pPr lvl="1">
              <a:spcBef>
                <a:spcPts val="600"/>
              </a:spcBef>
            </a:pP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33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</a:t>
            </a: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33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(6, 1)), (K, (7, 1))</a:t>
            </a:r>
          </a:p>
          <a:p>
            <a:pPr lvl="1">
              <a:spcBef>
                <a:spcPts val="600"/>
              </a:spcBef>
            </a:pP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933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</a:t>
            </a:r>
            <a:r>
              <a:rPr lang="en-US" sz="2933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2933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combine(Partition-1): (K, (6+7, 1+1))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(13, 2))</a:t>
            </a:r>
          </a:p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combine(Partition-2):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(8, 1))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1006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 must be Associative &amp; Commutative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71752"/>
            <a:ext cx="10786241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2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F(a, b) = F(b, a)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(sum1, count1) + (sum2, count2) = (sum2, count2)  + (sum1, count1) </a:t>
            </a:r>
            <a:endParaRPr lang="en-US" sz="2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spcBef>
                <a:spcPts val="600"/>
              </a:spcBef>
            </a:pPr>
            <a:endParaRPr lang="en-US" sz="2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800" b="1" u="sng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Associative: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F(a, F(b, c) = F(F(a, b), c)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(sum1, count1) + ((sum2, count2) + (sum3, count3)) = 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((sum1, count1) + (sum2, count2)) + (sum3, count3)</a:t>
            </a:r>
          </a:p>
          <a:p>
            <a:pPr marL="0" indent="0">
              <a:spcBef>
                <a:spcPts val="600"/>
              </a:spcBef>
              <a:buNone/>
            </a:pPr>
            <a:endParaRPr lang="en-US" sz="32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52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Tuples in Python</a:t>
            </a:r>
            <a:endParaRPr lang="en-US" sz="36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681138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 = (78, 3)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a[0]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78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a[1]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  <a:endParaRPr lang="en-US" sz="4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30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29"/>
          </a:xfrm>
        </p:spPr>
        <p:txBody>
          <a:bodyPr/>
          <a:lstStyle/>
          <a:p>
            <a:r>
              <a:rPr lang="en-US" dirty="0"/>
              <a:t>MapReduce Job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5629"/>
            <a:ext cx="10515600" cy="5031336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00FF"/>
                </a:solidFill>
              </a:rPr>
              <a:t>map</a:t>
            </a:r>
            <a:r>
              <a:rPr lang="en-US" sz="3200" dirty="0"/>
              <a:t>() function</a:t>
            </a:r>
          </a:p>
          <a:p>
            <a:pPr lvl="1"/>
            <a:r>
              <a:rPr lang="en-US" sz="3200" dirty="0"/>
              <a:t> accept a (key, value)</a:t>
            </a:r>
          </a:p>
          <a:p>
            <a:pPr lvl="1"/>
            <a:r>
              <a:rPr lang="en-US" sz="3200" dirty="0"/>
              <a:t> convert (key, value) to a set of (key2, value2) pairs</a:t>
            </a:r>
          </a:p>
          <a:p>
            <a:r>
              <a:rPr lang="en-US" sz="3200" b="1" dirty="0">
                <a:solidFill>
                  <a:srgbClr val="0000FF"/>
                </a:solidFill>
              </a:rPr>
              <a:t>reduce</a:t>
            </a:r>
            <a:r>
              <a:rPr lang="en-US" sz="3200" dirty="0"/>
              <a:t>() function</a:t>
            </a:r>
          </a:p>
          <a:p>
            <a:pPr lvl="1"/>
            <a:r>
              <a:rPr lang="en-US" sz="3200" dirty="0"/>
              <a:t> accept (key2, [V_1, V_2, …, </a:t>
            </a:r>
            <a:r>
              <a:rPr lang="en-US" sz="3200" dirty="0" err="1"/>
              <a:t>V_n</a:t>
            </a:r>
            <a:r>
              <a:rPr lang="en-US" sz="3200" dirty="0"/>
              <a:t>]) </a:t>
            </a:r>
          </a:p>
          <a:p>
            <a:pPr lvl="1"/>
            <a:r>
              <a:rPr lang="en-US" sz="3200" dirty="0"/>
              <a:t> convert (key2, [V_1, V_2, …, </a:t>
            </a:r>
            <a:r>
              <a:rPr lang="en-US" sz="3200" dirty="0" err="1"/>
              <a:t>V_n</a:t>
            </a:r>
            <a:r>
              <a:rPr lang="en-US" sz="3200" dirty="0"/>
              <a:t>]) </a:t>
            </a:r>
          </a:p>
          <a:p>
            <a:pPr marL="457189" lvl="1" indent="0">
              <a:buNone/>
            </a:pPr>
            <a:r>
              <a:rPr lang="en-US" sz="3200" dirty="0"/>
              <a:t>   to a set of (key3, value3) pairs</a:t>
            </a:r>
          </a:p>
        </p:txBody>
      </p:sp>
    </p:spTree>
    <p:extLst>
      <p:ext uri="{BB962C8B-B14F-4D97-AF65-F5344CB8AC3E}">
        <p14:creationId xmlns:p14="http://schemas.microsoft.com/office/powerpoint/2010/main" val="2685423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 to consider for combiners &amp; reducers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Make their functions to be </a:t>
            </a:r>
            <a:r>
              <a:rPr lang="en-US" dirty="0">
                <a:solidFill>
                  <a:srgbClr val="0000FF"/>
                </a:solidFill>
              </a:rPr>
              <a:t>associative</a:t>
            </a:r>
            <a:r>
              <a:rPr lang="en-US" dirty="0"/>
              <a:t> and </a:t>
            </a:r>
            <a:r>
              <a:rPr lang="en-US" dirty="0">
                <a:solidFill>
                  <a:srgbClr val="0000FF"/>
                </a:solidFill>
              </a:rPr>
              <a:t>commutative</a:t>
            </a:r>
            <a:r>
              <a:rPr lang="en-US" dirty="0"/>
              <a:t>:</a:t>
            </a:r>
          </a:p>
          <a:p>
            <a:r>
              <a:rPr lang="en-US" dirty="0"/>
              <a:t>Let + be a binary function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Commutative Laws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sz="4000" dirty="0"/>
              <a:t>a + b</a:t>
            </a:r>
            <a:r>
              <a:rPr lang="en-US" sz="4000" b="1" dirty="0"/>
              <a:t>  = </a:t>
            </a:r>
            <a:r>
              <a:rPr lang="en-US" sz="4000" dirty="0"/>
              <a:t> b + a</a:t>
            </a:r>
          </a:p>
          <a:p>
            <a:endParaRPr lang="en-US" dirty="0"/>
          </a:p>
          <a:p>
            <a:r>
              <a:rPr lang="en-US" b="1" dirty="0">
                <a:solidFill>
                  <a:srgbClr val="0000FF"/>
                </a:solidFill>
                <a:effectLst/>
              </a:rPr>
              <a:t>Associative Laws</a:t>
            </a:r>
          </a:p>
          <a:p>
            <a:pPr marL="0" indent="0">
              <a:buNone/>
            </a:pPr>
            <a:r>
              <a:rPr lang="en-US" sz="4000" dirty="0"/>
              <a:t>		(a + b) + c</a:t>
            </a:r>
            <a:r>
              <a:rPr lang="en-US" sz="4000" b="1" dirty="0"/>
              <a:t>  = </a:t>
            </a:r>
            <a:r>
              <a:rPr lang="en-US" sz="4000" dirty="0"/>
              <a:t> a + (b + c)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9466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Commutative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Addition is commutative</a:t>
            </a:r>
          </a:p>
          <a:p>
            <a:pPr lvl="1"/>
            <a:r>
              <a:rPr lang="en-US" dirty="0"/>
              <a:t>  2 + 3 = 3 + 2 = 5</a:t>
            </a:r>
          </a:p>
          <a:p>
            <a:pPr lvl="1"/>
            <a:r>
              <a:rPr lang="en-US" dirty="0"/>
              <a:t>  100 + 200 = 200 + 100 = 300</a:t>
            </a:r>
          </a:p>
          <a:p>
            <a:endParaRPr lang="en-US" dirty="0"/>
          </a:p>
          <a:p>
            <a:r>
              <a:rPr lang="en-US" dirty="0"/>
              <a:t>Multiplication is commutative</a:t>
            </a:r>
          </a:p>
          <a:p>
            <a:pPr lvl="1"/>
            <a:r>
              <a:rPr lang="en-US" dirty="0"/>
              <a:t>  2 * 5 = 5 * 2 = 10</a:t>
            </a:r>
          </a:p>
          <a:p>
            <a:pPr lvl="1"/>
            <a:r>
              <a:rPr lang="en-US" dirty="0"/>
              <a:t>  20 * 30 = 30 *20 </a:t>
            </a:r>
          </a:p>
        </p:txBody>
      </p:sp>
    </p:spTree>
    <p:extLst>
      <p:ext uri="{BB962C8B-B14F-4D97-AF65-F5344CB8AC3E}">
        <p14:creationId xmlns:p14="http://schemas.microsoft.com/office/powerpoint/2010/main" val="3956845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Subtraction and Division is NOT Commutative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5 - 3 = 2</a:t>
            </a:r>
          </a:p>
          <a:p>
            <a:r>
              <a:rPr lang="en-US" dirty="0"/>
              <a:t>3 - 5 = -2</a:t>
            </a:r>
          </a:p>
          <a:p>
            <a:r>
              <a:rPr lang="en-US" dirty="0"/>
              <a:t>2 NOT EQUAL to -2</a:t>
            </a:r>
          </a:p>
          <a:p>
            <a:endParaRPr lang="en-US" dirty="0"/>
          </a:p>
          <a:p>
            <a:r>
              <a:rPr lang="en-US" dirty="0"/>
              <a:t>10 / 2 = 5</a:t>
            </a:r>
          </a:p>
          <a:p>
            <a:r>
              <a:rPr lang="en-US" dirty="0"/>
              <a:t>2 / 10 = 0.2</a:t>
            </a:r>
          </a:p>
          <a:p>
            <a:r>
              <a:rPr lang="en-US" dirty="0"/>
              <a:t>5 NOT EQUAL to 0.2 </a:t>
            </a:r>
          </a:p>
        </p:txBody>
      </p:sp>
    </p:spTree>
    <p:extLst>
      <p:ext uri="{BB962C8B-B14F-4D97-AF65-F5344CB8AC3E}">
        <p14:creationId xmlns:p14="http://schemas.microsoft.com/office/powerpoint/2010/main" val="29400147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function is not Associative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Avg (1, 2, 3) = 2.0</a:t>
            </a:r>
          </a:p>
          <a:p>
            <a:r>
              <a:rPr lang="en-US" sz="4400" dirty="0"/>
              <a:t>Avg(1,  Avg(2, 3)) = Avg(1, 2.5) = 1.75</a:t>
            </a:r>
          </a:p>
          <a:p>
            <a:r>
              <a:rPr lang="en-US" sz="4400" dirty="0"/>
              <a:t>2.0  </a:t>
            </a:r>
            <a:r>
              <a:rPr lang="en-US" sz="4400" dirty="0">
                <a:solidFill>
                  <a:srgbClr val="0000FF"/>
                </a:solidFill>
              </a:rPr>
              <a:t>NOT EQUAL  </a:t>
            </a:r>
            <a:r>
              <a:rPr lang="en-US" sz="4400" dirty="0"/>
              <a:t>to 1.75</a:t>
            </a:r>
          </a:p>
        </p:txBody>
      </p:sp>
    </p:spTree>
    <p:extLst>
      <p:ext uri="{BB962C8B-B14F-4D97-AF65-F5344CB8AC3E}">
        <p14:creationId xmlns:p14="http://schemas.microsoft.com/office/powerpoint/2010/main" val="2455809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12A32-9C70-A84C-BD70-6B6F25B7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9D696-28C9-7748-ADC9-DFD039AC4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1. Monoidify! Monoids as a Design Principle for Efficient MapReduce Algorithms  by Jimmy Lin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2. Data Algorithms (book)  by Mahmoud Parsian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3. Data Algorithms with Spark  (book) by Mahmoud Parsian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77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Typical MapReduce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A typical MapReduce job has two functions:</a:t>
            </a:r>
          </a:p>
          <a:p>
            <a:r>
              <a:rPr lang="en-US" sz="2800" b="1" dirty="0">
                <a:latin typeface="Courier" pitchFamily="2" charset="0"/>
              </a:rPr>
              <a:t>map()</a:t>
            </a:r>
          </a:p>
          <a:p>
            <a:r>
              <a:rPr lang="en-US" sz="2800" b="1" dirty="0">
                <a:latin typeface="Courier" pitchFamily="2" charset="0"/>
              </a:rPr>
              <a:t>reduce()</a:t>
            </a:r>
          </a:p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r>
              <a:rPr lang="en-US" sz="2800" b="1" dirty="0"/>
              <a:t>But you can further </a:t>
            </a:r>
            <a:r>
              <a:rPr lang="en-US" sz="2800" b="1" u="sng" dirty="0"/>
              <a:t>optimize the output of mappers </a:t>
            </a:r>
            <a:r>
              <a:rPr lang="en-US" sz="2800" b="1" dirty="0"/>
              <a:t>by adding a combiner function (works very similar to the </a:t>
            </a:r>
            <a:r>
              <a:rPr lang="en-US" sz="2800" b="1" dirty="0">
                <a:latin typeface="Courier" pitchFamily="2" charset="0"/>
              </a:rPr>
              <a:t>reduce() </a:t>
            </a:r>
            <a:r>
              <a:rPr lang="en-US" sz="2800" b="1" dirty="0"/>
              <a:t>function):</a:t>
            </a:r>
          </a:p>
          <a:p>
            <a:r>
              <a:rPr lang="en-US" sz="2800" b="1" dirty="0">
                <a:latin typeface="Courier" pitchFamily="2" charset="0"/>
              </a:rPr>
              <a:t>combine()</a:t>
            </a:r>
            <a:endParaRPr lang="en-US" b="1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8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1696"/>
          </a:xfrm>
        </p:spPr>
        <p:txBody>
          <a:bodyPr/>
          <a:lstStyle/>
          <a:p>
            <a:r>
              <a:rPr lang="en-US" dirty="0"/>
              <a:t>What is a Combiner?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Courier" pitchFamily="2" charset="0"/>
              </a:rPr>
              <a:t>combine() [OPTIONAL]</a:t>
            </a:r>
          </a:p>
          <a:p>
            <a:r>
              <a:rPr lang="en-US" sz="2800" b="1" dirty="0"/>
              <a:t>Combiner</a:t>
            </a:r>
            <a:r>
              <a:rPr lang="en-US" sz="2800" dirty="0"/>
              <a:t> is also known as “</a:t>
            </a:r>
            <a:r>
              <a:rPr lang="en-US" sz="2800" b="1" dirty="0"/>
              <a:t>Mini-Reducer</a:t>
            </a:r>
            <a:r>
              <a:rPr lang="en-US" sz="2800" dirty="0"/>
              <a:t>” that summarizes the mappers output </a:t>
            </a:r>
            <a:r>
              <a:rPr lang="en-US" sz="2800" b="1" u="sng" dirty="0"/>
              <a:t>with the same key</a:t>
            </a:r>
            <a:r>
              <a:rPr lang="en-US" sz="2800" b="1" dirty="0"/>
              <a:t> </a:t>
            </a:r>
            <a:r>
              <a:rPr lang="en-US" sz="2800" dirty="0"/>
              <a:t>before passing to the Reducer. </a:t>
            </a:r>
          </a:p>
          <a:p>
            <a:r>
              <a:rPr lang="en-US" sz="2800" dirty="0"/>
              <a:t>The primary job of Combiner is to process the output data from the mappers, before passing it to reducer. </a:t>
            </a:r>
          </a:p>
          <a:p>
            <a:r>
              <a:rPr lang="en-US" sz="2800" dirty="0"/>
              <a:t>The combine() function runs </a:t>
            </a:r>
            <a:r>
              <a:rPr lang="en-US" sz="2800" u="sng" dirty="0"/>
              <a:t>after the mapper</a:t>
            </a:r>
            <a:r>
              <a:rPr lang="en-US" sz="2800" dirty="0"/>
              <a:t> and </a:t>
            </a:r>
            <a:r>
              <a:rPr lang="en-US" sz="2800" u="sng" dirty="0"/>
              <a:t>before the reducer</a:t>
            </a:r>
            <a:endParaRPr lang="en-US" sz="2800" u="sng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477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we can send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Where: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2293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Informal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0525"/>
            <a:ext cx="10515600" cy="5136439"/>
          </a:xfrm>
        </p:spPr>
        <p:txBody>
          <a:bodyPr>
            <a:normAutofit fontScale="92500" lnSpcReduction="10000"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v1), (K, v2), (K, v3)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t1), (K, t2), (K, t3), (K, t4)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[v1, v2, v3, t1, t2, t3, t4])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                    we can send </a:t>
            </a:r>
            <a:r>
              <a:rPr lang="en-US" sz="16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[V, T])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V = combine([v1, v2, v3])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T = combine([t1, t2, t3, t4])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that you have to guarantee 4 properties: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Type(V) = Type(v1) = Type(v2) = Type(v3)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Type(T) = Type(t1) = Type(t2) = Type(t3) = Type(t4)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combine() MUST be a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function.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combine() MUST be an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962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75398"/>
          </a:xfrm>
        </p:spPr>
        <p:txBody>
          <a:bodyPr>
            <a:normAutofit fontScale="90000"/>
          </a:bodyPr>
          <a:lstStyle/>
          <a:p>
            <a:r>
              <a:rPr lang="en-US" dirty="0"/>
              <a:t>Combiner Example: find sum of values per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7159"/>
            <a:ext cx="10515600" cy="4999805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Partition-1: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2), (K, 3), (K, 4)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Partition-2: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(K, 5), (K, 6), (K, 7), (K, 8)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Rather than sending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[2, 3, 4, 5, 6, 7, 8])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 a reduce() function, we can send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(K, [9, 26]),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9 =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([2, 3, 4])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26 = </a:t>
            </a:r>
            <a:r>
              <a:rPr lang="en-US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([5, 6, 7, 8])</a:t>
            </a: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Note the the addition (+) is a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commutative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an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associative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function.</a:t>
            </a:r>
          </a:p>
          <a:p>
            <a:pPr marL="0" indent="0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6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A895-0231-5A4B-B2AC-CFB4AA998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6930"/>
          </a:xfrm>
        </p:spPr>
        <p:txBody>
          <a:bodyPr>
            <a:normAutofit/>
          </a:bodyPr>
          <a:lstStyle/>
          <a:p>
            <a:r>
              <a:rPr lang="en-US" dirty="0"/>
              <a:t>What about Combiners?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1778A-B232-474D-BA9E-B44F86DC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1752"/>
            <a:ext cx="10515600" cy="4905211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sz="3600" b="1" dirty="0"/>
              <a:t>Combiner</a:t>
            </a:r>
            <a:r>
              <a:rPr lang="en-US" sz="3600" dirty="0"/>
              <a:t> is also known as “</a:t>
            </a:r>
            <a:r>
              <a:rPr lang="en-US" sz="3600" b="1" dirty="0"/>
              <a:t>Mini-Reducer</a:t>
            </a:r>
            <a:r>
              <a:rPr lang="en-US" sz="3600" dirty="0"/>
              <a:t>” that summarizes the mapper output record with the </a:t>
            </a:r>
            <a:r>
              <a:rPr lang="en-US" sz="3600" b="1" dirty="0"/>
              <a:t>same</a:t>
            </a:r>
            <a:r>
              <a:rPr lang="en-US" sz="3600" dirty="0"/>
              <a:t> </a:t>
            </a:r>
            <a:r>
              <a:rPr lang="en-US" sz="3600" b="1" dirty="0"/>
              <a:t>Key</a:t>
            </a:r>
            <a:r>
              <a:rPr lang="en-US" sz="3600" dirty="0"/>
              <a:t> before passing to the Reducer. </a:t>
            </a:r>
          </a:p>
          <a:p>
            <a:pPr marL="0" indent="0">
              <a:spcBef>
                <a:spcPts val="600"/>
              </a:spcBef>
              <a:buNone/>
            </a:pPr>
            <a:endParaRPr lang="en-US" sz="36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Mappers 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Combiners  Reducers</a:t>
            </a:r>
            <a:endParaRPr lang="en-US" sz="2400" dirty="0">
              <a:solidFill>
                <a:srgbClr val="00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40189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1987</TotalTime>
  <Words>2141</Words>
  <Application>Microsoft Macintosh PowerPoint</Application>
  <PresentationFormat>Widescreen</PresentationFormat>
  <Paragraphs>271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Combiners  in  MapReduce</vt:lpstr>
      <vt:lpstr>MapReduce Job Components</vt:lpstr>
      <vt:lpstr>MapReduce Job Components</vt:lpstr>
      <vt:lpstr>Typical MapReduce Job</vt:lpstr>
      <vt:lpstr>What is a Combiner?</vt:lpstr>
      <vt:lpstr>Informal Example</vt:lpstr>
      <vt:lpstr>Informal Example</vt:lpstr>
      <vt:lpstr>Combiner Example: find sum of values per key</vt:lpstr>
      <vt:lpstr>What about Combiners?</vt:lpstr>
      <vt:lpstr>Combiner Example</vt:lpstr>
      <vt:lpstr>What about Combiners?</vt:lpstr>
      <vt:lpstr>MapReduce without Combiners</vt:lpstr>
      <vt:lpstr>Combiner Example</vt:lpstr>
      <vt:lpstr>MapReduce with Combiners</vt:lpstr>
      <vt:lpstr>EXAMPLE-1: Find Sum of Values per Key</vt:lpstr>
      <vt:lpstr>EXAMPLE-1: Find Sum of Values (ratings) per Key (movie_id)</vt:lpstr>
      <vt:lpstr>EXAMPLE-1: Find Sum of Values (ratings) per Key (movie_id)</vt:lpstr>
      <vt:lpstr>EXAMPLE-1: Find Sum of Values (ratings) per Key (movie_id)</vt:lpstr>
      <vt:lpstr>EXAMPLE-1: Find Sum of Values per Key</vt:lpstr>
      <vt:lpstr>EXAMPLE-1: Find Sum of Values (ratings) per Key (movie_id)</vt:lpstr>
      <vt:lpstr>EXAMPLE-1: Find Sum of Values (ratings) per Key (movie_id)</vt:lpstr>
      <vt:lpstr>EXAMPLE-1: Find Sum of Values (ratings) per Key (movie_id)</vt:lpstr>
      <vt:lpstr>How do we write Combiners? For Averages?</vt:lpstr>
      <vt:lpstr>Average of an Average is not an Average</vt:lpstr>
      <vt:lpstr>Make Average of an Average as an Average By Changing Output of Mappers</vt:lpstr>
      <vt:lpstr>Make Average of an Average as an Average</vt:lpstr>
      <vt:lpstr>Sample output of Mappers</vt:lpstr>
      <vt:lpstr>Combine must be Associative &amp; Commutative</vt:lpstr>
      <vt:lpstr>Tuples in Python</vt:lpstr>
      <vt:lpstr>What  to consider for combiners &amp; reducers</vt:lpstr>
      <vt:lpstr>Commutative Example</vt:lpstr>
      <vt:lpstr>Subtraction and Division is NOT Commutative</vt:lpstr>
      <vt:lpstr>Average function is not Associative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MapReduce Example: World Temprature</dc:title>
  <dc:creator>Parsian, Mahmoud</dc:creator>
  <cp:lastModifiedBy>Parsian, Mahmoud</cp:lastModifiedBy>
  <cp:revision>42</cp:revision>
  <dcterms:created xsi:type="dcterms:W3CDTF">2022-04-02T06:18:14Z</dcterms:created>
  <dcterms:modified xsi:type="dcterms:W3CDTF">2023-01-30T18:08:34Z</dcterms:modified>
</cp:coreProperties>
</file>