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5" r:id="rId4"/>
    <p:sldId id="266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93" r:id="rId13"/>
    <p:sldId id="264" r:id="rId14"/>
    <p:sldId id="294" r:id="rId15"/>
    <p:sldId id="289" r:id="rId16"/>
    <p:sldId id="290" r:id="rId17"/>
    <p:sldId id="295" r:id="rId18"/>
    <p:sldId id="291" r:id="rId19"/>
    <p:sldId id="292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3991335"/>
            <a:ext cx="9144000" cy="1395551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" y="5386885"/>
            <a:ext cx="9144000" cy="55671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77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1620991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7" y="1081798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1081799"/>
            <a:ext cx="6713723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76801" y="3667447"/>
            <a:ext cx="6713723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855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128" y="1464895"/>
            <a:ext cx="6713723" cy="83252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0128" y="85083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128" y="2371725"/>
            <a:ext cx="6713723" cy="3179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3839572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8024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633" y="1110976"/>
            <a:ext cx="5876111" cy="136381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5632" y="533317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33" y="2512705"/>
            <a:ext cx="5876111" cy="3308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42744" y="1600200"/>
            <a:ext cx="3657600" cy="3657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544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337" y="1078391"/>
            <a:ext cx="3665612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24" y="2671110"/>
            <a:ext cx="3665939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675" y="1078391"/>
            <a:ext cx="3352799" cy="5000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250866" y="1078393"/>
            <a:ext cx="3352799" cy="5000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2569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6" y="1081242"/>
            <a:ext cx="8789076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54204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76" y="2493845"/>
            <a:ext cx="4275325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115337" y="2493845"/>
            <a:ext cx="4275325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818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067" y="1620992"/>
            <a:ext cx="3665612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9067" y="3187150"/>
            <a:ext cx="3665939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5" y="447391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1305" y="2401603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31305" y="4349939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546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7" y="1081242"/>
            <a:ext cx="8621925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54204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76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78752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56028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5806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38" y="361423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50287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71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31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1" y="3424738"/>
            <a:ext cx="3535680" cy="2855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356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1316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11316" y="3471305"/>
            <a:ext cx="353568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3508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4468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94468" y="3471305"/>
            <a:ext cx="353568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6199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38" y="361423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50287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71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31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4514" y="3587178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356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1316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27599" y="3587177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3508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4468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0751" y="3587175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1997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568" y="281392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41798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4605" y="2277977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9474" y="2588653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8862" y="3591434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2365" y="2277975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1978" y="2591402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651366" y="3594183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00125" y="2277975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84993" y="2591402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74381" y="3594183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07883" y="2277978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92753" y="2588653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82141" y="3591434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12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6843"/>
            <a:ext cx="9144000" cy="3070496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9609"/>
            <a:ext cx="9144000" cy="62301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2093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6045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850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4384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7041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91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B50043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469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65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34167"/>
            <a:ext cx="5365749" cy="539751"/>
          </a:xfrm>
        </p:spPr>
        <p:txBody>
          <a:bodyPr anchor="t">
            <a:normAutofit/>
          </a:bodyPr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297"/>
            <a:ext cx="10515600" cy="4065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459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851" y="976617"/>
            <a:ext cx="10515600" cy="100380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51" y="378638"/>
            <a:ext cx="5365749" cy="539751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851" y="2111297"/>
            <a:ext cx="10515600" cy="2055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43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95" y="1081798"/>
            <a:ext cx="5365271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584" y="542605"/>
            <a:ext cx="536574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95" y="2756452"/>
            <a:ext cx="11071829" cy="3420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50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1174027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7" y="634834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634834"/>
            <a:ext cx="6713723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0554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7" y="3586056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3046863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3046863"/>
            <a:ext cx="6713723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818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2127"/>
            <a:ext cx="10515600" cy="460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2052578" y="7253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990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667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24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2133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CCEB-BFDA-674C-86B0-F015AF4D0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027" y="2211962"/>
            <a:ext cx="9144000" cy="1414107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Example:</a:t>
            </a:r>
            <a:br>
              <a:rPr lang="en-US" dirty="0"/>
            </a:br>
            <a:r>
              <a:rPr lang="en-US" dirty="0"/>
              <a:t>World Temperature</a:t>
            </a:r>
            <a:br>
              <a:rPr lang="en-US" dirty="0"/>
            </a:br>
            <a:r>
              <a:rPr lang="en-US" sz="2000" dirty="0"/>
              <a:t>(without combiners)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B0852-494A-7C4A-AF8E-1BC0B1CE8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027" y="4213511"/>
            <a:ext cx="9144000" cy="896007"/>
          </a:xfrm>
        </p:spPr>
        <p:txBody>
          <a:bodyPr/>
          <a:lstStyle/>
          <a:p>
            <a:r>
              <a:rPr lang="en-US" dirty="0"/>
              <a:t>Mahmoud  Parsian</a:t>
            </a:r>
          </a:p>
          <a:p>
            <a:r>
              <a:rPr lang="en-US" sz="16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22294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After ALL mappers are done:</a:t>
            </a:r>
            <a:br>
              <a:rPr lang="en-US" dirty="0"/>
            </a:br>
            <a:r>
              <a:rPr lang="en-US" dirty="0"/>
              <a:t>Sort &amp; Shuffle will take place automagically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&amp; Shuffle will create the following output: which will be fed to reducers):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[45, 44, 90,…, 87])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(“USA”, [20, 40, 80, 77, 33, 25, …, 38]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Sort &amp; Shuffle’s</a:t>
            </a:r>
            <a:r>
              <a:rPr lang="en-US" b="1" u="sn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 is: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(“key-as-string”, [V1, V2, V3, …])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V1, V2, V3, … are temperatures</a:t>
            </a:r>
          </a:p>
        </p:txBody>
      </p:sp>
    </p:spTree>
    <p:extLst>
      <p:ext uri="{BB962C8B-B14F-4D97-AF65-F5344CB8AC3E}">
        <p14:creationId xmlns:p14="http://schemas.microsoft.com/office/powerpoint/2010/main" val="2405369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627"/>
          </a:xfrm>
        </p:spPr>
        <p:txBody>
          <a:bodyPr/>
          <a:lstStyle/>
          <a:p>
            <a:r>
              <a:rPr lang="en-US" dirty="0"/>
              <a:t>Reducer function (longer version)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 lnSpcReduction="10000"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string, like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values: [V1, V2, V3, …]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total = 0.0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 = 0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 v in values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total += v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count += 1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average = total / count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emit(key, average)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67.80)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780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627"/>
          </a:xfrm>
        </p:spPr>
        <p:txBody>
          <a:bodyPr/>
          <a:lstStyle/>
          <a:p>
            <a:r>
              <a:rPr lang="en-US" dirty="0"/>
              <a:t>Reducer function (shorter version)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string, like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values: [V1, V2, V3, …]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total = sum(values)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(values)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average = total / count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emit(key, average)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67.80)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198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1093076"/>
          </a:xfrm>
        </p:spPr>
        <p:txBody>
          <a:bodyPr>
            <a:normAutofit fontScale="90000"/>
          </a:bodyPr>
          <a:lstStyle/>
          <a:p>
            <a:r>
              <a:rPr lang="en-US" dirty="0"/>
              <a:t>Reducer function (longer version): </a:t>
            </a:r>
            <a:br>
              <a:rPr lang="en-US" dirty="0"/>
            </a:br>
            <a:r>
              <a:rPr lang="en-US" dirty="0"/>
              <a:t>what if we want to exclude averages less than 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160"/>
            <a:ext cx="10515600" cy="499980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string, like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 or “USA”, …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values: [V1, V2, V3, …]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total = 0.0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 = 0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 v in values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total += v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count += 1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average = total / count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apply a filter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(average &gt;= 25)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emit(key, average)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67.80)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569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1093076"/>
          </a:xfrm>
        </p:spPr>
        <p:txBody>
          <a:bodyPr>
            <a:normAutofit fontScale="90000"/>
          </a:bodyPr>
          <a:lstStyle/>
          <a:p>
            <a:r>
              <a:rPr lang="en-US" dirty="0"/>
              <a:t>Reducer function (shorter version): </a:t>
            </a:r>
            <a:br>
              <a:rPr lang="en-US" dirty="0"/>
            </a:br>
            <a:r>
              <a:rPr lang="en-US" dirty="0"/>
              <a:t>what if we want to exclude averages less than 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160"/>
            <a:ext cx="10515600" cy="4999804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string, like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 or “USA”, …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values: [V1, V2, V3, …]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total = sum(values)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(values)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average = total / count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apply a filter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(average &gt;= 25)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emit(key, average)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67.80)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203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683172"/>
          </a:xfrm>
        </p:spPr>
        <p:txBody>
          <a:bodyPr>
            <a:normAutofit/>
          </a:bodyPr>
          <a:lstStyle/>
          <a:p>
            <a:r>
              <a:rPr lang="en-US" dirty="0"/>
              <a:t>MapReduce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848"/>
            <a:ext cx="10515600" cy="531511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Consider the following input: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USA,Cupertino,58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USA,Cupertino,67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USA,Sunnyvale,88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USA,Sunnyvale,77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USA,Cupertino,78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INDIA,Mumbai,90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INDIA,Mumbai,96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INDIA,Agra,98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INDIA,Agra,92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83800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683172"/>
          </a:xfrm>
        </p:spPr>
        <p:txBody>
          <a:bodyPr>
            <a:normAutofit/>
          </a:bodyPr>
          <a:lstStyle/>
          <a:p>
            <a:r>
              <a:rPr lang="en-US" dirty="0"/>
              <a:t>MapReduce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848"/>
            <a:ext cx="10515600" cy="531511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Mappers output: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record: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“USA,Cupertino,58”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Will create: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(“USA,Cupertino”, 58),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(”USA”, 58)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396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683172"/>
          </a:xfrm>
        </p:spPr>
        <p:txBody>
          <a:bodyPr>
            <a:normAutofit/>
          </a:bodyPr>
          <a:lstStyle/>
          <a:p>
            <a:r>
              <a:rPr lang="en-US" dirty="0"/>
              <a:t>MapReduce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848"/>
            <a:ext cx="10515600" cy="5315116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Mappers output: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(“USA,Cupertino”, 58),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(”USA”, 58)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(“USA,Cupertino”, 67),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(“USA”, 67)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88),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(“USA”, 88)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77),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(“USA”, 77)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(“USA,Cupertino”, 78),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(“USA”, 78)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90),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(“INDIA”, 90)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96),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(“INDIA”, 96)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98),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(“INDIA”, 98)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92),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(“INDIA”, 92)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853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683172"/>
          </a:xfrm>
        </p:spPr>
        <p:txBody>
          <a:bodyPr>
            <a:normAutofit/>
          </a:bodyPr>
          <a:lstStyle/>
          <a:p>
            <a:r>
              <a:rPr lang="en-US" dirty="0"/>
              <a:t>MapReduce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848"/>
            <a:ext cx="10515600" cy="531511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&amp; Shuffle output: 6 unique keys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Courier" pitchFamily="2" charset="0"/>
                <a:cs typeface="Consolas" panose="020B0609020204030204" pitchFamily="49" charset="0"/>
              </a:rPr>
              <a:t>General output: (key, [value_1, value_2, …])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[58, 67, 78]),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[88, 77]),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(”USA”, [58, 67, 78, 88, 77]),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[90, 96]),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[98, 92]),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(“INDIA”, [90, 96, 98, 92])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95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683172"/>
          </a:xfrm>
        </p:spPr>
        <p:txBody>
          <a:bodyPr>
            <a:normAutofit/>
          </a:bodyPr>
          <a:lstStyle/>
          <a:p>
            <a:r>
              <a:rPr lang="en-US" dirty="0"/>
              <a:t>MapReduce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848"/>
            <a:ext cx="10515600" cy="531511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&amp; Shuffle output: as input to reducers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u="sn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 of reducers (not ordered):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67.67),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82.5),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(”USA”, 73.6),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93),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95),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(“INDIA”, 94)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79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Average Temperature per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 record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&lt;country&gt;&lt;,&gt;&lt;city&gt;&lt;,&gt;&lt;temperature&gt;</a:t>
            </a:r>
          </a:p>
          <a:p>
            <a:r>
              <a:rPr lang="en-US" dirty="0"/>
              <a:t>Example records: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USA,Cupertino,73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USA,Cupertino,73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CANADA,Toronto,29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CANADA,Tooronto,48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INDIA,Mumbai,68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96486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1. </a:t>
            </a:r>
            <a:r>
              <a:rPr lang="en-US" sz="3200" dirty="0" err="1"/>
              <a:t>Monoidify</a:t>
            </a:r>
            <a:r>
              <a:rPr lang="en-US" sz="3200" dirty="0"/>
              <a:t>! Monoids as a Design Principle for Efficient MapReduce Algorithms (paper)  </a:t>
            </a:r>
          </a:p>
          <a:p>
            <a:pPr marL="0" indent="0">
              <a:buNone/>
            </a:pPr>
            <a:r>
              <a:rPr lang="en-US" sz="3200" dirty="0"/>
              <a:t>by Jimmy Lin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2. Data Algorithms  (book) , Publisher: O’Reilly </a:t>
            </a:r>
          </a:p>
          <a:p>
            <a:pPr marL="0" indent="0">
              <a:buNone/>
            </a:pPr>
            <a:r>
              <a:rPr lang="en-US" sz="3200" dirty="0"/>
              <a:t>by Mahmoud Parsian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3. Data Algorithms with Spark (book) , Publisher: O’Reilly </a:t>
            </a:r>
          </a:p>
          <a:p>
            <a:pPr marL="0" indent="0">
              <a:buNone/>
            </a:pPr>
            <a:r>
              <a:rPr lang="en-US" sz="3200" dirty="0"/>
              <a:t>by Mahmoud Parsian</a:t>
            </a:r>
          </a:p>
        </p:txBody>
      </p:sp>
    </p:spTree>
    <p:extLst>
      <p:ext uri="{BB962C8B-B14F-4D97-AF65-F5344CB8AC3E}">
        <p14:creationId xmlns:p14="http://schemas.microsoft.com/office/powerpoint/2010/main" val="10977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Input path</a:t>
            </a:r>
          </a:p>
          <a:p>
            <a:r>
              <a:rPr lang="en-US" sz="3600" dirty="0"/>
              <a:t>Output path</a:t>
            </a:r>
          </a:p>
          <a:p>
            <a:r>
              <a:rPr lang="en-US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600" dirty="0"/>
              <a:t>function</a:t>
            </a:r>
          </a:p>
          <a:p>
            <a:r>
              <a:rPr lang="en-US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600" dirty="0"/>
              <a:t>function</a:t>
            </a:r>
          </a:p>
          <a:p>
            <a:r>
              <a:rPr lang="en-US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600" dirty="0"/>
              <a:t>function [not required, optional]</a:t>
            </a:r>
          </a:p>
        </p:txBody>
      </p:sp>
    </p:spTree>
    <p:extLst>
      <p:ext uri="{BB962C8B-B14F-4D97-AF65-F5344CB8AC3E}">
        <p14:creationId xmlns:p14="http://schemas.microsoft.com/office/powerpoint/2010/main" val="109234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Job: Input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Input path: </a:t>
            </a:r>
            <a:r>
              <a:rPr lang="en-US" sz="3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32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3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/data/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 files in input path will be read: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/data/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usa.txt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/data/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canada.txt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/data/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india.txt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dirty="0"/>
              <a:t>…</a:t>
            </a:r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555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job: Output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Output path: </a:t>
            </a:r>
            <a:r>
              <a:rPr lang="en-US" sz="3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36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36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/output/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70C0"/>
                </a:solidFill>
                <a:highlight>
                  <a:srgbClr val="C0C0C0"/>
                </a:highlight>
              </a:rPr>
              <a:t>One output file is created per partition: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/output/_SUCCESS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/output/part1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/output/part2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/output/part3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528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to Mappers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input to mappers as (key, value)</a:t>
            </a:r>
          </a:p>
          <a:p>
            <a:pPr marL="0" indent="0">
              <a:buNone/>
            </a:pPr>
            <a:r>
              <a:rPr lang="en-US" dirty="0"/>
              <a:t># key: is a record number, to be ignored by mappers (not needed) </a:t>
            </a:r>
          </a:p>
          <a:p>
            <a:pPr marL="0" indent="0">
              <a:buNone/>
            </a:pPr>
            <a:r>
              <a:rPr lang="en-US" dirty="0"/>
              <a:t># value: entire record as: “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USA,Cupertino,73”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&lt;mapper logic&gt;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47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record number, to be ignored by mappers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value: entire record as: “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USA,Cupertino,73”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tokenize input record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tokens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value.split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(“,”)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country = tokens[0]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city = tokens[1]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temperature = tokens[2]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create a new key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new_key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country + “,” + city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emit(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new_key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temperature)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will create the following (K,V) pair: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USA,Cupertino”, 73)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88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want to exclude </a:t>
            </a:r>
            <a:br>
              <a:rPr lang="en-US" dirty="0"/>
            </a:br>
            <a:r>
              <a:rPr lang="en-US" dirty="0"/>
              <a:t>temperatures less than 0: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record number, to be ignored by mappers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value: entire record as: “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CANADA,Toronto,-28”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tokens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value.split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(“,”)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country = tokens[0]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city = tokens[1]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temperature = tokens[2]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new_key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country + “,” + city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apply a filter here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(temperature &gt;= 0)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emit(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new_key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temperature)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will NOT create any (K,V) pair (since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temperature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negative)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1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want to find average temperatures </a:t>
            </a:r>
            <a:br>
              <a:rPr lang="en-US" dirty="0"/>
            </a:br>
            <a:r>
              <a:rPr lang="en-US" dirty="0"/>
              <a:t>by country as well for Positive temperatures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record number, to be ignored by mappers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value: entire record as: “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CANADA,Toronto,38”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tokens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value.split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(“,”)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country = tokens[0]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city = tokens[1]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temperature = tokens[2]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new_key = country + “,” + city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(temperature &gt;= 0)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emit(new_key, temperature)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emit(country, temperature)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will create the following (K,V) pairs: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CANADA,Toronto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38)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(“CANADA, 38)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968302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1059</TotalTime>
  <Words>1516</Words>
  <Application>Microsoft Macintosh PowerPoint</Application>
  <PresentationFormat>Widescreen</PresentationFormat>
  <Paragraphs>242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Wingdings</vt:lpstr>
      <vt:lpstr>scu-ppt-master</vt:lpstr>
      <vt:lpstr>MapReduce Example: World Temperature (without combiners)</vt:lpstr>
      <vt:lpstr>Find Average Temperature per City</vt:lpstr>
      <vt:lpstr>MapReduce Job Components</vt:lpstr>
      <vt:lpstr>MapReduce Job: Input path</vt:lpstr>
      <vt:lpstr>MapReduce job: Output path</vt:lpstr>
      <vt:lpstr>Input to Mappers</vt:lpstr>
      <vt:lpstr>Mapper function</vt:lpstr>
      <vt:lpstr>What if we want to exclude  temperatures less than 0: Filtering</vt:lpstr>
      <vt:lpstr>What if we want to find average temperatures  by country as well for Positive temperatures</vt:lpstr>
      <vt:lpstr>After ALL mappers are done: Sort &amp; Shuffle will take place automagically</vt:lpstr>
      <vt:lpstr>Reducer function (longer version)</vt:lpstr>
      <vt:lpstr>Reducer function (shorter version)</vt:lpstr>
      <vt:lpstr>Reducer function (longer version):  what if we want to exclude averages less than 25</vt:lpstr>
      <vt:lpstr>Reducer function (shorter version):  what if we want to exclude averages less than 25</vt:lpstr>
      <vt:lpstr>MapReduce Working Example</vt:lpstr>
      <vt:lpstr>MapReduce Working Example</vt:lpstr>
      <vt:lpstr>MapReduce Working Example</vt:lpstr>
      <vt:lpstr>MapReduce Working Example</vt:lpstr>
      <vt:lpstr>MapReduce Working Example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Example: World Temprature</dc:title>
  <dc:creator>Parsian, Mahmoud</dc:creator>
  <cp:lastModifiedBy>Parsian, Mahmoud</cp:lastModifiedBy>
  <cp:revision>34</cp:revision>
  <dcterms:created xsi:type="dcterms:W3CDTF">2022-04-02T06:18:14Z</dcterms:created>
  <dcterms:modified xsi:type="dcterms:W3CDTF">2023-01-30T19:39:12Z</dcterms:modified>
</cp:coreProperties>
</file>