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</p:sldMasterIdLst>
  <p:notesMasterIdLst>
    <p:notesMasterId r:id="rId33"/>
  </p:notesMasterIdLst>
  <p:handoutMasterIdLst>
    <p:handoutMasterId r:id="rId34"/>
  </p:handoutMasterIdLst>
  <p:sldIdLst>
    <p:sldId id="265" r:id="rId2"/>
    <p:sldId id="324" r:id="rId3"/>
    <p:sldId id="339" r:id="rId4"/>
    <p:sldId id="395" r:id="rId5"/>
    <p:sldId id="392" r:id="rId6"/>
    <p:sldId id="366" r:id="rId7"/>
    <p:sldId id="367" r:id="rId8"/>
    <p:sldId id="372" r:id="rId9"/>
    <p:sldId id="332" r:id="rId10"/>
    <p:sldId id="371" r:id="rId11"/>
    <p:sldId id="373" r:id="rId12"/>
    <p:sldId id="391" r:id="rId13"/>
    <p:sldId id="390" r:id="rId14"/>
    <p:sldId id="374" r:id="rId15"/>
    <p:sldId id="393" r:id="rId16"/>
    <p:sldId id="375" r:id="rId17"/>
    <p:sldId id="376" r:id="rId18"/>
    <p:sldId id="377" r:id="rId19"/>
    <p:sldId id="378" r:id="rId20"/>
    <p:sldId id="380" r:id="rId21"/>
    <p:sldId id="379" r:id="rId22"/>
    <p:sldId id="383" r:id="rId23"/>
    <p:sldId id="384" r:id="rId24"/>
    <p:sldId id="381" r:id="rId25"/>
    <p:sldId id="382" r:id="rId26"/>
    <p:sldId id="385" r:id="rId27"/>
    <p:sldId id="386" r:id="rId28"/>
    <p:sldId id="388" r:id="rId29"/>
    <p:sldId id="387" r:id="rId30"/>
    <p:sldId id="389" r:id="rId31"/>
    <p:sldId id="394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B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81" autoAdjust="0"/>
    <p:restoredTop sz="88844" autoAdjust="0"/>
  </p:normalViewPr>
  <p:slideViewPr>
    <p:cSldViewPr snapToGrid="0" snapToObjects="1">
      <p:cViewPr varScale="1">
        <p:scale>
          <a:sx n="151" d="100"/>
          <a:sy n="151" d="100"/>
        </p:scale>
        <p:origin x="792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Blue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18-D943-8C40-52164BEEFE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Orange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18-D943-8C40-52164BEEFE3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Green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18-D943-8C40-52164BEEFE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08891544"/>
        <c:axId val="-2109382456"/>
      </c:barChart>
      <c:valAx>
        <c:axId val="-2109382456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Title</a:t>
                </a:r>
              </a:p>
            </c:rich>
          </c:tx>
          <c:overlay val="0"/>
        </c:title>
        <c:numFmt formatCode="0%" sourceLinked="1"/>
        <c:majorTickMark val="none"/>
        <c:minorTickMark val="none"/>
        <c:tickLblPos val="nextTo"/>
        <c:crossAx val="-2108891544"/>
        <c:crosses val="autoZero"/>
        <c:crossBetween val="between"/>
      </c:valAx>
      <c:catAx>
        <c:axId val="-210889154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crossAx val="-2109382456"/>
        <c:crosses val="autoZero"/>
        <c:auto val="1"/>
        <c:lblAlgn val="ctr"/>
        <c:lblOffset val="100"/>
        <c:noMultiLvlLbl val="0"/>
      </c:catAx>
    </c:plotArea>
    <c:legend>
      <c:legendPos val="r"/>
      <c:overlay val="0"/>
    </c:legend>
    <c:plotVisOnly val="1"/>
    <c:dispBlanksAs val="zero"/>
    <c:showDLblsOverMax val="0"/>
  </c:chart>
  <c:txPr>
    <a:bodyPr/>
    <a:lstStyle/>
    <a:p>
      <a:pPr>
        <a:defRPr sz="1200">
          <a:solidFill>
            <a:schemeClr val="tx1">
              <a:lumMod val="75000"/>
              <a:lumOff val="25000"/>
            </a:schemeClr>
          </a:solidFill>
          <a:latin typeface="Source Sans Pro Light"/>
        </a:defRPr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F1A25-DA02-B94D-83E7-38F452A4DD0B}" type="datetimeFigureOut">
              <a:rPr lang="en-US" smtClean="0"/>
              <a:t>2/25/23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C09CB-2270-054A-9B13-647CA8C3F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39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D608E-326B-064D-8838-D0E4D51BA537}" type="datetimeFigureOut">
              <a:rPr lang="en-US" smtClean="0"/>
              <a:t>2/25/23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D4D4E-5193-8942-A6D2-CAFDBF6BEB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42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459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95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67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2993501"/>
            <a:ext cx="6858000" cy="1046663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4040164"/>
            <a:ext cx="6858000" cy="417536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0408326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578581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997060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251073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513206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97953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6999435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897656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4246011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5171442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26454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132"/>
            <a:ext cx="6858000" cy="2302872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7206"/>
            <a:ext cx="6858000" cy="467261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6538633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91880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99301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59750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535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31151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36949" y="1728107"/>
            <a:ext cx="7027333" cy="1082229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</a:defRPr>
            </a:lvl1pPr>
          </a:lstStyle>
          <a:p>
            <a:r>
              <a:rPr lang="en-US" dirty="0"/>
              <a:t>Title goes here. </a:t>
            </a:r>
            <a:br>
              <a:rPr lang="en-US" dirty="0"/>
            </a:br>
            <a:r>
              <a:rPr lang="en-US" dirty="0"/>
              <a:t>It can be one or two lines.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7099" y="2895008"/>
            <a:ext cx="6400800" cy="453863"/>
          </a:xfrm>
        </p:spPr>
        <p:txBody>
          <a:bodyPr lIns="91440" tIns="45720" rIns="91440" bIns="45720" anchor="b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Author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137099" y="3281888"/>
            <a:ext cx="6446838" cy="4434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Date Here, 2015</a:t>
            </a:r>
          </a:p>
        </p:txBody>
      </p:sp>
    </p:spTree>
    <p:extLst>
      <p:ext uri="{BB962C8B-B14F-4D97-AF65-F5344CB8AC3E}">
        <p14:creationId xmlns:p14="http://schemas.microsoft.com/office/powerpoint/2010/main" val="11652448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Set Footer from Insert Dropdown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09523" y="1029665"/>
            <a:ext cx="6930571" cy="2440157"/>
          </a:xfrm>
        </p:spPr>
        <p:txBody>
          <a:bodyPr anchor="ctr" anchorCtr="0"/>
          <a:lstStyle>
            <a:lvl1pPr algn="l">
              <a:defRPr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</a:defRPr>
            </a:lvl1pPr>
          </a:lstStyle>
          <a:p>
            <a:r>
              <a:rPr lang="en-US" dirty="0"/>
              <a:t>Here is a big question. </a:t>
            </a:r>
            <a:br>
              <a:rPr lang="en-US" dirty="0"/>
            </a:br>
            <a:r>
              <a:rPr lang="en-US" dirty="0"/>
              <a:t>Or a section opener.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209525" y="2866267"/>
            <a:ext cx="6851951" cy="138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2400" b="0" i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 second bit of copy can go here if needed. </a:t>
            </a:r>
          </a:p>
        </p:txBody>
      </p:sp>
    </p:spTree>
    <p:extLst>
      <p:ext uri="{BB962C8B-B14F-4D97-AF65-F5344CB8AC3E}">
        <p14:creationId xmlns:p14="http://schemas.microsoft.com/office/powerpoint/2010/main" val="37153066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Set Footer from Insert Dropdown Menu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16000" y="205979"/>
            <a:ext cx="7172477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151335"/>
            <a:ext cx="35620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Source Sans Pro Light"/>
                <a:cs typeface="Source Sans Pro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016000" y="1709780"/>
            <a:ext cx="356204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1028700" indent="-114300"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54345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Source Sans Pro Light"/>
                <a:cs typeface="Source Sans Pro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9780"/>
            <a:ext cx="3543451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1028700" indent="-114300"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129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Set Footer from Insert Dropdown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016000" y="205979"/>
            <a:ext cx="717247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r>
              <a:rPr lang="en-US" dirty="0"/>
              <a:t>Use this Chart to Start</a:t>
            </a:r>
          </a:p>
        </p:txBody>
      </p:sp>
      <p:graphicFrame>
        <p:nvGraphicFramePr>
          <p:cNvPr id="8" name="Picture Placeholder 9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027209151"/>
              </p:ext>
            </p:extLst>
          </p:nvPr>
        </p:nvGraphicFramePr>
        <p:xfrm>
          <a:off x="1209524" y="1200150"/>
          <a:ext cx="7172325" cy="339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817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571146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327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757480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1945507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723933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6077001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890615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1539433" y="5440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8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649" r:id="rId25"/>
    <p:sldLayoutId id="2147483663" r:id="rId26"/>
    <p:sldLayoutId id="2147483653" r:id="rId27"/>
    <p:sldLayoutId id="2147483665" r:id="rId28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hmoudparsian/pyspark-algorithms/blob/master/code/chap07/dataframe_creation_cvs_with_header.py" TargetMode="External"/><Relationship Id="rId2" Type="http://schemas.openxmlformats.org/officeDocument/2006/relationships/hyperlink" Target="https://github.com/mahmoudparsian/pyspark-algorithms/blob/master/code/chap07/dataframe_creation_cvs_with_header.sh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mahmoudparsian/pyspark-algorithms/blob/master/code/chap07/dataframe_creation_cvs_with_header.lo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hmoudparsian/pyspark-algorithms/blob/master/code/chap07/dataframe_creation_cvs_no_header.py" TargetMode="External"/><Relationship Id="rId2" Type="http://schemas.openxmlformats.org/officeDocument/2006/relationships/hyperlink" Target="https://github.com/mahmoudparsian/pyspark-algorithms/blob/master/code/chap07/dataframe_creation_cvs_no_header.sh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hmoudparsian/pyspark-algorithms/blob/master/code/chap08/datasource_json_reader_single_line.py" TargetMode="External"/><Relationship Id="rId2" Type="http://schemas.openxmlformats.org/officeDocument/2006/relationships/hyperlink" Target="https://github.com/mahmoudparsian/pyspark-algorithms/blob/master/code/chap08/datasource_json_reader_single_line.sh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mahmoudparsian/pyspark-algorithms/blob/master/code/chap08/datasource_json_reader_single_line.log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hmoudparsian/pyspark-algorithms/blob/master/code/chap07/dataframe_creation_add_columns.py" TargetMode="External"/><Relationship Id="rId2" Type="http://schemas.openxmlformats.org/officeDocument/2006/relationships/hyperlink" Target="https://github.com/mahmoudparsian/pyspark-algorithms/blob/master/code/chap07/dataframe_creation_add_columns.sh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mahmoudparsian/pyspark-algorithms/blob/master/code/chap07/dataframe_creation_add_columns.log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3666"/>
            <a:ext cx="7772400" cy="1598083"/>
          </a:xfrm>
        </p:spPr>
        <p:txBody>
          <a:bodyPr>
            <a:normAutofit/>
          </a:bodyPr>
          <a:lstStyle/>
          <a:p>
            <a:r>
              <a:rPr lang="en-US" dirty="0"/>
              <a:t>Creating</a:t>
            </a:r>
            <a:br>
              <a:rPr lang="en-US" dirty="0"/>
            </a:br>
            <a:r>
              <a:rPr lang="en-US" dirty="0"/>
              <a:t>Spark </a:t>
            </a:r>
            <a:br>
              <a:rPr lang="en-US" dirty="0"/>
            </a:br>
            <a:r>
              <a:rPr lang="en-US" dirty="0"/>
              <a:t>DataFrames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28294"/>
            <a:ext cx="6400800" cy="672087"/>
          </a:xfrm>
        </p:spPr>
        <p:txBody>
          <a:bodyPr>
            <a:normAutofit/>
          </a:bodyPr>
          <a:lstStyle/>
          <a:p>
            <a:r>
              <a:rPr lang="en-US" sz="2000" dirty="0"/>
              <a:t>Mahmoud Parsian</a:t>
            </a:r>
          </a:p>
          <a:p>
            <a:r>
              <a:rPr lang="en-US" sz="11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5901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84475"/>
          </a:xfrm>
        </p:spPr>
        <p:txBody>
          <a:bodyPr/>
          <a:lstStyle/>
          <a:p>
            <a:r>
              <a:rPr lang="en-US" dirty="0"/>
              <a:t>DataFrame: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59" y="845574"/>
            <a:ext cx="8357418" cy="41295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a DataFrame(name, age, salary)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spark 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register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as a table named “people”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highlight>
                  <a:srgbClr val="C0C0C0"/>
                </a:highlight>
                <a:latin typeface="Courier" pitchFamily="2" charset="0"/>
                <a:cs typeface="Consolas" panose="020B0609020204030204" pitchFamily="49" charset="0"/>
              </a:rPr>
              <a:t>df.</a:t>
            </a:r>
            <a:r>
              <a:rPr lang="en-US" dirty="0" err="1">
                <a:highlight>
                  <a:srgbClr val="C0C0C0"/>
                </a:highlight>
                <a:latin typeface="Courier" pitchFamily="2" charset="0"/>
              </a:rPr>
              <a:t>createOrReplaceTempView</a:t>
            </a:r>
            <a:r>
              <a:rPr lang="en-US" dirty="0">
                <a:highlight>
                  <a:srgbClr val="C0C0C0"/>
                </a:highlight>
                <a:latin typeface="Courier" pitchFamily="2" charset="0"/>
                <a:cs typeface="Consolas" panose="020B0609020204030204" pitchFamily="49" charset="0"/>
              </a:rPr>
              <a:t>("people")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Sql_query_1 = "select * from people where age &lt; 20"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df_teens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spark.sql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(sql_query_1) 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sql_query_2 = "select * from people where salary &gt; 200000"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high_salaries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spark.sql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(sql_query_2)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747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84475"/>
          </a:xfrm>
        </p:spPr>
        <p:txBody>
          <a:bodyPr/>
          <a:lstStyle/>
          <a:p>
            <a:r>
              <a:rPr lang="en-US" dirty="0"/>
              <a:t>Creating DataFrame: from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5574"/>
            <a:ext cx="7956550" cy="4213789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#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available as 'spark'.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tuples = [('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20, 78000), ('jane', 30, 68000), ('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rafa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34, 98000)]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spark.createDataFrame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(tuples)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df.show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|_1  |_2 |_3    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20| 78000|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|jane| 30| 68000|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rafa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34| 98000|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39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4137"/>
            <a:ext cx="7886700" cy="466624"/>
          </a:xfrm>
        </p:spPr>
        <p:txBody>
          <a:bodyPr>
            <a:noAutofit/>
          </a:bodyPr>
          <a:lstStyle/>
          <a:p>
            <a:r>
              <a:rPr lang="en-US" sz="2400" dirty="0"/>
              <a:t>Creating DataFrame: from Collection: Rename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50761"/>
            <a:ext cx="7956550" cy="45244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df.show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0" indent="0">
              <a:buNone/>
            </a:pPr>
            <a:r>
              <a:rPr lang="en-US" sz="10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|_1  |_2 |_3    |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| 20| 78000|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|jane| 30| 68000|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rafa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| 34| 98000|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0" indent="0">
              <a:buNone/>
            </a:pPr>
            <a:r>
              <a:rPr lang="en-US" sz="10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rename columns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df2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df.selectExpr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("_1 as name", "_2 as age”, "_3 as salary”) 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df2.show()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+-----+----+--------+</a:t>
            </a:r>
          </a:p>
          <a:p>
            <a:pPr marL="0" indent="0">
              <a:buNone/>
            </a:pPr>
            <a:r>
              <a:rPr lang="en-US" sz="12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|name | age| salary |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+-----+----+--------+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 20| 78000  |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jane|  30| 68000  |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rafa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 34| 98000  |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+-----+----+--------+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961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84475"/>
          </a:xfrm>
        </p:spPr>
        <p:txBody>
          <a:bodyPr/>
          <a:lstStyle/>
          <a:p>
            <a:r>
              <a:rPr lang="en-US" dirty="0"/>
              <a:t>Creating DataFrame: from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5574"/>
            <a:ext cx="7956550" cy="4213789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#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available as 'spark'.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tuples = [('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20, 78000), ('jane', 30, 68000), ('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rafa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34, 98000)]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column_names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["name", "age", "salary"]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spark.createDataFrame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(tuples,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column_names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df.show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name|age|salary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20| 78000|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|jane| 30| 68000|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rafa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34| 98000|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66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84475"/>
          </a:xfrm>
        </p:spPr>
        <p:txBody>
          <a:bodyPr/>
          <a:lstStyle/>
          <a:p>
            <a:r>
              <a:rPr lang="en-US" dirty="0"/>
              <a:t>Creating DataFrame: Inspect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5574"/>
            <a:ext cx="7956550" cy="41295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1. &gt;&gt;&gt;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endParaRPr lang="en-US" dirty="0"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DataFrame[name: string, age: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bigint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salary: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bigint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dirty="0">
              <a:highlight>
                <a:srgbClr val="00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2. &gt;&gt;&gt;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df.printSchema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 name: string (nullable = true)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 age: long (nullable = true)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 salary: long (nullable = true)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3. &gt;&gt;&gt;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df.count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997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84475"/>
          </a:xfrm>
        </p:spPr>
        <p:txBody>
          <a:bodyPr/>
          <a:lstStyle/>
          <a:p>
            <a:r>
              <a:rPr lang="en-US" dirty="0"/>
              <a:t>Manipulate DataFrame by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5574"/>
            <a:ext cx="7956550" cy="41295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urier" pitchFamily="2" charset="0"/>
                <a:cs typeface="Consolas" panose="020B0609020204030204" pitchFamily="49" charset="0"/>
              </a:rPr>
              <a:t># </a:t>
            </a:r>
            <a:r>
              <a:rPr lang="en-US" dirty="0" err="1">
                <a:highlight>
                  <a:srgbClr val="C0C0C0"/>
                </a:highlight>
                <a:latin typeface="Courier" pitchFamily="2" charset="0"/>
                <a:cs typeface="Consolas" panose="020B0609020204030204" pitchFamily="49" charset="0"/>
              </a:rPr>
              <a:t>regiter</a:t>
            </a:r>
            <a:r>
              <a:rPr lang="en-US" dirty="0">
                <a:highlight>
                  <a:srgbClr val="C0C0C0"/>
                </a:highlight>
                <a:latin typeface="Courier" pitchFamily="2" charset="0"/>
                <a:cs typeface="Consolas" panose="020B0609020204030204" pitchFamily="49" charset="0"/>
              </a:rPr>
              <a:t> your DataFrame as a Table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urier" pitchFamily="2" charset="0"/>
                <a:cs typeface="Consolas" panose="020B0609020204030204" pitchFamily="49" charset="0"/>
              </a:rPr>
              <a:t># </a:t>
            </a:r>
            <a:r>
              <a:rPr lang="en-US" dirty="0" err="1">
                <a:highlight>
                  <a:srgbClr val="C0C0C0"/>
                </a:highlight>
                <a:latin typeface="Courier" pitchFamily="2" charset="0"/>
                <a:cs typeface="Consolas" panose="020B0609020204030204" pitchFamily="49" charset="0"/>
              </a:rPr>
              <a:t>df</a:t>
            </a:r>
            <a:r>
              <a:rPr lang="en-US" dirty="0">
                <a:highlight>
                  <a:srgbClr val="C0C0C0"/>
                </a:highlight>
                <a:latin typeface="Courier" pitchFamily="2" charset="0"/>
                <a:cs typeface="Consolas" panose="020B0609020204030204" pitchFamily="49" charset="0"/>
              </a:rPr>
              <a:t> as a DataFrame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  <a:cs typeface="Consolas" panose="020B0609020204030204" pitchFamily="49" charset="0"/>
              </a:rPr>
              <a:t>df.</a:t>
            </a:r>
            <a:r>
              <a:rPr lang="en-US" dirty="0" err="1">
                <a:latin typeface="Courier" pitchFamily="2" charset="0"/>
              </a:rPr>
              <a:t>createOrReplaceTempView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("people")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urier" pitchFamily="2" charset="0"/>
                <a:cs typeface="Consolas" panose="020B0609020204030204" pitchFamily="49" charset="0"/>
              </a:rPr>
              <a:t># create a new DataFrame df2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df2 = </a:t>
            </a:r>
            <a:r>
              <a:rPr lang="en-US" dirty="0" err="1">
                <a:latin typeface="Courier" pitchFamily="2" charset="0"/>
                <a:cs typeface="Consolas" panose="020B0609020204030204" pitchFamily="49" charset="0"/>
              </a:rPr>
              <a:t>spark.sql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("select * from people where age &gt; 21")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df2.show()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+----+---+------+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urier" pitchFamily="2" charset="0"/>
                <a:cs typeface="Consolas" panose="020B0609020204030204" pitchFamily="49" charset="0"/>
              </a:rPr>
              <a:t>name|age|salary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|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+----+---+------+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|jane| 30| 68000|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urier" pitchFamily="2" charset="0"/>
                <a:cs typeface="Consolas" panose="020B0609020204030204" pitchFamily="49" charset="0"/>
              </a:rPr>
              <a:t>rafa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| 34| 98000|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+----+---+------+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93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84475"/>
          </a:xfrm>
        </p:spPr>
        <p:txBody>
          <a:bodyPr/>
          <a:lstStyle/>
          <a:p>
            <a:r>
              <a:rPr lang="en-US" dirty="0"/>
              <a:t>Creating DataFrame: from RDD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5574"/>
            <a:ext cx="7956550" cy="4213789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tuples = [('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20, 78000), ('jane', 30, 68000), ('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rafa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34, 98000)]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spark.sparkContext.parallelize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(tuples)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pyspark.sql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import Row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rdd2 =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rdd.map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(lambda x: Row(name=x[0], age=x[1], salary=x[2]))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rdd2.collect()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[Row(name='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age=20, salary=78000), Row(name='jane', age=30, salary=68000), Row(name='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rafa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age=34, salary=98000)]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df2 = rdd2.toDF()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df2.show()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name|age|salary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20| 78000|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|jane| 30| 68000|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rafa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34| 98000|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66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490385"/>
          </a:xfrm>
        </p:spPr>
        <p:txBody>
          <a:bodyPr>
            <a:normAutofit fontScale="90000"/>
          </a:bodyPr>
          <a:lstStyle/>
          <a:p>
            <a:r>
              <a:rPr lang="en-US" dirty="0"/>
              <a:t>Convert DataFrame to RDD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58762"/>
            <a:ext cx="7956550" cy="4400602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df.show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name|age|salary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 20| 78000|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|jane| 30| 68000|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rafa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 34| 98000|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&gt;&gt;&gt; rdd4 = </a:t>
            </a:r>
            <a:r>
              <a:rPr lang="en-US" b="1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df.rdd</a:t>
            </a:r>
            <a:endParaRPr lang="en-US" b="1" dirty="0"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rdd4.collect()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[Row(name='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', age=20, salary=78000), 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  Row(name='jane', age=30, salary=68000), Row(name='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rafa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', age=34, salary=98000)]</a:t>
            </a:r>
          </a:p>
          <a:p>
            <a:pPr marL="457200" indent="-457200">
              <a:buAutoNum type="arabicPeriod" startAt="12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rdd5 = rdd4.filter(lambda r: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r.age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&gt; 20)</a:t>
            </a:r>
          </a:p>
          <a:p>
            <a:pPr marL="457200" indent="-457200">
              <a:buAutoNum type="arabicPeriod" startAt="12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rdd5.collect()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[Row(name='jane', age=30, salary=68000),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Row(name='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rafa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age=34, salary=98000)]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57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49038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</a:t>
            </a:r>
            <a:r>
              <a:rPr lang="en-US" dirty="0" err="1"/>
              <a:t>DataFrame</a:t>
            </a:r>
            <a:r>
              <a:rPr lang="en-US" dirty="0"/>
              <a:t> From CSV File with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58762"/>
            <a:ext cx="7956550" cy="440060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% cat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emps_with_header.txt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id,name,salary,dept</a:t>
            </a:r>
            <a:endParaRPr lang="en-US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1001,alex,67000,SALES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1002,bob,24000,SALES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highlight>
                  <a:srgbClr val="00FF00"/>
                </a:highlight>
                <a:latin typeface="+mn-lt"/>
                <a:cs typeface="Consolas" panose="020B0609020204030204" pitchFamily="49" charset="0"/>
              </a:rPr>
              <a:t>How to Convert </a:t>
            </a:r>
            <a:r>
              <a:rPr lang="en-US" sz="2800" dirty="0">
                <a:highlight>
                  <a:srgbClr val="00FF00"/>
                </a:highlight>
                <a:latin typeface="+mn-lt"/>
              </a:rPr>
              <a:t>CSV File with Header to a </a:t>
            </a:r>
            <a:r>
              <a:rPr lang="en-US" sz="2800" dirty="0" err="1">
                <a:highlight>
                  <a:srgbClr val="00FF00"/>
                </a:highlight>
                <a:latin typeface="+mn-lt"/>
              </a:rPr>
              <a:t>DataFrame</a:t>
            </a:r>
            <a:r>
              <a:rPr lang="en-US" sz="2800" dirty="0">
                <a:highlight>
                  <a:srgbClr val="00FF00"/>
                </a:highlight>
                <a:latin typeface="+mn-lt"/>
              </a:rPr>
              <a:t>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df.show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+----+-----+------+--------+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id|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name|salary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dept|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+----+-----+------+--------+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|1001|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67000|   SALES|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|1002|  bob| 24000|   SALES|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69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49038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</a:t>
            </a:r>
            <a:r>
              <a:rPr lang="en-US" dirty="0" err="1"/>
              <a:t>DataFrame</a:t>
            </a:r>
            <a:r>
              <a:rPr lang="en-US" dirty="0"/>
              <a:t> From CSV File with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58762"/>
            <a:ext cx="7956550" cy="4400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Complete Examples (as URLs) are: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dataframe_creation_cvs_with_header.sh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 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dataframe_creation_cvs_with_header.py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dataframe_creation_cvs_with_header.log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14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Challenges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12292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Perform ETL to and from various                (semi- or unstructured) data sources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Perform advanced analytics </a:t>
            </a:r>
          </a:p>
          <a:p>
            <a:pPr marL="685800" lvl="1" indent="-342900">
              <a:buFont typeface="Arial"/>
              <a:buChar char="•"/>
            </a:pPr>
            <a:r>
              <a:rPr lang="en-US" dirty="0"/>
              <a:t>machine learning</a:t>
            </a:r>
          </a:p>
          <a:p>
            <a:pPr marL="685800" lvl="1" indent="-342900">
              <a:buFont typeface="Arial"/>
              <a:buChar char="•"/>
            </a:pPr>
            <a:r>
              <a:rPr lang="en-US" dirty="0"/>
              <a:t>graph processing</a:t>
            </a:r>
          </a:p>
          <a:p>
            <a:pPr marL="342900" lvl="1" indent="0">
              <a:buNone/>
            </a:pPr>
            <a:r>
              <a:rPr lang="en-US" dirty="0"/>
              <a:t>that are hard to express in relational systems.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rgbClr val="002060"/>
                </a:solidFill>
              </a:rPr>
              <a:t>ETL = Extract Transfer Load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/>
              <a:t>Solutions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189678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A </a:t>
            </a:r>
            <a:r>
              <a:rPr lang="en-US" b="1" i="1" dirty="0"/>
              <a:t>DataFrame</a:t>
            </a:r>
            <a:r>
              <a:rPr lang="en-US" dirty="0"/>
              <a:t> API that can perform relational operations on both external data sources and Spark’s built-in RDDs.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 highly extensible optimizer, </a:t>
            </a:r>
            <a:r>
              <a:rPr lang="en-US" i="1" dirty="0"/>
              <a:t>Catalyst</a:t>
            </a:r>
            <a:r>
              <a:rPr lang="en-US" dirty="0"/>
              <a:t>, that uses features of Scala to add composable rule, control code gen., and define extensions.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17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49038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</a:t>
            </a:r>
            <a:r>
              <a:rPr lang="en-US" dirty="0" err="1"/>
              <a:t>DataFrame</a:t>
            </a:r>
            <a:r>
              <a:rPr lang="en-US" dirty="0"/>
              <a:t> From CSV File without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58762"/>
            <a:ext cx="7956550" cy="440060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% cat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emps_no_header.txt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1001,alex,67000,SALES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1002,bob,24000,SALES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highlight>
                  <a:srgbClr val="00FF00"/>
                </a:highlight>
                <a:latin typeface="+mn-lt"/>
                <a:cs typeface="Consolas" panose="020B0609020204030204" pitchFamily="49" charset="0"/>
              </a:rPr>
              <a:t>How to Convert </a:t>
            </a:r>
            <a:r>
              <a:rPr lang="en-US" sz="2800" dirty="0">
                <a:highlight>
                  <a:srgbClr val="00FF00"/>
                </a:highlight>
                <a:latin typeface="+mn-lt"/>
              </a:rPr>
              <a:t>CSV File with Header to a </a:t>
            </a:r>
            <a:r>
              <a:rPr lang="en-US" sz="2800" dirty="0" err="1">
                <a:highlight>
                  <a:srgbClr val="00FF00"/>
                </a:highlight>
                <a:latin typeface="+mn-lt"/>
              </a:rPr>
              <a:t>DataFrame</a:t>
            </a:r>
            <a:r>
              <a:rPr lang="en-US" sz="2800" dirty="0">
                <a:highlight>
                  <a:srgbClr val="00FF00"/>
                </a:highlight>
                <a:latin typeface="+mn-lt"/>
              </a:rPr>
              <a:t>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df.show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+----+-----+------+--------+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id|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name|salary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dept|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+----+-----+------+--------+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|1001|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67000|   SALES|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|1002|  bob| 24000|   SALES|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617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49038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</a:t>
            </a:r>
            <a:r>
              <a:rPr lang="en-US" dirty="0" err="1"/>
              <a:t>DataFrame</a:t>
            </a:r>
            <a:r>
              <a:rPr lang="en-US" dirty="0"/>
              <a:t> From CSV File without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58762"/>
            <a:ext cx="7956550" cy="4400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Complete Examples (as URLs) are: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dataframe_creation_cvs_no_header.sh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dataframe_creation_cvs_no_header.py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dataframe_creation_cvs_no_header.log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539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49038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</a:t>
            </a:r>
            <a:r>
              <a:rPr lang="en-US" dirty="0" err="1"/>
              <a:t>DataFrame</a:t>
            </a:r>
            <a:r>
              <a:rPr lang="en-US" dirty="0"/>
              <a:t> From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58762"/>
            <a:ext cx="7956550" cy="44006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{"name":"alex","id":200,"scores":[1,2], …}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{"name":"bob","id":300,"scores":[1,2,4,6], …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800" dirty="0">
                <a:highlight>
                  <a:srgbClr val="00FF00"/>
                </a:highlight>
                <a:latin typeface="+mn-lt"/>
                <a:cs typeface="Consolas" panose="020B0609020204030204" pitchFamily="49" charset="0"/>
              </a:rPr>
              <a:t>How to Convert </a:t>
            </a:r>
            <a:r>
              <a:rPr lang="en-US" sz="2800" dirty="0">
                <a:highlight>
                  <a:srgbClr val="00FF00"/>
                </a:highlight>
                <a:latin typeface="+mn-lt"/>
              </a:rPr>
              <a:t>JSON File to a </a:t>
            </a:r>
            <a:r>
              <a:rPr lang="en-US" sz="2800" dirty="0" err="1">
                <a:highlight>
                  <a:srgbClr val="00FF00"/>
                </a:highlight>
                <a:latin typeface="+mn-lt"/>
              </a:rPr>
              <a:t>DataFrame</a:t>
            </a:r>
            <a:r>
              <a:rPr lang="en-US" sz="2800" dirty="0">
                <a:highlight>
                  <a:srgbClr val="00FF00"/>
                </a:highlight>
                <a:latin typeface="+mn-lt"/>
              </a:rPr>
              <a:t>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df.show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+---+----+------------+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|id 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name|scores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+---+----+------------+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|200|alex|[1, 2]      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|300|bob |[1, 2, 4, 6]|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|…  |…   | …          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+---+----+------------+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3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49038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</a:t>
            </a:r>
            <a:r>
              <a:rPr lang="en-US" dirty="0" err="1"/>
              <a:t>DataFrame</a:t>
            </a:r>
            <a:r>
              <a:rPr lang="en-US" dirty="0"/>
              <a:t> From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58762"/>
            <a:ext cx="7956550" cy="4400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Complete Examples (as URLs) are: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datasource_json_reader_single_line.sh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datasource_json_reader_single_line.py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datasource_json_reader_single_line.log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0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/>
              <a:t>Add New Columns to an Spark  DataFrame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54808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df.show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+---+---+----+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| x1| x2|  x3|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+---+---+----+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|100|  a| 3.0|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|300|  b| 5.0|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+---+---+----+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b="1" dirty="0">
                <a:latin typeface="Consolas" panose="020B0609020204030204" pitchFamily="49" charset="0"/>
                <a:cs typeface="Consolas" panose="020B0609020204030204" pitchFamily="49" charset="0"/>
              </a:rPr>
              <a:t>Add a new column: x4 and initialize it to 0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df_with_x4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df.withColumn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("x4", lit(0))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df_with_x4.show()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+---+---+----+---+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x1| x2|  x3| x4|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+---+---+----+---+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|100|  a| 3.0|  0|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|300|  b| 5.0|  0|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+---+---+----+---+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70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490385"/>
          </a:xfrm>
        </p:spPr>
        <p:txBody>
          <a:bodyPr>
            <a:normAutofit fontScale="90000"/>
          </a:bodyPr>
          <a:lstStyle/>
          <a:p>
            <a:r>
              <a:rPr lang="en-US" dirty="0"/>
              <a:t>Add New Columns to an Spark  DataFrame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58762"/>
            <a:ext cx="7956550" cy="4400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Complete Examples (as URLs) are: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dataframe_creation_add_columns.sh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dataframe_creation_add_columns.py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dataframe_creation_add_columns.log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04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19881"/>
          </a:xfrm>
        </p:spPr>
        <p:txBody>
          <a:bodyPr>
            <a:noAutofit/>
          </a:bodyPr>
          <a:lstStyle/>
          <a:p>
            <a:r>
              <a:rPr lang="en-US" sz="2400" dirty="0"/>
              <a:t>Create an Spark  DataFrame with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76748"/>
            <a:ext cx="7956550" cy="4282616"/>
          </a:xfrm>
        </p:spPr>
        <p:txBody>
          <a:bodyPr>
            <a:normAutofit/>
          </a:bodyPr>
          <a:lstStyle/>
          <a:p>
            <a:r>
              <a:rPr lang="en-US" sz="2800" dirty="0"/>
              <a:t>Specify the column names </a:t>
            </a:r>
          </a:p>
          <a:p>
            <a:r>
              <a:rPr lang="en-US" sz="2800" dirty="0"/>
              <a:t>Specify column data types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highlight>
                  <a:srgbClr val="00FF00"/>
                </a:highlight>
              </a:rPr>
              <a:t>HOW?</a:t>
            </a:r>
          </a:p>
          <a:p>
            <a:r>
              <a:rPr lang="en-US" sz="2800" dirty="0"/>
              <a:t>Create the </a:t>
            </a:r>
            <a:r>
              <a:rPr lang="en-US" sz="2800" b="1" dirty="0" err="1"/>
              <a:t>StructType</a:t>
            </a:r>
            <a:r>
              <a:rPr lang="en-US" sz="2800" dirty="0"/>
              <a:t> schema first and then </a:t>
            </a:r>
          </a:p>
          <a:p>
            <a:r>
              <a:rPr lang="en-US" sz="2800" dirty="0"/>
              <a:t>Assign schema while creating a </a:t>
            </a:r>
            <a:r>
              <a:rPr lang="en-US" sz="2800" dirty="0" err="1"/>
              <a:t>DataFrame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3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19881"/>
          </a:xfrm>
        </p:spPr>
        <p:txBody>
          <a:bodyPr>
            <a:noAutofit/>
          </a:bodyPr>
          <a:lstStyle/>
          <a:p>
            <a:r>
              <a:rPr lang="en-US" sz="2400" dirty="0"/>
              <a:t>Create a </a:t>
            </a:r>
            <a:r>
              <a:rPr lang="en-US" sz="2400" dirty="0" err="1"/>
              <a:t>DataFrame</a:t>
            </a:r>
            <a:r>
              <a:rPr lang="en-US" sz="2400" dirty="0"/>
              <a:t> with Schema -- 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76748"/>
            <a:ext cx="7956550" cy="4282616"/>
          </a:xfrm>
        </p:spPr>
        <p:txBody>
          <a:bodyPr>
            <a:normAutofit/>
          </a:bodyPr>
          <a:lstStyle/>
          <a:p>
            <a:r>
              <a:rPr lang="en-US" sz="2800" dirty="0"/>
              <a:t>Specify the column names </a:t>
            </a:r>
          </a:p>
          <a:p>
            <a:r>
              <a:rPr lang="en-US" sz="2800" dirty="0"/>
              <a:t>Specify column data types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highlight>
                  <a:srgbClr val="00FF00"/>
                </a:highlight>
              </a:rPr>
              <a:t>HOW?</a:t>
            </a:r>
          </a:p>
          <a:p>
            <a:r>
              <a:rPr lang="en-US" sz="2800" dirty="0"/>
              <a:t>Create the 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StructType</a:t>
            </a:r>
            <a:r>
              <a:rPr lang="en-US" sz="2800" dirty="0"/>
              <a:t> schema first and then </a:t>
            </a:r>
          </a:p>
          <a:p>
            <a:r>
              <a:rPr lang="en-US" sz="2800" dirty="0"/>
              <a:t>Assign schema while creating a </a:t>
            </a:r>
            <a:r>
              <a:rPr lang="en-US" sz="2800" dirty="0" err="1"/>
              <a:t>DataFrame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4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19881"/>
          </a:xfrm>
        </p:spPr>
        <p:txBody>
          <a:bodyPr>
            <a:noAutofit/>
          </a:bodyPr>
          <a:lstStyle/>
          <a:p>
            <a:r>
              <a:rPr lang="en-US" sz="2400" dirty="0"/>
              <a:t>Create a </a:t>
            </a:r>
            <a:r>
              <a:rPr lang="en-US" sz="2400" dirty="0" err="1"/>
              <a:t>DataFrame</a:t>
            </a:r>
            <a:r>
              <a:rPr lang="en-US" sz="2400" dirty="0"/>
              <a:t> with Schema -- 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76748"/>
            <a:ext cx="8235950" cy="4282616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pyspark.sql.types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StructType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StructField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pyspark.sql.types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StringType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IntegerType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emp_schema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StructType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([ \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StructField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StringType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(),True), \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StructField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StringType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(),True), \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StructField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("id",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IntegerType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(), True), \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StructField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("gender",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StringType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(), True), \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StructField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("salary",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IntegerType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(), True) \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095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19881"/>
          </a:xfrm>
        </p:spPr>
        <p:txBody>
          <a:bodyPr>
            <a:noAutofit/>
          </a:bodyPr>
          <a:lstStyle/>
          <a:p>
            <a:r>
              <a:rPr lang="en-US" sz="2400" dirty="0"/>
              <a:t>Create a </a:t>
            </a:r>
            <a:r>
              <a:rPr lang="en-US" sz="2400" dirty="0" err="1"/>
              <a:t>DataFrame</a:t>
            </a:r>
            <a:r>
              <a:rPr lang="en-US" sz="2400" dirty="0"/>
              <a:t> with Schema -- 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76748"/>
            <a:ext cx="7956550" cy="4282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Define some data: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data2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("James", "Smith", 100, "M", 38000),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("Michael", "Rose", 200, "M", 49000),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("Robert", "Williams", 300, "M", 24000),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("Maria", "Jones", 600, "F", 94000),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("Mary", "Brown", 900, "F", 88000)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36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651" y="597031"/>
            <a:ext cx="7172476" cy="4697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000" dirty="0"/>
              <a:t>DataFrame</a:t>
            </a:r>
            <a:endParaRPr lang="en-US" sz="2000" dirty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79161" y="1150374"/>
            <a:ext cx="7172476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A distributed collection of billions of rows organized into named columns.</a:t>
            </a:r>
          </a:p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An abstraction for selecting, filtering, aggregating and plotting structured data</a:t>
            </a:r>
          </a:p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Partitioned: for parallelism</a:t>
            </a:r>
          </a:p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SQL can be used for 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97720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19881"/>
          </a:xfrm>
        </p:spPr>
        <p:txBody>
          <a:bodyPr>
            <a:noAutofit/>
          </a:bodyPr>
          <a:lstStyle/>
          <a:p>
            <a:r>
              <a:rPr lang="en-US" sz="2400" dirty="0"/>
              <a:t>Create a </a:t>
            </a:r>
            <a:r>
              <a:rPr lang="en-US" sz="2400" dirty="0" err="1"/>
              <a:t>DataFrame</a:t>
            </a:r>
            <a:r>
              <a:rPr lang="en-US" sz="2400" dirty="0"/>
              <a:t> with Schema -- 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76748"/>
            <a:ext cx="7956550" cy="42826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spark.createDataFrame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(data=data2,schema=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emp_schema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df.show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(truncate=False)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+-----------+----------+-------+--------+--------+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id    | gender | salary 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+-----------+----------+-------+--------+--------+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James     | Smith    |100    |  M     | 38000  |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Michael   | Rose     |200    |  M     | 49000  |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Robert    | Williams |300    |  M     | 24000  |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Maria     | Jones    |600    |  F     | 94000  |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Mary      | Brown    |900    |  F     | 88000  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+-----------+----------+-------+--------+--------+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38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19881"/>
          </a:xfrm>
        </p:spPr>
        <p:txBody>
          <a:bodyPr>
            <a:noAutofit/>
          </a:bodyPr>
          <a:lstStyle/>
          <a:p>
            <a:r>
              <a:rPr lang="en-US" sz="2400" dirty="0"/>
              <a:t>Summary : Creating DataFrames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76748"/>
            <a:ext cx="7956550" cy="4282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DataFrames can be created from many data sources: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Python collections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Python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CSV files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Parquet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Relational database tables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14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651" y="597031"/>
            <a:ext cx="7172476" cy="4697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000" dirty="0"/>
              <a:t>Spark DataFrame</a:t>
            </a:r>
            <a:endParaRPr lang="en-US" sz="2000" dirty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79161" y="1150374"/>
            <a:ext cx="7172476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buSzPct val="90000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A distributed collection of billions of rows organized into named columns. It is similar to a relational database table:</a:t>
            </a:r>
          </a:p>
          <a:p>
            <a:pPr marL="914400" lvl="1" indent="-457200"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Can have billions of rows</a:t>
            </a:r>
          </a:p>
          <a:p>
            <a:pPr marL="914400" lvl="1" indent="-457200"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Each row has a fixed set of columns</a:t>
            </a:r>
          </a:p>
          <a:p>
            <a:pPr marL="914400" lvl="1" indent="-457200"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Each column has a name and a type</a:t>
            </a:r>
          </a:p>
          <a:p>
            <a:pPr marL="914400" lvl="1" indent="-457200"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SQL can be used to perform queries</a:t>
            </a:r>
          </a:p>
        </p:txBody>
      </p:sp>
    </p:spTree>
    <p:extLst>
      <p:ext uri="{BB962C8B-B14F-4D97-AF65-F5344CB8AC3E}">
        <p14:creationId xmlns:p14="http://schemas.microsoft.com/office/powerpoint/2010/main" val="394875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533" y="597031"/>
            <a:ext cx="7459594" cy="5533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000" dirty="0"/>
              <a:t>DataFrame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1B51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pyspark.sql.DataFrame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3873" y="1150374"/>
            <a:ext cx="753625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buSzPct val="90000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SQL can be used for data transformation</a:t>
            </a:r>
          </a:p>
          <a:p>
            <a:pPr lvl="0">
              <a:spcBef>
                <a:spcPct val="20000"/>
              </a:spcBef>
              <a:buSzPct val="90000"/>
            </a:pP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DataFrame(name, age, salary)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register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a Table</a:t>
            </a:r>
          </a:p>
          <a:p>
            <a:r>
              <a:rPr lang="en-US" sz="20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df.createOrReplaceTempView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("people")</a:t>
            </a:r>
          </a:p>
          <a:p>
            <a:endParaRPr lang="en-US" sz="2000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Use SQL Query</a:t>
            </a:r>
          </a:p>
          <a:p>
            <a:r>
              <a:rPr lang="en-US" sz="20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sql_query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"select * from people where age &lt; 20"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df_teens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new target DataFrame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df_teens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spark.sql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sql_query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endParaRPr lang="en-US" sz="2400" dirty="0"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95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617934"/>
          </a:xfrm>
        </p:spPr>
        <p:txBody>
          <a:bodyPr/>
          <a:lstStyle/>
          <a:p>
            <a:r>
              <a:rPr lang="en-US" dirty="0"/>
              <a:t>Spark DataFrame: Example</a:t>
            </a:r>
          </a:p>
        </p:txBody>
      </p:sp>
      <p:pic>
        <p:nvPicPr>
          <p:cNvPr id="15" name="Content Placeholder 14" descr="A picture containing table&#10;&#10;Description automatically generated">
            <a:extLst>
              <a:ext uri="{FF2B5EF4-FFF2-40B4-BE49-F238E27FC236}">
                <a16:creationId xmlns:a16="http://schemas.microsoft.com/office/drawing/2014/main" id="{7E42C557-9257-41C3-7745-14F4EC96E60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76748" y="891776"/>
            <a:ext cx="7737411" cy="405384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19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483242"/>
          </a:xfrm>
        </p:spPr>
        <p:txBody>
          <a:bodyPr>
            <a:normAutofit fontScale="90000"/>
          </a:bodyPr>
          <a:lstStyle/>
          <a:p>
            <a:r>
              <a:rPr lang="en-US" dirty="0"/>
              <a:t>Spark DataFrame: Features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8E987-4C2D-051A-F3D2-830B5DD73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7588" y="757087"/>
            <a:ext cx="7788954" cy="2979171"/>
          </a:xfrm>
        </p:spPr>
        <p:txBody>
          <a:bodyPr>
            <a:normAutofit/>
          </a:bodyPr>
          <a:lstStyle/>
          <a:p>
            <a:r>
              <a:rPr lang="en-US" sz="2000" dirty="0"/>
              <a:t>A DataFrame: a Table of rows with named columns  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Easy to Use</a:t>
            </a:r>
          </a:p>
          <a:p>
            <a:r>
              <a:rPr lang="en-US" sz="2000" dirty="0"/>
              <a:t>A DataFrame may have billions of rows   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Scalable</a:t>
            </a:r>
          </a:p>
          <a:p>
            <a:r>
              <a:rPr lang="en-US" sz="2000" dirty="0"/>
              <a:t>A DataFrame is immutable (READ-ONLY)   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No Synchronization</a:t>
            </a:r>
          </a:p>
          <a:p>
            <a:r>
              <a:rPr lang="en-US" sz="2000" dirty="0"/>
              <a:t>A DataFrame is PARTITIONED   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Parallelism</a:t>
            </a:r>
          </a:p>
        </p:txBody>
      </p:sp>
    </p:spTree>
    <p:extLst>
      <p:ext uri="{BB962C8B-B14F-4D97-AF65-F5344CB8AC3E}">
        <p14:creationId xmlns:p14="http://schemas.microsoft.com/office/powerpoint/2010/main" val="219128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483242"/>
          </a:xfrm>
        </p:spPr>
        <p:txBody>
          <a:bodyPr>
            <a:normAutofit fontScale="90000"/>
          </a:bodyPr>
          <a:lstStyle/>
          <a:p>
            <a:r>
              <a:rPr lang="en-US" dirty="0"/>
              <a:t>Spark DataFrame: Features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8E987-4C2D-051A-F3D2-830B5DD73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7588" y="757087"/>
            <a:ext cx="7788954" cy="4302276"/>
          </a:xfrm>
        </p:spPr>
        <p:txBody>
          <a:bodyPr>
            <a:normAutofit/>
          </a:bodyPr>
          <a:lstStyle/>
          <a:p>
            <a:r>
              <a:rPr lang="en-US" sz="2000" dirty="0"/>
              <a:t>A DataFrame: a Table of rows with named columns               </a:t>
            </a:r>
            <a:r>
              <a:rPr lang="en-US" sz="2000" b="1" dirty="0">
                <a:highlight>
                  <a:srgbClr val="00FF00"/>
                </a:highlight>
              </a:rPr>
              <a:t>Easy to Use</a:t>
            </a:r>
          </a:p>
          <a:p>
            <a:r>
              <a:rPr lang="en-US" sz="2000" dirty="0"/>
              <a:t>A DataFrame may have billions of rows                </a:t>
            </a:r>
            <a:r>
              <a:rPr lang="en-US" sz="2000" b="1" dirty="0">
                <a:highlight>
                  <a:srgbClr val="00FF00"/>
                </a:highlight>
              </a:rPr>
              <a:t>Scalable</a:t>
            </a:r>
          </a:p>
          <a:p>
            <a:r>
              <a:rPr lang="en-US" sz="2000" dirty="0"/>
              <a:t>A DataFrame is immutable (READ-ONLY)                </a:t>
            </a:r>
            <a:r>
              <a:rPr lang="en-US" sz="2000" b="1" dirty="0">
                <a:highlight>
                  <a:srgbClr val="00FF00"/>
                </a:highlight>
              </a:rPr>
              <a:t>No Synchronization</a:t>
            </a:r>
          </a:p>
          <a:p>
            <a:r>
              <a:rPr lang="en-US" sz="2000" dirty="0"/>
              <a:t>A DataFrame is PARTITIONED:</a:t>
            </a:r>
          </a:p>
          <a:p>
            <a:pPr lvl="1"/>
            <a:r>
              <a:rPr lang="en-US" sz="1800" dirty="0"/>
              <a:t>Number of rows =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800,000,000,000</a:t>
            </a:r>
          </a:p>
          <a:p>
            <a:pPr lvl="1"/>
            <a:r>
              <a:rPr lang="en-US" sz="1800" dirty="0"/>
              <a:t>Number of Partitions =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20,000</a:t>
            </a:r>
            <a:r>
              <a:rPr lang="en-US" sz="1800" dirty="0"/>
              <a:t>                   </a:t>
            </a:r>
            <a:r>
              <a:rPr lang="en-US" sz="1800" b="1" dirty="0">
                <a:highlight>
                  <a:srgbClr val="00FF00"/>
                </a:highlight>
              </a:rPr>
              <a:t>Parallelism</a:t>
            </a:r>
          </a:p>
          <a:p>
            <a:pPr lvl="1"/>
            <a:r>
              <a:rPr lang="en-US" sz="1800" dirty="0"/>
              <a:t>Number of rows per partition =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40,000,000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800,000,000,000 = 20,000 x 40,000,000</a:t>
            </a:r>
          </a:p>
          <a:p>
            <a:pPr lvl="1"/>
            <a:r>
              <a:rPr lang="en-US" sz="1800" dirty="0"/>
              <a:t>Any Transformation of this DataFrame can be parallelized by up to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20,000</a:t>
            </a:r>
            <a:r>
              <a:rPr lang="en-US" sz="1800" dirty="0"/>
              <a:t> executors/processes</a:t>
            </a:r>
          </a:p>
          <a:p>
            <a:pPr lvl="1"/>
            <a:r>
              <a:rPr lang="en-US" sz="1800" dirty="0"/>
              <a:t>Can register your DataFrame as a table and then fire SQL queries on the table/DataFrame.                  </a:t>
            </a:r>
            <a:r>
              <a:rPr lang="en-US" sz="1800" b="1" dirty="0">
                <a:highlight>
                  <a:srgbClr val="00FF00"/>
                </a:highlight>
              </a:rPr>
              <a:t>Simple Transformations and Usage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23DE4A-85C5-1782-E7B6-4A6346FBE758}"/>
              </a:ext>
            </a:extLst>
          </p:cNvPr>
          <p:cNvCxnSpPr>
            <a:cxnSpLocks/>
          </p:cNvCxnSpPr>
          <p:nvPr/>
        </p:nvCxnSpPr>
        <p:spPr>
          <a:xfrm>
            <a:off x="4355690" y="2880852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322EC4-8385-7238-3CA0-24D60D7C4505}"/>
              </a:ext>
            </a:extLst>
          </p:cNvPr>
          <p:cNvCxnSpPr>
            <a:cxnSpLocks/>
          </p:cNvCxnSpPr>
          <p:nvPr/>
        </p:nvCxnSpPr>
        <p:spPr>
          <a:xfrm>
            <a:off x="5186516" y="1814052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4C76EA-0CD7-2EA5-59D2-FAE36BDE2AFF}"/>
              </a:ext>
            </a:extLst>
          </p:cNvPr>
          <p:cNvCxnSpPr>
            <a:cxnSpLocks/>
          </p:cNvCxnSpPr>
          <p:nvPr/>
        </p:nvCxnSpPr>
        <p:spPr>
          <a:xfrm>
            <a:off x="5014451" y="1386349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DEE4E4-E960-0213-D043-7D857A6DFD89}"/>
              </a:ext>
            </a:extLst>
          </p:cNvPr>
          <p:cNvCxnSpPr>
            <a:cxnSpLocks/>
          </p:cNvCxnSpPr>
          <p:nvPr/>
        </p:nvCxnSpPr>
        <p:spPr>
          <a:xfrm>
            <a:off x="6253316" y="1002891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711285-BD19-8AFB-FBEA-AC8779B63B60}"/>
              </a:ext>
            </a:extLst>
          </p:cNvPr>
          <p:cNvCxnSpPr>
            <a:cxnSpLocks/>
          </p:cNvCxnSpPr>
          <p:nvPr/>
        </p:nvCxnSpPr>
        <p:spPr>
          <a:xfrm>
            <a:off x="3018503" y="4709652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776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1" y="1200152"/>
            <a:ext cx="7172476" cy="3774972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A distributed collection of rows with the same schema </a:t>
            </a:r>
          </a:p>
          <a:p>
            <a:pPr marL="685800" lvl="1" indent="-342900">
              <a:buFont typeface="Arial"/>
              <a:buChar char="•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DataFrame(name : STRING, age: INTEGER, salary: INTEGER)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Can be constructed from external data sources or RDDs into essentially an RDD of Row objects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Supports relational operators (e.g. </a:t>
            </a:r>
            <a:r>
              <a:rPr lang="en-US" i="1" dirty="0"/>
              <a:t>where</a:t>
            </a:r>
            <a:r>
              <a:rPr lang="en-US" dirty="0"/>
              <a:t>, </a:t>
            </a:r>
            <a:r>
              <a:rPr lang="en-US" i="1" dirty="0" err="1"/>
              <a:t>groupby</a:t>
            </a:r>
            <a:r>
              <a:rPr lang="en-US" dirty="0"/>
              <a:t>) as well as Spark operations.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Evaluated lazily </a:t>
            </a:r>
            <a:r>
              <a:rPr lang="en-US" dirty="0">
                <a:sym typeface="Wingdings"/>
              </a:rPr>
              <a:t> un-materialized </a:t>
            </a:r>
            <a:r>
              <a:rPr lang="en-US" i="1" dirty="0">
                <a:sym typeface="Wingdings"/>
              </a:rPr>
              <a:t>logical</a:t>
            </a:r>
            <a:r>
              <a:rPr lang="en-US" dirty="0">
                <a:sym typeface="Wingdings"/>
              </a:rPr>
              <a:t> plan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86139"/>
      </p:ext>
    </p:extLst>
  </p:cSld>
  <p:clrMapOvr>
    <a:masterClrMapping/>
  </p:clrMapOvr>
</p:sld>
</file>

<file path=ppt/theme/theme1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ATABRICKS 150203_2">
    <a:dk1>
      <a:sysClr val="windowText" lastClr="000000"/>
    </a:dk1>
    <a:lt1>
      <a:sysClr val="window" lastClr="FFFFFF"/>
    </a:lt1>
    <a:dk2>
      <a:srgbClr val="2B2B2B"/>
    </a:dk2>
    <a:lt2>
      <a:srgbClr val="D5D2C3"/>
    </a:lt2>
    <a:accent1>
      <a:srgbClr val="1EA3B5"/>
    </a:accent1>
    <a:accent2>
      <a:srgbClr val="EC541B"/>
    </a:accent2>
    <a:accent3>
      <a:srgbClr val="1AA756"/>
    </a:accent3>
    <a:accent4>
      <a:srgbClr val="E2151C"/>
    </a:accent4>
    <a:accent5>
      <a:srgbClr val="646464"/>
    </a:accent5>
    <a:accent6>
      <a:srgbClr val="DC3D08"/>
    </a:accent6>
    <a:hlink>
      <a:srgbClr val="1EA2B4"/>
    </a:hlink>
    <a:folHlink>
      <a:srgbClr val="75527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DB_light_slides_16x9_150228.potx</Template>
  <TotalTime>18688</TotalTime>
  <Words>2208</Words>
  <Application>Microsoft Macintosh PowerPoint</Application>
  <PresentationFormat>On-screen Show (16:9)</PresentationFormat>
  <Paragraphs>348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Courier</vt:lpstr>
      <vt:lpstr>Courier New</vt:lpstr>
      <vt:lpstr>Franklin Gothic Medium Cond</vt:lpstr>
      <vt:lpstr>Helvetica Light</vt:lpstr>
      <vt:lpstr>Newslab Light</vt:lpstr>
      <vt:lpstr>Source Sans Pro Light</vt:lpstr>
      <vt:lpstr>Wingdings</vt:lpstr>
      <vt:lpstr>scu-ppt-master</vt:lpstr>
      <vt:lpstr>Creating Spark  DataFrames</vt:lpstr>
      <vt:lpstr>Challenges and Solutions</vt:lpstr>
      <vt:lpstr>PowerPoint Presentation</vt:lpstr>
      <vt:lpstr>PowerPoint Presentation</vt:lpstr>
      <vt:lpstr>PowerPoint Presentation</vt:lpstr>
      <vt:lpstr>Spark DataFrame: Example</vt:lpstr>
      <vt:lpstr>Spark DataFrame: Features</vt:lpstr>
      <vt:lpstr>Spark DataFrame: Features</vt:lpstr>
      <vt:lpstr>DataFrame</vt:lpstr>
      <vt:lpstr>DataFrame: Example</vt:lpstr>
      <vt:lpstr>Creating DataFrame: from Collection</vt:lpstr>
      <vt:lpstr>Creating DataFrame: from Collection: Rename Columns</vt:lpstr>
      <vt:lpstr>Creating DataFrame: from Collection</vt:lpstr>
      <vt:lpstr>Creating DataFrame: Inspect Schema</vt:lpstr>
      <vt:lpstr>Manipulate DataFrame by SQL</vt:lpstr>
      <vt:lpstr>Creating DataFrame: from RDD</vt:lpstr>
      <vt:lpstr>Convert DataFrame to RDD</vt:lpstr>
      <vt:lpstr>Create DataFrame From CSV File with Header</vt:lpstr>
      <vt:lpstr>Create DataFrame From CSV File with Header</vt:lpstr>
      <vt:lpstr>Create DataFrame From CSV File without Header</vt:lpstr>
      <vt:lpstr>Create DataFrame From CSV File without Header</vt:lpstr>
      <vt:lpstr>Create DataFrame From JSON</vt:lpstr>
      <vt:lpstr>Create DataFrame From JSON</vt:lpstr>
      <vt:lpstr>Add New Columns to an Spark  DataFrame</vt:lpstr>
      <vt:lpstr>Add New Columns to an Spark  DataFrame</vt:lpstr>
      <vt:lpstr>Create an Spark  DataFrame with Schema</vt:lpstr>
      <vt:lpstr>Create a DataFrame with Schema --  Example</vt:lpstr>
      <vt:lpstr>Create a DataFrame with Schema --  Example</vt:lpstr>
      <vt:lpstr>Create a DataFrame with Schema --  Example</vt:lpstr>
      <vt:lpstr>Create a DataFrame with Schema --  Example</vt:lpstr>
      <vt:lpstr>Summary : Creating DataFrames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Parsian, Mahmoud</cp:lastModifiedBy>
  <cp:revision>239</cp:revision>
  <dcterms:created xsi:type="dcterms:W3CDTF">2015-02-13T19:56:21Z</dcterms:created>
  <dcterms:modified xsi:type="dcterms:W3CDTF">2023-02-26T00:46:53Z</dcterms:modified>
</cp:coreProperties>
</file>