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65" r:id="rId2"/>
    <p:sldId id="339" r:id="rId3"/>
    <p:sldId id="367" r:id="rId4"/>
    <p:sldId id="372" r:id="rId5"/>
    <p:sldId id="386" r:id="rId6"/>
    <p:sldId id="387" r:id="rId7"/>
    <p:sldId id="388" r:id="rId8"/>
    <p:sldId id="390" r:id="rId9"/>
    <p:sldId id="391" r:id="rId10"/>
    <p:sldId id="392" r:id="rId11"/>
    <p:sldId id="393" r:id="rId12"/>
    <p:sldId id="398" r:id="rId13"/>
    <p:sldId id="395" r:id="rId14"/>
    <p:sldId id="399" r:id="rId15"/>
    <p:sldId id="40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81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39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2386"/>
            <a:ext cx="7772400" cy="15393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dirty="0"/>
              <a:t>Spark </a:t>
            </a:r>
            <a:r>
              <a:rPr lang="en-US" sz="4000" dirty="0" err="1"/>
              <a:t>DataFrames</a:t>
            </a:r>
            <a:br>
              <a:rPr lang="en-US" dirty="0"/>
            </a:br>
            <a:r>
              <a:rPr lang="en-US" sz="4400" dirty="0"/>
              <a:t>Transformations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Adding/Dropping/Manipulating Columns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5. Create a Column from Existing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&gt;&gt;&gt; df3 = </a:t>
            </a:r>
            <a:r>
              <a:rPr lang="en-US" sz="2600" dirty="0" err="1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df.withColumn</a:t>
            </a:r>
            <a:r>
              <a:rPr lang="en-US" sz="2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(”</a:t>
            </a:r>
            <a:r>
              <a:rPr lang="en-US" sz="2600" dirty="0" err="1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NewColumn</a:t>
            </a:r>
            <a:r>
              <a:rPr lang="en-US" sz="2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",col("salary")* -1)</a:t>
            </a:r>
          </a:p>
          <a:p>
            <a:pPr marL="0" indent="0" fontAlgn="base">
              <a:buNone/>
            </a:pPr>
            <a:r>
              <a:rPr lang="en-US" sz="26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&gt;&gt;&gt; df3.show()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+---------+----------+--------+----------+------+------+------------+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firstname|middlename|lastname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    </a:t>
            </a:r>
            <a:r>
              <a:rPr lang="en-US" dirty="0" err="1">
                <a:latin typeface="Courier" pitchFamily="2" charset="0"/>
                <a:cs typeface="Courier New" panose="02070309020205020404" pitchFamily="49" charset="0"/>
              </a:rPr>
              <a:t>dob|gender|salary|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NewColumn</a:t>
            </a: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  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+---------+----------+--------+----------+------+------+------------+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 James|          |   Smith|1991-04-01|     M|  3000|       -3000|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Michael|      Rose|        |2000-05-19|     M|  4000|       -4000|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Robert|          |Williams|1978-09-05|     M|  4000|       -4000|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 Maria|      Anne|   Jones|1967-12-01|     F|  4000|       -4000|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|      Jen|      Mary|   Brown|1980-02-17|     F|    -1|           1|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+---------+----------+--------+----------+------+------+------------+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24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6. Add a New Column using </a:t>
            </a:r>
            <a:r>
              <a:rPr lang="en-US" sz="2400" dirty="0" err="1"/>
              <a:t>withColumn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47500" lnSpcReduction="20000"/>
          </a:bodyPr>
          <a:lstStyle/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&gt;&gt;&gt; from </a:t>
            </a:r>
            <a:r>
              <a:rPr lang="en-US" sz="3100" dirty="0" err="1">
                <a:solidFill>
                  <a:srgbClr val="0070C0"/>
                </a:solidFill>
                <a:latin typeface="Courier" pitchFamily="2" charset="0"/>
              </a:rPr>
              <a:t>pyspark.sql.functions</a:t>
            </a: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 import lit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&gt;&gt;&gt; </a:t>
            </a:r>
            <a:r>
              <a:rPr lang="en-US" sz="3100" dirty="0" err="1">
                <a:solidFill>
                  <a:srgbClr val="0070C0"/>
                </a:solidFill>
                <a:latin typeface="Courier" pitchFamily="2" charset="0"/>
              </a:rPr>
              <a:t>df.withColumn</a:t>
            </a: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("Country", lit("USA")).show()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</a:t>
            </a:r>
            <a:r>
              <a:rPr lang="en-US" sz="3100" dirty="0" err="1">
                <a:solidFill>
                  <a:srgbClr val="0070C0"/>
                </a:solidFill>
                <a:latin typeface="Courier" pitchFamily="2" charset="0"/>
              </a:rPr>
              <a:t>firstname|middlename|lastname</a:t>
            </a: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    </a:t>
            </a:r>
            <a:r>
              <a:rPr lang="en-US" sz="3100" dirty="0" err="1">
                <a:solidFill>
                  <a:srgbClr val="0070C0"/>
                </a:solidFill>
                <a:latin typeface="Courier" pitchFamily="2" charset="0"/>
              </a:rPr>
              <a:t>dob|gender|salary|Country</a:t>
            </a: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 James|          |   Smith|1991-04-01|     M|  3000|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Michael|      Rose|        |2000-05-19|     M|  4000|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Robert|          |Williams|1978-09-05|     M|  4000|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 Maria|      Anne|   Jones|1967-12-01|     F|  4000|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|      Jen|      Mary|   Brown|1980-02-17|     F|    -1|    USA|</a:t>
            </a:r>
          </a:p>
          <a:p>
            <a:pPr marL="0" indent="0" fontAlgn="base">
              <a:buNone/>
            </a:pPr>
            <a:r>
              <a:rPr lang="en-US" sz="31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</a:t>
            </a:r>
          </a:p>
          <a:p>
            <a:pPr marL="0" indent="0" fontAlgn="base">
              <a:buNone/>
            </a:pPr>
            <a:endParaRPr lang="en-US" sz="31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9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6. Add a New Column using </a:t>
            </a:r>
            <a:r>
              <a:rPr lang="en-US" sz="2400" dirty="0" err="1"/>
              <a:t>withColumn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25000" lnSpcReduction="20000"/>
          </a:bodyPr>
          <a:lstStyle/>
          <a:p>
            <a:pPr marL="0" indent="0" fontAlgn="base">
              <a:buNone/>
            </a:pP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&gt;&gt;&gt; from 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pyspark.sql.functions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 import lit</a:t>
            </a:r>
          </a:p>
          <a:p>
            <a:pPr marL="0" indent="0" fontAlgn="base">
              <a:buNone/>
            </a:pPr>
            <a:endParaRPr lang="en-US" sz="6400" dirty="0">
              <a:solidFill>
                <a:srgbClr val="7030A0"/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df.withColumn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("Country", lit("USA"))</a:t>
            </a:r>
          </a:p>
          <a:p>
            <a:pPr marL="0" indent="0" fontAlgn="base">
              <a:buNone/>
            </a:pP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      .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withColumn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("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anotherColumn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",lit("</a:t>
            </a:r>
            <a:r>
              <a:rPr lang="en-US" sz="6400" dirty="0" err="1">
                <a:solidFill>
                  <a:srgbClr val="7030A0"/>
                </a:solidFill>
                <a:latin typeface="Courier" pitchFamily="2" charset="0"/>
              </a:rPr>
              <a:t>anotherValue</a:t>
            </a: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"))</a:t>
            </a:r>
          </a:p>
          <a:p>
            <a:pPr marL="0" indent="0" fontAlgn="base">
              <a:buNone/>
            </a:pPr>
            <a:r>
              <a:rPr lang="en-US" sz="6400" dirty="0">
                <a:solidFill>
                  <a:srgbClr val="7030A0"/>
                </a:solidFill>
                <a:latin typeface="Courier" pitchFamily="2" charset="0"/>
              </a:rPr>
              <a:t>      .show()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+---------+----------+--------+----------+------+------+-------+-------------+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firstname|middlename|lastname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   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dob|gender|salary|Country|anotherColumn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+---------+----------+--------+----------+------+------+-------+-------------+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 James|          |   Smith|1991-04-01|     M|  3000|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Michael|      Rose|        |2000-05-19|     M|  4000|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Robert|          |Williams|1978-09-05|     M|  4000|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 Maria|      Anne|   Jones|1967-12-01|     F|  4000|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      Jen|      Mary|   Brown|1980-02-17|     F|    -1|    USA| </a:t>
            </a:r>
            <a:r>
              <a:rPr lang="en-US" sz="4800" dirty="0" err="1">
                <a:solidFill>
                  <a:srgbClr val="0070C0"/>
                </a:solidFill>
                <a:latin typeface="Courier" pitchFamily="2" charset="0"/>
              </a:rPr>
              <a:t>anotherValue</a:t>
            </a: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800" dirty="0">
                <a:solidFill>
                  <a:srgbClr val="0070C0"/>
                </a:solidFill>
                <a:latin typeface="Courier" pitchFamily="2" charset="0"/>
              </a:rPr>
              <a:t>+---------+----------+--------+----------+------+------+-------+-------------+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9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8. Drop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df.show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()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</a:t>
            </a:r>
            <a:r>
              <a:rPr lang="en-US" sz="3600" dirty="0" err="1">
                <a:latin typeface="Courier" pitchFamily="2" charset="0"/>
              </a:rPr>
              <a:t>firstname|middlename|lastname</a:t>
            </a:r>
            <a:r>
              <a:rPr lang="en-US" sz="3600" dirty="0">
                <a:latin typeface="Courier" pitchFamily="2" charset="0"/>
              </a:rPr>
              <a:t>|       </a:t>
            </a:r>
            <a:r>
              <a:rPr lang="en-US" sz="3600" dirty="0" err="1">
                <a:latin typeface="Courier" pitchFamily="2" charset="0"/>
              </a:rPr>
              <a:t>dob|gender|salary</a:t>
            </a:r>
            <a:r>
              <a:rPr lang="en-US" sz="3600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    James|          |   Smith|1991-04-01|     M|  3000|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  Michael|      Rose|        |2000-05-19|     M|  4000|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…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df4 = 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df.drop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(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df.middlename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)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df4.show()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+---------+--------+----------+------+------+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</a:t>
            </a:r>
            <a:r>
              <a:rPr lang="en-US" sz="3600" dirty="0" err="1">
                <a:latin typeface="Courier" pitchFamily="2" charset="0"/>
              </a:rPr>
              <a:t>firstname|lastname</a:t>
            </a:r>
            <a:r>
              <a:rPr lang="en-US" sz="3600" dirty="0">
                <a:latin typeface="Courier" pitchFamily="2" charset="0"/>
              </a:rPr>
              <a:t>|       </a:t>
            </a:r>
            <a:r>
              <a:rPr lang="en-US" sz="3600" dirty="0" err="1">
                <a:latin typeface="Courier" pitchFamily="2" charset="0"/>
              </a:rPr>
              <a:t>dob|gender|salary</a:t>
            </a:r>
            <a:r>
              <a:rPr lang="en-US" sz="3600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+---------+--------+----------+------+------+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    James|   Smith|1991-04-01|     M|  3000|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|  Michael|        |2000-05-19|     M|  4000|</a:t>
            </a:r>
          </a:p>
          <a:p>
            <a:pPr marL="0" indent="0" fontAlgn="base">
              <a:buNone/>
            </a:pPr>
            <a:r>
              <a:rPr lang="en-US" sz="3600" dirty="0">
                <a:latin typeface="Courier" pitchFamily="2" charset="0"/>
              </a:rPr>
              <a:t>…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47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9. Rename an Existing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827638"/>
          </a:xfrm>
        </p:spPr>
        <p:txBody>
          <a:bodyPr>
            <a:normAutofit fontScale="40000" lnSpcReduction="20000"/>
          </a:bodyPr>
          <a:lstStyle/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df.show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()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</a:rPr>
              <a:t>firstname|middlename|lastname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     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</a:rPr>
              <a:t>dob|gender|salary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  James|          |   Smith|1991-04-01|     M|  3000|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Michael|      Rose|        |2000-05-19|     M|  4000|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…</a:t>
            </a:r>
            <a:endParaRPr lang="en-US" sz="4000" dirty="0">
              <a:solidFill>
                <a:srgbClr val="7030A0"/>
              </a:solidFill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df5 = 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df.withColumnRenamed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("</a:t>
            </a:r>
            <a:r>
              <a:rPr lang="en-US" sz="4000" dirty="0" err="1">
                <a:solidFill>
                  <a:srgbClr val="7030A0"/>
                </a:solidFill>
                <a:latin typeface="Courier" pitchFamily="2" charset="0"/>
              </a:rPr>
              <a:t>lastname</a:t>
            </a: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",”THE_LAST")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rgbClr val="7030A0"/>
                </a:solidFill>
                <a:latin typeface="Courier" pitchFamily="2" charset="0"/>
              </a:rPr>
              <a:t>&gt;&gt;&gt; df5.show()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</a:rPr>
              <a:t>firstname|middlename|THE_LAST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     </a:t>
            </a:r>
            <a:r>
              <a:rPr lang="en-US" sz="4000" dirty="0" err="1">
                <a:solidFill>
                  <a:schemeClr val="tx1"/>
                </a:solidFill>
                <a:latin typeface="Courier" pitchFamily="2" charset="0"/>
              </a:rPr>
              <a:t>dob|gender|salary</a:t>
            </a: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  James|          |   Smith|1991-04-01|     M|  3000|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|  Michael|      Rose|        |2000-05-19|     M|  4000|</a:t>
            </a:r>
          </a:p>
          <a:p>
            <a:pPr marL="0" indent="0" fontAlgn="base">
              <a:buNone/>
            </a:pPr>
            <a:r>
              <a:rPr lang="en-US" sz="4000" dirty="0">
                <a:solidFill>
                  <a:schemeClr val="tx1"/>
                </a:solidFill>
                <a:latin typeface="Courier" pitchFamily="2" charset="0"/>
              </a:rPr>
              <a:t>…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04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539546"/>
          </a:xfrm>
        </p:spPr>
        <p:txBody>
          <a:bodyPr>
            <a:noAutofit/>
          </a:bodyPr>
          <a:lstStyle/>
          <a:p>
            <a:r>
              <a:rPr lang="en-US" dirty="0"/>
              <a:t>Summary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3519949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Spark provides simple and powerful API to manipulate and transform DataFrames: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Add a new column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Drop an existing column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Change datatype of an existing column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Use existing column values for new columns</a:t>
            </a:r>
          </a:p>
          <a:p>
            <a:pPr fontAlgn="base"/>
            <a:r>
              <a:rPr lang="en-US" sz="2800" dirty="0">
                <a:solidFill>
                  <a:schemeClr val="tx1"/>
                </a:solidFill>
                <a:latin typeface="+mn-lt"/>
              </a:rPr>
              <a:t> + more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3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553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billions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Partitioned: for parallelism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SQL can be used for data transformation</a:t>
            </a:r>
          </a:p>
          <a:p>
            <a:pPr lvl="0">
              <a:spcBef>
                <a:spcPct val="20000"/>
              </a:spcBef>
              <a:buSzPct val="90000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       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and Distributed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Manipulating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548086"/>
          </a:xfrm>
        </p:spPr>
        <p:txBody>
          <a:bodyPr>
            <a:normAutofit/>
          </a:bodyPr>
          <a:lstStyle/>
          <a:p>
            <a:pPr marL="457200" indent="-457200" fontAlgn="base">
              <a:buAutoNum type="arabicPeriod"/>
            </a:pPr>
            <a:r>
              <a:rPr lang="en-US" sz="2800" dirty="0">
                <a:latin typeface="+mn-lt"/>
              </a:rPr>
              <a:t>Preparing Data</a:t>
            </a:r>
          </a:p>
          <a:p>
            <a:pPr marL="457200" indent="-457200" fontAlgn="base">
              <a:buAutoNum type="arabicPeriod"/>
            </a:pPr>
            <a:r>
              <a:rPr lang="en-US" sz="2800" dirty="0">
                <a:latin typeface="+mn-lt"/>
              </a:rPr>
              <a:t>Creating </a:t>
            </a:r>
            <a:r>
              <a:rPr lang="en-US" sz="2800" dirty="0" err="1">
                <a:latin typeface="+mn-lt"/>
              </a:rPr>
              <a:t>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Change </a:t>
            </a:r>
            <a:r>
              <a:rPr lang="en-US" sz="2800" b="1" dirty="0" err="1"/>
              <a:t>DataType</a:t>
            </a:r>
            <a:r>
              <a:rPr lang="en-US" sz="2800" b="1" dirty="0"/>
              <a:t> using </a:t>
            </a:r>
            <a:r>
              <a:rPr lang="en-US" sz="2800" b="1" dirty="0" err="1"/>
              <a:t>PySpark</a:t>
            </a:r>
            <a:r>
              <a:rPr lang="en-US" sz="2800" b="1" dirty="0"/>
              <a:t> </a:t>
            </a:r>
            <a:r>
              <a:rPr lang="en-US" sz="2800" b="1" dirty="0" err="1"/>
              <a:t>withColumn</a:t>
            </a:r>
            <a:r>
              <a:rPr lang="en-US" sz="2800" b="1" dirty="0"/>
              <a:t>()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Update The Value of an Existing Column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Create a Column from an Existing Column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Add a New Column using </a:t>
            </a:r>
            <a:r>
              <a:rPr lang="en-US" sz="2800" b="1" dirty="0" err="1"/>
              <a:t>withColumn</a:t>
            </a:r>
            <a:r>
              <a:rPr lang="en-US" sz="2800" b="1" dirty="0"/>
              <a:t>()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Rename Column Name</a:t>
            </a:r>
          </a:p>
          <a:p>
            <a:pPr marL="457200" indent="-457200" fontAlgn="base">
              <a:buFont typeface="Arial" panose="020B0604020202020204" pitchFamily="34" charset="0"/>
              <a:buAutoNum type="arabicPeriod"/>
            </a:pPr>
            <a:r>
              <a:rPr lang="en-US" sz="2800" b="1" dirty="0"/>
              <a:t>Drop Column From </a:t>
            </a:r>
            <a:r>
              <a:rPr lang="en-US" sz="2800" b="1" dirty="0" err="1"/>
              <a:t>PySpark</a:t>
            </a:r>
            <a:r>
              <a:rPr lang="en-US" sz="2800" b="1" dirty="0"/>
              <a:t> </a:t>
            </a:r>
            <a:r>
              <a:rPr lang="en-US" sz="2800" b="1" dirty="0" err="1"/>
              <a:t>DataFrame</a:t>
            </a:r>
            <a:endParaRPr lang="en-US" sz="2800" b="1" dirty="0"/>
          </a:p>
          <a:p>
            <a:pPr marL="457200" indent="-457200" fontAlgn="base">
              <a:buAutoNum type="arabicPeriod"/>
            </a:pPr>
            <a:endParaRPr lang="en-US" sz="24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5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1. Prepare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511278"/>
            <a:ext cx="8161389" cy="454808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some_data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('James','','Smith','1991-04-01','M',3000),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('Michael','Rose','','2000-05-19','M',4000),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('Robert','','Williams','1978-09-05','M',4000),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('Maria','Anne','Jones','1967-12-01','F',4000),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('Jen','Mary','Brown','1980-02-17','F',-1)</a:t>
            </a:r>
          </a:p>
          <a:p>
            <a:pPr marL="0" indent="0" fontAlgn="base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 fontAlgn="base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middlename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dob","gender","salary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5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2. Create </a:t>
            </a:r>
            <a:r>
              <a:rPr lang="en-US" sz="2400" dirty="0" err="1"/>
              <a:t>DataFrame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spark.createDataFrame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(data=data, schema=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column_names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(truncate=False)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firstname|middlename|lastname|dob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       |</a:t>
            </a:r>
            <a:r>
              <a:rPr lang="en-US" sz="1600" dirty="0" err="1">
                <a:latin typeface="Courier" pitchFamily="2" charset="0"/>
                <a:cs typeface="Courier New" panose="02070309020205020404" pitchFamily="49" charset="0"/>
              </a:rPr>
              <a:t>gender|salary</a:t>
            </a: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|James    |          |Smith   |1991-04-01|M     |3000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|Michael  |Rose      |        |2000-05-19|M     |4000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|Robert   |          |Williams|1978-09-05|M     |4000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|Maria    |Anne      |Jones   |1967-12-01|F     |4000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|Jen      |Mary      |Brown   |1980-02-17|F     |-1    |</a:t>
            </a:r>
          </a:p>
          <a:p>
            <a:pPr marL="0" indent="0" fontAlgn="base">
              <a:buNone/>
            </a:pPr>
            <a:r>
              <a:rPr lang="en-US" sz="1600" dirty="0">
                <a:latin typeface="Courier" pitchFamily="2" charset="0"/>
                <a:cs typeface="Courier New" panose="02070309020205020404" pitchFamily="49" charset="0"/>
              </a:rPr>
              <a:t>+---------+----------+--------+----------+------+------+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34290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3. Change </a:t>
            </a:r>
            <a:r>
              <a:rPr lang="en-US" sz="2400" dirty="0" err="1"/>
              <a:t>DataType</a:t>
            </a:r>
            <a:r>
              <a:rPr lang="en-US" sz="2400" dirty="0"/>
              <a:t> using </a:t>
            </a:r>
            <a:r>
              <a:rPr lang="en-US" sz="2400" dirty="0" err="1"/>
              <a:t>withColumn</a:t>
            </a:r>
            <a:r>
              <a:rPr lang="en-US" sz="2400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1278"/>
            <a:ext cx="7956550" cy="4632222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from </a:t>
            </a:r>
            <a:r>
              <a:rPr lang="en-US" sz="1700" dirty="0" err="1">
                <a:solidFill>
                  <a:srgbClr val="7030A0"/>
                </a:solidFill>
                <a:latin typeface="Courier" pitchFamily="2" charset="0"/>
              </a:rPr>
              <a:t>pyspark.sql.functions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 import col</a:t>
            </a:r>
          </a:p>
          <a:p>
            <a:pPr marL="0" indent="0" fontAlgn="base">
              <a:buNone/>
            </a:pP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df2 = </a:t>
            </a:r>
            <a:r>
              <a:rPr lang="en-US" sz="1700" dirty="0" err="1">
                <a:solidFill>
                  <a:srgbClr val="7030A0"/>
                </a:solidFill>
                <a:latin typeface="Courier" pitchFamily="2" charset="0"/>
              </a:rPr>
              <a:t>df.withColumn</a:t>
            </a:r>
            <a:r>
              <a:rPr lang="en-US" sz="1700" dirty="0">
                <a:solidFill>
                  <a:srgbClr val="7030A0"/>
                </a:solidFill>
                <a:latin typeface="Courier" pitchFamily="2" charset="0"/>
              </a:rPr>
              <a:t>("salary", col("salary").cast("Integer"))</a:t>
            </a:r>
          </a:p>
          <a:p>
            <a:pPr marL="0" indent="0" fontAlgn="base">
              <a:buNone/>
            </a:pPr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sz="1200" dirty="0" err="1">
                <a:solidFill>
                  <a:srgbClr val="7030A0"/>
                </a:solidFill>
                <a:latin typeface="Courier" pitchFamily="2" charset="0"/>
              </a:rPr>
              <a:t>df.printSchema</a:t>
            </a:r>
            <a:r>
              <a:rPr lang="en-US" sz="1200" dirty="0">
                <a:solidFill>
                  <a:srgbClr val="7030A0"/>
                </a:solidFill>
                <a:latin typeface="Courier" pitchFamily="2" charset="0"/>
              </a:rPr>
              <a:t>()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</a:t>
            </a:r>
            <a:r>
              <a:rPr lang="en-US" sz="1200" dirty="0" err="1">
                <a:latin typeface="Courier" pitchFamily="2" charset="0"/>
              </a:rPr>
              <a:t>firstname</a:t>
            </a:r>
            <a:r>
              <a:rPr lang="en-US" sz="1200" dirty="0">
                <a:latin typeface="Courier" pitchFamily="2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</a:t>
            </a:r>
            <a:r>
              <a:rPr lang="en-US" sz="1200" dirty="0" err="1">
                <a:latin typeface="Courier" pitchFamily="2" charset="0"/>
              </a:rPr>
              <a:t>middlename</a:t>
            </a:r>
            <a:r>
              <a:rPr lang="en-US" sz="1200" dirty="0">
                <a:latin typeface="Courier" pitchFamily="2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</a:t>
            </a:r>
            <a:r>
              <a:rPr lang="en-US" sz="1200" dirty="0" err="1">
                <a:latin typeface="Courier" pitchFamily="2" charset="0"/>
              </a:rPr>
              <a:t>lastname</a:t>
            </a:r>
            <a:r>
              <a:rPr lang="en-US" sz="1200" dirty="0">
                <a:latin typeface="Courier" pitchFamily="2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dob: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gender: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</a:rPr>
              <a:t> |-- </a:t>
            </a:r>
            <a:r>
              <a:rPr lang="en-US" sz="1200" dirty="0">
                <a:highlight>
                  <a:srgbClr val="FFFF00"/>
                </a:highlight>
                <a:latin typeface="Courier" pitchFamily="2" charset="0"/>
              </a:rPr>
              <a:t>salary: long (nullable = true)</a:t>
            </a:r>
          </a:p>
          <a:p>
            <a:pPr marL="0" indent="0" fontAlgn="base">
              <a:buNone/>
            </a:pP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2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&gt;&gt;&gt; df2.printSchema()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firstname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middlename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lastname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dob: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gender: string (nullable = true)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 |-- </a:t>
            </a:r>
            <a:r>
              <a:rPr lang="en-US" sz="12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salary: integer (nullable = true)</a:t>
            </a:r>
          </a:p>
          <a:p>
            <a:pPr marL="0" indent="0" fontAlgn="base">
              <a:buNone/>
            </a:pP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18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20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470720"/>
          </a:xfrm>
        </p:spPr>
        <p:txBody>
          <a:bodyPr>
            <a:noAutofit/>
          </a:bodyPr>
          <a:lstStyle/>
          <a:p>
            <a:r>
              <a:rPr lang="en-US" sz="2400" dirty="0" err="1"/>
              <a:t>DataFrame</a:t>
            </a:r>
            <a:r>
              <a:rPr lang="en-US" sz="2400" dirty="0"/>
              <a:t> Transformation: 4. Update Value of Existing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86580"/>
            <a:ext cx="7956550" cy="4356919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&gt;&gt;&gt; 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df.withColumn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("</a:t>
            </a:r>
            <a:r>
              <a:rPr lang="en-US" dirty="0" err="1">
                <a:solidFill>
                  <a:srgbClr val="7030A0"/>
                </a:solidFill>
                <a:latin typeface="Courier" pitchFamily="2" charset="0"/>
              </a:rPr>
              <a:t>salary",col</a:t>
            </a: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("salary")*100).show()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</a:t>
            </a:r>
            <a:r>
              <a:rPr lang="en-US" dirty="0" err="1">
                <a:latin typeface="Courier" pitchFamily="2" charset="0"/>
              </a:rPr>
              <a:t>firstname|middlename|lastname</a:t>
            </a:r>
            <a:r>
              <a:rPr lang="en-US" dirty="0">
                <a:latin typeface="Courier" pitchFamily="2" charset="0"/>
              </a:rPr>
              <a:t>|       </a:t>
            </a:r>
            <a:r>
              <a:rPr lang="en-US" dirty="0" err="1">
                <a:latin typeface="Courier" pitchFamily="2" charset="0"/>
              </a:rPr>
              <a:t>dob|gender|salary</a:t>
            </a:r>
            <a:r>
              <a:rPr lang="en-US" dirty="0">
                <a:latin typeface="Courier" pitchFamily="2" charset="0"/>
              </a:rPr>
              <a:t>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+---------+----------+--------+----------+------+------+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  James|          |   Smith|1991-04-01|     M|300000|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Michael|      Rose|        |2000-05-19|     M|400000|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 Robert|          |Williams|1978-09-05|     M|400000|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  Maria|      Anne|   Jones|1967-12-01|     F|400000|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|      Jen|      Mary|   Brown|1980-02-17|     F|  -100|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</a:rPr>
              <a:t>+---------+----------+--------+----------+------+------+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763416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18044</TotalTime>
  <Words>1388</Words>
  <Application>Microsoft Macintosh PowerPoint</Application>
  <PresentationFormat>On-screen Show (16:9)</PresentationFormat>
  <Paragraphs>184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DataFrames Transformations:  Adding/Dropping/Manipulating Columns</vt:lpstr>
      <vt:lpstr>PowerPoint Presentation</vt:lpstr>
      <vt:lpstr>Spark DataFrame: Features</vt:lpstr>
      <vt:lpstr>Spark DataFrame: Features</vt:lpstr>
      <vt:lpstr>DataFrame Transformation: Manipulating Columns</vt:lpstr>
      <vt:lpstr>DataFrame Transformation: 1. Prepare Data</vt:lpstr>
      <vt:lpstr>DataFrame Transformation: 2. Create DataFrame</vt:lpstr>
      <vt:lpstr>DataFrame Transformation: 3. Change DataType using withColumn()</vt:lpstr>
      <vt:lpstr>DataFrame Transformation: 4. Update Value of Existing Column</vt:lpstr>
      <vt:lpstr>DataFrame Transformation: 5. Create a Column from Existing Column</vt:lpstr>
      <vt:lpstr>DataFrame Transformation: 6. Add a New Column using withColumn()</vt:lpstr>
      <vt:lpstr>DataFrame Transformation: 6. Add a New Column using withColumn()</vt:lpstr>
      <vt:lpstr>DataFrame Transformation: 8. Drop a Column</vt:lpstr>
      <vt:lpstr>DataFrame Transformation: 9. Rename an Existing Column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255</cp:revision>
  <dcterms:created xsi:type="dcterms:W3CDTF">2015-02-13T19:56:21Z</dcterms:created>
  <dcterms:modified xsi:type="dcterms:W3CDTF">2023-02-26T00:59:49Z</dcterms:modified>
</cp:coreProperties>
</file>