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2"/>
  </p:notesMasterIdLst>
  <p:handoutMasterIdLst>
    <p:handoutMasterId r:id="rId23"/>
  </p:handoutMasterIdLst>
  <p:sldIdLst>
    <p:sldId id="265" r:id="rId2"/>
    <p:sldId id="339" r:id="rId3"/>
    <p:sldId id="367" r:id="rId4"/>
    <p:sldId id="385" r:id="rId5"/>
    <p:sldId id="371" r:id="rId6"/>
    <p:sldId id="372" r:id="rId7"/>
    <p:sldId id="373" r:id="rId8"/>
    <p:sldId id="399" r:id="rId9"/>
    <p:sldId id="400" r:id="rId10"/>
    <p:sldId id="401" r:id="rId11"/>
    <p:sldId id="407" r:id="rId12"/>
    <p:sldId id="408" r:id="rId13"/>
    <p:sldId id="402" r:id="rId14"/>
    <p:sldId id="409" r:id="rId15"/>
    <p:sldId id="403" r:id="rId16"/>
    <p:sldId id="404" r:id="rId17"/>
    <p:sldId id="410" r:id="rId18"/>
    <p:sldId id="405" r:id="rId19"/>
    <p:sldId id="411" r:id="rId20"/>
    <p:sldId id="406"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B9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0" autoAdjust="0"/>
    <p:restoredTop sz="77619" autoAdjust="0"/>
  </p:normalViewPr>
  <p:slideViewPr>
    <p:cSldViewPr snapToGrid="0" snapToObjects="1">
      <p:cViewPr varScale="1">
        <p:scale>
          <a:sx n="130" d="100"/>
          <a:sy n="130" d="100"/>
        </p:scale>
        <p:origin x="1128"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Sheet1!$B$1</c:f>
              <c:strCache>
                <c:ptCount val="1"/>
                <c:pt idx="0">
                  <c:v>Blue</c:v>
                </c:pt>
              </c:strCache>
            </c:strRef>
          </c:tx>
          <c:invertIfNegative val="0"/>
          <c:cat>
            <c:strRef>
              <c:f>Sheet1!$A$2:$A$5</c:f>
              <c:strCache>
                <c:ptCount val="4"/>
                <c:pt idx="0">
                  <c:v>Q1</c:v>
                </c:pt>
                <c:pt idx="1">
                  <c:v>Q2</c:v>
                </c:pt>
                <c:pt idx="2">
                  <c:v>Q3 </c:v>
                </c:pt>
                <c:pt idx="3">
                  <c:v>Q4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118-D943-8C40-52164BEEFE3C}"/>
            </c:ext>
          </c:extLst>
        </c:ser>
        <c:ser>
          <c:idx val="1"/>
          <c:order val="1"/>
          <c:tx>
            <c:strRef>
              <c:f>Sheet1!$C$1</c:f>
              <c:strCache>
                <c:ptCount val="1"/>
                <c:pt idx="0">
                  <c:v>Orange</c:v>
                </c:pt>
              </c:strCache>
            </c:strRef>
          </c:tx>
          <c:invertIfNegative val="0"/>
          <c:cat>
            <c:strRef>
              <c:f>Sheet1!$A$2:$A$5</c:f>
              <c:strCache>
                <c:ptCount val="4"/>
                <c:pt idx="0">
                  <c:v>Q1</c:v>
                </c:pt>
                <c:pt idx="1">
                  <c:v>Q2</c:v>
                </c:pt>
                <c:pt idx="2">
                  <c:v>Q3 </c:v>
                </c:pt>
                <c:pt idx="3">
                  <c:v>Q4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118-D943-8C40-52164BEEFE3C}"/>
            </c:ext>
          </c:extLst>
        </c:ser>
        <c:ser>
          <c:idx val="2"/>
          <c:order val="2"/>
          <c:tx>
            <c:strRef>
              <c:f>Sheet1!$D$1</c:f>
              <c:strCache>
                <c:ptCount val="1"/>
                <c:pt idx="0">
                  <c:v>Green</c:v>
                </c:pt>
              </c:strCache>
            </c:strRef>
          </c:tx>
          <c:invertIfNegative val="0"/>
          <c:cat>
            <c:strRef>
              <c:f>Sheet1!$A$2:$A$5</c:f>
              <c:strCache>
                <c:ptCount val="4"/>
                <c:pt idx="0">
                  <c:v>Q1</c:v>
                </c:pt>
                <c:pt idx="1">
                  <c:v>Q2</c:v>
                </c:pt>
                <c:pt idx="2">
                  <c:v>Q3 </c:v>
                </c:pt>
                <c:pt idx="3">
                  <c:v>Q4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118-D943-8C40-52164BEEFE3C}"/>
            </c:ext>
          </c:extLst>
        </c:ser>
        <c:dLbls>
          <c:showLegendKey val="0"/>
          <c:showVal val="0"/>
          <c:showCatName val="0"/>
          <c:showSerName val="0"/>
          <c:showPercent val="0"/>
          <c:showBubbleSize val="0"/>
        </c:dLbls>
        <c:gapWidth val="150"/>
        <c:overlap val="100"/>
        <c:axId val="-2108891544"/>
        <c:axId val="-2109382456"/>
      </c:barChart>
      <c:valAx>
        <c:axId val="-2109382456"/>
        <c:scaling>
          <c:orientation val="minMax"/>
        </c:scaling>
        <c:delete val="0"/>
        <c:axPos val="b"/>
        <c:majorGridlines/>
        <c:title>
          <c:tx>
            <c:rich>
              <a:bodyPr/>
              <a:lstStyle/>
              <a:p>
                <a:pPr>
                  <a:defRPr/>
                </a:pPr>
                <a:r>
                  <a:rPr lang="en-US" dirty="0"/>
                  <a:t>Title</a:t>
                </a:r>
              </a:p>
            </c:rich>
          </c:tx>
          <c:overlay val="0"/>
        </c:title>
        <c:numFmt formatCode="0%" sourceLinked="1"/>
        <c:majorTickMark val="none"/>
        <c:minorTickMark val="none"/>
        <c:tickLblPos val="nextTo"/>
        <c:crossAx val="-2108891544"/>
        <c:crosses val="autoZero"/>
        <c:crossBetween val="between"/>
      </c:valAx>
      <c:catAx>
        <c:axId val="-2108891544"/>
        <c:scaling>
          <c:orientation val="minMax"/>
        </c:scaling>
        <c:delete val="0"/>
        <c:axPos val="l"/>
        <c:numFmt formatCode="General" sourceLinked="0"/>
        <c:majorTickMark val="none"/>
        <c:minorTickMark val="none"/>
        <c:tickLblPos val="nextTo"/>
        <c:crossAx val="-2109382456"/>
        <c:crosses val="autoZero"/>
        <c:auto val="1"/>
        <c:lblAlgn val="ctr"/>
        <c:lblOffset val="100"/>
        <c:noMultiLvlLbl val="0"/>
      </c:catAx>
    </c:plotArea>
    <c:legend>
      <c:legendPos val="r"/>
      <c:overlay val="0"/>
    </c:legend>
    <c:plotVisOnly val="1"/>
    <c:dispBlanksAs val="zero"/>
    <c:showDLblsOverMax val="0"/>
  </c:chart>
  <c:txPr>
    <a:bodyPr/>
    <a:lstStyle/>
    <a:p>
      <a:pPr>
        <a:defRPr sz="1200">
          <a:solidFill>
            <a:schemeClr val="tx1">
              <a:lumMod val="75000"/>
              <a:lumOff val="25000"/>
            </a:schemeClr>
          </a:solidFill>
          <a:latin typeface="Source Sans Pro Light"/>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F1A25-DA02-B94D-83E7-38F452A4DD0B}" type="datetimeFigureOut">
              <a:rPr lang="en-US" smtClean="0"/>
              <a:t>2/25/23</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C09CB-2270-054A-9B13-647CA8C3F10C}" type="slidenum">
              <a:rPr lang="en-US" smtClean="0"/>
              <a:t>‹#›</a:t>
            </a:fld>
            <a:endParaRPr lang="en-US" dirty="0"/>
          </a:p>
        </p:txBody>
      </p:sp>
    </p:spTree>
    <p:extLst>
      <p:ext uri="{BB962C8B-B14F-4D97-AF65-F5344CB8AC3E}">
        <p14:creationId xmlns:p14="http://schemas.microsoft.com/office/powerpoint/2010/main" val="42740393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3D608E-326B-064D-8838-D0E4D51BA537}" type="datetimeFigureOut">
              <a:rPr lang="en-US" smtClean="0"/>
              <a:t>2/25/23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D4D4E-5193-8942-A6D2-CAFDBF6BEBF9}" type="slidenum">
              <a:rPr lang="en-US" smtClean="0"/>
              <a:t>‹#›</a:t>
            </a:fld>
            <a:endParaRPr lang="en-US" dirty="0"/>
          </a:p>
        </p:txBody>
      </p:sp>
    </p:spTree>
    <p:extLst>
      <p:ext uri="{BB962C8B-B14F-4D97-AF65-F5344CB8AC3E}">
        <p14:creationId xmlns:p14="http://schemas.microsoft.com/office/powerpoint/2010/main" val="35971427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3</a:t>
            </a:fld>
            <a:endParaRPr lang="en-US" dirty="0"/>
          </a:p>
        </p:txBody>
      </p:sp>
    </p:spTree>
    <p:extLst>
      <p:ext uri="{BB962C8B-B14F-4D97-AF65-F5344CB8AC3E}">
        <p14:creationId xmlns:p14="http://schemas.microsoft.com/office/powerpoint/2010/main" val="217219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6</a:t>
            </a:fld>
            <a:endParaRPr lang="en-US" dirty="0"/>
          </a:p>
        </p:txBody>
      </p:sp>
    </p:spTree>
    <p:extLst>
      <p:ext uri="{BB962C8B-B14F-4D97-AF65-F5344CB8AC3E}">
        <p14:creationId xmlns:p14="http://schemas.microsoft.com/office/powerpoint/2010/main" val="374846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17</a:t>
            </a:fld>
            <a:endParaRPr lang="en-US" dirty="0"/>
          </a:p>
        </p:txBody>
      </p:sp>
    </p:spTree>
    <p:extLst>
      <p:ext uri="{BB962C8B-B14F-4D97-AF65-F5344CB8AC3E}">
        <p14:creationId xmlns:p14="http://schemas.microsoft.com/office/powerpoint/2010/main" val="2955105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993501"/>
            <a:ext cx="6858000" cy="1046663"/>
          </a:xfrm>
        </p:spPr>
        <p:txBody>
          <a:bodyPr anchor="b"/>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266700" y="4040164"/>
            <a:ext cx="6858000" cy="417536"/>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Google Shape;11;p9">
            <a:extLst>
              <a:ext uri="{FF2B5EF4-FFF2-40B4-BE49-F238E27FC236}">
                <a16:creationId xmlns:a16="http://schemas.microsoft.com/office/drawing/2014/main" id="{F562F608-3FAF-F944-B5A5-1195B295175B}"/>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99040832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811349"/>
            <a:ext cx="5035292" cy="1760402"/>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88578581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45096" y="1778794"/>
            <a:ext cx="5035292" cy="2384796"/>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r>
              <a:rPr lang="en-US"/>
              <a:t>Click icon to add picture</a:t>
            </a:r>
          </a:p>
        </p:txBody>
      </p:sp>
      <p:pic>
        <p:nvPicPr>
          <p:cNvPr id="7" name="Google Shape;30;p13">
            <a:extLst>
              <a:ext uri="{FF2B5EF4-FFF2-40B4-BE49-F238E27FC236}">
                <a16:creationId xmlns:a16="http://schemas.microsoft.com/office/drawing/2014/main" id="{DE36E4F5-5D6D-DF48-B7A4-0AC093DE605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3997060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24224" y="1884528"/>
            <a:ext cx="4407083" cy="2481467"/>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r>
              <a:rPr lang="en-US"/>
              <a:t>Click icon to add picture</a:t>
            </a:r>
          </a:p>
        </p:txBody>
      </p:sp>
      <p:pic>
        <p:nvPicPr>
          <p:cNvPr id="7" name="Google Shape;30;p13">
            <a:extLst>
              <a:ext uri="{FF2B5EF4-FFF2-40B4-BE49-F238E27FC236}">
                <a16:creationId xmlns:a16="http://schemas.microsoft.com/office/drawing/2014/main" id="{24FE092B-3872-D545-8104-23189B691C1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02251073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509756" y="808793"/>
            <a:ext cx="2514599" cy="3750712"/>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6151320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1870384"/>
            <a:ext cx="3206494" cy="284001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2197953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248479" y="335543"/>
            <a:ext cx="5035292" cy="117832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1699943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1865585"/>
            <a:ext cx="2575872" cy="284001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03897656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36173" y="2568553"/>
            <a:ext cx="2651760" cy="2141841"/>
          </a:xfrm>
        </p:spPr>
        <p:txBody>
          <a:body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a:t>Click to 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a:t>Click to edit Master text styles</a:t>
            </a:r>
          </a:p>
          <a:p>
            <a:pPr lvl="1"/>
            <a:r>
              <a:rPr lang="en-US"/>
              <a:t>Second level</a:t>
            </a:r>
          </a:p>
          <a:p>
            <a:pPr lvl="2"/>
            <a:r>
              <a:rPr lang="en-US"/>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58424601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r>
              <a:rPr lang="en-US"/>
              <a:t>Click icon to add picture</a:t>
            </a:r>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23517144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r>
              <a:rPr lang="en-US"/>
              <a:t>Click icon to add picture</a:t>
            </a:r>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192645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55132"/>
            <a:ext cx="6858000" cy="2302872"/>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43000" y="3367206"/>
            <a:ext cx="6858000" cy="467261"/>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6" name="Google Shape;11;p9">
            <a:extLst>
              <a:ext uri="{FF2B5EF4-FFF2-40B4-BE49-F238E27FC236}">
                <a16:creationId xmlns:a16="http://schemas.microsoft.com/office/drawing/2014/main" id="{9843B12E-2970-164E-96C4-CA89A1450BBC}"/>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36653863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a:t>Click to edit Master text styles</a:t>
            </a:r>
          </a:p>
          <a:p>
            <a:pPr lvl="1"/>
            <a:r>
              <a:rPr lang="en-US"/>
              <a:t>Second level</a:t>
            </a:r>
          </a:p>
          <a:p>
            <a:pPr lvl="2"/>
            <a:r>
              <a:rPr lang="en-US"/>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059188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39930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345975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9535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043115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36949" y="1728107"/>
            <a:ext cx="7027333" cy="1082229"/>
          </a:xfrm>
        </p:spPr>
        <p:txBody>
          <a:bodyPr anchor="ctr" anchorCtr="0">
            <a:noAutofit/>
          </a:bodyPr>
          <a:lstStyle>
            <a:lvl1pPr algn="l">
              <a:lnSpc>
                <a:spcPct val="100000"/>
              </a:lnSpc>
              <a:defRPr sz="3600" b="0" i="0" baseline="0">
                <a:solidFill>
                  <a:schemeClr val="tx1">
                    <a:lumMod val="75000"/>
                    <a:lumOff val="25000"/>
                  </a:schemeClr>
                </a:solidFill>
                <a:latin typeface="Newslab Light"/>
              </a:defRPr>
            </a:lvl1pPr>
          </a:lstStyle>
          <a:p>
            <a:r>
              <a:rPr lang="en-US" dirty="0"/>
              <a:t>Title goes here. </a:t>
            </a:r>
            <a:br>
              <a:rPr lang="en-US" dirty="0"/>
            </a:br>
            <a:r>
              <a:rPr lang="en-US" dirty="0"/>
              <a:t>It can be one or two lines.</a:t>
            </a:r>
          </a:p>
        </p:txBody>
      </p:sp>
      <p:sp>
        <p:nvSpPr>
          <p:cNvPr id="3" name="Subtitle 2"/>
          <p:cNvSpPr>
            <a:spLocks noGrp="1"/>
          </p:cNvSpPr>
          <p:nvPr>
            <p:ph type="subTitle" idx="1" hasCustomPrompt="1"/>
          </p:nvPr>
        </p:nvSpPr>
        <p:spPr>
          <a:xfrm>
            <a:off x="1137099" y="2895008"/>
            <a:ext cx="6400800" cy="453863"/>
          </a:xfrm>
        </p:spPr>
        <p:txBody>
          <a:bodyPr lIns="91440" tIns="45720" rIns="91440" bIns="45720" anchor="b" anchorCtr="0">
            <a:noAutofit/>
          </a:bodyPr>
          <a:lstStyle>
            <a:lvl1pPr marL="0" indent="0" algn="l">
              <a:spcBef>
                <a:spcPts val="0"/>
              </a:spcBef>
              <a:buNone/>
              <a:defRPr sz="2000" baseline="0">
                <a:solidFill>
                  <a:schemeClr val="tx1">
                    <a:lumMod val="75000"/>
                    <a:lumOff val="25000"/>
                  </a:schemeClr>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Goes Here</a:t>
            </a:r>
          </a:p>
        </p:txBody>
      </p:sp>
      <p:sp>
        <p:nvSpPr>
          <p:cNvPr id="6" name="Text Placeholder 5"/>
          <p:cNvSpPr>
            <a:spLocks noGrp="1"/>
          </p:cNvSpPr>
          <p:nvPr>
            <p:ph type="body" sz="quarter" idx="10" hasCustomPrompt="1"/>
          </p:nvPr>
        </p:nvSpPr>
        <p:spPr>
          <a:xfrm>
            <a:off x="1137099" y="3281888"/>
            <a:ext cx="6446838" cy="443446"/>
          </a:xfrm>
        </p:spPr>
        <p:txBody>
          <a:bodyPr>
            <a:normAutofit/>
          </a:bodyPr>
          <a:lstStyle>
            <a:lvl1pPr marL="0" indent="0">
              <a:buNone/>
              <a:defRPr sz="1600" baseline="0">
                <a:solidFill>
                  <a:schemeClr val="tx1">
                    <a:lumMod val="75000"/>
                    <a:lumOff val="25000"/>
                  </a:schemeClr>
                </a:solidFill>
              </a:defRPr>
            </a:lvl1pPr>
          </a:lstStyle>
          <a:p>
            <a:pPr lvl="0"/>
            <a:r>
              <a:rPr lang="en-US" dirty="0"/>
              <a:t>Date Here, 2015</a:t>
            </a:r>
          </a:p>
        </p:txBody>
      </p:sp>
    </p:spTree>
    <p:extLst>
      <p:ext uri="{BB962C8B-B14F-4D97-AF65-F5344CB8AC3E}">
        <p14:creationId xmlns:p14="http://schemas.microsoft.com/office/powerpoint/2010/main" val="1165244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Question or Section Blac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1511906" y="4776336"/>
            <a:ext cx="6120189" cy="283144"/>
          </a:xfrm>
          <a:prstGeom prst="rect">
            <a:avLst/>
          </a:prstGeom>
        </p:spPr>
        <p:txBody>
          <a:bodyPr/>
          <a:lstStyle>
            <a:lvl1pPr>
              <a:defRPr>
                <a:solidFill>
                  <a:schemeClr val="bg1">
                    <a:lumMod val="65000"/>
                  </a:schemeClr>
                </a:solidFill>
              </a:defRPr>
            </a:lvl1pPr>
          </a:lstStyle>
          <a:p>
            <a:r>
              <a:rPr lang="en-US" dirty="0"/>
              <a:t>Set Footer from Insert Dropdown Menu</a:t>
            </a:r>
          </a:p>
        </p:txBody>
      </p:sp>
      <p:sp>
        <p:nvSpPr>
          <p:cNvPr id="4" name="Slide Number Placeholder 3"/>
          <p:cNvSpPr>
            <a:spLocks noGrp="1"/>
          </p:cNvSpPr>
          <p:nvPr>
            <p:ph type="sldNum" sz="quarter" idx="11"/>
          </p:nvPr>
        </p:nvSpPr>
        <p:spPr>
          <a:xfrm>
            <a:off x="8460619" y="4785636"/>
            <a:ext cx="558806" cy="273844"/>
          </a:xfrm>
          <a:prstGeom prst="rect">
            <a:avLst/>
          </a:prstGeom>
        </p:spPr>
        <p:txBody>
          <a:bodyPr/>
          <a:lstStyle>
            <a:lvl1pPr>
              <a:defRPr>
                <a:solidFill>
                  <a:schemeClr val="bg1">
                    <a:lumMod val="65000"/>
                  </a:schemeClr>
                </a:solidFill>
              </a:defRPr>
            </a:lvl1pPr>
          </a:lstStyle>
          <a:p>
            <a:fld id="{40D15546-3768-674C-81B9-C40A1A080E88}" type="slidenum">
              <a:rPr lang="en-US" smtClean="0"/>
              <a:pPr/>
              <a:t>‹#›</a:t>
            </a:fld>
            <a:endParaRPr lang="en-US" dirty="0"/>
          </a:p>
        </p:txBody>
      </p:sp>
      <p:sp>
        <p:nvSpPr>
          <p:cNvPr id="6" name="Title 1"/>
          <p:cNvSpPr>
            <a:spLocks noGrp="1"/>
          </p:cNvSpPr>
          <p:nvPr>
            <p:ph type="title" hasCustomPrompt="1"/>
          </p:nvPr>
        </p:nvSpPr>
        <p:spPr>
          <a:xfrm>
            <a:off x="1209523" y="1029665"/>
            <a:ext cx="6930571" cy="2440157"/>
          </a:xfrm>
        </p:spPr>
        <p:txBody>
          <a:bodyPr anchor="ctr" anchorCtr="0"/>
          <a:lstStyle>
            <a:lvl1pPr algn="l">
              <a:defRPr b="0" i="0" baseline="0">
                <a:solidFill>
                  <a:schemeClr val="tx1">
                    <a:lumMod val="75000"/>
                    <a:lumOff val="25000"/>
                  </a:schemeClr>
                </a:solidFill>
                <a:latin typeface="Newslab Light"/>
              </a:defRPr>
            </a:lvl1pPr>
          </a:lstStyle>
          <a:p>
            <a:r>
              <a:rPr lang="en-US" dirty="0"/>
              <a:t>Here is a big question. </a:t>
            </a:r>
            <a:br>
              <a:rPr lang="en-US" dirty="0"/>
            </a:br>
            <a:r>
              <a:rPr lang="en-US" dirty="0"/>
              <a:t>Or a section opener.</a:t>
            </a:r>
          </a:p>
        </p:txBody>
      </p:sp>
      <p:sp>
        <p:nvSpPr>
          <p:cNvPr id="7" name="Text Placeholder 2"/>
          <p:cNvSpPr>
            <a:spLocks noGrp="1"/>
          </p:cNvSpPr>
          <p:nvPr>
            <p:ph idx="1" hasCustomPrompt="1"/>
          </p:nvPr>
        </p:nvSpPr>
        <p:spPr>
          <a:xfrm>
            <a:off x="1209525" y="2866267"/>
            <a:ext cx="6851951" cy="1380671"/>
          </a:xfrm>
          <a:prstGeom prst="rect">
            <a:avLst/>
          </a:prstGeom>
        </p:spPr>
        <p:txBody>
          <a:bodyPr vert="horz" lIns="91440" tIns="45720" rIns="91440" bIns="45720" rtlCol="0">
            <a:normAutofit/>
          </a:bodyPr>
          <a:lstStyle>
            <a:lvl1pPr marL="0" indent="0" algn="l">
              <a:buNone/>
              <a:defRPr sz="2400" b="0" i="1" baseline="0">
                <a:solidFill>
                  <a:schemeClr val="tx1">
                    <a:lumMod val="75000"/>
                    <a:lumOff val="25000"/>
                  </a:schemeClr>
                </a:solidFill>
              </a:defRPr>
            </a:lvl1pPr>
          </a:lstStyle>
          <a:p>
            <a:pPr lvl="0"/>
            <a:r>
              <a:rPr lang="en-US" dirty="0"/>
              <a:t>A second bit of copy can go here if needed. </a:t>
            </a:r>
          </a:p>
        </p:txBody>
      </p:sp>
    </p:spTree>
    <p:extLst>
      <p:ext uri="{BB962C8B-B14F-4D97-AF65-F5344CB8AC3E}">
        <p14:creationId xmlns:p14="http://schemas.microsoft.com/office/powerpoint/2010/main" val="3715306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1511906" y="4776336"/>
            <a:ext cx="6120189" cy="283144"/>
          </a:xfrm>
          <a:prstGeom prst="rect">
            <a:avLst/>
          </a:prstGeom>
        </p:spPr>
        <p:txBody>
          <a:bodyPr/>
          <a:lstStyle/>
          <a:p>
            <a:r>
              <a:rPr lang="en-US" dirty="0"/>
              <a:t>Set Footer from Insert Dropdown Menu</a:t>
            </a:r>
          </a:p>
        </p:txBody>
      </p:sp>
      <p:sp>
        <p:nvSpPr>
          <p:cNvPr id="9" name="Slide Number Placeholder 8"/>
          <p:cNvSpPr>
            <a:spLocks noGrp="1"/>
          </p:cNvSpPr>
          <p:nvPr>
            <p:ph type="sldNum" sz="quarter" idx="12"/>
          </p:nvPr>
        </p:nvSpPr>
        <p:spPr>
          <a:xfrm>
            <a:off x="8460619" y="4785636"/>
            <a:ext cx="558806" cy="273844"/>
          </a:xfrm>
          <a:prstGeom prst="rect">
            <a:avLst/>
          </a:prstGeom>
        </p:spPr>
        <p:txBody>
          <a:bodyPr/>
          <a:lstStyle/>
          <a:p>
            <a:fld id="{40D15546-3768-674C-81B9-C40A1A080E88}" type="slidenum">
              <a:rPr lang="en-US" smtClean="0"/>
              <a:t>‹#›</a:t>
            </a:fld>
            <a:endParaRPr lang="en-US" dirty="0"/>
          </a:p>
        </p:txBody>
      </p:sp>
      <p:sp>
        <p:nvSpPr>
          <p:cNvPr id="10" name="Title 1"/>
          <p:cNvSpPr>
            <a:spLocks noGrp="1"/>
          </p:cNvSpPr>
          <p:nvPr>
            <p:ph type="title"/>
          </p:nvPr>
        </p:nvSpPr>
        <p:spPr>
          <a:xfrm>
            <a:off x="1016000" y="205979"/>
            <a:ext cx="7172477" cy="857250"/>
          </a:xfrm>
        </p:spPr>
        <p:txBody>
          <a:bodyPr/>
          <a:lstStyle>
            <a:lvl1pPr>
              <a:defRPr/>
            </a:lvl1pPr>
          </a:lstStyle>
          <a:p>
            <a:r>
              <a:rPr lang="en-US"/>
              <a:t>Click to edit Master title style</a:t>
            </a:r>
            <a:endParaRPr lang="en-US" dirty="0"/>
          </a:p>
        </p:txBody>
      </p:sp>
      <p:sp>
        <p:nvSpPr>
          <p:cNvPr id="11" name="Text Placeholder 2"/>
          <p:cNvSpPr>
            <a:spLocks noGrp="1"/>
          </p:cNvSpPr>
          <p:nvPr>
            <p:ph type="body" idx="1"/>
          </p:nvPr>
        </p:nvSpPr>
        <p:spPr>
          <a:xfrm>
            <a:off x="1016000" y="1151335"/>
            <a:ext cx="3562048"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2"/>
          </p:nvPr>
        </p:nvSpPr>
        <p:spPr>
          <a:xfrm>
            <a:off x="1016000" y="1709780"/>
            <a:ext cx="3562048"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p:cNvSpPr>
            <a:spLocks noGrp="1"/>
          </p:cNvSpPr>
          <p:nvPr>
            <p:ph type="body" sz="quarter" idx="3"/>
          </p:nvPr>
        </p:nvSpPr>
        <p:spPr>
          <a:xfrm>
            <a:off x="4645026" y="1151335"/>
            <a:ext cx="3543451"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p:cNvSpPr>
            <a:spLocks noGrp="1"/>
          </p:cNvSpPr>
          <p:nvPr>
            <p:ph sz="quarter" idx="4"/>
          </p:nvPr>
        </p:nvSpPr>
        <p:spPr>
          <a:xfrm>
            <a:off x="4645026" y="1709780"/>
            <a:ext cx="3543451"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9912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1511906" y="4776336"/>
            <a:ext cx="6120189" cy="283144"/>
          </a:xfrm>
          <a:prstGeom prst="rect">
            <a:avLst/>
          </a:prstGeom>
        </p:spPr>
        <p:txBody>
          <a:bodyPr/>
          <a:lstStyle/>
          <a:p>
            <a:r>
              <a:rPr lang="en-US" dirty="0"/>
              <a:t>Set Footer from Insert Dropdown Menu</a:t>
            </a:r>
          </a:p>
        </p:txBody>
      </p:sp>
      <p:sp>
        <p:nvSpPr>
          <p:cNvPr id="4" name="Slide Number Placeholder 3"/>
          <p:cNvSpPr>
            <a:spLocks noGrp="1"/>
          </p:cNvSpPr>
          <p:nvPr>
            <p:ph type="sldNum" sz="quarter" idx="11"/>
          </p:nvPr>
        </p:nvSpPr>
        <p:spPr>
          <a:xfrm>
            <a:off x="8460619" y="4785636"/>
            <a:ext cx="558806" cy="273844"/>
          </a:xfrm>
          <a:prstGeom prst="rect">
            <a:avLst/>
          </a:prstGeom>
        </p:spPr>
        <p:txBody>
          <a:bodyPr/>
          <a:lstStyle/>
          <a:p>
            <a:fld id="{40D15546-3768-674C-81B9-C40A1A080E88}" type="slidenum">
              <a:rPr lang="en-US" smtClean="0"/>
              <a:pPr/>
              <a:t>‹#›</a:t>
            </a:fld>
            <a:endParaRPr lang="en-US" dirty="0"/>
          </a:p>
        </p:txBody>
      </p:sp>
      <p:sp>
        <p:nvSpPr>
          <p:cNvPr id="7" name="Title 1"/>
          <p:cNvSpPr txBox="1">
            <a:spLocks/>
          </p:cNvSpPr>
          <p:nvPr userDrawn="1"/>
        </p:nvSpPr>
        <p:spPr>
          <a:xfrm>
            <a:off x="1016000" y="205979"/>
            <a:ext cx="7172477"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r>
              <a:rPr lang="en-US" dirty="0"/>
              <a:t>Use this Chart to Start</a:t>
            </a:r>
          </a:p>
        </p:txBody>
      </p:sp>
      <p:graphicFrame>
        <p:nvGraphicFramePr>
          <p:cNvPr id="8" name="Picture Placeholder 9"/>
          <p:cNvGraphicFramePr>
            <a:graphicFrameLocks/>
          </p:cNvGraphicFramePr>
          <p:nvPr userDrawn="1">
            <p:extLst>
              <p:ext uri="{D42A27DB-BD31-4B8C-83A1-F6EECF244321}">
                <p14:modId xmlns:p14="http://schemas.microsoft.com/office/powerpoint/2010/main" val="2027209151"/>
              </p:ext>
            </p:extLst>
          </p:nvPr>
        </p:nvGraphicFramePr>
        <p:xfrm>
          <a:off x="1209524" y="1200150"/>
          <a:ext cx="7172325"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817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35571146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23327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28650" y="1583473"/>
            <a:ext cx="7886700" cy="3049250"/>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73757480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96638" y="1583473"/>
            <a:ext cx="7886700" cy="1541864"/>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r>
              <a:rPr lang="en-US"/>
              <a:t>Click icon to add picture</a:t>
            </a:r>
          </a:p>
        </p:txBody>
      </p:sp>
    </p:spTree>
    <p:extLst>
      <p:ext uri="{BB962C8B-B14F-4D97-AF65-F5344CB8AC3E}">
        <p14:creationId xmlns:p14="http://schemas.microsoft.com/office/powerpoint/2010/main" val="121945507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89021" y="2067339"/>
            <a:ext cx="8303872" cy="2565384"/>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12723933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476125"/>
            <a:ext cx="5035292" cy="2095625"/>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r>
              <a:rPr lang="en-US"/>
              <a:t>Click icon to add picture</a:t>
            </a:r>
          </a:p>
        </p:txBody>
      </p:sp>
    </p:spTree>
    <p:extLst>
      <p:ext uri="{BB962C8B-B14F-4D97-AF65-F5344CB8AC3E}">
        <p14:creationId xmlns:p14="http://schemas.microsoft.com/office/powerpoint/2010/main" val="21607700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0" y="2285147"/>
            <a:ext cx="5035292" cy="2095625"/>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r>
              <a:rPr lang="en-US"/>
              <a:t>Click icon to add picture</a:t>
            </a:r>
          </a:p>
        </p:txBody>
      </p:sp>
      <p:pic>
        <p:nvPicPr>
          <p:cNvPr id="7" name="Google Shape;15;p10">
            <a:extLst>
              <a:ext uri="{FF2B5EF4-FFF2-40B4-BE49-F238E27FC236}">
                <a16:creationId xmlns:a16="http://schemas.microsoft.com/office/drawing/2014/main" id="{8A3194B9-CC43-E546-A5E4-9AD4D155F1B3}"/>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56890615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p:nvSpPr>
        <p:spPr>
          <a:xfrm>
            <a:off x="1539433" y="5440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21687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649" r:id="rId25"/>
    <p:sldLayoutId id="2147483663" r:id="rId26"/>
    <p:sldLayoutId id="2147483653" r:id="rId27"/>
    <p:sldLayoutId id="2147483665" r:id="rId28"/>
  </p:sldLayoutIdLst>
  <p:hf hdr="0" dt="0"/>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ahmoudparsian/big-data-mapreduce-course/tree/master/slides/pyspark/UDF/" TargetMode="External"/><Relationship Id="rId2" Type="http://schemas.openxmlformats.org/officeDocument/2006/relationships/hyperlink" Target="https://github.com/mahmoudparsian/big-data-mapreduce-course/blob/master/slides/pyspark/UDF/UDF.pdf" TargetMode="External"/><Relationship Id="rId1" Type="http://schemas.openxmlformats.org/officeDocument/2006/relationships/slideLayout" Target="../slideLayouts/slideLayout4.xml"/><Relationship Id="rId5" Type="http://schemas.openxmlformats.org/officeDocument/2006/relationships/hyperlink" Target="https://github.com/mahmoudparsian/big-data-mapreduce-course/blob/master/slides/pyspark/UDF/dataframe_UDF_example.log" TargetMode="External"/><Relationship Id="rId4" Type="http://schemas.openxmlformats.org/officeDocument/2006/relationships/hyperlink" Target="https://github.com/mahmoudparsian/big-data-mapreduce-course/blob/master/slides/pyspark/UDF/dataframe_UDF_example.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278"/>
            <a:ext cx="7772400" cy="1800472"/>
          </a:xfrm>
        </p:spPr>
        <p:txBody>
          <a:bodyPr>
            <a:normAutofit fontScale="90000"/>
          </a:bodyPr>
          <a:lstStyle/>
          <a:p>
            <a:br>
              <a:rPr lang="en-US" dirty="0"/>
            </a:br>
            <a:r>
              <a:rPr lang="en-US" dirty="0"/>
              <a:t>Spark </a:t>
            </a:r>
            <a:br>
              <a:rPr lang="en-US" dirty="0"/>
            </a:br>
            <a:r>
              <a:rPr lang="en-US" dirty="0"/>
              <a:t>DataFrames</a:t>
            </a:r>
            <a:br>
              <a:rPr lang="en-US" dirty="0"/>
            </a:br>
            <a:r>
              <a:rPr lang="en-US" dirty="0"/>
              <a:t>User Defined Functions (UDF)</a:t>
            </a:r>
          </a:p>
        </p:txBody>
      </p:sp>
      <p:sp>
        <p:nvSpPr>
          <p:cNvPr id="3" name="Subtitle 2"/>
          <p:cNvSpPr>
            <a:spLocks noGrp="1"/>
          </p:cNvSpPr>
          <p:nvPr>
            <p:ph type="subTitle" idx="1"/>
          </p:nvPr>
        </p:nvSpPr>
        <p:spPr>
          <a:xfrm>
            <a:off x="685800" y="3128294"/>
            <a:ext cx="6400800" cy="672087"/>
          </a:xfrm>
        </p:spPr>
        <p:txBody>
          <a:bodyPr>
            <a:normAutofit/>
          </a:bodyPr>
          <a:lstStyle/>
          <a:p>
            <a:r>
              <a:rPr lang="en-US" sz="2000" dirty="0"/>
              <a:t>Mahmoud Parsian</a:t>
            </a:r>
          </a:p>
          <a:p>
            <a:r>
              <a:rPr lang="en-US" sz="1100" dirty="0"/>
              <a:t>Ph.D. in Computer Science</a:t>
            </a:r>
          </a:p>
        </p:txBody>
      </p:sp>
    </p:spTree>
    <p:extLst>
      <p:ext uri="{BB962C8B-B14F-4D97-AF65-F5344CB8AC3E}">
        <p14:creationId xmlns:p14="http://schemas.microsoft.com/office/powerpoint/2010/main" val="45901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a:t>
            </a:r>
          </a:p>
        </p:txBody>
      </p:sp>
      <p:sp>
        <p:nvSpPr>
          <p:cNvPr id="3" name="Content Placeholder 2"/>
          <p:cNvSpPr>
            <a:spLocks noGrp="1"/>
          </p:cNvSpPr>
          <p:nvPr>
            <p:ph idx="1"/>
          </p:nvPr>
        </p:nvSpPr>
        <p:spPr>
          <a:xfrm>
            <a:off x="628650" y="845574"/>
            <a:ext cx="7956550" cy="4213789"/>
          </a:xfrm>
        </p:spPr>
        <p:txBody>
          <a:bodyPr>
            <a:normAutofit lnSpcReduction="10000"/>
          </a:bodyPr>
          <a:lstStyle/>
          <a:p>
            <a:pPr marL="457200" indent="-457200" fontAlgn="base">
              <a:buFont typeface="+mj-lt"/>
              <a:buAutoNum type="arabicPeriod"/>
            </a:pPr>
            <a:r>
              <a:rPr lang="en-US" sz="2800" b="1" dirty="0"/>
              <a:t>Create a DataFrame</a:t>
            </a:r>
          </a:p>
          <a:p>
            <a:pPr marL="457200" indent="-457200">
              <a:buFont typeface="+mj-lt"/>
              <a:buAutoNum type="arabicPeriod"/>
            </a:pPr>
            <a:r>
              <a:rPr lang="en-US" sz="2800" b="1" dirty="0"/>
              <a:t>Create a Python Function</a:t>
            </a:r>
          </a:p>
          <a:p>
            <a:pPr marL="457200" indent="-457200">
              <a:buFont typeface="+mj-lt"/>
              <a:buAutoNum type="arabicPeriod"/>
            </a:pPr>
            <a:r>
              <a:rPr lang="en-US" sz="2800" b="1" dirty="0"/>
              <a:t>Test your Python Function</a:t>
            </a:r>
          </a:p>
          <a:p>
            <a:pPr marL="457200" indent="-457200">
              <a:buFont typeface="+mj-lt"/>
              <a:buAutoNum type="arabicPeriod"/>
            </a:pPr>
            <a:r>
              <a:rPr lang="en-US" sz="2800" b="1" dirty="0"/>
              <a:t>Convert a Python function to PySpark UDF</a:t>
            </a:r>
          </a:p>
          <a:p>
            <a:pPr marL="457200" indent="-457200">
              <a:buFont typeface="+mj-lt"/>
              <a:buAutoNum type="arabicPeriod"/>
            </a:pPr>
            <a:r>
              <a:rPr lang="en-US" sz="2800" b="1" dirty="0"/>
              <a:t>Using UDF with DataFrame “select”</a:t>
            </a:r>
          </a:p>
          <a:p>
            <a:pPr marL="457200" indent="-457200">
              <a:buFont typeface="+mj-lt"/>
              <a:buAutoNum type="arabicPeriod"/>
            </a:pPr>
            <a:r>
              <a:rPr lang="en-US" sz="2800" b="1" dirty="0"/>
              <a:t>Using UDF with DataFrame “addColumn”</a:t>
            </a:r>
          </a:p>
          <a:p>
            <a:pPr marL="457200" indent="-457200">
              <a:buFont typeface="+mj-lt"/>
              <a:buAutoNum type="arabicPeriod"/>
            </a:pPr>
            <a:r>
              <a:rPr lang="en-US" sz="2800" b="1" dirty="0"/>
              <a:t>Registering PySpark UDF &amp; use it on SQL</a:t>
            </a:r>
          </a:p>
          <a:p>
            <a:pPr marL="457200" indent="-457200">
              <a:buFont typeface="+mj-lt"/>
              <a:buAutoNum type="arabicPeriod"/>
            </a:pPr>
            <a:r>
              <a:rPr lang="en-US" sz="2800" b="1" dirty="0"/>
              <a:t>Creating UDF using annotation</a:t>
            </a:r>
          </a:p>
          <a:p>
            <a:pPr marL="0" indent="0">
              <a:buNone/>
            </a:pPr>
            <a:endParaRPr lang="en-US" b="1" dirty="0"/>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10</a:t>
            </a:fld>
            <a:endParaRPr lang="en-US" dirty="0"/>
          </a:p>
        </p:txBody>
      </p:sp>
    </p:spTree>
    <p:extLst>
      <p:ext uri="{BB962C8B-B14F-4D97-AF65-F5344CB8AC3E}">
        <p14:creationId xmlns:p14="http://schemas.microsoft.com/office/powerpoint/2010/main" val="120004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1. Create a DataFrame</a:t>
            </a:r>
          </a:p>
        </p:txBody>
      </p:sp>
      <p:sp>
        <p:nvSpPr>
          <p:cNvPr id="3" name="Content Placeholder 2"/>
          <p:cNvSpPr>
            <a:spLocks noGrp="1"/>
          </p:cNvSpPr>
          <p:nvPr>
            <p:ph idx="1"/>
          </p:nvPr>
        </p:nvSpPr>
        <p:spPr>
          <a:xfrm>
            <a:off x="628650" y="845574"/>
            <a:ext cx="7956550" cy="4213789"/>
          </a:xfrm>
        </p:spPr>
        <p:txBody>
          <a:bodyPr>
            <a:normAutofit fontScale="92500" lnSpcReduction="20000"/>
          </a:bodyPr>
          <a:lstStyle/>
          <a:p>
            <a:pPr marL="0" indent="0" fontAlgn="base">
              <a:buNone/>
            </a:pPr>
            <a:r>
              <a:rPr lang="en-US" sz="2600" dirty="0">
                <a:latin typeface="Courier" pitchFamily="2" charset="0"/>
              </a:rPr>
              <a:t>from </a:t>
            </a:r>
            <a:r>
              <a:rPr lang="en-US" sz="2600" dirty="0" err="1">
                <a:latin typeface="Courier" pitchFamily="2" charset="0"/>
              </a:rPr>
              <a:t>pyspark.sql</a:t>
            </a:r>
            <a:r>
              <a:rPr lang="en-US" sz="2600" dirty="0">
                <a:latin typeface="Courier" pitchFamily="2" charset="0"/>
              </a:rPr>
              <a:t> import SparkSession</a:t>
            </a:r>
          </a:p>
          <a:p>
            <a:pPr marL="0" indent="0" fontAlgn="base">
              <a:buNone/>
            </a:pPr>
            <a:r>
              <a:rPr lang="en-US" sz="2600" dirty="0">
                <a:latin typeface="Courier" pitchFamily="2" charset="0"/>
              </a:rPr>
              <a:t># create a SparkSession object as spark</a:t>
            </a:r>
          </a:p>
          <a:p>
            <a:pPr marL="0" indent="0" fontAlgn="base">
              <a:buNone/>
            </a:pPr>
            <a:r>
              <a:rPr lang="en-US" sz="2600" dirty="0">
                <a:latin typeface="Courier" pitchFamily="2" charset="0"/>
              </a:rPr>
              <a:t>spark = </a:t>
            </a:r>
            <a:r>
              <a:rPr lang="en-US" sz="2600" dirty="0" err="1">
                <a:latin typeface="Courier" pitchFamily="2" charset="0"/>
              </a:rPr>
              <a:t>SparkSession.builder.getOrCreate</a:t>
            </a:r>
            <a:r>
              <a:rPr lang="en-US" sz="2600" dirty="0">
                <a:latin typeface="Courier" pitchFamily="2" charset="0"/>
              </a:rPr>
              <a:t>()</a:t>
            </a:r>
          </a:p>
          <a:p>
            <a:pPr marL="0" indent="0" fontAlgn="base">
              <a:buNone/>
            </a:pPr>
            <a:r>
              <a:rPr lang="en-US" sz="2600" dirty="0" err="1">
                <a:latin typeface="Courier" pitchFamily="2" charset="0"/>
              </a:rPr>
              <a:t>Column_names</a:t>
            </a:r>
            <a:r>
              <a:rPr lang="en-US" sz="2600" dirty="0">
                <a:latin typeface="Courier" pitchFamily="2" charset="0"/>
              </a:rPr>
              <a:t> = ["ID", "Name"]</a:t>
            </a:r>
          </a:p>
          <a:p>
            <a:pPr marL="0" indent="0" fontAlgn="base">
              <a:buNone/>
            </a:pPr>
            <a:r>
              <a:rPr lang="en-US" sz="2600" dirty="0" err="1">
                <a:latin typeface="Courier" pitchFamily="2" charset="0"/>
              </a:rPr>
              <a:t>my_data</a:t>
            </a:r>
            <a:r>
              <a:rPr lang="en-US" sz="2600" dirty="0">
                <a:latin typeface="Courier" pitchFamily="2" charset="0"/>
              </a:rPr>
              <a:t> = [("100", "john jones"),</a:t>
            </a:r>
          </a:p>
          <a:p>
            <a:pPr marL="0" indent="0" fontAlgn="base">
              <a:buNone/>
            </a:pPr>
            <a:r>
              <a:rPr lang="en-US" sz="2600" dirty="0">
                <a:latin typeface="Courier" pitchFamily="2" charset="0"/>
              </a:rPr>
              <a:t>           ("200", "tracey smith"),</a:t>
            </a:r>
          </a:p>
          <a:p>
            <a:pPr marL="0" indent="0" fontAlgn="base">
              <a:buNone/>
            </a:pPr>
            <a:r>
              <a:rPr lang="en-US" sz="2600" dirty="0">
                <a:latin typeface="Courier" pitchFamily="2" charset="0"/>
              </a:rPr>
              <a:t>           ("300", "</a:t>
            </a:r>
            <a:r>
              <a:rPr lang="en-US" sz="2600" dirty="0" err="1">
                <a:latin typeface="Courier" pitchFamily="2" charset="0"/>
              </a:rPr>
              <a:t>amy</a:t>
            </a:r>
            <a:r>
              <a:rPr lang="en-US" sz="2600" dirty="0">
                <a:latin typeface="Courier" pitchFamily="2" charset="0"/>
              </a:rPr>
              <a:t> sanders")]</a:t>
            </a:r>
          </a:p>
          <a:p>
            <a:pPr marL="0" indent="0" fontAlgn="base">
              <a:buNone/>
            </a:pPr>
            <a:r>
              <a:rPr lang="en-US" sz="2600" dirty="0" err="1">
                <a:latin typeface="Courier" pitchFamily="2" charset="0"/>
              </a:rPr>
              <a:t>df</a:t>
            </a:r>
            <a:r>
              <a:rPr lang="en-US" sz="2600" dirty="0">
                <a:latin typeface="Courier" pitchFamily="2" charset="0"/>
              </a:rPr>
              <a:t> = </a:t>
            </a:r>
            <a:r>
              <a:rPr lang="en-US" sz="2600" dirty="0" err="1">
                <a:latin typeface="Courier" pitchFamily="2" charset="0"/>
              </a:rPr>
              <a:t>spark.createDataFrame</a:t>
            </a:r>
            <a:r>
              <a:rPr lang="en-US" sz="2600" dirty="0">
                <a:latin typeface="Courier" pitchFamily="2" charset="0"/>
              </a:rPr>
              <a:t>(</a:t>
            </a:r>
          </a:p>
          <a:p>
            <a:pPr marL="0" indent="0" fontAlgn="base">
              <a:buNone/>
            </a:pPr>
            <a:r>
              <a:rPr lang="en-US" sz="2600" dirty="0">
                <a:latin typeface="Courier" pitchFamily="2" charset="0"/>
              </a:rPr>
              <a:t>  data=</a:t>
            </a:r>
            <a:r>
              <a:rPr lang="en-US" sz="2600" dirty="0" err="1">
                <a:latin typeface="Courier" pitchFamily="2" charset="0"/>
              </a:rPr>
              <a:t>my_data</a:t>
            </a:r>
            <a:r>
              <a:rPr lang="en-US" sz="2600" dirty="0">
                <a:latin typeface="Courier" pitchFamily="2" charset="0"/>
              </a:rPr>
              <a:t>, schema=columns)</a:t>
            </a:r>
          </a:p>
          <a:p>
            <a:pPr marL="0" indent="0" fontAlgn="base">
              <a:buNone/>
            </a:pPr>
            <a:r>
              <a:rPr lang="en-US" sz="2600" dirty="0" err="1">
                <a:latin typeface="Courier" pitchFamily="2" charset="0"/>
              </a:rPr>
              <a:t>df.show</a:t>
            </a:r>
            <a:r>
              <a:rPr lang="en-US" sz="2600" dirty="0">
                <a:latin typeface="Courier" pitchFamily="2" charset="0"/>
              </a:rPr>
              <a:t>(truncate=False)</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11</a:t>
            </a:fld>
            <a:endParaRPr lang="en-US" dirty="0"/>
          </a:p>
        </p:txBody>
      </p:sp>
    </p:spTree>
    <p:extLst>
      <p:ext uri="{BB962C8B-B14F-4D97-AF65-F5344CB8AC3E}">
        <p14:creationId xmlns:p14="http://schemas.microsoft.com/office/powerpoint/2010/main" val="45720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1. Create a DataFrame</a:t>
            </a:r>
          </a:p>
        </p:txBody>
      </p:sp>
      <p:sp>
        <p:nvSpPr>
          <p:cNvPr id="3" name="Content Placeholder 2"/>
          <p:cNvSpPr>
            <a:spLocks noGrp="1"/>
          </p:cNvSpPr>
          <p:nvPr>
            <p:ph idx="1"/>
          </p:nvPr>
        </p:nvSpPr>
        <p:spPr>
          <a:xfrm>
            <a:off x="628650" y="845574"/>
            <a:ext cx="7956550" cy="4213789"/>
          </a:xfrm>
        </p:spPr>
        <p:txBody>
          <a:bodyPr>
            <a:normAutofit fontScale="47500" lnSpcReduction="20000"/>
          </a:bodyPr>
          <a:lstStyle/>
          <a:p>
            <a:pPr marL="0" indent="0" fontAlgn="base">
              <a:buNone/>
            </a:pPr>
            <a:r>
              <a:rPr lang="en-US" sz="3400" dirty="0" err="1">
                <a:latin typeface="Courier" pitchFamily="2" charset="0"/>
              </a:rPr>
              <a:t>my_data</a:t>
            </a:r>
            <a:r>
              <a:rPr lang="en-US" sz="3400" dirty="0">
                <a:latin typeface="Courier" pitchFamily="2" charset="0"/>
              </a:rPr>
              <a:t> = [("100", "john jones"),</a:t>
            </a:r>
          </a:p>
          <a:p>
            <a:pPr marL="0" indent="0" fontAlgn="base">
              <a:buNone/>
            </a:pPr>
            <a:r>
              <a:rPr lang="en-US" sz="3400" dirty="0">
                <a:latin typeface="Courier" pitchFamily="2" charset="0"/>
              </a:rPr>
              <a:t>           ("200", "tracey smith"),</a:t>
            </a:r>
          </a:p>
          <a:p>
            <a:pPr marL="0" indent="0" fontAlgn="base">
              <a:buNone/>
            </a:pPr>
            <a:r>
              <a:rPr lang="en-US" sz="3400" dirty="0">
                <a:latin typeface="Courier" pitchFamily="2" charset="0"/>
              </a:rPr>
              <a:t>           ("300", "</a:t>
            </a:r>
            <a:r>
              <a:rPr lang="en-US" sz="3400" dirty="0" err="1">
                <a:latin typeface="Courier" pitchFamily="2" charset="0"/>
              </a:rPr>
              <a:t>amy</a:t>
            </a:r>
            <a:r>
              <a:rPr lang="en-US" sz="3400" dirty="0">
                <a:latin typeface="Courier" pitchFamily="2" charset="0"/>
              </a:rPr>
              <a:t> sanders")]</a:t>
            </a:r>
          </a:p>
          <a:p>
            <a:pPr marL="0" indent="0" fontAlgn="base">
              <a:buNone/>
            </a:pPr>
            <a:r>
              <a:rPr lang="en-US" sz="3400" dirty="0" err="1">
                <a:latin typeface="Courier" pitchFamily="2" charset="0"/>
              </a:rPr>
              <a:t>df</a:t>
            </a:r>
            <a:r>
              <a:rPr lang="en-US" sz="3400" dirty="0">
                <a:latin typeface="Courier" pitchFamily="2" charset="0"/>
              </a:rPr>
              <a:t> = </a:t>
            </a:r>
            <a:r>
              <a:rPr lang="en-US" sz="3400" dirty="0" err="1">
                <a:latin typeface="Courier" pitchFamily="2" charset="0"/>
              </a:rPr>
              <a:t>spark.createDataFrame</a:t>
            </a:r>
            <a:r>
              <a:rPr lang="en-US" sz="3400" dirty="0">
                <a:latin typeface="Courier" pitchFamily="2" charset="0"/>
              </a:rPr>
              <a:t>(data=</a:t>
            </a:r>
            <a:r>
              <a:rPr lang="en-US" sz="3400" dirty="0" err="1">
                <a:latin typeface="Courier" pitchFamily="2" charset="0"/>
              </a:rPr>
              <a:t>my_data</a:t>
            </a:r>
            <a:r>
              <a:rPr lang="en-US" sz="3400" dirty="0">
                <a:latin typeface="Courier" pitchFamily="2" charset="0"/>
              </a:rPr>
              <a:t>, schema=columns)</a:t>
            </a:r>
          </a:p>
          <a:p>
            <a:pPr marL="0" indent="0" fontAlgn="base">
              <a:buNone/>
            </a:pPr>
            <a:r>
              <a:rPr lang="en-US" sz="3400" dirty="0" err="1">
                <a:latin typeface="Courier" pitchFamily="2" charset="0"/>
              </a:rPr>
              <a:t>df.show</a:t>
            </a:r>
            <a:r>
              <a:rPr lang="en-US" sz="3400" dirty="0">
                <a:latin typeface="Courier" pitchFamily="2" charset="0"/>
              </a:rPr>
              <a:t>(truncate=False)</a:t>
            </a:r>
            <a:endParaRPr lang="en-US" sz="3600" dirty="0">
              <a:latin typeface="Courier" pitchFamily="2" charset="0"/>
              <a:cs typeface="Consolas" panose="020B0609020204030204" pitchFamily="49" charset="0"/>
            </a:endParaRPr>
          </a:p>
          <a:p>
            <a:pPr marL="0" indent="0">
              <a:buNone/>
            </a:pPr>
            <a:r>
              <a:rPr lang="en-US" sz="4000" dirty="0">
                <a:latin typeface="Courier" pitchFamily="2" charset="0"/>
                <a:cs typeface="Consolas" panose="020B0609020204030204" pitchFamily="49" charset="0"/>
              </a:rPr>
              <a:t>+-----+------------+</a:t>
            </a:r>
          </a:p>
          <a:p>
            <a:pPr marL="0" indent="0">
              <a:buNone/>
            </a:pPr>
            <a:r>
              <a:rPr lang="en-US" sz="4000" dirty="0">
                <a:latin typeface="Courier" pitchFamily="2" charset="0"/>
                <a:cs typeface="Consolas" panose="020B0609020204030204" pitchFamily="49" charset="0"/>
              </a:rPr>
              <a:t>|ID   |Name        |</a:t>
            </a:r>
          </a:p>
          <a:p>
            <a:pPr marL="0" indent="0">
              <a:buNone/>
            </a:pPr>
            <a:r>
              <a:rPr lang="en-US" sz="4000" dirty="0">
                <a:latin typeface="Courier" pitchFamily="2" charset="0"/>
                <a:cs typeface="Consolas" panose="020B0609020204030204" pitchFamily="49" charset="0"/>
              </a:rPr>
              <a:t>+-----+------------+</a:t>
            </a:r>
          </a:p>
          <a:p>
            <a:pPr marL="0" indent="0">
              <a:buNone/>
            </a:pPr>
            <a:r>
              <a:rPr lang="en-US" sz="4000" dirty="0">
                <a:latin typeface="Courier" pitchFamily="2" charset="0"/>
                <a:cs typeface="Consolas" panose="020B0609020204030204" pitchFamily="49" charset="0"/>
              </a:rPr>
              <a:t>|100  |john jones  |</a:t>
            </a:r>
          </a:p>
          <a:p>
            <a:pPr marL="0" indent="0">
              <a:buNone/>
            </a:pPr>
            <a:r>
              <a:rPr lang="en-US" sz="4000" dirty="0">
                <a:latin typeface="Courier" pitchFamily="2" charset="0"/>
                <a:cs typeface="Consolas" panose="020B0609020204030204" pitchFamily="49" charset="0"/>
              </a:rPr>
              <a:t>|200  |tracey smith|</a:t>
            </a:r>
          </a:p>
          <a:p>
            <a:pPr marL="0" indent="0">
              <a:buNone/>
            </a:pPr>
            <a:r>
              <a:rPr lang="en-US" sz="4000" dirty="0">
                <a:latin typeface="Courier" pitchFamily="2" charset="0"/>
                <a:cs typeface="Consolas" panose="020B0609020204030204" pitchFamily="49" charset="0"/>
              </a:rPr>
              <a:t>|300  |</a:t>
            </a:r>
            <a:r>
              <a:rPr lang="en-US" sz="4000" dirty="0" err="1">
                <a:latin typeface="Courier" pitchFamily="2" charset="0"/>
                <a:cs typeface="Consolas" panose="020B0609020204030204" pitchFamily="49" charset="0"/>
              </a:rPr>
              <a:t>amy</a:t>
            </a:r>
            <a:r>
              <a:rPr lang="en-US" sz="4000" dirty="0">
                <a:latin typeface="Courier" pitchFamily="2" charset="0"/>
                <a:cs typeface="Consolas" panose="020B0609020204030204" pitchFamily="49" charset="0"/>
              </a:rPr>
              <a:t> sanders |</a:t>
            </a:r>
          </a:p>
          <a:p>
            <a:pPr marL="0" indent="0">
              <a:buNone/>
            </a:pPr>
            <a:r>
              <a:rPr lang="en-US" sz="40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12</a:t>
            </a:fld>
            <a:endParaRPr lang="en-US" dirty="0"/>
          </a:p>
        </p:txBody>
      </p:sp>
    </p:spTree>
    <p:extLst>
      <p:ext uri="{BB962C8B-B14F-4D97-AF65-F5344CB8AC3E}">
        <p14:creationId xmlns:p14="http://schemas.microsoft.com/office/powerpoint/2010/main" val="182572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 2. Create a Python Function</a:t>
            </a:r>
          </a:p>
        </p:txBody>
      </p:sp>
      <p:sp>
        <p:nvSpPr>
          <p:cNvPr id="3" name="Content Placeholder 2"/>
          <p:cNvSpPr>
            <a:spLocks noGrp="1"/>
          </p:cNvSpPr>
          <p:nvPr>
            <p:ph idx="1"/>
          </p:nvPr>
        </p:nvSpPr>
        <p:spPr>
          <a:xfrm>
            <a:off x="628650" y="845574"/>
            <a:ext cx="7956550" cy="4213789"/>
          </a:xfrm>
        </p:spPr>
        <p:txBody>
          <a:bodyPr>
            <a:normAutofit fontScale="85000" lnSpcReduction="20000"/>
          </a:bodyPr>
          <a:lstStyle/>
          <a:p>
            <a:pPr marL="0" indent="0">
              <a:buNone/>
            </a:pPr>
            <a:r>
              <a:rPr lang="en-US" sz="2800" dirty="0"/>
              <a:t>The first step in creating a UDF is creating a Python function.  The </a:t>
            </a:r>
            <a:r>
              <a:rPr lang="en-US" sz="2800" dirty="0" err="1"/>
              <a:t>convertCase</a:t>
            </a:r>
            <a:r>
              <a:rPr lang="en-US" sz="2800" dirty="0"/>
              <a:t>() function takes a string parameter and converts the first letter of every word to capital letter. UDF’s take parameters of your choice and returns a value.</a:t>
            </a:r>
          </a:p>
          <a:p>
            <a:pPr marL="0" indent="0">
              <a:buNone/>
            </a:pPr>
            <a:endParaRPr lang="en-US" sz="3600" dirty="0">
              <a:latin typeface="+mn-lt"/>
              <a:cs typeface="Consolas" panose="020B0609020204030204" pitchFamily="49" charset="0"/>
            </a:endParaRPr>
          </a:p>
          <a:p>
            <a:pPr marL="0" indent="0">
              <a:buNone/>
            </a:pPr>
            <a:r>
              <a:rPr lang="en-US" sz="1900" dirty="0">
                <a:latin typeface="Courier" pitchFamily="2" charset="0"/>
                <a:cs typeface="Consolas" panose="020B0609020204030204" pitchFamily="49" charset="0"/>
              </a:rPr>
              <a:t>def </a:t>
            </a:r>
            <a:r>
              <a:rPr lang="en-US" sz="1900" dirty="0" err="1">
                <a:latin typeface="Courier" pitchFamily="2" charset="0"/>
                <a:cs typeface="Consolas" panose="020B0609020204030204" pitchFamily="49" charset="0"/>
              </a:rPr>
              <a:t>convert_case</a:t>
            </a:r>
            <a:r>
              <a:rPr lang="en-US" sz="1900" dirty="0">
                <a:latin typeface="Courier" pitchFamily="2" charset="0"/>
                <a:cs typeface="Consolas" panose="020B0609020204030204" pitchFamily="49" charset="0"/>
              </a:rPr>
              <a:t>(name):</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result_string</a:t>
            </a:r>
            <a:r>
              <a:rPr lang="en-US" sz="1900" dirty="0">
                <a:latin typeface="Courier" pitchFamily="2" charset="0"/>
                <a:cs typeface="Consolas" panose="020B0609020204030204" pitchFamily="49" charset="0"/>
              </a:rPr>
              <a:t> = ""</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arr</a:t>
            </a:r>
            <a:r>
              <a:rPr lang="en-US" sz="1900" dirty="0">
                <a:latin typeface="Courier" pitchFamily="2" charset="0"/>
                <a:cs typeface="Consolas" panose="020B0609020204030204" pitchFamily="49" charset="0"/>
              </a:rPr>
              <a:t> = </a:t>
            </a:r>
            <a:r>
              <a:rPr lang="en-US" sz="1900" dirty="0" err="1">
                <a:latin typeface="Courier" pitchFamily="2" charset="0"/>
                <a:cs typeface="Consolas" panose="020B0609020204030204" pitchFamily="49" charset="0"/>
              </a:rPr>
              <a:t>name.split</a:t>
            </a:r>
            <a:r>
              <a:rPr lang="en-US" sz="1900" dirty="0">
                <a:latin typeface="Courier" pitchFamily="2" charset="0"/>
                <a:cs typeface="Consolas" panose="020B0609020204030204" pitchFamily="49" charset="0"/>
              </a:rPr>
              <a:t>(" ")</a:t>
            </a:r>
          </a:p>
          <a:p>
            <a:pPr marL="0" indent="0">
              <a:buNone/>
            </a:pPr>
            <a:r>
              <a:rPr lang="en-US" sz="1900" dirty="0">
                <a:latin typeface="Courier" pitchFamily="2" charset="0"/>
                <a:cs typeface="Consolas" panose="020B0609020204030204" pitchFamily="49" charset="0"/>
              </a:rPr>
              <a:t>  for x in </a:t>
            </a:r>
            <a:r>
              <a:rPr lang="en-US" sz="1900" dirty="0" err="1">
                <a:latin typeface="Courier" pitchFamily="2" charset="0"/>
                <a:cs typeface="Consolas" panose="020B0609020204030204" pitchFamily="49" charset="0"/>
              </a:rPr>
              <a:t>arr</a:t>
            </a:r>
            <a:r>
              <a:rPr lang="en-US" sz="1900" dirty="0">
                <a:latin typeface="Courier" pitchFamily="2" charset="0"/>
                <a:cs typeface="Consolas" panose="020B0609020204030204" pitchFamily="49" charset="0"/>
              </a:rPr>
              <a:t>:</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result_string</a:t>
            </a:r>
            <a:r>
              <a:rPr lang="en-US" sz="1900" dirty="0">
                <a:latin typeface="Courier" pitchFamily="2" charset="0"/>
                <a:cs typeface="Consolas" panose="020B0609020204030204" pitchFamily="49" charset="0"/>
              </a:rPr>
              <a:t> +=  x[0:1].upper() + x[1:len(x)] + " "</a:t>
            </a:r>
          </a:p>
          <a:p>
            <a:pPr marL="0" indent="0">
              <a:buNone/>
            </a:pPr>
            <a:r>
              <a:rPr lang="en-US" sz="1900" dirty="0">
                <a:latin typeface="Courier" pitchFamily="2" charset="0"/>
                <a:cs typeface="Consolas" panose="020B0609020204030204" pitchFamily="49" charset="0"/>
              </a:rPr>
              <a:t>  #end-for</a:t>
            </a:r>
          </a:p>
          <a:p>
            <a:pPr marL="0" indent="0">
              <a:buNone/>
            </a:pPr>
            <a:r>
              <a:rPr lang="en-US" sz="1900" dirty="0">
                <a:latin typeface="Courier" pitchFamily="2" charset="0"/>
                <a:cs typeface="Consolas" panose="020B0609020204030204" pitchFamily="49" charset="0"/>
              </a:rPr>
              <a:t>  return </a:t>
            </a:r>
            <a:r>
              <a:rPr lang="en-US" sz="1900" dirty="0" err="1">
                <a:latin typeface="Courier" pitchFamily="2" charset="0"/>
                <a:cs typeface="Consolas" panose="020B0609020204030204" pitchFamily="49" charset="0"/>
              </a:rPr>
              <a:t>result_string.strip</a:t>
            </a:r>
            <a:r>
              <a:rPr lang="en-US" sz="1900" dirty="0">
                <a:latin typeface="Courier" pitchFamily="2" charset="0"/>
                <a:cs typeface="Consolas" panose="020B0609020204030204" pitchFamily="49" charset="0"/>
              </a:rPr>
              <a:t>()</a:t>
            </a:r>
          </a:p>
          <a:p>
            <a:pPr marL="0" indent="0">
              <a:buNone/>
            </a:pPr>
            <a:r>
              <a:rPr lang="en-US" sz="1900" dirty="0">
                <a:latin typeface="Courier" pitchFamily="2" charset="0"/>
                <a:cs typeface="Consolas" panose="020B0609020204030204" pitchFamily="49" charset="0"/>
              </a:rPr>
              <a:t>#end-def </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13</a:t>
            </a:fld>
            <a:endParaRPr lang="en-US" dirty="0"/>
          </a:p>
        </p:txBody>
      </p:sp>
    </p:spTree>
    <p:extLst>
      <p:ext uri="{BB962C8B-B14F-4D97-AF65-F5344CB8AC3E}">
        <p14:creationId xmlns:p14="http://schemas.microsoft.com/office/powerpoint/2010/main" val="280933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 3. Test  Python Function</a:t>
            </a:r>
          </a:p>
        </p:txBody>
      </p:sp>
      <p:sp>
        <p:nvSpPr>
          <p:cNvPr id="3" name="Content Placeholder 2"/>
          <p:cNvSpPr>
            <a:spLocks noGrp="1"/>
          </p:cNvSpPr>
          <p:nvPr>
            <p:ph idx="1"/>
          </p:nvPr>
        </p:nvSpPr>
        <p:spPr>
          <a:xfrm>
            <a:off x="628650" y="845574"/>
            <a:ext cx="7956550" cy="4213789"/>
          </a:xfrm>
        </p:spPr>
        <p:txBody>
          <a:bodyPr>
            <a:normAutofit fontScale="40000" lnSpcReduction="20000"/>
          </a:bodyPr>
          <a:lstStyle/>
          <a:p>
            <a:pPr marL="0" indent="0">
              <a:buNone/>
            </a:pPr>
            <a:r>
              <a:rPr lang="en-US" sz="3600" dirty="0">
                <a:latin typeface="Courier" pitchFamily="2" charset="0"/>
                <a:cs typeface="Consolas" panose="020B0609020204030204" pitchFamily="49" charset="0"/>
              </a:rPr>
              <a:t>&gt;&gt;&gt; def </a:t>
            </a:r>
            <a:r>
              <a:rPr lang="en-US" sz="3600" dirty="0" err="1">
                <a:latin typeface="Courier" pitchFamily="2" charset="0"/>
                <a:cs typeface="Consolas" panose="020B0609020204030204" pitchFamily="49" charset="0"/>
              </a:rPr>
              <a:t>convert_case</a:t>
            </a:r>
            <a:r>
              <a:rPr lang="en-US" sz="3600" dirty="0">
                <a:latin typeface="Courier" pitchFamily="2" charset="0"/>
                <a:cs typeface="Consolas" panose="020B0609020204030204" pitchFamily="49" charset="0"/>
              </a:rPr>
              <a:t>(name):</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result_string</a:t>
            </a:r>
            <a:r>
              <a:rPr lang="en-US" sz="3600" dirty="0">
                <a:latin typeface="Courier" pitchFamily="2" charset="0"/>
                <a:cs typeface="Consolas" panose="020B0609020204030204" pitchFamily="49" charset="0"/>
              </a:rPr>
              <a:t> = ""</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arr</a:t>
            </a:r>
            <a:r>
              <a:rPr lang="en-US" sz="3600" dirty="0">
                <a:latin typeface="Courier" pitchFamily="2" charset="0"/>
                <a:cs typeface="Consolas" panose="020B0609020204030204" pitchFamily="49" charset="0"/>
              </a:rPr>
              <a:t> = </a:t>
            </a:r>
            <a:r>
              <a:rPr lang="en-US" sz="3600" dirty="0" err="1">
                <a:latin typeface="Courier" pitchFamily="2" charset="0"/>
                <a:cs typeface="Consolas" panose="020B0609020204030204" pitchFamily="49" charset="0"/>
              </a:rPr>
              <a:t>name.split</a:t>
            </a:r>
            <a:r>
              <a:rPr lang="en-US" sz="3600" dirty="0">
                <a:latin typeface="Courier" pitchFamily="2" charset="0"/>
                <a:cs typeface="Consolas" panose="020B0609020204030204" pitchFamily="49" charset="0"/>
              </a:rPr>
              <a:t>(" ")</a:t>
            </a:r>
          </a:p>
          <a:p>
            <a:pPr marL="0" indent="0">
              <a:buNone/>
            </a:pPr>
            <a:r>
              <a:rPr lang="en-US" sz="3600" dirty="0">
                <a:latin typeface="Courier" pitchFamily="2" charset="0"/>
                <a:cs typeface="Consolas" panose="020B0609020204030204" pitchFamily="49" charset="0"/>
              </a:rPr>
              <a:t>...   for x in </a:t>
            </a:r>
            <a:r>
              <a:rPr lang="en-US" sz="3600" dirty="0" err="1">
                <a:latin typeface="Courier" pitchFamily="2" charset="0"/>
                <a:cs typeface="Consolas" panose="020B0609020204030204" pitchFamily="49" charset="0"/>
              </a:rPr>
              <a:t>arr</a:t>
            </a: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result_string</a:t>
            </a:r>
            <a:r>
              <a:rPr lang="en-US" sz="3600" dirty="0">
                <a:latin typeface="Courier" pitchFamily="2" charset="0"/>
                <a:cs typeface="Consolas" panose="020B0609020204030204" pitchFamily="49" charset="0"/>
              </a:rPr>
              <a:t> +=  x[0:1].upper() + x[1:len(x)] + " "</a:t>
            </a:r>
          </a:p>
          <a:p>
            <a:pPr marL="0" indent="0">
              <a:buNone/>
            </a:pPr>
            <a:r>
              <a:rPr lang="en-US" sz="3600" dirty="0">
                <a:latin typeface="Courier" pitchFamily="2" charset="0"/>
                <a:cs typeface="Consolas" panose="020B0609020204030204" pitchFamily="49" charset="0"/>
              </a:rPr>
              <a:t>...   #end-for</a:t>
            </a:r>
          </a:p>
          <a:p>
            <a:pPr marL="0" indent="0">
              <a:buNone/>
            </a:pPr>
            <a:r>
              <a:rPr lang="en-US" sz="3600" dirty="0">
                <a:latin typeface="Courier" pitchFamily="2" charset="0"/>
                <a:cs typeface="Consolas" panose="020B0609020204030204" pitchFamily="49" charset="0"/>
              </a:rPr>
              <a:t>...   return </a:t>
            </a:r>
            <a:r>
              <a:rPr lang="en-US" sz="3600" dirty="0" err="1">
                <a:latin typeface="Courier" pitchFamily="2" charset="0"/>
                <a:cs typeface="Consolas" panose="020B0609020204030204" pitchFamily="49" charset="0"/>
              </a:rPr>
              <a:t>result_string.strip</a:t>
            </a: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 #end-def</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&gt;&gt;&gt; </a:t>
            </a:r>
            <a:r>
              <a:rPr lang="en-US" sz="3600" dirty="0" err="1">
                <a:highlight>
                  <a:srgbClr val="FFFF00"/>
                </a:highlight>
                <a:latin typeface="Courier" pitchFamily="2" charset="0"/>
                <a:cs typeface="Consolas" panose="020B0609020204030204" pitchFamily="49" charset="0"/>
              </a:rPr>
              <a:t>convert_case</a:t>
            </a:r>
            <a:r>
              <a:rPr lang="en-US" sz="3600" dirty="0">
                <a:highlight>
                  <a:srgbClr val="FFFF00"/>
                </a:highlight>
                <a:latin typeface="Courier" pitchFamily="2" charset="0"/>
                <a:cs typeface="Consolas" panose="020B0609020204030204" pitchFamily="49" charset="0"/>
              </a:rPr>
              <a:t>("</a:t>
            </a:r>
            <a:r>
              <a:rPr lang="en-US" sz="3600" dirty="0" err="1">
                <a:highlight>
                  <a:srgbClr val="FFFF00"/>
                </a:highlight>
                <a:latin typeface="Courier" pitchFamily="2" charset="0"/>
                <a:cs typeface="Consolas" panose="020B0609020204030204" pitchFamily="49" charset="0"/>
              </a:rPr>
              <a:t>alex</a:t>
            </a:r>
            <a:r>
              <a:rPr lang="en-US" sz="3600" dirty="0">
                <a:highlight>
                  <a:srgbClr val="FFFF00"/>
                </a:highlight>
                <a:latin typeface="Courier" pitchFamily="2" charset="0"/>
                <a:cs typeface="Consolas" panose="020B0609020204030204" pitchFamily="49" charset="0"/>
              </a:rPr>
              <a:t> smith")</a:t>
            </a:r>
          </a:p>
          <a:p>
            <a:pPr marL="0" indent="0">
              <a:buNone/>
            </a:pPr>
            <a:r>
              <a:rPr lang="en-US" sz="3600" dirty="0">
                <a:latin typeface="Courier" pitchFamily="2" charset="0"/>
                <a:cs typeface="Consolas" panose="020B0609020204030204" pitchFamily="49" charset="0"/>
              </a:rPr>
              <a:t>'Alex Smith'</a:t>
            </a:r>
          </a:p>
          <a:p>
            <a:pPr marL="0" indent="0">
              <a:buNone/>
            </a:pPr>
            <a:r>
              <a:rPr lang="en-US" sz="3600" dirty="0">
                <a:latin typeface="Courier" pitchFamily="2" charset="0"/>
                <a:cs typeface="Consolas" panose="020B0609020204030204" pitchFamily="49" charset="0"/>
              </a:rPr>
              <a:t>&gt;&gt;&gt; </a:t>
            </a:r>
            <a:r>
              <a:rPr lang="en-US" sz="3600" dirty="0" err="1">
                <a:highlight>
                  <a:srgbClr val="FFFF00"/>
                </a:highlight>
                <a:latin typeface="Courier" pitchFamily="2" charset="0"/>
                <a:cs typeface="Consolas" panose="020B0609020204030204" pitchFamily="49" charset="0"/>
              </a:rPr>
              <a:t>convert_case</a:t>
            </a:r>
            <a:r>
              <a:rPr lang="en-US" sz="3600" dirty="0">
                <a:highlight>
                  <a:srgbClr val="FFFF00"/>
                </a:highlight>
                <a:latin typeface="Courier" pitchFamily="2" charset="0"/>
                <a:cs typeface="Consolas" panose="020B0609020204030204" pitchFamily="49" charset="0"/>
              </a:rPr>
              <a:t>("</a:t>
            </a:r>
            <a:r>
              <a:rPr lang="en-US" sz="3600" dirty="0" err="1">
                <a:highlight>
                  <a:srgbClr val="FFFF00"/>
                </a:highlight>
                <a:latin typeface="Courier" pitchFamily="2" charset="0"/>
                <a:cs typeface="Consolas" panose="020B0609020204030204" pitchFamily="49" charset="0"/>
              </a:rPr>
              <a:t>alex</a:t>
            </a:r>
            <a:r>
              <a:rPr lang="en-US" sz="3600" dirty="0">
                <a:highlight>
                  <a:srgbClr val="FFFF00"/>
                </a:highlight>
                <a:latin typeface="Courier" pitchFamily="2" charset="0"/>
                <a:cs typeface="Consolas" panose="020B0609020204030204" pitchFamily="49" charset="0"/>
              </a:rPr>
              <a:t> </a:t>
            </a:r>
            <a:r>
              <a:rPr lang="en-US" sz="3600" dirty="0" err="1">
                <a:highlight>
                  <a:srgbClr val="FFFF00"/>
                </a:highlight>
                <a:latin typeface="Courier" pitchFamily="2" charset="0"/>
                <a:cs typeface="Consolas" panose="020B0609020204030204" pitchFamily="49" charset="0"/>
              </a:rPr>
              <a:t>jr</a:t>
            </a:r>
            <a:r>
              <a:rPr lang="en-US" sz="3600" dirty="0">
                <a:highlight>
                  <a:srgbClr val="FFFF00"/>
                </a:highlight>
                <a:latin typeface="Courier" pitchFamily="2" charset="0"/>
                <a:cs typeface="Consolas" panose="020B0609020204030204" pitchFamily="49" charset="0"/>
              </a:rPr>
              <a:t> smith")</a:t>
            </a:r>
          </a:p>
          <a:p>
            <a:pPr marL="0" indent="0">
              <a:buNone/>
            </a:pPr>
            <a:r>
              <a:rPr lang="en-US" sz="3600" dirty="0">
                <a:latin typeface="Courier" pitchFamily="2" charset="0"/>
                <a:cs typeface="Consolas" panose="020B0609020204030204" pitchFamily="49" charset="0"/>
              </a:rPr>
              <a:t>'Alex Jr Smith'</a:t>
            </a:r>
          </a:p>
          <a:p>
            <a:pPr marL="0" indent="0">
              <a:buNone/>
            </a:pPr>
            <a:r>
              <a:rPr lang="en-US" sz="3600" dirty="0">
                <a:latin typeface="Courier" pitchFamily="2" charset="0"/>
                <a:cs typeface="Consolas" panose="020B0609020204030204" pitchFamily="49" charset="0"/>
              </a:rPr>
              <a:t>&gt;&gt;&gt;</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14</a:t>
            </a:fld>
            <a:endParaRPr lang="en-US" dirty="0"/>
          </a:p>
        </p:txBody>
      </p:sp>
    </p:spTree>
    <p:extLst>
      <p:ext uri="{BB962C8B-B14F-4D97-AF65-F5344CB8AC3E}">
        <p14:creationId xmlns:p14="http://schemas.microsoft.com/office/powerpoint/2010/main" val="404033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4. Convert a Python function to UDF</a:t>
            </a:r>
          </a:p>
        </p:txBody>
      </p:sp>
      <p:sp>
        <p:nvSpPr>
          <p:cNvPr id="3" name="Content Placeholder 2"/>
          <p:cNvSpPr>
            <a:spLocks noGrp="1"/>
          </p:cNvSpPr>
          <p:nvPr>
            <p:ph idx="1"/>
          </p:nvPr>
        </p:nvSpPr>
        <p:spPr>
          <a:xfrm>
            <a:off x="628650" y="845574"/>
            <a:ext cx="7956550" cy="4213789"/>
          </a:xfrm>
        </p:spPr>
        <p:txBody>
          <a:bodyPr>
            <a:normAutofit/>
          </a:bodyPr>
          <a:lstStyle/>
          <a:p>
            <a:pPr marL="457200" indent="-457200">
              <a:buFont typeface="+mj-lt"/>
              <a:buAutoNum type="arabicPeriod"/>
            </a:pPr>
            <a:r>
              <a:rPr lang="en-US" dirty="0">
                <a:latin typeface="Courier" pitchFamily="2" charset="0"/>
                <a:cs typeface="Consolas" panose="020B0609020204030204" pitchFamily="49" charset="0"/>
              </a:rPr>
              <a:t># Converting function to UDF </a:t>
            </a:r>
          </a:p>
          <a:p>
            <a:pPr marL="457200" indent="-457200">
              <a:buFont typeface="+mj-lt"/>
              <a:buAutoNum type="arabicPeriod"/>
            </a:pPr>
            <a:r>
              <a:rPr lang="en-US" dirty="0">
                <a:latin typeface="Courier" pitchFamily="2" charset="0"/>
                <a:cs typeface="Consolas" panose="020B0609020204030204" pitchFamily="49" charset="0"/>
              </a:rPr>
              <a:t>from </a:t>
            </a:r>
            <a:r>
              <a:rPr lang="en-US" dirty="0" err="1">
                <a:latin typeface="Courier" pitchFamily="2" charset="0"/>
                <a:cs typeface="Consolas" panose="020B0609020204030204" pitchFamily="49" charset="0"/>
              </a:rPr>
              <a:t>pyspark.sql.functions</a:t>
            </a:r>
            <a:r>
              <a:rPr lang="en-US" dirty="0">
                <a:latin typeface="Courier" pitchFamily="2" charset="0"/>
                <a:cs typeface="Consolas" panose="020B0609020204030204" pitchFamily="49" charset="0"/>
              </a:rPr>
              <a:t> import </a:t>
            </a:r>
            <a:r>
              <a:rPr lang="en-US" dirty="0" err="1">
                <a:latin typeface="Courier" pitchFamily="2" charset="0"/>
                <a:cs typeface="Consolas" panose="020B0609020204030204" pitchFamily="49" charset="0"/>
              </a:rPr>
              <a:t>udf</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rPr>
              <a:t>from </a:t>
            </a:r>
            <a:r>
              <a:rPr lang="en-US" dirty="0" err="1">
                <a:latin typeface="Courier" pitchFamily="2" charset="0"/>
              </a:rPr>
              <a:t>pyspark.sql.types</a:t>
            </a:r>
            <a:r>
              <a:rPr lang="en-US" dirty="0">
                <a:latin typeface="Courier" pitchFamily="2" charset="0"/>
              </a:rPr>
              <a:t> import </a:t>
            </a:r>
            <a:r>
              <a:rPr lang="en-US" dirty="0" err="1">
                <a:latin typeface="Courier" pitchFamily="2" charset="0"/>
              </a:rPr>
              <a:t>StringType</a:t>
            </a:r>
            <a:endParaRPr lang="en-US" dirty="0">
              <a:latin typeface="Courier" pitchFamily="2" charset="0"/>
            </a:endParaRPr>
          </a:p>
          <a:p>
            <a:pPr marL="457200" indent="-457200">
              <a:buFont typeface="+mj-lt"/>
              <a:buAutoNum type="arabicPeriod"/>
            </a:pPr>
            <a:r>
              <a:rPr lang="en-US" dirty="0">
                <a:latin typeface="Courier" pitchFamily="2" charset="0"/>
                <a:cs typeface="Consolas" panose="020B0609020204030204" pitchFamily="49" charset="0"/>
              </a:rPr>
              <a:t># return type is </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a:t>
            </a:r>
          </a:p>
          <a:p>
            <a:pPr marL="457200" indent="-457200">
              <a:buFont typeface="+mj-lt"/>
              <a:buAutoNum type="arabicPeriod"/>
            </a:pPr>
            <a:r>
              <a:rPr lang="en-US" dirty="0" err="1">
                <a:latin typeface="Courier" pitchFamily="2" charset="0"/>
                <a:cs typeface="Consolas" panose="020B0609020204030204" pitchFamily="49" charset="0"/>
              </a:rPr>
              <a:t>convert_case_udf</a:t>
            </a:r>
            <a:r>
              <a:rPr lang="en-US" dirty="0">
                <a:latin typeface="Courier" pitchFamily="2" charset="0"/>
                <a:cs typeface="Consolas" panose="020B0609020204030204" pitchFamily="49" charset="0"/>
              </a:rPr>
              <a:t> = </a:t>
            </a:r>
            <a:r>
              <a:rPr lang="en-US" dirty="0" err="1">
                <a:latin typeface="Courier" pitchFamily="2" charset="0"/>
                <a:cs typeface="Consolas" panose="020B0609020204030204" pitchFamily="49" charset="0"/>
              </a:rPr>
              <a:t>udf</a:t>
            </a:r>
            <a:r>
              <a:rPr lang="en-US" dirty="0">
                <a:latin typeface="Courier" pitchFamily="2" charset="0"/>
                <a:cs typeface="Consolas" panose="020B0609020204030204" pitchFamily="49" charset="0"/>
              </a:rPr>
              <a:t>(</a:t>
            </a:r>
          </a:p>
          <a:p>
            <a:pPr marL="457200" indent="-457200">
              <a:buFont typeface="+mj-lt"/>
              <a:buAutoNum type="arabicPeriod"/>
            </a:pPr>
            <a:r>
              <a:rPr lang="en-US" dirty="0">
                <a:latin typeface="Courier" pitchFamily="2" charset="0"/>
                <a:cs typeface="Consolas" panose="020B0609020204030204" pitchFamily="49" charset="0"/>
              </a:rPr>
              <a:t>   lambda p: </a:t>
            </a:r>
            <a:r>
              <a:rPr lang="en-US" dirty="0" err="1">
                <a:latin typeface="Courier" pitchFamily="2" charset="0"/>
                <a:cs typeface="Consolas" panose="020B0609020204030204" pitchFamily="49" charset="0"/>
              </a:rPr>
              <a:t>convert_case</a:t>
            </a:r>
            <a:r>
              <a:rPr lang="en-US" dirty="0">
                <a:latin typeface="Courier" pitchFamily="2" charset="0"/>
                <a:cs typeface="Consolas" panose="020B0609020204030204" pitchFamily="49" charset="0"/>
              </a:rPr>
              <a:t>(p), </a:t>
            </a:r>
          </a:p>
          <a:p>
            <a:pPr marL="457200" indent="-457200">
              <a:buFont typeface="+mj-lt"/>
              <a:buAutoNum type="arabicPeriod"/>
            </a:pPr>
            <a:r>
              <a:rPr lang="en-US" dirty="0">
                <a:latin typeface="Courier" pitchFamily="2" charset="0"/>
                <a:cs typeface="Consolas" panose="020B0609020204030204" pitchFamily="49" charset="0"/>
              </a:rPr>
              <a:t>   </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 # return type of UDF</a:t>
            </a:r>
          </a:p>
          <a:p>
            <a:pPr marL="457200" indent="-457200">
              <a:buFont typeface="+mj-lt"/>
              <a:buAutoNum type="arabicPeriod"/>
            </a:pPr>
            <a:r>
              <a:rPr lang="en-US" dirty="0">
                <a:latin typeface="Courier" pitchFamily="2" charset="0"/>
                <a:cs typeface="Consolas" panose="020B0609020204030204" pitchFamily="49" charset="0"/>
              </a:rPr>
              <a:t>)</a:t>
            </a: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15</a:t>
            </a:fld>
            <a:endParaRPr lang="en-US" dirty="0"/>
          </a:p>
        </p:txBody>
      </p:sp>
    </p:spTree>
    <p:extLst>
      <p:ext uri="{BB962C8B-B14F-4D97-AF65-F5344CB8AC3E}">
        <p14:creationId xmlns:p14="http://schemas.microsoft.com/office/powerpoint/2010/main" val="292621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5. Using UDF with DataFrame “select”</a:t>
            </a:r>
          </a:p>
        </p:txBody>
      </p:sp>
      <p:sp>
        <p:nvSpPr>
          <p:cNvPr id="3" name="Content Placeholder 2"/>
          <p:cNvSpPr>
            <a:spLocks noGrp="1"/>
          </p:cNvSpPr>
          <p:nvPr>
            <p:ph idx="1"/>
          </p:nvPr>
        </p:nvSpPr>
        <p:spPr>
          <a:xfrm>
            <a:off x="628650" y="845574"/>
            <a:ext cx="7956550" cy="4213789"/>
          </a:xfrm>
        </p:spPr>
        <p:txBody>
          <a:bodyPr>
            <a:normAutofit fontScale="47500" lnSpcReduction="20000"/>
          </a:bodyPr>
          <a:lstStyle/>
          <a:p>
            <a:pPr marL="0" indent="0">
              <a:buNone/>
            </a:pPr>
            <a:r>
              <a:rPr lang="en-US" sz="3400" dirty="0"/>
              <a:t>Now you can use </a:t>
            </a:r>
            <a:r>
              <a:rPr lang="en-US" sz="3400" dirty="0" err="1"/>
              <a:t>convert_case_udf</a:t>
            </a:r>
            <a:r>
              <a:rPr lang="en-US" sz="3400" dirty="0"/>
              <a:t>() on a DataFrame column:</a:t>
            </a:r>
          </a:p>
          <a:p>
            <a:pPr marL="0" indent="0">
              <a:buNone/>
            </a:pPr>
            <a:endParaRPr lang="en-US" sz="3400" dirty="0">
              <a:latin typeface="Courier" pitchFamily="2" charset="0"/>
              <a:cs typeface="Consolas" panose="020B0609020204030204" pitchFamily="49" charset="0"/>
            </a:endParaRPr>
          </a:p>
          <a:p>
            <a:pPr marL="0" indent="0">
              <a:buNone/>
            </a:pPr>
            <a:r>
              <a:rPr lang="en-US" sz="3600" dirty="0">
                <a:latin typeface="Courier" pitchFamily="2" charset="0"/>
                <a:cs typeface="Consolas" panose="020B0609020204030204" pitchFamily="49" charset="0"/>
              </a:rPr>
              <a:t>from </a:t>
            </a:r>
            <a:r>
              <a:rPr lang="en-US" sz="3600" dirty="0" err="1">
                <a:latin typeface="Courier" pitchFamily="2" charset="0"/>
                <a:cs typeface="Consolas" panose="020B0609020204030204" pitchFamily="49" charset="0"/>
              </a:rPr>
              <a:t>pyspark.sql.functions</a:t>
            </a:r>
            <a:r>
              <a:rPr lang="en-US" sz="3600" dirty="0">
                <a:latin typeface="Courier" pitchFamily="2" charset="0"/>
                <a:cs typeface="Consolas" panose="020B0609020204030204" pitchFamily="49" charset="0"/>
              </a:rPr>
              <a:t> import col </a:t>
            </a:r>
          </a:p>
          <a:p>
            <a:pPr marL="0" indent="0">
              <a:buNone/>
            </a:pPr>
            <a:r>
              <a:rPr lang="en-US" sz="3600" dirty="0" err="1">
                <a:latin typeface="Courier" pitchFamily="2" charset="0"/>
                <a:cs typeface="Consolas" panose="020B0609020204030204" pitchFamily="49" charset="0"/>
              </a:rPr>
              <a:t>df.select</a:t>
            </a:r>
            <a:r>
              <a:rPr lang="en-US" sz="3600" dirty="0">
                <a:latin typeface="Courier" pitchFamily="2" charset="0"/>
                <a:cs typeface="Consolas" panose="020B0609020204030204" pitchFamily="49" charset="0"/>
              </a:rPr>
              <a:t>(col("ID"), \</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convert_case_udf</a:t>
            </a:r>
            <a:r>
              <a:rPr lang="en-US" sz="3600" dirty="0">
                <a:latin typeface="Courier" pitchFamily="2" charset="0"/>
                <a:cs typeface="Consolas" panose="020B0609020204030204" pitchFamily="49" charset="0"/>
              </a:rPr>
              <a:t>(col("Name")).alias("</a:t>
            </a:r>
            <a:r>
              <a:rPr lang="en-US" sz="3600" dirty="0" err="1">
                <a:latin typeface="Courier" pitchFamily="2" charset="0"/>
                <a:cs typeface="Consolas" panose="020B0609020204030204" pitchFamily="49" charset="0"/>
              </a:rPr>
              <a:t>FullName</a:t>
            </a:r>
            <a:r>
              <a:rPr lang="en-US" sz="3600" dirty="0">
                <a:latin typeface="Courier" pitchFamily="2" charset="0"/>
                <a:cs typeface="Consolas" panose="020B0609020204030204" pitchFamily="49" charset="0"/>
              </a:rPr>
              <a:t>") ) \</a:t>
            </a:r>
          </a:p>
          <a:p>
            <a:pPr marL="0" indent="0">
              <a:buNone/>
            </a:pPr>
            <a:r>
              <a:rPr lang="en-US" sz="3600" dirty="0">
                <a:latin typeface="Courier" pitchFamily="2" charset="0"/>
                <a:cs typeface="Consolas" panose="020B0609020204030204" pitchFamily="49" charset="0"/>
              </a:rPr>
              <a:t>   .show(truncate=False)</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|ID   |</a:t>
            </a:r>
            <a:r>
              <a:rPr lang="en-US" sz="3600" dirty="0" err="1">
                <a:latin typeface="Courier" pitchFamily="2" charset="0"/>
                <a:cs typeface="Consolas" panose="020B0609020204030204" pitchFamily="49" charset="0"/>
              </a:rPr>
              <a:t>FullName</a:t>
            </a:r>
            <a:r>
              <a:rPr lang="en-US" sz="3600" dirty="0">
                <a:latin typeface="Courier" pitchFamily="2" charset="0"/>
                <a:cs typeface="Consolas" panose="020B0609020204030204" pitchFamily="49" charset="0"/>
              </a:rPr>
              <a:t>    |</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|100  |John Jones  |</a:t>
            </a:r>
          </a:p>
          <a:p>
            <a:pPr marL="0" indent="0">
              <a:buNone/>
            </a:pPr>
            <a:r>
              <a:rPr lang="en-US" sz="3600" dirty="0">
                <a:latin typeface="Courier" pitchFamily="2" charset="0"/>
                <a:cs typeface="Consolas" panose="020B0609020204030204" pitchFamily="49" charset="0"/>
              </a:rPr>
              <a:t>|200  |Tracey Smith|</a:t>
            </a:r>
          </a:p>
          <a:p>
            <a:pPr marL="0" indent="0">
              <a:buNone/>
            </a:pPr>
            <a:r>
              <a:rPr lang="en-US" sz="3600" dirty="0">
                <a:latin typeface="Courier" pitchFamily="2" charset="0"/>
                <a:cs typeface="Consolas" panose="020B0609020204030204" pitchFamily="49" charset="0"/>
              </a:rPr>
              <a:t>|300  |Amy Sanders |</a:t>
            </a:r>
          </a:p>
          <a:p>
            <a:pPr marL="0" indent="0">
              <a:buNone/>
            </a:pPr>
            <a:r>
              <a:rPr lang="en-US" sz="36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16</a:t>
            </a:fld>
            <a:endParaRPr lang="en-US" dirty="0"/>
          </a:p>
        </p:txBody>
      </p:sp>
    </p:spTree>
    <p:extLst>
      <p:ext uri="{BB962C8B-B14F-4D97-AF65-F5344CB8AC3E}">
        <p14:creationId xmlns:p14="http://schemas.microsoft.com/office/powerpoint/2010/main" val="200592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470721"/>
          </a:xfrm>
        </p:spPr>
        <p:txBody>
          <a:bodyPr>
            <a:noAutofit/>
          </a:bodyPr>
          <a:lstStyle/>
          <a:p>
            <a:pPr fontAlgn="base"/>
            <a:r>
              <a:rPr lang="en-US" sz="2400" b="1" dirty="0"/>
              <a:t>How to use a UDF? 6. Using UDF with DataFrame “addColumn”</a:t>
            </a:r>
          </a:p>
        </p:txBody>
      </p:sp>
      <p:sp>
        <p:nvSpPr>
          <p:cNvPr id="3" name="Content Placeholder 2"/>
          <p:cNvSpPr>
            <a:spLocks noGrp="1"/>
          </p:cNvSpPr>
          <p:nvPr>
            <p:ph idx="1"/>
          </p:nvPr>
        </p:nvSpPr>
        <p:spPr>
          <a:xfrm>
            <a:off x="628650" y="845574"/>
            <a:ext cx="7956550" cy="4213789"/>
          </a:xfrm>
        </p:spPr>
        <p:txBody>
          <a:bodyPr>
            <a:normAutofit fontScale="85000" lnSpcReduction="20000"/>
          </a:bodyPr>
          <a:lstStyle/>
          <a:p>
            <a:pPr marL="0" indent="0">
              <a:buNone/>
            </a:pPr>
            <a:r>
              <a:rPr lang="en-US" sz="3100" dirty="0" err="1">
                <a:latin typeface="Courier" pitchFamily="2" charset="0"/>
                <a:cs typeface="Consolas" panose="020B0609020204030204" pitchFamily="49" charset="0"/>
              </a:rPr>
              <a:t>df.withColumn</a:t>
            </a:r>
            <a:r>
              <a:rPr lang="en-US" sz="3100" dirty="0">
                <a:latin typeface="Courier" pitchFamily="2" charset="0"/>
                <a:cs typeface="Consolas" panose="020B0609020204030204" pitchFamily="49" charset="0"/>
              </a:rPr>
              <a:t>("</a:t>
            </a:r>
            <a:r>
              <a:rPr lang="en-US" sz="3100" dirty="0" err="1">
                <a:latin typeface="Courier" pitchFamily="2" charset="0"/>
                <a:cs typeface="Consolas" panose="020B0609020204030204" pitchFamily="49" charset="0"/>
              </a:rPr>
              <a:t>FullName</a:t>
            </a:r>
            <a:r>
              <a:rPr lang="en-US" sz="3100" dirty="0">
                <a:latin typeface="Courier" pitchFamily="2" charset="0"/>
                <a:cs typeface="Consolas" panose="020B0609020204030204" pitchFamily="49" charset="0"/>
              </a:rPr>
              <a:t>", </a:t>
            </a:r>
            <a:r>
              <a:rPr lang="en-US" sz="3100" dirty="0" err="1">
                <a:latin typeface="Courier" pitchFamily="2" charset="0"/>
                <a:cs typeface="Consolas" panose="020B0609020204030204" pitchFamily="49" charset="0"/>
              </a:rPr>
              <a:t>converted_case_udf</a:t>
            </a:r>
            <a:r>
              <a:rPr lang="en-US" sz="3100" dirty="0">
                <a:latin typeface="Courier" pitchFamily="2" charset="0"/>
                <a:cs typeface="Consolas" panose="020B0609020204030204" pitchFamily="49" charset="0"/>
              </a:rPr>
              <a:t>(col("Name"))) \</a:t>
            </a:r>
          </a:p>
          <a:p>
            <a:pPr marL="0" indent="0">
              <a:buNone/>
            </a:pPr>
            <a:r>
              <a:rPr lang="en-US" sz="3100" dirty="0">
                <a:latin typeface="Courier" pitchFamily="2" charset="0"/>
                <a:cs typeface="Consolas" panose="020B0609020204030204" pitchFamily="49" charset="0"/>
              </a:rPr>
              <a:t>  .show(truncate=False)</a:t>
            </a:r>
          </a:p>
          <a:p>
            <a:pPr marL="0" indent="0">
              <a:buNone/>
            </a:pPr>
            <a:r>
              <a:rPr lang="en-US" sz="3100" dirty="0">
                <a:latin typeface="Courier" pitchFamily="2" charset="0"/>
                <a:cs typeface="Consolas" panose="020B0609020204030204" pitchFamily="49" charset="0"/>
              </a:rPr>
              <a:t>+-----+--------------+-------------+</a:t>
            </a:r>
          </a:p>
          <a:p>
            <a:pPr marL="0" indent="0">
              <a:buNone/>
            </a:pPr>
            <a:r>
              <a:rPr lang="en-US" sz="3100" dirty="0">
                <a:latin typeface="Courier" pitchFamily="2" charset="0"/>
                <a:cs typeface="Consolas" panose="020B0609020204030204" pitchFamily="49" charset="0"/>
              </a:rPr>
              <a:t>|ID   | Name         |</a:t>
            </a:r>
            <a:r>
              <a:rPr lang="en-US" sz="3100" dirty="0" err="1">
                <a:latin typeface="Courier" pitchFamily="2" charset="0"/>
                <a:cs typeface="Consolas" panose="020B0609020204030204" pitchFamily="49" charset="0"/>
              </a:rPr>
              <a:t>FullName</a:t>
            </a:r>
            <a:r>
              <a:rPr lang="en-US" sz="3100" dirty="0">
                <a:latin typeface="Courier" pitchFamily="2" charset="0"/>
                <a:cs typeface="Consolas" panose="020B0609020204030204" pitchFamily="49" charset="0"/>
              </a:rPr>
              <a:t>     |</a:t>
            </a:r>
          </a:p>
          <a:p>
            <a:pPr marL="0" indent="0">
              <a:buNone/>
            </a:pPr>
            <a:r>
              <a:rPr lang="en-US" sz="3100" dirty="0">
                <a:latin typeface="Courier" pitchFamily="2" charset="0"/>
                <a:cs typeface="Consolas" panose="020B0609020204030204" pitchFamily="49" charset="0"/>
              </a:rPr>
              <a:t>+-----+--------------+-------------+</a:t>
            </a:r>
          </a:p>
          <a:p>
            <a:pPr marL="0" indent="0">
              <a:buNone/>
            </a:pPr>
            <a:r>
              <a:rPr lang="en-US" sz="3100" dirty="0">
                <a:latin typeface="Courier" pitchFamily="2" charset="0"/>
                <a:cs typeface="Consolas" panose="020B0609020204030204" pitchFamily="49" charset="0"/>
              </a:rPr>
              <a:t>|100  | john jones   | John Jones  |</a:t>
            </a:r>
          </a:p>
          <a:p>
            <a:pPr marL="0" indent="0">
              <a:buNone/>
            </a:pPr>
            <a:r>
              <a:rPr lang="en-US" sz="3100" dirty="0">
                <a:latin typeface="Courier" pitchFamily="2" charset="0"/>
                <a:cs typeface="Consolas" panose="020B0609020204030204" pitchFamily="49" charset="0"/>
              </a:rPr>
              <a:t>|200  | tracey smith | Tracey Smith|</a:t>
            </a:r>
          </a:p>
          <a:p>
            <a:pPr marL="0" indent="0">
              <a:buNone/>
            </a:pPr>
            <a:r>
              <a:rPr lang="en-US" sz="3100" dirty="0">
                <a:latin typeface="Courier" pitchFamily="2" charset="0"/>
                <a:cs typeface="Consolas" panose="020B0609020204030204" pitchFamily="49" charset="0"/>
              </a:rPr>
              <a:t>|300  | Amy Sanders  | Amy Sanders |</a:t>
            </a:r>
          </a:p>
          <a:p>
            <a:pPr marL="0" indent="0">
              <a:buNone/>
            </a:pPr>
            <a:r>
              <a:rPr lang="en-US" sz="31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17</a:t>
            </a:fld>
            <a:endParaRPr lang="en-US" dirty="0"/>
          </a:p>
        </p:txBody>
      </p:sp>
    </p:spTree>
    <p:extLst>
      <p:ext uri="{BB962C8B-B14F-4D97-AF65-F5344CB8AC3E}">
        <p14:creationId xmlns:p14="http://schemas.microsoft.com/office/powerpoint/2010/main" val="206501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470721"/>
          </a:xfrm>
        </p:spPr>
        <p:txBody>
          <a:bodyPr>
            <a:noAutofit/>
          </a:bodyPr>
          <a:lstStyle/>
          <a:p>
            <a:pPr fontAlgn="base"/>
            <a:r>
              <a:rPr lang="en-US" sz="2400" b="1" dirty="0"/>
              <a:t>How to use a UDF? 7. Registering PySpark UDF &amp; use it on SQL</a:t>
            </a:r>
          </a:p>
        </p:txBody>
      </p:sp>
      <p:sp>
        <p:nvSpPr>
          <p:cNvPr id="3" name="Content Placeholder 2"/>
          <p:cNvSpPr>
            <a:spLocks noGrp="1"/>
          </p:cNvSpPr>
          <p:nvPr>
            <p:ph idx="1"/>
          </p:nvPr>
        </p:nvSpPr>
        <p:spPr>
          <a:xfrm>
            <a:off x="628650" y="845574"/>
            <a:ext cx="7956550" cy="4213789"/>
          </a:xfrm>
        </p:spPr>
        <p:txBody>
          <a:bodyPr>
            <a:normAutofit fontScale="55000" lnSpcReduction="20000"/>
          </a:bodyPr>
          <a:lstStyle/>
          <a:p>
            <a:pPr marL="0" indent="0">
              <a:buNone/>
            </a:pPr>
            <a:r>
              <a:rPr lang="en-US" sz="2600" dirty="0"/>
              <a:t>In order to use </a:t>
            </a:r>
            <a:r>
              <a:rPr lang="en-US" sz="2600" dirty="0" err="1"/>
              <a:t>convert_case</a:t>
            </a:r>
            <a:r>
              <a:rPr lang="en-US" sz="2600" dirty="0"/>
              <a:t>() function on PySpark SQL, you need to register the function with PySpark by using </a:t>
            </a:r>
            <a:r>
              <a:rPr lang="en-US" sz="2600" dirty="0" err="1"/>
              <a:t>spark.udf.register</a:t>
            </a:r>
            <a:r>
              <a:rPr lang="en-US" sz="2600" dirty="0"/>
              <a:t>().</a:t>
            </a:r>
          </a:p>
          <a:p>
            <a:pPr marL="0" indent="0">
              <a:buNone/>
            </a:pPr>
            <a:endParaRPr lang="en-US" dirty="0">
              <a:latin typeface="+mn-lt"/>
              <a:cs typeface="Consolas" panose="020B0609020204030204" pitchFamily="49" charset="0"/>
            </a:endParaRPr>
          </a:p>
          <a:p>
            <a:pPr marL="514350" indent="-514350">
              <a:buFont typeface="+mj-lt"/>
              <a:buAutoNum type="arabicPeriod"/>
            </a:pPr>
            <a:r>
              <a:rPr lang="en-US" sz="2600" dirty="0" err="1">
                <a:latin typeface="Courier" pitchFamily="2" charset="0"/>
                <a:cs typeface="Consolas" panose="020B0609020204030204" pitchFamily="49" charset="0"/>
              </a:rPr>
              <a:t>spark.udf.register</a:t>
            </a:r>
            <a:r>
              <a:rPr lang="en-US" sz="2600" dirty="0">
                <a:latin typeface="Courier" pitchFamily="2" charset="0"/>
                <a:cs typeface="Consolas" panose="020B0609020204030204" pitchFamily="49" charset="0"/>
              </a:rPr>
              <a:t>("</a:t>
            </a:r>
            <a:r>
              <a:rPr lang="en-US" sz="2600" dirty="0" err="1">
                <a:latin typeface="Courier" pitchFamily="2" charset="0"/>
                <a:cs typeface="Consolas" panose="020B0609020204030204" pitchFamily="49" charset="0"/>
              </a:rPr>
              <a:t>convert_UDF</a:t>
            </a:r>
            <a:r>
              <a:rPr lang="en-US" sz="2600" dirty="0">
                <a:latin typeface="Courier" pitchFamily="2" charset="0"/>
                <a:cs typeface="Consolas" panose="020B0609020204030204" pitchFamily="49" charset="0"/>
              </a:rPr>
              <a:t>", </a:t>
            </a:r>
            <a:r>
              <a:rPr lang="en-US" sz="2600" dirty="0" err="1">
                <a:latin typeface="Courier" pitchFamily="2" charset="0"/>
                <a:cs typeface="Consolas" panose="020B0609020204030204" pitchFamily="49" charset="0"/>
              </a:rPr>
              <a:t>convert_case</a:t>
            </a:r>
            <a:r>
              <a:rPr lang="en-US" sz="2600" dirty="0">
                <a:latin typeface="Courier" pitchFamily="2" charset="0"/>
                <a:cs typeface="Consolas" panose="020B0609020204030204" pitchFamily="49" charset="0"/>
              </a:rPr>
              <a:t>, </a:t>
            </a:r>
            <a:r>
              <a:rPr lang="en-US" sz="2600" dirty="0" err="1">
                <a:latin typeface="Courier" pitchFamily="2" charset="0"/>
                <a:cs typeface="Consolas" panose="020B0609020204030204" pitchFamily="49" charset="0"/>
              </a:rPr>
              <a:t>StringType</a:t>
            </a:r>
            <a:r>
              <a:rPr lang="en-US" sz="2600" dirty="0">
                <a:latin typeface="Courier" pitchFamily="2" charset="0"/>
                <a:cs typeface="Consolas" panose="020B0609020204030204" pitchFamily="49" charset="0"/>
              </a:rPr>
              <a:t>())</a:t>
            </a:r>
          </a:p>
          <a:p>
            <a:pPr marL="514350" indent="-514350">
              <a:buFont typeface="+mj-lt"/>
              <a:buAutoNum type="arabicPeriod"/>
            </a:pPr>
            <a:r>
              <a:rPr lang="en-US" sz="2600" dirty="0" err="1">
                <a:latin typeface="Courier" pitchFamily="2" charset="0"/>
                <a:cs typeface="Consolas" panose="020B0609020204030204" pitchFamily="49" charset="0"/>
              </a:rPr>
              <a:t>df.createOrReplaceTempView</a:t>
            </a:r>
            <a:r>
              <a:rPr lang="en-US" sz="2600" dirty="0">
                <a:latin typeface="Courier" pitchFamily="2" charset="0"/>
                <a:cs typeface="Consolas" panose="020B0609020204030204" pitchFamily="49" charset="0"/>
              </a:rPr>
              <a:t>("MY_TABLE")</a:t>
            </a:r>
          </a:p>
          <a:p>
            <a:pPr marL="514350" indent="-514350">
              <a:buFont typeface="+mj-lt"/>
              <a:buAutoNum type="arabicPeriod"/>
            </a:pPr>
            <a:r>
              <a:rPr lang="en-US" sz="2600" dirty="0" err="1">
                <a:latin typeface="Courier" pitchFamily="2" charset="0"/>
                <a:cs typeface="Consolas" panose="020B0609020204030204" pitchFamily="49" charset="0"/>
              </a:rPr>
              <a:t>spark.sql</a:t>
            </a:r>
            <a:r>
              <a:rPr lang="en-US" sz="2600" dirty="0">
                <a:latin typeface="Courier" pitchFamily="2" charset="0"/>
                <a:cs typeface="Consolas" panose="020B0609020204030204" pitchFamily="49" charset="0"/>
              </a:rPr>
              <a:t>("select ID, </a:t>
            </a:r>
            <a:r>
              <a:rPr lang="en-US" sz="2600" dirty="0" err="1">
                <a:latin typeface="Courier" pitchFamily="2" charset="0"/>
                <a:cs typeface="Consolas" panose="020B0609020204030204" pitchFamily="49" charset="0"/>
              </a:rPr>
              <a:t>convert_UDF</a:t>
            </a:r>
            <a:r>
              <a:rPr lang="en-US" sz="2600" dirty="0">
                <a:latin typeface="Courier" pitchFamily="2" charset="0"/>
                <a:cs typeface="Consolas" panose="020B0609020204030204" pitchFamily="49" charset="0"/>
              </a:rPr>
              <a:t>(Name) as Name from MY_TABLE")</a:t>
            </a:r>
          </a:p>
          <a:p>
            <a:pPr marL="514350" indent="-514350">
              <a:buFont typeface="+mj-lt"/>
              <a:buAutoNum type="arabicPeriod"/>
            </a:pPr>
            <a:r>
              <a:rPr lang="en-US" sz="2600" dirty="0">
                <a:latin typeface="Courier" pitchFamily="2" charset="0"/>
                <a:cs typeface="Consolas" panose="020B0609020204030204" pitchFamily="49" charset="0"/>
              </a:rPr>
              <a:t>     .show(truncate=False)</a:t>
            </a:r>
          </a:p>
          <a:p>
            <a:pPr marL="0" indent="0">
              <a:buNone/>
            </a:pPr>
            <a:r>
              <a:rPr lang="en-US" sz="2600" dirty="0">
                <a:latin typeface="Courier" pitchFamily="2" charset="0"/>
                <a:cs typeface="Consolas" panose="020B0609020204030204" pitchFamily="49" charset="0"/>
              </a:rPr>
              <a:t>+-----+------------+</a:t>
            </a:r>
          </a:p>
          <a:p>
            <a:pPr marL="0" indent="0">
              <a:buNone/>
            </a:pPr>
            <a:r>
              <a:rPr lang="en-US" sz="2600" dirty="0">
                <a:latin typeface="Courier" pitchFamily="2" charset="0"/>
                <a:cs typeface="Consolas" panose="020B0609020204030204" pitchFamily="49" charset="0"/>
              </a:rPr>
              <a:t>|ID   |Name        |</a:t>
            </a:r>
          </a:p>
          <a:p>
            <a:pPr marL="0" indent="0">
              <a:buNone/>
            </a:pPr>
            <a:r>
              <a:rPr lang="en-US" sz="2600" dirty="0">
                <a:latin typeface="Courier" pitchFamily="2" charset="0"/>
                <a:cs typeface="Consolas" panose="020B0609020204030204" pitchFamily="49" charset="0"/>
              </a:rPr>
              <a:t>+-----+------------+</a:t>
            </a:r>
          </a:p>
          <a:p>
            <a:pPr marL="0" indent="0">
              <a:buNone/>
            </a:pPr>
            <a:r>
              <a:rPr lang="en-US" sz="2600" dirty="0">
                <a:latin typeface="Courier" pitchFamily="2" charset="0"/>
                <a:cs typeface="Consolas" panose="020B0609020204030204" pitchFamily="49" charset="0"/>
              </a:rPr>
              <a:t>|100  |John Jones  |</a:t>
            </a:r>
          </a:p>
          <a:p>
            <a:pPr marL="0" indent="0">
              <a:buNone/>
            </a:pPr>
            <a:r>
              <a:rPr lang="en-US" sz="2600" dirty="0">
                <a:latin typeface="Courier" pitchFamily="2" charset="0"/>
                <a:cs typeface="Consolas" panose="020B0609020204030204" pitchFamily="49" charset="0"/>
              </a:rPr>
              <a:t>|200  |Tracey Smith|</a:t>
            </a:r>
          </a:p>
          <a:p>
            <a:pPr marL="0" indent="0">
              <a:buNone/>
            </a:pPr>
            <a:r>
              <a:rPr lang="en-US" sz="2600" dirty="0">
                <a:latin typeface="Courier" pitchFamily="2" charset="0"/>
                <a:cs typeface="Consolas" panose="020B0609020204030204" pitchFamily="49" charset="0"/>
              </a:rPr>
              <a:t>|300  |Amy Sanders |</a:t>
            </a:r>
          </a:p>
          <a:p>
            <a:pPr marL="0" indent="0">
              <a:buNone/>
            </a:pPr>
            <a:r>
              <a:rPr lang="en-US" sz="2600" dirty="0">
                <a:latin typeface="Courier" pitchFamily="2" charset="0"/>
                <a:cs typeface="Consolas" panose="020B0609020204030204" pitchFamily="49" charset="0"/>
              </a:rPr>
              <a:t>+-----+------------+</a:t>
            </a:r>
            <a:endParaRPr lang="en-US" sz="2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18</a:t>
            </a:fld>
            <a:endParaRPr lang="en-US" dirty="0"/>
          </a:p>
        </p:txBody>
      </p:sp>
    </p:spTree>
    <p:extLst>
      <p:ext uri="{BB962C8B-B14F-4D97-AF65-F5344CB8AC3E}">
        <p14:creationId xmlns:p14="http://schemas.microsoft.com/office/powerpoint/2010/main" val="218800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8. Creating UDF using annotation @</a:t>
            </a:r>
          </a:p>
        </p:txBody>
      </p:sp>
      <p:sp>
        <p:nvSpPr>
          <p:cNvPr id="3" name="Content Placeholder 2"/>
          <p:cNvSpPr>
            <a:spLocks noGrp="1"/>
          </p:cNvSpPr>
          <p:nvPr>
            <p:ph idx="1"/>
          </p:nvPr>
        </p:nvSpPr>
        <p:spPr>
          <a:xfrm>
            <a:off x="628650" y="845574"/>
            <a:ext cx="7956550" cy="4213789"/>
          </a:xfrm>
        </p:spPr>
        <p:txBody>
          <a:bodyPr>
            <a:normAutofit fontScale="70000" lnSpcReduction="20000"/>
          </a:bodyPr>
          <a:lstStyle/>
          <a:p>
            <a:pPr marL="457200" indent="-457200">
              <a:buFont typeface="+mj-lt"/>
              <a:buAutoNum type="arabicPeriod"/>
            </a:pPr>
            <a:r>
              <a:rPr lang="en-US" dirty="0">
                <a:latin typeface="Courier" pitchFamily="2" charset="0"/>
              </a:rPr>
              <a:t>from </a:t>
            </a:r>
            <a:r>
              <a:rPr lang="en-US" dirty="0" err="1">
                <a:latin typeface="Courier" pitchFamily="2" charset="0"/>
              </a:rPr>
              <a:t>pyspark.sql.types</a:t>
            </a:r>
            <a:r>
              <a:rPr lang="en-US" dirty="0">
                <a:latin typeface="Courier" pitchFamily="2" charset="0"/>
              </a:rPr>
              <a:t> import </a:t>
            </a:r>
            <a:r>
              <a:rPr lang="en-US" dirty="0" err="1">
                <a:latin typeface="Courier" pitchFamily="2" charset="0"/>
              </a:rPr>
              <a:t>StringType</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cs typeface="Consolas" panose="020B0609020204030204" pitchFamily="49" charset="0"/>
              </a:rPr>
              <a:t>from </a:t>
            </a:r>
            <a:r>
              <a:rPr lang="en-US" dirty="0" err="1">
                <a:latin typeface="Courier" pitchFamily="2" charset="0"/>
                <a:cs typeface="Consolas" panose="020B0609020204030204" pitchFamily="49" charset="0"/>
              </a:rPr>
              <a:t>pyspark.sql.functions</a:t>
            </a:r>
            <a:r>
              <a:rPr lang="en-US" dirty="0">
                <a:latin typeface="Courier" pitchFamily="2" charset="0"/>
                <a:cs typeface="Consolas" panose="020B0609020204030204" pitchFamily="49" charset="0"/>
              </a:rPr>
              <a:t> import </a:t>
            </a:r>
            <a:r>
              <a:rPr lang="en-US" dirty="0" err="1">
                <a:latin typeface="Courier" pitchFamily="2" charset="0"/>
                <a:cs typeface="Consolas" panose="020B0609020204030204" pitchFamily="49" charset="0"/>
              </a:rPr>
              <a:t>udf</a:t>
            </a:r>
            <a:endParaRPr lang="en-US" dirty="0">
              <a:latin typeface="Courier" pitchFamily="2" charset="0"/>
              <a:cs typeface="Consolas" panose="020B0609020204030204" pitchFamily="49" charset="0"/>
            </a:endParaRPr>
          </a:p>
          <a:p>
            <a:pPr marL="457200" indent="-457200">
              <a:buFont typeface="+mj-lt"/>
              <a:buAutoNum type="arabicPeriod"/>
            </a:pPr>
            <a:r>
              <a:rPr lang="en-US" dirty="0">
                <a:highlight>
                  <a:srgbClr val="00FF00"/>
                </a:highlight>
                <a:latin typeface="Courier" pitchFamily="2" charset="0"/>
                <a:cs typeface="Consolas" panose="020B0609020204030204" pitchFamily="49" charset="0"/>
              </a:rPr>
              <a:t>@</a:t>
            </a:r>
            <a:r>
              <a:rPr lang="en-US" dirty="0" err="1">
                <a:highlight>
                  <a:srgbClr val="00FF00"/>
                </a:highlight>
                <a:latin typeface="Courier" pitchFamily="2" charset="0"/>
                <a:cs typeface="Consolas" panose="020B0609020204030204" pitchFamily="49" charset="0"/>
              </a:rPr>
              <a:t>udf</a:t>
            </a:r>
            <a:r>
              <a:rPr lang="en-US" dirty="0">
                <a:highlight>
                  <a:srgbClr val="00FF00"/>
                </a:highlight>
                <a:latin typeface="Courier" pitchFamily="2" charset="0"/>
                <a:cs typeface="Consolas" panose="020B0609020204030204" pitchFamily="49" charset="0"/>
              </a:rPr>
              <a:t>(</a:t>
            </a:r>
            <a:r>
              <a:rPr lang="en-US" dirty="0" err="1">
                <a:highlight>
                  <a:srgbClr val="00FF00"/>
                </a:highlight>
                <a:latin typeface="Courier" pitchFamily="2" charset="0"/>
                <a:cs typeface="Consolas" panose="020B0609020204030204" pitchFamily="49" charset="0"/>
              </a:rPr>
              <a:t>returnType</a:t>
            </a:r>
            <a:r>
              <a:rPr lang="en-US" dirty="0">
                <a:highlight>
                  <a:srgbClr val="00FF00"/>
                </a:highlight>
                <a:latin typeface="Courier" pitchFamily="2" charset="0"/>
                <a:cs typeface="Consolas" panose="020B0609020204030204" pitchFamily="49" charset="0"/>
              </a:rPr>
              <a:t>=</a:t>
            </a:r>
            <a:r>
              <a:rPr lang="en-US" dirty="0" err="1">
                <a:highlight>
                  <a:srgbClr val="00FF00"/>
                </a:highlight>
                <a:latin typeface="Courier" pitchFamily="2" charset="0"/>
                <a:cs typeface="Consolas" panose="020B0609020204030204" pitchFamily="49" charset="0"/>
              </a:rPr>
              <a:t>StringType</a:t>
            </a:r>
            <a:r>
              <a:rPr lang="en-US" dirty="0">
                <a:highlight>
                  <a:srgbClr val="00FF00"/>
                </a:highlight>
                <a:latin typeface="Courier" pitchFamily="2" charset="0"/>
                <a:cs typeface="Consolas" panose="020B0609020204030204" pitchFamily="49" charset="0"/>
              </a:rPr>
              <a:t>()) </a:t>
            </a:r>
          </a:p>
          <a:p>
            <a:pPr marL="457200" indent="-457200">
              <a:buFont typeface="+mj-lt"/>
              <a:buAutoNum type="arabicPeriod"/>
            </a:pPr>
            <a:r>
              <a:rPr lang="en-US" dirty="0">
                <a:latin typeface="Courier" pitchFamily="2" charset="0"/>
                <a:cs typeface="Consolas" panose="020B0609020204030204" pitchFamily="49" charset="0"/>
              </a:rPr>
              <a:t>def </a:t>
            </a:r>
            <a:r>
              <a:rPr lang="en-US" dirty="0" err="1">
                <a:latin typeface="Courier" pitchFamily="2" charset="0"/>
                <a:cs typeface="Consolas" panose="020B0609020204030204" pitchFamily="49" charset="0"/>
              </a:rPr>
              <a:t>upper_case</a:t>
            </a:r>
            <a:r>
              <a:rPr lang="en-US" dirty="0">
                <a:latin typeface="Courier" pitchFamily="2" charset="0"/>
                <a:cs typeface="Consolas" panose="020B0609020204030204" pitchFamily="49" charset="0"/>
              </a:rPr>
              <a:t>(str):</a:t>
            </a:r>
          </a:p>
          <a:p>
            <a:pPr marL="457200" indent="-457200">
              <a:buFont typeface="+mj-lt"/>
              <a:buAutoNum type="arabicPeriod"/>
            </a:pPr>
            <a:r>
              <a:rPr lang="en-US" dirty="0">
                <a:latin typeface="Courier" pitchFamily="2" charset="0"/>
                <a:cs typeface="Consolas" panose="020B0609020204030204" pitchFamily="49" charset="0"/>
              </a:rPr>
              <a:t>  return </a:t>
            </a:r>
            <a:r>
              <a:rPr lang="en-US" dirty="0" err="1">
                <a:latin typeface="Courier" pitchFamily="2" charset="0"/>
                <a:cs typeface="Consolas" panose="020B0609020204030204" pitchFamily="49" charset="0"/>
              </a:rPr>
              <a:t>str.upper</a:t>
            </a:r>
            <a:r>
              <a:rPr lang="en-US" dirty="0">
                <a:latin typeface="Courier" pitchFamily="2" charset="0"/>
                <a:cs typeface="Consolas" panose="020B0609020204030204" pitchFamily="49" charset="0"/>
              </a:rPr>
              <a:t>()</a:t>
            </a:r>
          </a:p>
          <a:p>
            <a:pPr marL="457200" indent="-457200">
              <a:buFont typeface="+mj-lt"/>
              <a:buAutoNum type="arabicPeriod"/>
            </a:pPr>
            <a:endParaRPr lang="en-US" dirty="0">
              <a:latin typeface="Courier" pitchFamily="2" charset="0"/>
              <a:cs typeface="Consolas" panose="020B0609020204030204" pitchFamily="49" charset="0"/>
            </a:endParaRPr>
          </a:p>
          <a:p>
            <a:pPr marL="457200" indent="-457200">
              <a:buFont typeface="+mj-lt"/>
              <a:buAutoNum type="arabicPeriod"/>
            </a:pPr>
            <a:r>
              <a:rPr lang="en-US" dirty="0" err="1">
                <a:latin typeface="Courier" pitchFamily="2" charset="0"/>
                <a:cs typeface="Consolas" panose="020B0609020204030204" pitchFamily="49" charset="0"/>
              </a:rPr>
              <a:t>df.withColumn</a:t>
            </a: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UpperName</a:t>
            </a:r>
            <a:r>
              <a:rPr lang="en-US" dirty="0">
                <a:latin typeface="Courier" pitchFamily="2" charset="0"/>
                <a:cs typeface="Consolas" panose="020B0609020204030204" pitchFamily="49" charset="0"/>
              </a:rPr>
              <a:t>", </a:t>
            </a:r>
            <a:r>
              <a:rPr lang="en-US" dirty="0" err="1">
                <a:latin typeface="Courier" pitchFamily="2" charset="0"/>
                <a:cs typeface="Consolas" panose="020B0609020204030204" pitchFamily="49" charset="0"/>
              </a:rPr>
              <a:t>upper_case</a:t>
            </a:r>
            <a:r>
              <a:rPr lang="en-US" dirty="0">
                <a:latin typeface="Courier" pitchFamily="2" charset="0"/>
                <a:cs typeface="Consolas" panose="020B0609020204030204" pitchFamily="49" charset="0"/>
              </a:rPr>
              <a:t>(col("Name"))) </a:t>
            </a:r>
          </a:p>
          <a:p>
            <a:pPr marL="457200" indent="-457200">
              <a:buFont typeface="+mj-lt"/>
              <a:buAutoNum type="arabicPeriod"/>
            </a:pPr>
            <a:r>
              <a:rPr lang="en-US" dirty="0">
                <a:latin typeface="Courier" pitchFamily="2" charset="0"/>
                <a:cs typeface="Consolas" panose="020B0609020204030204" pitchFamily="49" charset="0"/>
              </a:rPr>
              <a:t>.show(truncate=False)</a:t>
            </a:r>
          </a:p>
          <a:p>
            <a:pPr marL="0" indent="0">
              <a:buNone/>
            </a:pPr>
            <a:r>
              <a:rPr lang="en-US" dirty="0">
                <a:latin typeface="Courier" pitchFamily="2" charset="0"/>
                <a:cs typeface="Consolas" panose="020B0609020204030204" pitchFamily="49" charset="0"/>
              </a:rPr>
              <a:t>+-----+--------------+--------------+</a:t>
            </a:r>
          </a:p>
          <a:p>
            <a:pPr marL="0" indent="0">
              <a:buNone/>
            </a:pPr>
            <a:r>
              <a:rPr lang="en-US" dirty="0">
                <a:latin typeface="Courier" pitchFamily="2" charset="0"/>
                <a:cs typeface="Consolas" panose="020B0609020204030204" pitchFamily="49" charset="0"/>
              </a:rPr>
              <a:t>|ID   | Name         |</a:t>
            </a:r>
            <a:r>
              <a:rPr lang="en-US" dirty="0" err="1">
                <a:latin typeface="Courier" pitchFamily="2" charset="0"/>
                <a:cs typeface="Consolas" panose="020B0609020204030204" pitchFamily="49" charset="0"/>
              </a:rPr>
              <a:t>UpperName</a:t>
            </a:r>
            <a:r>
              <a:rPr lang="en-US" dirty="0">
                <a:latin typeface="Courier" pitchFamily="2" charset="0"/>
                <a:cs typeface="Consolas" panose="020B0609020204030204" pitchFamily="49" charset="0"/>
              </a:rPr>
              <a:t>     |</a:t>
            </a:r>
          </a:p>
          <a:p>
            <a:pPr marL="0" indent="0">
              <a:buNone/>
            </a:pPr>
            <a:r>
              <a:rPr lang="en-US" dirty="0">
                <a:latin typeface="Courier" pitchFamily="2" charset="0"/>
                <a:cs typeface="Consolas" panose="020B0609020204030204" pitchFamily="49" charset="0"/>
              </a:rPr>
              <a:t>+-----+--------------+--------------+</a:t>
            </a:r>
          </a:p>
          <a:p>
            <a:pPr marL="0" indent="0">
              <a:buNone/>
            </a:pPr>
            <a:r>
              <a:rPr lang="en-US" dirty="0">
                <a:latin typeface="Courier" pitchFamily="2" charset="0"/>
                <a:cs typeface="Consolas" panose="020B0609020204030204" pitchFamily="49" charset="0"/>
              </a:rPr>
              <a:t>|100  | john jones   | JOHN JONES   |</a:t>
            </a:r>
          </a:p>
          <a:p>
            <a:pPr marL="0" indent="0">
              <a:buNone/>
            </a:pPr>
            <a:r>
              <a:rPr lang="en-US" dirty="0">
                <a:latin typeface="Courier" pitchFamily="2" charset="0"/>
                <a:cs typeface="Consolas" panose="020B0609020204030204" pitchFamily="49" charset="0"/>
              </a:rPr>
              <a:t>|200  | tracey smith | TRACEY SMITH |</a:t>
            </a:r>
          </a:p>
          <a:p>
            <a:pPr marL="0" indent="0">
              <a:buNone/>
            </a:pPr>
            <a:r>
              <a:rPr lang="en-US" dirty="0">
                <a:latin typeface="Courier" pitchFamily="2" charset="0"/>
                <a:cs typeface="Consolas" panose="020B0609020204030204" pitchFamily="49" charset="0"/>
              </a:rPr>
              <a:t>|300  | Amy Sanders  | AMY SANDERS  |</a:t>
            </a:r>
          </a:p>
          <a:p>
            <a:pPr marL="0" indent="0">
              <a:buNone/>
            </a:pPr>
            <a:r>
              <a:rPr lang="en-US" dirty="0">
                <a:latin typeface="Courier" pitchFamily="2" charset="0"/>
                <a:cs typeface="Consolas" panose="020B0609020204030204" pitchFamily="49" charset="0"/>
              </a:rPr>
              <a:t>+-----+--------------+--------------+</a:t>
            </a: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19</a:t>
            </a:fld>
            <a:endParaRPr lang="en-US" dirty="0"/>
          </a:p>
        </p:txBody>
      </p:sp>
    </p:spTree>
    <p:extLst>
      <p:ext uri="{BB962C8B-B14F-4D97-AF65-F5344CB8AC3E}">
        <p14:creationId xmlns:p14="http://schemas.microsoft.com/office/powerpoint/2010/main" val="408024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651" y="597031"/>
            <a:ext cx="7172476" cy="553343"/>
          </a:xfrm>
        </p:spPr>
        <p:txBody>
          <a:bodyPr>
            <a:normAutofit fontScale="92500" lnSpcReduction="20000"/>
          </a:bodyPr>
          <a:lstStyle/>
          <a:p>
            <a:pPr marL="0" indent="0">
              <a:buNone/>
            </a:pPr>
            <a:r>
              <a:rPr lang="en-US" sz="4000" dirty="0"/>
              <a:t>DataFrame</a:t>
            </a:r>
            <a:endParaRPr lang="en-US" sz="2000" dirty="0"/>
          </a:p>
          <a:p>
            <a:pPr marL="457200" indent="-457200">
              <a:buAutoNum type="arabicPeriod"/>
            </a:pPr>
            <a:endParaRPr lang="en-US" dirty="0"/>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2</a:t>
            </a:fld>
            <a:endParaRPr lang="en-US" dirty="0"/>
          </a:p>
        </p:txBody>
      </p:sp>
      <p:sp>
        <p:nvSpPr>
          <p:cNvPr id="8" name="TextBox 7"/>
          <p:cNvSpPr txBox="1"/>
          <p:nvPr/>
        </p:nvSpPr>
        <p:spPr>
          <a:xfrm>
            <a:off x="1079161" y="1150374"/>
            <a:ext cx="7172476" cy="2973122"/>
          </a:xfrm>
          <a:prstGeom prst="rect">
            <a:avLst/>
          </a:prstGeom>
          <a:noFill/>
        </p:spPr>
        <p:txBody>
          <a:bodyPr wrap="square" rtlCol="0">
            <a:spAutoFit/>
          </a:bodyPr>
          <a:lstStyle/>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A distributed collection of billions of rows organized into named columns.</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An abstraction for selecting, filtering, aggregating and plotting structured data</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Partitioned: for parallelism</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SQL can be used for data transformation</a:t>
            </a:r>
          </a:p>
          <a:p>
            <a:pPr lvl="0">
              <a:spcBef>
                <a:spcPct val="20000"/>
              </a:spcBef>
              <a:buSzPct val="90000"/>
            </a:pPr>
            <a:r>
              <a:rPr lang="en-US" sz="2400" dirty="0">
                <a:solidFill>
                  <a:prstClr val="black">
                    <a:lumMod val="75000"/>
                    <a:lumOff val="25000"/>
                  </a:prstClr>
                </a:solidFill>
                <a:latin typeface="Source Sans Pro Light"/>
              </a:rPr>
              <a:t>       </a:t>
            </a:r>
            <a:endParaRPr lang="en-US" dirty="0">
              <a:highlight>
                <a:srgbClr val="00FF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720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A Complete Example</a:t>
            </a:r>
          </a:p>
        </p:txBody>
      </p:sp>
      <p:sp>
        <p:nvSpPr>
          <p:cNvPr id="3" name="Content Placeholder 2"/>
          <p:cNvSpPr>
            <a:spLocks noGrp="1"/>
          </p:cNvSpPr>
          <p:nvPr>
            <p:ph idx="1"/>
          </p:nvPr>
        </p:nvSpPr>
        <p:spPr>
          <a:xfrm>
            <a:off x="628650" y="845574"/>
            <a:ext cx="7956550" cy="4213789"/>
          </a:xfrm>
        </p:spPr>
        <p:txBody>
          <a:bodyPr>
            <a:normAutofit/>
          </a:bodyPr>
          <a:lstStyle/>
          <a:p>
            <a:pPr marL="0" indent="0">
              <a:buNone/>
            </a:pPr>
            <a:r>
              <a:rPr lang="en-US" sz="2800" dirty="0">
                <a:latin typeface="Courier" pitchFamily="2" charset="0"/>
              </a:rPr>
              <a:t>Demo UDF </a:t>
            </a:r>
            <a:r>
              <a:rPr lang="en-US" sz="2800">
                <a:latin typeface="Courier" pitchFamily="2" charset="0"/>
              </a:rPr>
              <a:t>(link to URLs)</a:t>
            </a:r>
            <a:endParaRPr lang="en-US" sz="2800" dirty="0">
              <a:latin typeface="Courier" pitchFamily="2" charset="0"/>
            </a:endParaRPr>
          </a:p>
          <a:p>
            <a:r>
              <a:rPr lang="en-US" sz="2800" dirty="0">
                <a:latin typeface="Courier" pitchFamily="2" charset="0"/>
                <a:hlinkClick r:id="rId2"/>
              </a:rPr>
              <a:t>UDF Tutorial</a:t>
            </a:r>
            <a:endParaRPr lang="en-US" sz="2800" dirty="0">
              <a:latin typeface="Courier" pitchFamily="2" charset="0"/>
            </a:endParaRPr>
          </a:p>
          <a:p>
            <a:r>
              <a:rPr lang="en-US" sz="2800" dirty="0">
                <a:latin typeface="Courier" pitchFamily="2" charset="0"/>
                <a:hlinkClick r:id="rId3"/>
              </a:rPr>
              <a:t>Tutorial Directory</a:t>
            </a:r>
            <a:endParaRPr lang="en-US" sz="2800" dirty="0">
              <a:latin typeface="Courier" pitchFamily="2" charset="0"/>
            </a:endParaRPr>
          </a:p>
          <a:p>
            <a:r>
              <a:rPr lang="en-US" sz="2800" dirty="0" err="1">
                <a:latin typeface="Courier" pitchFamily="2" charset="0"/>
                <a:hlinkClick r:id="rId4"/>
              </a:rPr>
              <a:t>dataframe_UDF_example.py</a:t>
            </a:r>
            <a:endParaRPr lang="en-US" sz="2800" dirty="0">
              <a:latin typeface="Courier" pitchFamily="2" charset="0"/>
            </a:endParaRPr>
          </a:p>
          <a:p>
            <a:r>
              <a:rPr lang="en-US" sz="2800" dirty="0">
                <a:latin typeface="Courier" pitchFamily="2" charset="0"/>
                <a:hlinkClick r:id="rId5"/>
              </a:rPr>
              <a:t>dataframe_UDF_example.log</a:t>
            </a:r>
            <a:endParaRPr lang="en-US" sz="2800" dirty="0">
              <a:latin typeface="Courier" pitchFamily="2" charset="0"/>
              <a:cs typeface="Consolas" panose="020B0609020204030204" pitchFamily="49" charset="0"/>
            </a:endParaRP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20</a:t>
            </a:fld>
            <a:endParaRPr lang="en-US" dirty="0"/>
          </a:p>
        </p:txBody>
      </p:sp>
    </p:spTree>
    <p:extLst>
      <p:ext uri="{BB962C8B-B14F-4D97-AF65-F5344CB8AC3E}">
        <p14:creationId xmlns:p14="http://schemas.microsoft.com/office/powerpoint/2010/main" val="25517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483242"/>
          </a:xfrm>
        </p:spPr>
        <p:txBody>
          <a:bodyPr>
            <a:normAutofit fontScale="90000"/>
          </a:bodyPr>
          <a:lstStyle/>
          <a:p>
            <a:r>
              <a:rPr lang="en-US" dirty="0"/>
              <a:t>Spark DataFrame: Features</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3</a:t>
            </a:fld>
            <a:endParaRPr lang="en-US" dirty="0"/>
          </a:p>
        </p:txBody>
      </p:sp>
      <p:sp>
        <p:nvSpPr>
          <p:cNvPr id="4" name="Content Placeholder 3">
            <a:extLst>
              <a:ext uri="{FF2B5EF4-FFF2-40B4-BE49-F238E27FC236}">
                <a16:creationId xmlns:a16="http://schemas.microsoft.com/office/drawing/2014/main" id="{1D48E987-4C2D-051A-F3D2-830B5DD73D73}"/>
              </a:ext>
            </a:extLst>
          </p:cNvPr>
          <p:cNvSpPr>
            <a:spLocks noGrp="1"/>
          </p:cNvSpPr>
          <p:nvPr>
            <p:ph sz="quarter" idx="4"/>
          </p:nvPr>
        </p:nvSpPr>
        <p:spPr>
          <a:xfrm>
            <a:off x="727588" y="757087"/>
            <a:ext cx="7788954" cy="2979171"/>
          </a:xfrm>
        </p:spPr>
        <p:txBody>
          <a:bodyPr>
            <a:normAutofit/>
          </a:bodyPr>
          <a:lstStyle/>
          <a:p>
            <a:r>
              <a:rPr lang="en-US" sz="2000" dirty="0"/>
              <a:t>A DataFrame: a Table of rows with named columns               </a:t>
            </a:r>
          </a:p>
          <a:p>
            <a:pPr lvl="1"/>
            <a:r>
              <a:rPr lang="en-US" sz="1800" b="1" dirty="0">
                <a:highlight>
                  <a:srgbClr val="00FF00"/>
                </a:highlight>
              </a:rPr>
              <a:t>Easy to Use</a:t>
            </a:r>
          </a:p>
          <a:p>
            <a:r>
              <a:rPr lang="en-US" sz="2000" dirty="0"/>
              <a:t>A DataFrame may have billions of rows                </a:t>
            </a:r>
          </a:p>
          <a:p>
            <a:pPr lvl="1"/>
            <a:r>
              <a:rPr lang="en-US" sz="1800" b="1" dirty="0">
                <a:highlight>
                  <a:srgbClr val="00FF00"/>
                </a:highlight>
              </a:rPr>
              <a:t>Scalable</a:t>
            </a:r>
          </a:p>
          <a:p>
            <a:r>
              <a:rPr lang="en-US" sz="2000" dirty="0"/>
              <a:t>A DataFrame is immutable (READ-ONLY)                </a:t>
            </a:r>
          </a:p>
          <a:p>
            <a:pPr lvl="1"/>
            <a:r>
              <a:rPr lang="en-US" sz="1800" b="1" dirty="0">
                <a:highlight>
                  <a:srgbClr val="00FF00"/>
                </a:highlight>
              </a:rPr>
              <a:t>No Synchronization</a:t>
            </a:r>
          </a:p>
          <a:p>
            <a:r>
              <a:rPr lang="en-US" sz="2000" dirty="0"/>
              <a:t>A DataFrame is PARTITIONED                </a:t>
            </a:r>
          </a:p>
          <a:p>
            <a:pPr lvl="1"/>
            <a:r>
              <a:rPr lang="en-US" sz="1800" b="1" dirty="0">
                <a:highlight>
                  <a:srgbClr val="00FF00"/>
                </a:highlight>
              </a:rPr>
              <a:t>Parallelism</a:t>
            </a:r>
          </a:p>
        </p:txBody>
      </p:sp>
    </p:spTree>
    <p:extLst>
      <p:ext uri="{BB962C8B-B14F-4D97-AF65-F5344CB8AC3E}">
        <p14:creationId xmlns:p14="http://schemas.microsoft.com/office/powerpoint/2010/main" val="219128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651" y="364963"/>
            <a:ext cx="7172476" cy="539605"/>
          </a:xfrm>
        </p:spPr>
        <p:txBody>
          <a:bodyPr>
            <a:normAutofit fontScale="92500" lnSpcReduction="20000"/>
          </a:bodyPr>
          <a:lstStyle/>
          <a:p>
            <a:pPr marL="0" indent="0">
              <a:buNone/>
            </a:pPr>
            <a:r>
              <a:rPr lang="en-US" sz="3800" dirty="0"/>
              <a:t>DataFrame Transformation: Example-1</a:t>
            </a:r>
            <a:endParaRPr lang="en-US" sz="1900" dirty="0"/>
          </a:p>
          <a:p>
            <a:pPr marL="457200" indent="-457200">
              <a:buAutoNum type="arabicPeriod"/>
            </a:pPr>
            <a:endParaRPr lang="en-US" dirty="0"/>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4</a:t>
            </a:fld>
            <a:endParaRPr lang="en-US" dirty="0"/>
          </a:p>
        </p:txBody>
      </p:sp>
      <p:sp>
        <p:nvSpPr>
          <p:cNvPr id="8" name="TextBox 7"/>
          <p:cNvSpPr txBox="1"/>
          <p:nvPr/>
        </p:nvSpPr>
        <p:spPr>
          <a:xfrm>
            <a:off x="1030006" y="1162943"/>
            <a:ext cx="7555193" cy="3564053"/>
          </a:xfrm>
          <a:prstGeom prst="rect">
            <a:avLst/>
          </a:prstGeom>
          <a:noFill/>
        </p:spPr>
        <p:txBody>
          <a:bodyPr wrap="square" rtlCol="0">
            <a:spAutoFit/>
          </a:bodyPr>
          <a:lstStyle/>
          <a:p>
            <a:pPr marL="285750" indent="-285750">
              <a:spcBef>
                <a:spcPct val="20000"/>
              </a:spcBef>
              <a:buSzPct val="90000"/>
              <a:buFont typeface="Arial" panose="020B0604020202020204" pitchFamily="34" charset="0"/>
              <a:buChar char="•"/>
            </a:pPr>
            <a:r>
              <a:rPr lang="en-US" sz="2800" dirty="0"/>
              <a:t>DataFrame Transformation: </a:t>
            </a:r>
          </a:p>
          <a:p>
            <a:pPr lvl="1">
              <a:spcBef>
                <a:spcPct val="20000"/>
              </a:spcBef>
              <a:buSzPct val="90000"/>
            </a:pPr>
            <a:r>
              <a:rPr lang="en-US" sz="2800" dirty="0"/>
              <a:t>SQL(source DataFrame) </a:t>
            </a:r>
            <a:r>
              <a:rPr lang="en-US" sz="2800" dirty="0">
                <a:sym typeface="Wingdings" pitchFamily="2" charset="2"/>
              </a:rPr>
              <a:t></a:t>
            </a:r>
            <a:r>
              <a:rPr lang="en-US" sz="2800" dirty="0"/>
              <a:t> target DataFrame</a:t>
            </a:r>
            <a:endParaRPr lang="en-US" sz="1400" dirty="0"/>
          </a:p>
          <a:p>
            <a:pPr lvl="0">
              <a:spcBef>
                <a:spcPct val="20000"/>
              </a:spcBef>
              <a:buSzPct val="90000"/>
            </a:pPr>
            <a:endParaRPr lang="en-US" sz="2000" dirty="0">
              <a:solidFill>
                <a:prstClr val="black">
                  <a:lumMod val="75000"/>
                  <a:lumOff val="25000"/>
                </a:prstClr>
              </a:solidFill>
              <a:latin typeface="Consolas" panose="020B0609020204030204" pitchFamily="49" charset="0"/>
              <a:cs typeface="Consolas" panose="020B0609020204030204" pitchFamily="49" charset="0"/>
            </a:endParaRP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a:t>
            </a:r>
            <a:r>
              <a:rPr lang="en-US" sz="2000" dirty="0">
                <a:solidFill>
                  <a:prstClr val="black">
                    <a:lumMod val="75000"/>
                    <a:lumOff val="25000"/>
                  </a:prstClr>
                </a:solidFill>
                <a:latin typeface="Consolas" panose="020B0609020204030204" pitchFamily="49" charset="0"/>
                <a:cs typeface="Consolas" panose="020B0609020204030204" pitchFamily="49" charset="0"/>
              </a:rPr>
              <a:t> : DataFrame(name, age, salary)</a:t>
            </a: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a:t>
            </a:r>
            <a:r>
              <a:rPr lang="en-US" sz="2000" dirty="0">
                <a:solidFill>
                  <a:prstClr val="black">
                    <a:lumMod val="75000"/>
                    <a:lumOff val="25000"/>
                  </a:prstClr>
                </a:solidFill>
                <a:latin typeface="Consolas" panose="020B0609020204030204" pitchFamily="49" charset="0"/>
                <a:cs typeface="Consolas" panose="020B0609020204030204" pitchFamily="49" charset="0"/>
              </a:rPr>
              <a:t>: source DataFrame</a:t>
            </a: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df_teens</a:t>
            </a:r>
            <a:r>
              <a:rPr lang="en-US" sz="2000" dirty="0">
                <a:solidFill>
                  <a:prstClr val="black">
                    <a:lumMod val="75000"/>
                    <a:lumOff val="25000"/>
                  </a:prstClr>
                </a:solidFill>
                <a:latin typeface="Consolas" panose="020B0609020204030204" pitchFamily="49" charset="0"/>
                <a:cs typeface="Consolas" panose="020B0609020204030204" pitchFamily="49" charset="0"/>
              </a:rPr>
              <a:t>: target (result) DataFrame </a:t>
            </a:r>
          </a:p>
          <a:p>
            <a:r>
              <a:rPr lang="en-US" sz="2400" dirty="0" err="1">
                <a:highlight>
                  <a:srgbClr val="C0C0C0"/>
                </a:highlight>
                <a:latin typeface="Consolas" panose="020B0609020204030204" pitchFamily="49" charset="0"/>
                <a:cs typeface="Consolas" panose="020B0609020204030204" pitchFamily="49" charset="0"/>
              </a:rPr>
              <a:t>df.createOrReplaceTempView</a:t>
            </a:r>
            <a:r>
              <a:rPr lang="en-US" sz="2400" dirty="0">
                <a:highlight>
                  <a:srgbClr val="C0C0C0"/>
                </a:highlight>
                <a:latin typeface="Consolas" panose="020B0609020204030204" pitchFamily="49" charset="0"/>
                <a:cs typeface="Consolas" panose="020B0609020204030204" pitchFamily="49" charset="0"/>
              </a:rPr>
              <a:t>("people")</a:t>
            </a:r>
            <a:endParaRPr lang="en-US" sz="2400" dirty="0">
              <a:latin typeface="Consolas" panose="020B0609020204030204" pitchFamily="49" charset="0"/>
              <a:cs typeface="Consolas" panose="020B0609020204030204" pitchFamily="49" charset="0"/>
            </a:endParaRPr>
          </a:p>
          <a:p>
            <a:r>
              <a:rPr lang="en-US" sz="2200" dirty="0">
                <a:highlight>
                  <a:srgbClr val="00FF00"/>
                </a:highlight>
                <a:latin typeface="Consolas" panose="020B0609020204030204" pitchFamily="49" charset="0"/>
                <a:cs typeface="Consolas" panose="020B0609020204030204" pitchFamily="49" charset="0"/>
              </a:rPr>
              <a:t>query = "select * from people where age &lt; 20"</a:t>
            </a:r>
          </a:p>
          <a:p>
            <a:r>
              <a:rPr lang="en-US" sz="2200" dirty="0" err="1">
                <a:highlight>
                  <a:srgbClr val="00FF00"/>
                </a:highlight>
                <a:latin typeface="Consolas" panose="020B0609020204030204" pitchFamily="49" charset="0"/>
                <a:cs typeface="Consolas" panose="020B0609020204030204" pitchFamily="49" charset="0"/>
              </a:rPr>
              <a:t>df_teens</a:t>
            </a:r>
            <a:r>
              <a:rPr lang="en-US" sz="2200" dirty="0">
                <a:highlight>
                  <a:srgbClr val="00FF00"/>
                </a:highlight>
                <a:latin typeface="Consolas" panose="020B0609020204030204" pitchFamily="49" charset="0"/>
                <a:cs typeface="Consolas" panose="020B0609020204030204" pitchFamily="49" charset="0"/>
              </a:rPr>
              <a:t> = </a:t>
            </a:r>
            <a:r>
              <a:rPr lang="en-US" sz="2200" dirty="0" err="1">
                <a:highlight>
                  <a:srgbClr val="00FF00"/>
                </a:highlight>
                <a:latin typeface="Consolas" panose="020B0609020204030204" pitchFamily="49" charset="0"/>
                <a:cs typeface="Consolas" panose="020B0609020204030204" pitchFamily="49" charset="0"/>
              </a:rPr>
              <a:t>spark.sql</a:t>
            </a:r>
            <a:r>
              <a:rPr lang="en-US" sz="2200" dirty="0">
                <a:highlight>
                  <a:srgbClr val="00FF00"/>
                </a:highlight>
                <a:latin typeface="Consolas" panose="020B0609020204030204" pitchFamily="49" charset="0"/>
                <a:cs typeface="Consolas" panose="020B0609020204030204" pitchFamily="49" charset="0"/>
              </a:rPr>
              <a:t>(query) </a:t>
            </a:r>
          </a:p>
        </p:txBody>
      </p:sp>
    </p:spTree>
    <p:extLst>
      <p:ext uri="{BB962C8B-B14F-4D97-AF65-F5344CB8AC3E}">
        <p14:creationId xmlns:p14="http://schemas.microsoft.com/office/powerpoint/2010/main" val="164899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DataFrame Transformation: Example-2</a:t>
            </a:r>
          </a:p>
        </p:txBody>
      </p:sp>
      <p:sp>
        <p:nvSpPr>
          <p:cNvPr id="3" name="Content Placeholder 2"/>
          <p:cNvSpPr>
            <a:spLocks noGrp="1"/>
          </p:cNvSpPr>
          <p:nvPr>
            <p:ph idx="1"/>
          </p:nvPr>
        </p:nvSpPr>
        <p:spPr>
          <a:xfrm>
            <a:off x="383459" y="845574"/>
            <a:ext cx="8357418" cy="4129550"/>
          </a:xfrm>
        </p:spPr>
        <p:txBody>
          <a:bodyPr>
            <a:normAutofit/>
          </a:bodyPr>
          <a:lstStyle/>
          <a:p>
            <a:pPr marL="457200"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df</a:t>
            </a:r>
            <a:r>
              <a:rPr lang="en-US" dirty="0">
                <a:latin typeface="Consolas" panose="020B0609020204030204" pitchFamily="49" charset="0"/>
                <a:cs typeface="Consolas" panose="020B0609020204030204" pitchFamily="49" charset="0"/>
              </a:rPr>
              <a:t> : a DataFrame(name, age, salary)</a:t>
            </a:r>
          </a:p>
          <a:p>
            <a:pPr marL="457200" indent="-457200">
              <a:buFont typeface="+mj-lt"/>
              <a:buAutoNum type="arabicPeriod"/>
            </a:pPr>
            <a:r>
              <a:rPr lang="en-US" dirty="0">
                <a:latin typeface="Consolas" panose="020B0609020204030204" pitchFamily="49" charset="0"/>
                <a:cs typeface="Consolas" panose="020B0609020204030204" pitchFamily="49" charset="0"/>
              </a:rPr>
              <a:t># spark : </a:t>
            </a:r>
            <a:r>
              <a:rPr lang="en-US" dirty="0" err="1">
                <a:latin typeface="Consolas" panose="020B0609020204030204" pitchFamily="49" charset="0"/>
                <a:cs typeface="Consolas" panose="020B0609020204030204" pitchFamily="49" charset="0"/>
              </a:rPr>
              <a:t>SparkSession</a:t>
            </a: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latin typeface="Consolas" panose="020B0609020204030204" pitchFamily="49" charset="0"/>
                <a:cs typeface="Consolas" panose="020B0609020204030204" pitchFamily="49" charset="0"/>
              </a:rPr>
              <a:t># register </a:t>
            </a:r>
            <a:r>
              <a:rPr lang="en-US" dirty="0" err="1">
                <a:latin typeface="Consolas" panose="020B0609020204030204" pitchFamily="49" charset="0"/>
                <a:cs typeface="Consolas" panose="020B0609020204030204" pitchFamily="49" charset="0"/>
              </a:rPr>
              <a:t>df</a:t>
            </a:r>
            <a:r>
              <a:rPr lang="en-US" dirty="0">
                <a:latin typeface="Consolas" panose="020B0609020204030204" pitchFamily="49" charset="0"/>
                <a:cs typeface="Consolas" panose="020B0609020204030204" pitchFamily="49" charset="0"/>
              </a:rPr>
              <a:t> as a Table</a:t>
            </a:r>
          </a:p>
          <a:p>
            <a:pPr marL="457200" indent="-457200">
              <a:buFont typeface="+mj-lt"/>
              <a:buAutoNum type="arabicPeriod"/>
            </a:pPr>
            <a:r>
              <a:rPr lang="en-US" dirty="0" err="1">
                <a:highlight>
                  <a:srgbClr val="C0C0C0"/>
                </a:highlight>
                <a:latin typeface="Consolas" panose="020B0609020204030204" pitchFamily="49" charset="0"/>
                <a:cs typeface="Consolas" panose="020B0609020204030204" pitchFamily="49" charset="0"/>
              </a:rPr>
              <a:t>df.createOrReplaceTempView</a:t>
            </a:r>
            <a:r>
              <a:rPr lang="en-US" dirty="0">
                <a:highlight>
                  <a:srgbClr val="C0C0C0"/>
                </a:highlight>
                <a:latin typeface="Consolas" panose="020B0609020204030204" pitchFamily="49" charset="0"/>
                <a:cs typeface="Consolas" panose="020B0609020204030204" pitchFamily="49" charset="0"/>
              </a:rPr>
              <a:t>("people")</a:t>
            </a:r>
          </a:p>
          <a:p>
            <a:pPr marL="457200" indent="-457200">
              <a:buFont typeface="+mj-lt"/>
              <a:buAutoNum type="arabicPeriod"/>
            </a:pP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highlight>
                  <a:srgbClr val="00FF00"/>
                </a:highlight>
                <a:latin typeface="Consolas" panose="020B0609020204030204" pitchFamily="49" charset="0"/>
                <a:cs typeface="Consolas" panose="020B0609020204030204" pitchFamily="49" charset="0"/>
              </a:rPr>
              <a:t>query_1 = "select * from people where age &lt; 20"</a:t>
            </a:r>
          </a:p>
          <a:p>
            <a:pPr marL="457200" indent="-457200">
              <a:buFont typeface="+mj-lt"/>
              <a:buAutoNum type="arabicPeriod"/>
            </a:pPr>
            <a:r>
              <a:rPr lang="en-US" dirty="0" err="1">
                <a:highlight>
                  <a:srgbClr val="00FF00"/>
                </a:highlight>
                <a:latin typeface="Consolas" panose="020B0609020204030204" pitchFamily="49" charset="0"/>
                <a:cs typeface="Consolas" panose="020B0609020204030204" pitchFamily="49" charset="0"/>
              </a:rPr>
              <a:t>df_teens</a:t>
            </a:r>
            <a:r>
              <a:rPr lang="en-US" dirty="0">
                <a:highlight>
                  <a:srgbClr val="00FF00"/>
                </a:highlight>
                <a:latin typeface="Consolas" panose="020B0609020204030204" pitchFamily="49" charset="0"/>
                <a:cs typeface="Consolas" panose="020B0609020204030204" pitchFamily="49" charset="0"/>
              </a:rPr>
              <a:t> = </a:t>
            </a:r>
            <a:r>
              <a:rPr lang="en-US" dirty="0" err="1">
                <a:highlight>
                  <a:srgbClr val="00FF00"/>
                </a:highlight>
                <a:latin typeface="Consolas" panose="020B0609020204030204" pitchFamily="49" charset="0"/>
                <a:cs typeface="Consolas" panose="020B0609020204030204" pitchFamily="49" charset="0"/>
              </a:rPr>
              <a:t>spark.sql</a:t>
            </a:r>
            <a:r>
              <a:rPr lang="en-US" dirty="0">
                <a:highlight>
                  <a:srgbClr val="00FF00"/>
                </a:highlight>
                <a:latin typeface="Consolas" panose="020B0609020204030204" pitchFamily="49" charset="0"/>
                <a:cs typeface="Consolas" panose="020B0609020204030204" pitchFamily="49" charset="0"/>
              </a:rPr>
              <a:t>(query_1) </a:t>
            </a:r>
          </a:p>
          <a:p>
            <a:pPr marL="457200" indent="-457200">
              <a:buFont typeface="+mj-lt"/>
              <a:buAutoNum type="arabicPeriod"/>
            </a:pP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highlight>
                  <a:srgbClr val="00FFFF"/>
                </a:highlight>
                <a:latin typeface="Consolas" panose="020B0609020204030204" pitchFamily="49" charset="0"/>
                <a:cs typeface="Consolas" panose="020B0609020204030204" pitchFamily="49" charset="0"/>
              </a:rPr>
              <a:t>query_2 = "select * from people where salary &gt; 200000"</a:t>
            </a:r>
          </a:p>
          <a:p>
            <a:pPr marL="457200" indent="-457200">
              <a:buFont typeface="+mj-lt"/>
              <a:buAutoNum type="arabicPeriod"/>
            </a:pPr>
            <a:r>
              <a:rPr lang="en-US" dirty="0" err="1">
                <a:highlight>
                  <a:srgbClr val="00FFFF"/>
                </a:highlight>
                <a:latin typeface="Consolas" panose="020B0609020204030204" pitchFamily="49" charset="0"/>
                <a:cs typeface="Consolas" panose="020B0609020204030204" pitchFamily="49" charset="0"/>
              </a:rPr>
              <a:t>high_salaries</a:t>
            </a:r>
            <a:r>
              <a:rPr lang="en-US" dirty="0">
                <a:highlight>
                  <a:srgbClr val="00FFFF"/>
                </a:highlight>
                <a:latin typeface="Consolas" panose="020B0609020204030204" pitchFamily="49" charset="0"/>
                <a:cs typeface="Consolas" panose="020B0609020204030204" pitchFamily="49" charset="0"/>
              </a:rPr>
              <a:t> = </a:t>
            </a:r>
            <a:r>
              <a:rPr lang="en-US" dirty="0" err="1">
                <a:highlight>
                  <a:srgbClr val="00FFFF"/>
                </a:highlight>
                <a:latin typeface="Consolas" panose="020B0609020204030204" pitchFamily="49" charset="0"/>
                <a:cs typeface="Consolas" panose="020B0609020204030204" pitchFamily="49" charset="0"/>
              </a:rPr>
              <a:t>spark.sql</a:t>
            </a:r>
            <a:r>
              <a:rPr lang="en-US" dirty="0">
                <a:highlight>
                  <a:srgbClr val="00FFFF"/>
                </a:highlight>
                <a:latin typeface="Consolas" panose="020B0609020204030204" pitchFamily="49" charset="0"/>
                <a:cs typeface="Consolas" panose="020B0609020204030204" pitchFamily="49" charset="0"/>
              </a:rPr>
              <a:t>(query_2)</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5</a:t>
            </a:fld>
            <a:endParaRPr lang="en-US" dirty="0"/>
          </a:p>
        </p:txBody>
      </p:sp>
    </p:spTree>
    <p:extLst>
      <p:ext uri="{BB962C8B-B14F-4D97-AF65-F5344CB8AC3E}">
        <p14:creationId xmlns:p14="http://schemas.microsoft.com/office/powerpoint/2010/main" val="151174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483242"/>
          </a:xfrm>
        </p:spPr>
        <p:txBody>
          <a:bodyPr>
            <a:normAutofit fontScale="90000"/>
          </a:bodyPr>
          <a:lstStyle/>
          <a:p>
            <a:r>
              <a:rPr lang="en-US" dirty="0"/>
              <a:t>Spark DataFrame: Features</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6</a:t>
            </a:fld>
            <a:endParaRPr lang="en-US" dirty="0"/>
          </a:p>
        </p:txBody>
      </p:sp>
      <p:sp>
        <p:nvSpPr>
          <p:cNvPr id="4" name="Content Placeholder 3">
            <a:extLst>
              <a:ext uri="{FF2B5EF4-FFF2-40B4-BE49-F238E27FC236}">
                <a16:creationId xmlns:a16="http://schemas.microsoft.com/office/drawing/2014/main" id="{1D48E987-4C2D-051A-F3D2-830B5DD73D73}"/>
              </a:ext>
            </a:extLst>
          </p:cNvPr>
          <p:cNvSpPr>
            <a:spLocks noGrp="1"/>
          </p:cNvSpPr>
          <p:nvPr>
            <p:ph sz="quarter" idx="4"/>
          </p:nvPr>
        </p:nvSpPr>
        <p:spPr>
          <a:xfrm>
            <a:off x="727588" y="757087"/>
            <a:ext cx="7788954" cy="4302276"/>
          </a:xfrm>
        </p:spPr>
        <p:txBody>
          <a:bodyPr>
            <a:normAutofit/>
          </a:bodyPr>
          <a:lstStyle/>
          <a:p>
            <a:r>
              <a:rPr lang="en-US" sz="2000" dirty="0"/>
              <a:t>A DataFrame: a Table of rows with named columns               </a:t>
            </a:r>
            <a:r>
              <a:rPr lang="en-US" sz="2000" b="1" dirty="0">
                <a:highlight>
                  <a:srgbClr val="00FF00"/>
                </a:highlight>
              </a:rPr>
              <a:t>Easy to Use</a:t>
            </a:r>
          </a:p>
          <a:p>
            <a:r>
              <a:rPr lang="en-US" sz="2000" dirty="0"/>
              <a:t>A DataFrame may have billions of rows                </a:t>
            </a:r>
            <a:r>
              <a:rPr lang="en-US" sz="2000" b="1" dirty="0">
                <a:highlight>
                  <a:srgbClr val="00FF00"/>
                </a:highlight>
              </a:rPr>
              <a:t>Scalable</a:t>
            </a:r>
          </a:p>
          <a:p>
            <a:r>
              <a:rPr lang="en-US" sz="2000" dirty="0"/>
              <a:t>A DataFrame is immutable (READ-ONLY)                </a:t>
            </a:r>
            <a:r>
              <a:rPr lang="en-US" sz="2000" b="1" dirty="0">
                <a:highlight>
                  <a:srgbClr val="00FF00"/>
                </a:highlight>
              </a:rPr>
              <a:t>No Synchronization</a:t>
            </a:r>
          </a:p>
          <a:p>
            <a:r>
              <a:rPr lang="en-US" sz="2000" dirty="0"/>
              <a:t>A DataFrame is PARTITIONED:</a:t>
            </a:r>
          </a:p>
          <a:p>
            <a:pPr lvl="1"/>
            <a:r>
              <a:rPr lang="en-US" sz="1800" dirty="0"/>
              <a:t>Number of rows = </a:t>
            </a:r>
            <a:r>
              <a:rPr lang="en-US" sz="1800" dirty="0">
                <a:latin typeface="Consolas" panose="020B0609020204030204" pitchFamily="49" charset="0"/>
                <a:cs typeface="Consolas" panose="020B0609020204030204" pitchFamily="49" charset="0"/>
              </a:rPr>
              <a:t>800,000,000,000</a:t>
            </a:r>
          </a:p>
          <a:p>
            <a:pPr lvl="1"/>
            <a:r>
              <a:rPr lang="en-US" sz="1800" dirty="0"/>
              <a:t>Number of Partitions = </a:t>
            </a:r>
            <a:r>
              <a:rPr lang="en-US" sz="1800" dirty="0">
                <a:latin typeface="Consolas" panose="020B0609020204030204" pitchFamily="49" charset="0"/>
                <a:cs typeface="Consolas" panose="020B0609020204030204" pitchFamily="49" charset="0"/>
              </a:rPr>
              <a:t>20,000</a:t>
            </a:r>
            <a:r>
              <a:rPr lang="en-US" sz="1800" dirty="0"/>
              <a:t>                   </a:t>
            </a:r>
            <a:r>
              <a:rPr lang="en-US" sz="1800" b="1" dirty="0">
                <a:highlight>
                  <a:srgbClr val="00FF00"/>
                </a:highlight>
              </a:rPr>
              <a:t>Parallelism</a:t>
            </a:r>
          </a:p>
          <a:p>
            <a:pPr lvl="1"/>
            <a:r>
              <a:rPr lang="en-US" sz="1800" dirty="0"/>
              <a:t>Number of rows per partition = </a:t>
            </a:r>
            <a:r>
              <a:rPr lang="en-US" sz="1800" dirty="0">
                <a:latin typeface="Consolas" panose="020B0609020204030204" pitchFamily="49" charset="0"/>
                <a:cs typeface="Consolas" panose="020B0609020204030204" pitchFamily="49" charset="0"/>
              </a:rPr>
              <a:t>40,000,000</a:t>
            </a:r>
          </a:p>
          <a:p>
            <a:pPr lvl="1"/>
            <a:r>
              <a:rPr lang="en-US" sz="1800" dirty="0">
                <a:latin typeface="Consolas" panose="020B0609020204030204" pitchFamily="49" charset="0"/>
                <a:cs typeface="Consolas" panose="020B0609020204030204" pitchFamily="49" charset="0"/>
              </a:rPr>
              <a:t>800,000,000,000 = 20,000 x 40,000,000</a:t>
            </a:r>
          </a:p>
          <a:p>
            <a:pPr lvl="1"/>
            <a:r>
              <a:rPr lang="en-US" sz="1800" dirty="0"/>
              <a:t>Any Transformation of this DataFrame can be parallelized by up to </a:t>
            </a:r>
            <a:r>
              <a:rPr lang="en-US" sz="1800" dirty="0">
                <a:latin typeface="Consolas" panose="020B0609020204030204" pitchFamily="49" charset="0"/>
                <a:cs typeface="Consolas" panose="020B0609020204030204" pitchFamily="49" charset="0"/>
              </a:rPr>
              <a:t>20,000</a:t>
            </a:r>
            <a:r>
              <a:rPr lang="en-US" sz="1800" dirty="0"/>
              <a:t> executors/processes</a:t>
            </a:r>
          </a:p>
          <a:p>
            <a:pPr lvl="1"/>
            <a:r>
              <a:rPr lang="en-US" sz="1800" dirty="0"/>
              <a:t>Can register your DataFrame as a table and then fire SQL queries on the table/DataFrame.                  </a:t>
            </a:r>
            <a:r>
              <a:rPr lang="en-US" sz="1800" b="1" dirty="0">
                <a:highlight>
                  <a:srgbClr val="00FF00"/>
                </a:highlight>
              </a:rPr>
              <a:t>Simple Transformations and Usage</a:t>
            </a:r>
          </a:p>
        </p:txBody>
      </p:sp>
      <p:cxnSp>
        <p:nvCxnSpPr>
          <p:cNvPr id="6" name="Straight Arrow Connector 5">
            <a:extLst>
              <a:ext uri="{FF2B5EF4-FFF2-40B4-BE49-F238E27FC236}">
                <a16:creationId xmlns:a16="http://schemas.microsoft.com/office/drawing/2014/main" id="{B023DE4A-85C5-1782-E7B6-4A6346FBE758}"/>
              </a:ext>
            </a:extLst>
          </p:cNvPr>
          <p:cNvCxnSpPr>
            <a:cxnSpLocks/>
          </p:cNvCxnSpPr>
          <p:nvPr/>
        </p:nvCxnSpPr>
        <p:spPr>
          <a:xfrm>
            <a:off x="4355690" y="28808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8322EC4-8385-7238-3CA0-24D60D7C4505}"/>
              </a:ext>
            </a:extLst>
          </p:cNvPr>
          <p:cNvCxnSpPr>
            <a:cxnSpLocks/>
          </p:cNvCxnSpPr>
          <p:nvPr/>
        </p:nvCxnSpPr>
        <p:spPr>
          <a:xfrm>
            <a:off x="5186516" y="18140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84C76EA-0CD7-2EA5-59D2-FAE36BDE2AFF}"/>
              </a:ext>
            </a:extLst>
          </p:cNvPr>
          <p:cNvCxnSpPr>
            <a:cxnSpLocks/>
          </p:cNvCxnSpPr>
          <p:nvPr/>
        </p:nvCxnSpPr>
        <p:spPr>
          <a:xfrm>
            <a:off x="5014451" y="1386349"/>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CDEE4E4-E960-0213-D043-7D857A6DFD89}"/>
              </a:ext>
            </a:extLst>
          </p:cNvPr>
          <p:cNvCxnSpPr>
            <a:cxnSpLocks/>
          </p:cNvCxnSpPr>
          <p:nvPr/>
        </p:nvCxnSpPr>
        <p:spPr>
          <a:xfrm>
            <a:off x="6253316" y="1002891"/>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5711285-BD19-8AFB-FBEA-AC8779B63B60}"/>
              </a:ext>
            </a:extLst>
          </p:cNvPr>
          <p:cNvCxnSpPr>
            <a:cxnSpLocks/>
          </p:cNvCxnSpPr>
          <p:nvPr/>
        </p:nvCxnSpPr>
        <p:spPr>
          <a:xfrm>
            <a:off x="3018503" y="47096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77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PySpark UDF</a:t>
            </a:r>
          </a:p>
        </p:txBody>
      </p:sp>
      <p:sp>
        <p:nvSpPr>
          <p:cNvPr id="3" name="Content Placeholder 2"/>
          <p:cNvSpPr>
            <a:spLocks noGrp="1"/>
          </p:cNvSpPr>
          <p:nvPr>
            <p:ph idx="1"/>
          </p:nvPr>
        </p:nvSpPr>
        <p:spPr>
          <a:xfrm>
            <a:off x="628650" y="845574"/>
            <a:ext cx="7956550" cy="4213789"/>
          </a:xfrm>
        </p:spPr>
        <p:txBody>
          <a:bodyPr>
            <a:normAutofit/>
          </a:bodyPr>
          <a:lstStyle/>
          <a:p>
            <a:r>
              <a:rPr lang="en-US" sz="2800" dirty="0"/>
              <a:t>UDF = User Defined Function </a:t>
            </a:r>
          </a:p>
          <a:p>
            <a:r>
              <a:rPr lang="en-US" sz="2800" dirty="0">
                <a:latin typeface="+mn-lt"/>
                <a:cs typeface="Consolas" panose="020B0609020204030204" pitchFamily="49" charset="0"/>
              </a:rPr>
              <a:t>What is a UDF?</a:t>
            </a:r>
          </a:p>
          <a:p>
            <a:r>
              <a:rPr lang="en-US" sz="2800" dirty="0">
                <a:latin typeface="+mn-lt"/>
                <a:cs typeface="Consolas" panose="020B0609020204030204" pitchFamily="49" charset="0"/>
              </a:rPr>
              <a:t>Why do we need a UDF?</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7</a:t>
            </a:fld>
            <a:endParaRPr lang="en-US" dirty="0"/>
          </a:p>
        </p:txBody>
      </p:sp>
    </p:spTree>
    <p:extLst>
      <p:ext uri="{BB962C8B-B14F-4D97-AF65-F5344CB8AC3E}">
        <p14:creationId xmlns:p14="http://schemas.microsoft.com/office/powerpoint/2010/main" val="369653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What is a UDF? User Defined Function</a:t>
            </a:r>
          </a:p>
        </p:txBody>
      </p:sp>
      <p:sp>
        <p:nvSpPr>
          <p:cNvPr id="3" name="Content Placeholder 2"/>
          <p:cNvSpPr>
            <a:spLocks noGrp="1"/>
          </p:cNvSpPr>
          <p:nvPr>
            <p:ph idx="1"/>
          </p:nvPr>
        </p:nvSpPr>
        <p:spPr>
          <a:xfrm>
            <a:off x="628650" y="845574"/>
            <a:ext cx="7956550" cy="4213789"/>
          </a:xfrm>
        </p:spPr>
        <p:txBody>
          <a:bodyPr>
            <a:normAutofit fontScale="92500" lnSpcReduction="10000"/>
          </a:bodyPr>
          <a:lstStyle/>
          <a:p>
            <a:pPr marL="0" indent="0">
              <a:buNone/>
            </a:pPr>
            <a:r>
              <a:rPr lang="en-US" sz="2400" dirty="0"/>
              <a:t>If you are coming from SQL background, UDF’s are nothing new to you as most of the traditional RDBMS databases support User Defined Functions, these functions need to register in the database library and use them on SQL as regular functions.</a:t>
            </a:r>
          </a:p>
          <a:p>
            <a:pPr marL="0" indent="0">
              <a:buNone/>
            </a:pPr>
            <a:endParaRPr lang="en-US" sz="2400" dirty="0"/>
          </a:p>
          <a:p>
            <a:pPr marL="457200" indent="-457200">
              <a:buAutoNum type="arabicPeriod"/>
            </a:pPr>
            <a:r>
              <a:rPr lang="en-US" sz="2400" dirty="0">
                <a:latin typeface="+mn-lt"/>
                <a:cs typeface="Consolas" panose="020B0609020204030204" pitchFamily="49" charset="0"/>
              </a:rPr>
              <a:t>Define UDF as </a:t>
            </a:r>
            <a:r>
              <a:rPr lang="en-US" sz="2400" dirty="0" err="1">
                <a:latin typeface="Courier" pitchFamily="2" charset="0"/>
                <a:cs typeface="Consolas" panose="020B0609020204030204" pitchFamily="49" charset="0"/>
              </a:rPr>
              <a:t>my_function</a:t>
            </a:r>
            <a:endParaRPr lang="en-US" sz="2400" dirty="0">
              <a:latin typeface="Courier" pitchFamily="2" charset="0"/>
              <a:cs typeface="Consolas" panose="020B0609020204030204" pitchFamily="49" charset="0"/>
            </a:endParaRPr>
          </a:p>
          <a:p>
            <a:pPr marL="457200" indent="-457200">
              <a:buAutoNum type="arabicPeriod"/>
            </a:pPr>
            <a:r>
              <a:rPr lang="en-US" sz="2400" dirty="0">
                <a:latin typeface="+mn-lt"/>
                <a:cs typeface="Consolas" panose="020B0609020204030204" pitchFamily="49" charset="0"/>
              </a:rPr>
              <a:t>Then use it:</a:t>
            </a:r>
          </a:p>
          <a:p>
            <a:pPr marL="0" indent="0">
              <a:buNone/>
            </a:pPr>
            <a:r>
              <a:rPr lang="en-US" sz="2400" dirty="0">
                <a:latin typeface="Courier" pitchFamily="2" charset="0"/>
                <a:cs typeface="Consolas" panose="020B0609020204030204" pitchFamily="49" charset="0"/>
              </a:rPr>
              <a:t>select </a:t>
            </a:r>
            <a:r>
              <a:rPr lang="en-US" sz="2400" dirty="0" err="1">
                <a:latin typeface="Courier" pitchFamily="2" charset="0"/>
                <a:cs typeface="Consolas" panose="020B0609020204030204" pitchFamily="49" charset="0"/>
              </a:rPr>
              <a:t>emp_id</a:t>
            </a:r>
            <a:r>
              <a:rPr lang="en-US" sz="2400" dirty="0">
                <a:latin typeface="Courier" pitchFamily="2" charset="0"/>
                <a:cs typeface="Consolas" panose="020B0609020204030204" pitchFamily="49" charset="0"/>
              </a:rPr>
              <a:t>, </a:t>
            </a:r>
            <a:r>
              <a:rPr lang="en-US" sz="2400" dirty="0" err="1">
                <a:latin typeface="Courier" pitchFamily="2" charset="0"/>
                <a:cs typeface="Consolas" panose="020B0609020204030204" pitchFamily="49" charset="0"/>
              </a:rPr>
              <a:t>my_function</a:t>
            </a:r>
            <a:r>
              <a:rPr lang="en-US" sz="2400" dirty="0">
                <a:latin typeface="Courier" pitchFamily="2" charset="0"/>
                <a:cs typeface="Consolas" panose="020B0609020204030204" pitchFamily="49" charset="0"/>
              </a:rPr>
              <a:t>(salary), bonus </a:t>
            </a:r>
          </a:p>
          <a:p>
            <a:pPr marL="0" indent="0">
              <a:buNone/>
            </a:pPr>
            <a:r>
              <a:rPr lang="en-US" sz="2400" dirty="0">
                <a:latin typeface="Courier" pitchFamily="2" charset="0"/>
                <a:cs typeface="Consolas" panose="020B0609020204030204" pitchFamily="49" charset="0"/>
              </a:rPr>
              <a:t>   from people </a:t>
            </a:r>
          </a:p>
          <a:p>
            <a:pPr marL="0" indent="0">
              <a:buNone/>
            </a:pPr>
            <a:r>
              <a:rPr lang="en-US" sz="2400" dirty="0">
                <a:latin typeface="Courier" pitchFamily="2" charset="0"/>
                <a:cs typeface="Consolas" panose="020B0609020204030204" pitchFamily="49" charset="0"/>
              </a:rPr>
              <a:t>     where age &gt; 20</a:t>
            </a:r>
          </a:p>
          <a:p>
            <a:pPr marL="0" indent="0">
              <a:buNone/>
            </a:pPr>
            <a:r>
              <a:rPr lang="en-US" sz="2400" dirty="0">
                <a:latin typeface="+mn-lt"/>
                <a:cs typeface="Consolas" panose="020B0609020204030204" pitchFamily="49" charset="0"/>
              </a:rPr>
              <a:t>   </a:t>
            </a: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8</a:t>
            </a:fld>
            <a:endParaRPr lang="en-US" dirty="0"/>
          </a:p>
        </p:txBody>
      </p:sp>
    </p:spTree>
    <p:extLst>
      <p:ext uri="{BB962C8B-B14F-4D97-AF65-F5344CB8AC3E}">
        <p14:creationId xmlns:p14="http://schemas.microsoft.com/office/powerpoint/2010/main" val="403477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Why do we need a UDF?</a:t>
            </a:r>
          </a:p>
        </p:txBody>
      </p:sp>
      <p:sp>
        <p:nvSpPr>
          <p:cNvPr id="3" name="Content Placeholder 2"/>
          <p:cNvSpPr>
            <a:spLocks noGrp="1"/>
          </p:cNvSpPr>
          <p:nvPr>
            <p:ph idx="1"/>
          </p:nvPr>
        </p:nvSpPr>
        <p:spPr>
          <a:xfrm>
            <a:off x="628650" y="845574"/>
            <a:ext cx="7956550" cy="4213789"/>
          </a:xfrm>
        </p:spPr>
        <p:txBody>
          <a:bodyPr>
            <a:normAutofit/>
          </a:bodyPr>
          <a:lstStyle/>
          <a:p>
            <a:pPr fontAlgn="base"/>
            <a:r>
              <a:rPr lang="en-US" sz="2400" dirty="0"/>
              <a:t>UDF’s are used to extend the functions of the framework </a:t>
            </a:r>
          </a:p>
          <a:p>
            <a:pPr fontAlgn="base"/>
            <a:r>
              <a:rPr lang="en-US" sz="2400" dirty="0"/>
              <a:t>Re-use these UDF on multiple DataFrames. </a:t>
            </a:r>
          </a:p>
          <a:p>
            <a:pPr fontAlgn="base"/>
            <a:r>
              <a:rPr lang="en-US" sz="2400" dirty="0"/>
              <a:t>For example, you wanted to convert every first letter of a word in a name string to a capital case; PySpark built-in features don’t have this function hence you can create it a UDF and reuse this as needed on many Data Frames. </a:t>
            </a:r>
          </a:p>
          <a:p>
            <a:pPr fontAlgn="base"/>
            <a:r>
              <a:rPr lang="en-US" sz="2400" dirty="0"/>
              <a:t>UDF’s are once created they can be re-used on several DataFrames and SQL expressions.</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9</a:t>
            </a:fld>
            <a:endParaRPr lang="en-US" dirty="0"/>
          </a:p>
        </p:txBody>
      </p:sp>
    </p:spTree>
    <p:extLst>
      <p:ext uri="{BB962C8B-B14F-4D97-AF65-F5344CB8AC3E}">
        <p14:creationId xmlns:p14="http://schemas.microsoft.com/office/powerpoint/2010/main" val="1663621150"/>
      </p:ext>
    </p:extLst>
  </p:cSld>
  <p:clrMapOvr>
    <a:masterClrMapping/>
  </p:clrMapOvr>
</p:sld>
</file>

<file path=ppt/theme/theme1.xml><?xml version="1.0" encoding="utf-8"?>
<a:theme xmlns:a="http://schemas.openxmlformats.org/drawingml/2006/main" name="scu-ppt-mas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DB_light_slides_16x9_150228.potx</Template>
  <TotalTime>19175</TotalTime>
  <Words>1517</Words>
  <Application>Microsoft Macintosh PowerPoint</Application>
  <PresentationFormat>On-screen Show (16:9)</PresentationFormat>
  <Paragraphs>218</Paragraphs>
  <Slides>20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Calibri Light</vt:lpstr>
      <vt:lpstr>Consolas</vt:lpstr>
      <vt:lpstr>Courier</vt:lpstr>
      <vt:lpstr>Courier New</vt:lpstr>
      <vt:lpstr>Franklin Gothic Medium Cond</vt:lpstr>
      <vt:lpstr>Helvetica Light</vt:lpstr>
      <vt:lpstr>Newslab Light</vt:lpstr>
      <vt:lpstr>Source Sans Pro Light</vt:lpstr>
      <vt:lpstr>Wingdings</vt:lpstr>
      <vt:lpstr>scu-ppt-master</vt:lpstr>
      <vt:lpstr> Spark  DataFrames User Defined Functions (UDF)</vt:lpstr>
      <vt:lpstr>PowerPoint Presentation</vt:lpstr>
      <vt:lpstr>Spark DataFrame: Features</vt:lpstr>
      <vt:lpstr>PowerPoint Presentation</vt:lpstr>
      <vt:lpstr>DataFrame Transformation: Example-2</vt:lpstr>
      <vt:lpstr>Spark DataFrame: Features</vt:lpstr>
      <vt:lpstr>PySpark UDF</vt:lpstr>
      <vt:lpstr>What is a UDF? User Defined Function</vt:lpstr>
      <vt:lpstr>Why do we need a UDF?</vt:lpstr>
      <vt:lpstr>How to use a UDF?</vt:lpstr>
      <vt:lpstr>How to use a UDF? 1. Create a DataFrame</vt:lpstr>
      <vt:lpstr>How to use a UDF? 1. Create a DataFrame</vt:lpstr>
      <vt:lpstr>How to use a UDF? 2. Create a Python Function</vt:lpstr>
      <vt:lpstr>How to use a UDF? 3. Test  Python Function</vt:lpstr>
      <vt:lpstr>How to use a UDF? 4. Convert a Python function to UDF</vt:lpstr>
      <vt:lpstr>How to use a UDF? 5. Using UDF with DataFrame “select”</vt:lpstr>
      <vt:lpstr>How to use a UDF? 6. Using UDF with DataFrame “addColumn”</vt:lpstr>
      <vt:lpstr>How to use a UDF? 7. Registering PySpark UDF &amp; use it on SQL</vt:lpstr>
      <vt:lpstr>How to use a UDF? 8. Creating UDF using annotation @</vt:lpstr>
      <vt:lpstr>How to use a UDF? A Complete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Parsian, Mahmoud</cp:lastModifiedBy>
  <cp:revision>252</cp:revision>
  <dcterms:created xsi:type="dcterms:W3CDTF">2015-02-13T19:56:21Z</dcterms:created>
  <dcterms:modified xsi:type="dcterms:W3CDTF">2023-02-26T04:30:43Z</dcterms:modified>
</cp:coreProperties>
</file>