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sldIdLst>
    <p:sldId id="256" r:id="rId2"/>
    <p:sldId id="257" r:id="rId3"/>
    <p:sldId id="262" r:id="rId4"/>
    <p:sldId id="263" r:id="rId5"/>
    <p:sldId id="264" r:id="rId6"/>
    <p:sldId id="265" r:id="rId7"/>
    <p:sldId id="266" r:id="rId8"/>
    <p:sldId id="270" r:id="rId9"/>
    <p:sldId id="269" r:id="rId10"/>
    <p:sldId id="271" r:id="rId11"/>
    <p:sldId id="267"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0043"/>
    <a:srgbClr val="0051BA"/>
    <a:srgbClr val="0D2234"/>
    <a:srgbClr val="115740"/>
    <a:srgbClr val="021523"/>
    <a:srgbClr val="021D52"/>
    <a:srgbClr val="546575"/>
    <a:srgbClr val="690521"/>
    <a:srgbClr val="7200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86327"/>
  </p:normalViewPr>
  <p:slideViewPr>
    <p:cSldViewPr snapToGrid="0" snapToObjects="1">
      <p:cViewPr varScale="1">
        <p:scale>
          <a:sx n="146" d="100"/>
          <a:sy n="146" d="100"/>
        </p:scale>
        <p:origin x="17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993501"/>
            <a:ext cx="6858000" cy="1046663"/>
          </a:xfrm>
        </p:spPr>
        <p:txBody>
          <a:bodyPr anchor="b"/>
          <a:lstStyle>
            <a:lvl1pPr algn="l">
              <a:defRPr sz="3600"/>
            </a:lvl1pPr>
          </a:lstStyle>
          <a:p>
            <a:endParaRPr lang="en-US" dirty="0"/>
          </a:p>
        </p:txBody>
      </p:sp>
      <p:sp>
        <p:nvSpPr>
          <p:cNvPr id="3" name="Subtitle 2"/>
          <p:cNvSpPr>
            <a:spLocks noGrp="1"/>
          </p:cNvSpPr>
          <p:nvPr>
            <p:ph type="subTitle" idx="1"/>
          </p:nvPr>
        </p:nvSpPr>
        <p:spPr>
          <a:xfrm>
            <a:off x="266700" y="4040164"/>
            <a:ext cx="6858000" cy="417536"/>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5" name="Google Shape;11;p9">
            <a:extLst>
              <a:ext uri="{FF2B5EF4-FFF2-40B4-BE49-F238E27FC236}">
                <a16:creationId xmlns:a16="http://schemas.microsoft.com/office/drawing/2014/main" id="{F562F608-3FAF-F944-B5A5-1195B295175B}"/>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pic>
        <p:nvPicPr>
          <p:cNvPr id="7" name="Google Shape;30;p13">
            <a:extLst>
              <a:ext uri="{FF2B5EF4-FFF2-40B4-BE49-F238E27FC236}">
                <a16:creationId xmlns:a16="http://schemas.microsoft.com/office/drawing/2014/main" id="{DE36E4F5-5D6D-DF48-B7A4-0AC093DE605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8359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pic>
        <p:nvPicPr>
          <p:cNvPr id="7" name="Google Shape;30;p13">
            <a:extLst>
              <a:ext uri="{FF2B5EF4-FFF2-40B4-BE49-F238E27FC236}">
                <a16:creationId xmlns:a16="http://schemas.microsoft.com/office/drawing/2014/main" id="{24FE092B-3872-D545-8104-23189B691C1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4942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55132"/>
            <a:ext cx="6858000" cy="2302872"/>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367206"/>
            <a:ext cx="6858000" cy="467261"/>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Google Shape;11;p9">
            <a:extLst>
              <a:ext uri="{FF2B5EF4-FFF2-40B4-BE49-F238E27FC236}">
                <a16:creationId xmlns:a16="http://schemas.microsoft.com/office/drawing/2014/main" id="{9843B12E-2970-164E-96C4-CA89A1450BBC}"/>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158416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15;p10">
            <a:extLst>
              <a:ext uri="{FF2B5EF4-FFF2-40B4-BE49-F238E27FC236}">
                <a16:creationId xmlns:a16="http://schemas.microsoft.com/office/drawing/2014/main" id="{8A3194B9-CC43-E546-A5E4-9AD4D155F1B3}"/>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userDrawn="1"/>
        </p:nvSpPr>
        <p:spPr>
          <a:xfrm>
            <a:off x="1539433" y="5440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78" r:id="rId2"/>
    <p:sldLayoutId id="2147483661" r:id="rId3"/>
    <p:sldLayoutId id="2147483660" r:id="rId4"/>
    <p:sldLayoutId id="2147483679" r:id="rId5"/>
    <p:sldLayoutId id="2147483682" r:id="rId6"/>
    <p:sldLayoutId id="2147483669" r:id="rId7"/>
    <p:sldLayoutId id="2147483668" r:id="rId8"/>
    <p:sldLayoutId id="2147483681" r:id="rId9"/>
    <p:sldLayoutId id="2147483670" r:id="rId10"/>
    <p:sldLayoutId id="2147483683" r:id="rId11"/>
    <p:sldLayoutId id="2147483684" r:id="rId12"/>
    <p:sldLayoutId id="2147483674" r:id="rId13"/>
    <p:sldLayoutId id="2147483672" r:id="rId14"/>
    <p:sldLayoutId id="2147483671" r:id="rId15"/>
    <p:sldLayoutId id="2147483673" r:id="rId16"/>
    <p:sldLayoutId id="2147483675" r:id="rId17"/>
    <p:sldLayoutId id="2147483680" r:id="rId18"/>
    <p:sldLayoutId id="2147483677" r:id="rId19"/>
    <p:sldLayoutId id="2147483663" r:id="rId20"/>
    <p:sldLayoutId id="2147483664" r:id="rId21"/>
    <p:sldLayoutId id="2147483665" r:id="rId22"/>
    <p:sldLayoutId id="2147483666" r:id="rId23"/>
    <p:sldLayoutId id="2147483667" r:id="rId24"/>
  </p:sldLayoutIdLst>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graph_theory/graph_theory_tutorial.pdf"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19C863-E1BB-5D46-A894-A1FA7CB257B3}"/>
              </a:ext>
            </a:extLst>
          </p:cNvPr>
          <p:cNvSpPr>
            <a:spLocks noGrp="1"/>
          </p:cNvSpPr>
          <p:nvPr>
            <p:ph type="ctrTitle"/>
          </p:nvPr>
        </p:nvSpPr>
        <p:spPr>
          <a:xfrm>
            <a:off x="266700" y="1576251"/>
            <a:ext cx="6858000" cy="1567543"/>
          </a:xfrm>
        </p:spPr>
        <p:txBody>
          <a:bodyPr>
            <a:normAutofit fontScale="90000"/>
          </a:bodyPr>
          <a:lstStyle/>
          <a:p>
            <a:r>
              <a:rPr lang="en-US" dirty="0"/>
              <a:t>Introduction </a:t>
            </a:r>
            <a:br>
              <a:rPr lang="en-US" dirty="0"/>
            </a:br>
            <a:r>
              <a:rPr lang="en-US" dirty="0"/>
              <a:t>to</a:t>
            </a:r>
            <a:br>
              <a:rPr lang="en-US" dirty="0"/>
            </a:br>
            <a:r>
              <a:rPr lang="en-US" dirty="0"/>
              <a:t>Graphs</a:t>
            </a:r>
          </a:p>
        </p:txBody>
      </p:sp>
      <p:sp>
        <p:nvSpPr>
          <p:cNvPr id="7" name="Subtitle 6">
            <a:extLst>
              <a:ext uri="{FF2B5EF4-FFF2-40B4-BE49-F238E27FC236}">
                <a16:creationId xmlns:a16="http://schemas.microsoft.com/office/drawing/2014/main" id="{5ECF74E0-F6BF-9C42-9F7E-605ED16AA646}"/>
              </a:ext>
            </a:extLst>
          </p:cNvPr>
          <p:cNvSpPr>
            <a:spLocks noGrp="1"/>
          </p:cNvSpPr>
          <p:nvPr>
            <p:ph type="subTitle" idx="1"/>
          </p:nvPr>
        </p:nvSpPr>
        <p:spPr>
          <a:xfrm>
            <a:off x="266700" y="3796937"/>
            <a:ext cx="6858000" cy="660763"/>
          </a:xfrm>
        </p:spPr>
        <p:txBody>
          <a:bodyPr>
            <a:normAutofit/>
          </a:bodyPr>
          <a:lstStyle/>
          <a:p>
            <a:r>
              <a:rPr lang="en-US" dirty="0"/>
              <a:t>Mahmoud Parsian</a:t>
            </a:r>
          </a:p>
          <a:p>
            <a:r>
              <a:rPr lang="en-US" sz="1100" dirty="0"/>
              <a:t>Ph.D. in Computer Science</a:t>
            </a:r>
          </a:p>
          <a:p>
            <a:endParaRPr lang="en-US" dirty="0"/>
          </a:p>
        </p:txBody>
      </p:sp>
      <p:pic>
        <p:nvPicPr>
          <p:cNvPr id="3" name="Graphic 2">
            <a:extLst>
              <a:ext uri="{FF2B5EF4-FFF2-40B4-BE49-F238E27FC236}">
                <a16:creationId xmlns:a16="http://schemas.microsoft.com/office/drawing/2014/main" id="{04F64DD9-DEB7-E125-289B-1590CC9563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17402" y="1311037"/>
            <a:ext cx="4279900" cy="2667000"/>
          </a:xfrm>
          <a:prstGeom prst="rect">
            <a:avLst/>
          </a:prstGeom>
        </p:spPr>
      </p:pic>
    </p:spTree>
    <p:extLst>
      <p:ext uri="{BB962C8B-B14F-4D97-AF65-F5344CB8AC3E}">
        <p14:creationId xmlns:p14="http://schemas.microsoft.com/office/powerpoint/2010/main" val="211321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Undirected Graph </a:t>
            </a:r>
          </a:p>
        </p:txBody>
      </p:sp>
      <p:sp>
        <p:nvSpPr>
          <p:cNvPr id="9" name="Content Placeholder 8">
            <a:extLst>
              <a:ext uri="{FF2B5EF4-FFF2-40B4-BE49-F238E27FC236}">
                <a16:creationId xmlns:a16="http://schemas.microsoft.com/office/drawing/2014/main" id="{3B1A395B-2D91-F0B7-2CDD-57F6763C3728}"/>
              </a:ext>
            </a:extLst>
          </p:cNvPr>
          <p:cNvSpPr>
            <a:spLocks noGrp="1"/>
          </p:cNvSpPr>
          <p:nvPr>
            <p:ph idx="1"/>
          </p:nvPr>
        </p:nvSpPr>
        <p:spPr/>
        <p:txBody>
          <a:bodyPr/>
          <a:lstStyle/>
          <a:p>
            <a:r>
              <a:rPr lang="en-US" sz="2800" dirty="0"/>
              <a:t>Facebook data is an Undirected Graph.</a:t>
            </a:r>
          </a:p>
          <a:p>
            <a:pPr lvl="1"/>
            <a:r>
              <a:rPr lang="en-US" sz="2600" dirty="0"/>
              <a:t> Bidirectional relationship</a:t>
            </a:r>
          </a:p>
          <a:p>
            <a:pPr lvl="1"/>
            <a:r>
              <a:rPr lang="en-US" sz="2600" dirty="0"/>
              <a:t> Alex follows Jane (and Jane follows Alex)</a:t>
            </a:r>
          </a:p>
          <a:p>
            <a:pPr lvl="1"/>
            <a:r>
              <a:rPr lang="en-US" sz="2600" dirty="0"/>
              <a:t> Jane follows Ted (and Ted follows Jane)</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25190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an Undirected Graph </a:t>
            </a:r>
          </a:p>
        </p:txBody>
      </p:sp>
      <p:pic>
        <p:nvPicPr>
          <p:cNvPr id="6" name="Content Placeholder 5" descr="A picture containing text, pool ball, sport, pool table&#10;&#10;Description automatically generated">
            <a:extLst>
              <a:ext uri="{FF2B5EF4-FFF2-40B4-BE49-F238E27FC236}">
                <a16:creationId xmlns:a16="http://schemas.microsoft.com/office/drawing/2014/main" id="{535FA2B8-3D78-CD18-373F-6FDA5ACE4560}"/>
              </a:ext>
            </a:extLst>
          </p:cNvPr>
          <p:cNvPicPr>
            <a:picLocks noGrp="1" noChangeAspect="1"/>
          </p:cNvPicPr>
          <p:nvPr>
            <p:ph idx="1"/>
          </p:nvPr>
        </p:nvPicPr>
        <p:blipFill>
          <a:blip r:embed="rId2"/>
          <a:stretch>
            <a:fillRect/>
          </a:stretch>
        </p:blipFill>
        <p:spPr>
          <a:xfrm>
            <a:off x="1482811" y="1198604"/>
            <a:ext cx="5436973" cy="2977979"/>
          </a:xfrm>
        </p:spPr>
      </p:pic>
    </p:spTree>
    <p:extLst>
      <p:ext uri="{BB962C8B-B14F-4D97-AF65-F5344CB8AC3E}">
        <p14:creationId xmlns:p14="http://schemas.microsoft.com/office/powerpoint/2010/main" val="171441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an Undirected Graph </a:t>
            </a:r>
          </a:p>
        </p:txBody>
      </p:sp>
      <p:pic>
        <p:nvPicPr>
          <p:cNvPr id="6" name="Content Placeholder 5" descr="A picture containing text, pool ball, sport, pool table&#10;&#10;Description automatically generated">
            <a:extLst>
              <a:ext uri="{FF2B5EF4-FFF2-40B4-BE49-F238E27FC236}">
                <a16:creationId xmlns:a16="http://schemas.microsoft.com/office/drawing/2014/main" id="{535FA2B8-3D78-CD18-373F-6FDA5ACE4560}"/>
              </a:ext>
            </a:extLst>
          </p:cNvPr>
          <p:cNvPicPr>
            <a:picLocks noGrp="1" noChangeAspect="1"/>
          </p:cNvPicPr>
          <p:nvPr>
            <p:ph idx="1"/>
          </p:nvPr>
        </p:nvPicPr>
        <p:blipFill>
          <a:blip r:embed="rId2"/>
          <a:stretch>
            <a:fillRect/>
          </a:stretch>
        </p:blipFill>
        <p:spPr>
          <a:xfrm>
            <a:off x="4572000" y="1198605"/>
            <a:ext cx="2866768" cy="2619634"/>
          </a:xfrm>
        </p:spPr>
      </p:pic>
      <p:sp>
        <p:nvSpPr>
          <p:cNvPr id="5" name="Content Placeholder 4">
            <a:extLst>
              <a:ext uri="{FF2B5EF4-FFF2-40B4-BE49-F238E27FC236}">
                <a16:creationId xmlns:a16="http://schemas.microsoft.com/office/drawing/2014/main" id="{F2DEC8FB-86A8-C1F0-011A-7206E83DCF22}"/>
              </a:ext>
            </a:extLst>
          </p:cNvPr>
          <p:cNvSpPr txBox="1">
            <a:spLocks/>
          </p:cNvSpPr>
          <p:nvPr/>
        </p:nvSpPr>
        <p:spPr>
          <a:xfrm>
            <a:off x="628650" y="902043"/>
            <a:ext cx="3770355"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an Undirected graph, the edges are lines.</a:t>
            </a:r>
          </a:p>
          <a:p>
            <a:r>
              <a:rPr lang="en-US" sz="2800" dirty="0"/>
              <a:t>Undirected graphs show a bi-directional relationship between two nodes.</a:t>
            </a:r>
          </a:p>
          <a:p>
            <a:pPr marL="0" indent="0">
              <a:buFont typeface="Arial" panose="020B0604020202020204" pitchFamily="34" charset="0"/>
              <a:buNone/>
            </a:pPr>
            <a:endParaRPr lang="en-US" sz="3600" dirty="0"/>
          </a:p>
          <a:p>
            <a:pPr lvl="1"/>
            <a:endParaRPr lang="en-US" sz="2800" dirty="0"/>
          </a:p>
        </p:txBody>
      </p:sp>
    </p:spTree>
    <p:extLst>
      <p:ext uri="{BB962C8B-B14F-4D97-AF65-F5344CB8AC3E}">
        <p14:creationId xmlns:p14="http://schemas.microsoft.com/office/powerpoint/2010/main" val="10725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terminology: Directed</a:t>
            </a:r>
          </a:p>
        </p:txBody>
      </p:sp>
      <p:sp>
        <p:nvSpPr>
          <p:cNvPr id="5" name="Content Placeholder 4">
            <a:extLst>
              <a:ext uri="{FF2B5EF4-FFF2-40B4-BE49-F238E27FC236}">
                <a16:creationId xmlns:a16="http://schemas.microsoft.com/office/drawing/2014/main" id="{F2DEC8FB-86A8-C1F0-011A-7206E83DCF22}"/>
              </a:ext>
            </a:extLst>
          </p:cNvPr>
          <p:cNvSpPr txBox="1">
            <a:spLocks/>
          </p:cNvSpPr>
          <p:nvPr/>
        </p:nvSpPr>
        <p:spPr>
          <a:xfrm>
            <a:off x="628650" y="902043"/>
            <a:ext cx="3770355"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In the directed graph above, b is adjacent to a</a:t>
            </a:r>
          </a:p>
          <a:p>
            <a:r>
              <a:rPr lang="en-US" dirty="0"/>
              <a:t>because (a, b) in E. Note that a is not adjacent to b.</a:t>
            </a:r>
          </a:p>
          <a:p>
            <a:r>
              <a:rPr lang="en-US" dirty="0"/>
              <a:t>A is a predecessor of node B</a:t>
            </a:r>
          </a:p>
          <a:p>
            <a:r>
              <a:rPr lang="en-US" dirty="0"/>
              <a:t>B is a successor of node A</a:t>
            </a:r>
          </a:p>
          <a:p>
            <a:r>
              <a:rPr lang="en-US" dirty="0"/>
              <a:t>The source of the edge is node a, the target is node b</a:t>
            </a:r>
          </a:p>
          <a:p>
            <a:pPr marL="0" indent="0">
              <a:buFont typeface="Arial" panose="020B0604020202020204" pitchFamily="34" charset="0"/>
              <a:buNone/>
            </a:pPr>
            <a:endParaRPr lang="en-US" sz="3600" dirty="0"/>
          </a:p>
          <a:p>
            <a:pPr lvl="1"/>
            <a:endParaRPr lang="en-US" sz="2800" dirty="0"/>
          </a:p>
        </p:txBody>
      </p:sp>
      <p:sp>
        <p:nvSpPr>
          <p:cNvPr id="8" name="Oval 7">
            <a:extLst>
              <a:ext uri="{FF2B5EF4-FFF2-40B4-BE49-F238E27FC236}">
                <a16:creationId xmlns:a16="http://schemas.microsoft.com/office/drawing/2014/main" id="{3BCFC347-BE98-5BE4-F2E6-224DE376DE7C}"/>
              </a:ext>
            </a:extLst>
          </p:cNvPr>
          <p:cNvSpPr/>
          <p:nvPr/>
        </p:nvSpPr>
        <p:spPr>
          <a:xfrm>
            <a:off x="5090984" y="1210962"/>
            <a:ext cx="1173892" cy="1075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tx1"/>
                </a:solidFill>
                <a:effectLst>
                  <a:outerShdw blurRad="38100" dist="19050" dir="2700000" algn="tl" rotWithShape="0">
                    <a:schemeClr val="dk1">
                      <a:alpha val="40000"/>
                    </a:schemeClr>
                  </a:outerShdw>
                </a:effectLst>
              </a:rPr>
              <a:t>a</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Content Placeholder 9">
            <a:extLst>
              <a:ext uri="{FF2B5EF4-FFF2-40B4-BE49-F238E27FC236}">
                <a16:creationId xmlns:a16="http://schemas.microsoft.com/office/drawing/2014/main" id="{99EBB858-0E12-76A8-4278-576F05809B6C}"/>
              </a:ext>
            </a:extLst>
          </p:cNvPr>
          <p:cNvSpPr>
            <a:spLocks noGrp="1"/>
          </p:cNvSpPr>
          <p:nvPr>
            <p:ph idx="1"/>
          </p:nvPr>
        </p:nvSpPr>
        <p:spPr>
          <a:xfrm>
            <a:off x="6549081" y="2571750"/>
            <a:ext cx="1248033" cy="1271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lgn="ctr">
              <a:buNone/>
            </a:pPr>
            <a:r>
              <a:rPr lang="en-US" sz="5400" dirty="0">
                <a:ln w="0"/>
                <a:solidFill>
                  <a:schemeClr val="tx1"/>
                </a:solidFill>
                <a:effectLst>
                  <a:outerShdw blurRad="38100" dist="19050" dir="2700000" algn="tl" rotWithShape="0">
                    <a:schemeClr val="dk1">
                      <a:alpha val="40000"/>
                    </a:schemeClr>
                  </a:outerShdw>
                </a:effectLst>
              </a:rPr>
              <a:t>b</a:t>
            </a:r>
          </a:p>
        </p:txBody>
      </p:sp>
      <p:cxnSp>
        <p:nvCxnSpPr>
          <p:cNvPr id="12" name="Straight Arrow Connector 11">
            <a:extLst>
              <a:ext uri="{FF2B5EF4-FFF2-40B4-BE49-F238E27FC236}">
                <a16:creationId xmlns:a16="http://schemas.microsoft.com/office/drawing/2014/main" id="{0985B376-9262-A5A7-4363-80E8A3C6E169}"/>
              </a:ext>
            </a:extLst>
          </p:cNvPr>
          <p:cNvCxnSpPr>
            <a:cxnSpLocks/>
            <a:stCxn id="8" idx="5"/>
            <a:endCxn id="10" idx="1"/>
          </p:cNvCxnSpPr>
          <p:nvPr/>
        </p:nvCxnSpPr>
        <p:spPr>
          <a:xfrm>
            <a:off x="6092963" y="2128564"/>
            <a:ext cx="638888" cy="629349"/>
          </a:xfrm>
          <a:prstGeom prst="straightConnector1">
            <a:avLst/>
          </a:prstGeom>
          <a:ln w="22225" cmpd="sng">
            <a:solidFill>
              <a:schemeClr val="tx1">
                <a:alpha val="54699"/>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62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Undirected</a:t>
            </a:r>
          </a:p>
        </p:txBody>
      </p:sp>
      <p:sp>
        <p:nvSpPr>
          <p:cNvPr id="5" name="Content Placeholder 4">
            <a:extLst>
              <a:ext uri="{FF2B5EF4-FFF2-40B4-BE49-F238E27FC236}">
                <a16:creationId xmlns:a16="http://schemas.microsoft.com/office/drawing/2014/main" id="{F2DEC8FB-86A8-C1F0-011A-7206E83DCF22}"/>
              </a:ext>
            </a:extLst>
          </p:cNvPr>
          <p:cNvSpPr txBox="1">
            <a:spLocks/>
          </p:cNvSpPr>
          <p:nvPr/>
        </p:nvSpPr>
        <p:spPr>
          <a:xfrm>
            <a:off x="628650" y="902043"/>
            <a:ext cx="3770355"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t>In the undirected graph,     a and b are adjacent</a:t>
            </a:r>
          </a:p>
          <a:p>
            <a:r>
              <a:rPr lang="en-US" sz="2400" dirty="0"/>
              <a:t>because (a, b) in E.               a and b are called neighbors.</a:t>
            </a:r>
          </a:p>
          <a:p>
            <a:r>
              <a:rPr lang="en-US" sz="2400" dirty="0"/>
              <a:t>Bidirectional relationship</a:t>
            </a:r>
          </a:p>
          <a:p>
            <a:pPr marL="0" indent="0">
              <a:buFont typeface="Arial" panose="020B0604020202020204" pitchFamily="34" charset="0"/>
              <a:buNone/>
            </a:pPr>
            <a:endParaRPr lang="en-US" sz="3600" dirty="0"/>
          </a:p>
          <a:p>
            <a:pPr lvl="1"/>
            <a:endParaRPr lang="en-US" sz="2800" dirty="0"/>
          </a:p>
        </p:txBody>
      </p:sp>
      <p:sp>
        <p:nvSpPr>
          <p:cNvPr id="8" name="Oval 7">
            <a:extLst>
              <a:ext uri="{FF2B5EF4-FFF2-40B4-BE49-F238E27FC236}">
                <a16:creationId xmlns:a16="http://schemas.microsoft.com/office/drawing/2014/main" id="{3BCFC347-BE98-5BE4-F2E6-224DE376DE7C}"/>
              </a:ext>
            </a:extLst>
          </p:cNvPr>
          <p:cNvSpPr/>
          <p:nvPr/>
        </p:nvSpPr>
        <p:spPr>
          <a:xfrm>
            <a:off x="5090984" y="1210962"/>
            <a:ext cx="1173892" cy="1075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n w="0"/>
                <a:solidFill>
                  <a:schemeClr val="tx1"/>
                </a:solidFill>
                <a:effectLst>
                  <a:outerShdw blurRad="38100" dist="19050" dir="2700000" algn="tl" rotWithShape="0">
                    <a:schemeClr val="dk1">
                      <a:alpha val="40000"/>
                    </a:schemeClr>
                  </a:outerShdw>
                </a:effectLst>
              </a:rPr>
              <a:t>a</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Content Placeholder 9">
            <a:extLst>
              <a:ext uri="{FF2B5EF4-FFF2-40B4-BE49-F238E27FC236}">
                <a16:creationId xmlns:a16="http://schemas.microsoft.com/office/drawing/2014/main" id="{99EBB858-0E12-76A8-4278-576F05809B6C}"/>
              </a:ext>
            </a:extLst>
          </p:cNvPr>
          <p:cNvSpPr>
            <a:spLocks noGrp="1"/>
          </p:cNvSpPr>
          <p:nvPr>
            <p:ph idx="1"/>
          </p:nvPr>
        </p:nvSpPr>
        <p:spPr>
          <a:xfrm>
            <a:off x="6549081" y="2571750"/>
            <a:ext cx="1248033" cy="1271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lgn="ctr">
              <a:buNone/>
            </a:pPr>
            <a:r>
              <a:rPr lang="en-US" sz="5400" dirty="0">
                <a:ln w="0"/>
                <a:solidFill>
                  <a:schemeClr val="tx1"/>
                </a:solidFill>
                <a:effectLst>
                  <a:outerShdw blurRad="38100" dist="19050" dir="2700000" algn="tl" rotWithShape="0">
                    <a:schemeClr val="dk1">
                      <a:alpha val="40000"/>
                    </a:schemeClr>
                  </a:outerShdw>
                </a:effectLst>
              </a:rPr>
              <a:t>b</a:t>
            </a:r>
          </a:p>
        </p:txBody>
      </p:sp>
      <p:cxnSp>
        <p:nvCxnSpPr>
          <p:cNvPr id="13" name="Straight Connector 12">
            <a:extLst>
              <a:ext uri="{FF2B5EF4-FFF2-40B4-BE49-F238E27FC236}">
                <a16:creationId xmlns:a16="http://schemas.microsoft.com/office/drawing/2014/main" id="{768CA1BA-9523-9E9A-8FFC-D941014C3BA1}"/>
              </a:ext>
            </a:extLst>
          </p:cNvPr>
          <p:cNvCxnSpPr>
            <a:cxnSpLocks/>
            <a:stCxn id="8" idx="5"/>
            <a:endCxn id="10" idx="1"/>
          </p:cNvCxnSpPr>
          <p:nvPr/>
        </p:nvCxnSpPr>
        <p:spPr>
          <a:xfrm>
            <a:off x="6092963" y="2128564"/>
            <a:ext cx="638888" cy="629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59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t>Let E be set of edges for a graph</a:t>
            </a:r>
          </a:p>
          <a:p>
            <a:r>
              <a:rPr lang="en-US" sz="2800" dirty="0"/>
              <a:t>A path is a sequence of vertices w</a:t>
            </a:r>
            <a:r>
              <a:rPr lang="en-US" sz="2800" baseline="-25000" dirty="0"/>
              <a:t>1</a:t>
            </a:r>
            <a:r>
              <a:rPr lang="en-US" sz="2800" dirty="0"/>
              <a:t>, w</a:t>
            </a:r>
            <a:r>
              <a:rPr lang="en-US" sz="2800" baseline="-25000" dirty="0"/>
              <a:t>2</a:t>
            </a:r>
            <a:r>
              <a:rPr lang="en-US" sz="2800" dirty="0"/>
              <a:t>,…</a:t>
            </a:r>
            <a:r>
              <a:rPr lang="en-US" sz="2800" dirty="0" err="1"/>
              <a:t>w</a:t>
            </a:r>
            <a:r>
              <a:rPr lang="en-US" sz="2800" baseline="-25000" dirty="0" err="1"/>
              <a:t>n</a:t>
            </a:r>
            <a:r>
              <a:rPr lang="en-US" sz="2800" dirty="0"/>
              <a:t> such that (</a:t>
            </a:r>
            <a:r>
              <a:rPr lang="en-US" sz="2800" dirty="0" err="1"/>
              <a:t>w</a:t>
            </a:r>
            <a:r>
              <a:rPr lang="en-US" sz="2800" baseline="-25000" dirty="0" err="1"/>
              <a:t>i</a:t>
            </a:r>
            <a:r>
              <a:rPr lang="en-US" sz="2800" dirty="0"/>
              <a:t>, w</a:t>
            </a:r>
            <a:r>
              <a:rPr lang="en-US" sz="2800" baseline="-25000" dirty="0"/>
              <a:t>i+1</a:t>
            </a:r>
            <a:r>
              <a:rPr lang="en-US" sz="2800" dirty="0"/>
              <a:t>) in E, 1 &lt;= </a:t>
            </a:r>
            <a:r>
              <a:rPr lang="en-US" sz="2800" dirty="0" err="1"/>
              <a:t>i</a:t>
            </a:r>
            <a:r>
              <a:rPr lang="en-US" sz="2800" dirty="0"/>
              <a:t> &lt; n, and each vertex is unique except that the path may start and end on the same vertex</a:t>
            </a:r>
          </a:p>
          <a:p>
            <a:r>
              <a:rPr lang="en-US" sz="2800" dirty="0"/>
              <a:t>The length of the path is the number of edges along the path</a:t>
            </a:r>
          </a:p>
          <a:p>
            <a:endParaRPr lang="en-US" dirty="0"/>
          </a:p>
        </p:txBody>
      </p:sp>
    </p:spTree>
    <p:extLst>
      <p:ext uri="{BB962C8B-B14F-4D97-AF65-F5344CB8AC3E}">
        <p14:creationId xmlns:p14="http://schemas.microsoft.com/office/powerpoint/2010/main" val="385198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t>Sample path (</a:t>
            </a:r>
            <a:r>
              <a:rPr lang="en-US" sz="2800" dirty="0">
                <a:solidFill>
                  <a:srgbClr val="FF0000"/>
                </a:solidFill>
              </a:rPr>
              <a:t>red color</a:t>
            </a:r>
            <a:r>
              <a:rPr lang="en-US" sz="2800" dirty="0"/>
              <a:t>): </a:t>
            </a:r>
          </a:p>
          <a:p>
            <a:pPr marL="342900" lvl="1" indent="0">
              <a:buNone/>
            </a:pPr>
            <a:r>
              <a:rPr lang="en-US" sz="2600" dirty="0"/>
              <a:t> (a, f), (f, c), (c, d), (d, e), (e, b), (b, h)</a:t>
            </a:r>
            <a:endParaRPr lang="en-US" dirty="0"/>
          </a:p>
        </p:txBody>
      </p:sp>
      <p:pic>
        <p:nvPicPr>
          <p:cNvPr id="5" name="Picture 4" descr="A picture containing shape&#10;&#10;Description automatically generated">
            <a:extLst>
              <a:ext uri="{FF2B5EF4-FFF2-40B4-BE49-F238E27FC236}">
                <a16:creationId xmlns:a16="http://schemas.microsoft.com/office/drawing/2014/main" id="{F606B06C-8DD2-454C-09C3-C4FB87719799}"/>
              </a:ext>
            </a:extLst>
          </p:cNvPr>
          <p:cNvPicPr>
            <a:picLocks noChangeAspect="1"/>
          </p:cNvPicPr>
          <p:nvPr/>
        </p:nvPicPr>
        <p:blipFill>
          <a:blip r:embed="rId2"/>
          <a:stretch>
            <a:fillRect/>
          </a:stretch>
        </p:blipFill>
        <p:spPr>
          <a:xfrm>
            <a:off x="1173892" y="2150077"/>
            <a:ext cx="5733535" cy="2508906"/>
          </a:xfrm>
          <a:prstGeom prst="rect">
            <a:avLst/>
          </a:prstGeom>
        </p:spPr>
      </p:pic>
    </p:spTree>
    <p:extLst>
      <p:ext uri="{BB962C8B-B14F-4D97-AF65-F5344CB8AC3E}">
        <p14:creationId xmlns:p14="http://schemas.microsoft.com/office/powerpoint/2010/main" val="52321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Cyclic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2800" dirty="0"/>
              <a:t>A </a:t>
            </a:r>
            <a:r>
              <a:rPr lang="en-US" sz="2800" b="1" dirty="0"/>
              <a:t>cyclic path</a:t>
            </a:r>
            <a:r>
              <a:rPr lang="en-US" sz="2800" dirty="0"/>
              <a:t> in Graph is a path for which          the first and the last vertex coincide :</a:t>
            </a:r>
          </a:p>
          <a:p>
            <a:pPr marL="0" indent="0">
              <a:buNone/>
            </a:pPr>
            <a:r>
              <a:rPr lang="en-US" sz="3600" dirty="0"/>
              <a:t>(</a:t>
            </a:r>
            <a:r>
              <a:rPr lang="en-US" sz="3600" dirty="0">
                <a:solidFill>
                  <a:schemeClr val="tx1"/>
                </a:solidFill>
                <a:highlight>
                  <a:srgbClr val="00FF00"/>
                </a:highlight>
              </a:rPr>
              <a:t>a</a:t>
            </a:r>
            <a:r>
              <a:rPr lang="en-US" sz="3600" dirty="0"/>
              <a:t>, b), (b, c), (c, d), (d, </a:t>
            </a:r>
            <a:r>
              <a:rPr lang="en-US" sz="3600" dirty="0">
                <a:highlight>
                  <a:srgbClr val="00FF00"/>
                </a:highlight>
              </a:rPr>
              <a:t>a</a:t>
            </a:r>
            <a:r>
              <a:rPr lang="en-US" sz="3600" dirty="0"/>
              <a:t>)</a:t>
            </a:r>
          </a:p>
        </p:txBody>
      </p:sp>
    </p:spTree>
    <p:extLst>
      <p:ext uri="{BB962C8B-B14F-4D97-AF65-F5344CB8AC3E}">
        <p14:creationId xmlns:p14="http://schemas.microsoft.com/office/powerpoint/2010/main" val="140700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Cyclic Path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2800" dirty="0"/>
              <a:t>A </a:t>
            </a:r>
            <a:r>
              <a:rPr lang="en-US" sz="2800" b="1" dirty="0"/>
              <a:t>cyclic path</a:t>
            </a:r>
            <a:r>
              <a:rPr lang="en-US" sz="2800" dirty="0"/>
              <a:t> in Graph is a path for which          the first and the last vertex coincide :</a:t>
            </a:r>
          </a:p>
          <a:p>
            <a:pPr marL="0" indent="0">
              <a:buNone/>
            </a:pPr>
            <a:r>
              <a:rPr lang="en-US" sz="2800" dirty="0"/>
              <a:t>Cyclic path: (0, 1), (1, 2), (2, 3), (3, 0)</a:t>
            </a:r>
          </a:p>
          <a:p>
            <a:pPr marL="0" indent="0">
              <a:buNone/>
            </a:pPr>
            <a:endParaRPr lang="en-US" sz="2800" dirty="0"/>
          </a:p>
        </p:txBody>
      </p:sp>
      <p:pic>
        <p:nvPicPr>
          <p:cNvPr id="5" name="Picture 4" descr="Diagram&#10;&#10;Description automatically generated">
            <a:extLst>
              <a:ext uri="{FF2B5EF4-FFF2-40B4-BE49-F238E27FC236}">
                <a16:creationId xmlns:a16="http://schemas.microsoft.com/office/drawing/2014/main" id="{91E4C146-AB5D-50F3-AF7C-8CBF0C52EF28}"/>
              </a:ext>
            </a:extLst>
          </p:cNvPr>
          <p:cNvPicPr>
            <a:picLocks noChangeAspect="1"/>
          </p:cNvPicPr>
          <p:nvPr/>
        </p:nvPicPr>
        <p:blipFill>
          <a:blip r:embed="rId2"/>
          <a:stretch>
            <a:fillRect/>
          </a:stretch>
        </p:blipFill>
        <p:spPr>
          <a:xfrm>
            <a:off x="794607" y="2558335"/>
            <a:ext cx="6763951" cy="2100647"/>
          </a:xfrm>
          <a:prstGeom prst="rect">
            <a:avLst/>
          </a:prstGeom>
        </p:spPr>
      </p:pic>
    </p:spTree>
    <p:extLst>
      <p:ext uri="{BB962C8B-B14F-4D97-AF65-F5344CB8AC3E}">
        <p14:creationId xmlns:p14="http://schemas.microsoft.com/office/powerpoint/2010/main" val="270299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DAG</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3200" dirty="0"/>
              <a:t>A directed graph that has no cyclic paths  is called a DAG (a Directed Acyclic Graph).</a:t>
            </a:r>
          </a:p>
          <a:p>
            <a:pPr marL="0" indent="0">
              <a:buNone/>
            </a:pPr>
            <a:endParaRPr lang="en-US" sz="2800" dirty="0"/>
          </a:p>
        </p:txBody>
      </p:sp>
    </p:spTree>
    <p:extLst>
      <p:ext uri="{BB962C8B-B14F-4D97-AF65-F5344CB8AC3E}">
        <p14:creationId xmlns:p14="http://schemas.microsoft.com/office/powerpoint/2010/main" val="180396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lstStyle/>
          <a:p>
            <a:r>
              <a:rPr lang="en-US" dirty="0"/>
              <a:t>What is a Graph Data Structure?</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lstStyle/>
          <a:p>
            <a:r>
              <a:rPr lang="en-US" sz="3200" dirty="0"/>
              <a:t>Graphs are a generalization of trees</a:t>
            </a:r>
          </a:p>
          <a:p>
            <a:pPr lvl="1"/>
            <a:r>
              <a:rPr lang="en-US" sz="2800" dirty="0"/>
              <a:t> Nodes (or vertices)</a:t>
            </a:r>
          </a:p>
          <a:p>
            <a:pPr lvl="1"/>
            <a:r>
              <a:rPr lang="en-US" sz="2800" dirty="0"/>
              <a:t> Edges (or arcs)</a:t>
            </a:r>
          </a:p>
          <a:p>
            <a:r>
              <a:rPr lang="en-US" sz="3200" dirty="0"/>
              <a:t>Two kinds of graphs</a:t>
            </a:r>
          </a:p>
          <a:p>
            <a:pPr lvl="1"/>
            <a:r>
              <a:rPr lang="en-US" sz="2800" dirty="0"/>
              <a:t> Directed</a:t>
            </a:r>
          </a:p>
          <a:p>
            <a:pPr lvl="1"/>
            <a:r>
              <a:rPr lang="en-US" sz="2800" dirty="0"/>
              <a:t> Undirected</a:t>
            </a:r>
          </a:p>
          <a:p>
            <a:pPr marL="0" indent="0">
              <a:buNone/>
            </a:pPr>
            <a:endParaRPr lang="en-US" dirty="0"/>
          </a:p>
          <a:p>
            <a:endParaRPr lang="en-US" dirty="0"/>
          </a:p>
        </p:txBody>
      </p:sp>
    </p:spTree>
    <p:extLst>
      <p:ext uri="{BB962C8B-B14F-4D97-AF65-F5344CB8AC3E}">
        <p14:creationId xmlns:p14="http://schemas.microsoft.com/office/powerpoint/2010/main" val="235372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233234" y="329083"/>
            <a:ext cx="7886700" cy="483802"/>
          </a:xfrm>
        </p:spPr>
        <p:txBody>
          <a:bodyPr>
            <a:normAutofit fontScale="90000"/>
          </a:bodyPr>
          <a:lstStyle/>
          <a:p>
            <a:r>
              <a:rPr lang="en-US" dirty="0"/>
              <a:t>Graph terminology: DAG Example</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pPr marL="0" indent="0">
              <a:buNone/>
            </a:pPr>
            <a:r>
              <a:rPr lang="en-US" sz="1600" dirty="0"/>
              <a:t>A directed graph that has no cyclic paths  is called a DAG (a Directed Acyclic Graph).</a:t>
            </a:r>
          </a:p>
          <a:p>
            <a:pPr marL="0" indent="0">
              <a:buNone/>
            </a:pPr>
            <a:endParaRPr lang="en-US" sz="2800" dirty="0"/>
          </a:p>
        </p:txBody>
      </p:sp>
      <p:pic>
        <p:nvPicPr>
          <p:cNvPr id="5" name="Picture 4" descr="Diagram&#10;&#10;Description automatically generated">
            <a:extLst>
              <a:ext uri="{FF2B5EF4-FFF2-40B4-BE49-F238E27FC236}">
                <a16:creationId xmlns:a16="http://schemas.microsoft.com/office/drawing/2014/main" id="{3CEF6A4F-BBE8-4664-076C-3316A3AE96D6}"/>
              </a:ext>
            </a:extLst>
          </p:cNvPr>
          <p:cNvPicPr>
            <a:picLocks noChangeAspect="1"/>
          </p:cNvPicPr>
          <p:nvPr/>
        </p:nvPicPr>
        <p:blipFill>
          <a:blip r:embed="rId2"/>
          <a:stretch>
            <a:fillRect/>
          </a:stretch>
        </p:blipFill>
        <p:spPr>
          <a:xfrm>
            <a:off x="2162432" y="1263649"/>
            <a:ext cx="3583460" cy="3308351"/>
          </a:xfrm>
          <a:prstGeom prst="rect">
            <a:avLst/>
          </a:prstGeom>
        </p:spPr>
      </p:pic>
    </p:spTree>
    <p:extLst>
      <p:ext uri="{BB962C8B-B14F-4D97-AF65-F5344CB8AC3E}">
        <p14:creationId xmlns:p14="http://schemas.microsoft.com/office/powerpoint/2010/main" val="2305499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579994" y="329083"/>
            <a:ext cx="7539939" cy="483802"/>
          </a:xfrm>
        </p:spPr>
        <p:txBody>
          <a:bodyPr>
            <a:normAutofit fontScale="90000"/>
          </a:bodyPr>
          <a:lstStyle/>
          <a:p>
            <a:r>
              <a:rPr lang="en-US" dirty="0"/>
              <a:t>Uses for Graph</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t>Computer networks</a:t>
            </a:r>
          </a:p>
          <a:p>
            <a:r>
              <a:rPr lang="en-US" sz="2800" dirty="0"/>
              <a:t>Social media:</a:t>
            </a:r>
          </a:p>
          <a:p>
            <a:pPr lvl="1"/>
            <a:r>
              <a:rPr lang="en-US" sz="2600" dirty="0"/>
              <a:t> Twitter</a:t>
            </a:r>
          </a:p>
          <a:p>
            <a:pPr lvl="1"/>
            <a:r>
              <a:rPr lang="en-US" sz="2600" dirty="0"/>
              <a:t> Facebook</a:t>
            </a:r>
          </a:p>
          <a:p>
            <a:r>
              <a:rPr lang="en-US" sz="2800" dirty="0"/>
              <a:t>Genomics: relationships between genes</a:t>
            </a:r>
          </a:p>
          <a:p>
            <a:r>
              <a:rPr lang="en-US" sz="2800" dirty="0"/>
              <a:t>Web sites</a:t>
            </a:r>
          </a:p>
          <a:p>
            <a:r>
              <a:rPr lang="en-US" sz="2800" dirty="0"/>
              <a:t>Airports and planes</a:t>
            </a:r>
          </a:p>
          <a:p>
            <a:pPr marL="0" indent="0">
              <a:buNone/>
            </a:pPr>
            <a:endParaRPr lang="en-US" sz="2800" dirty="0"/>
          </a:p>
        </p:txBody>
      </p:sp>
    </p:spTree>
    <p:extLst>
      <p:ext uri="{BB962C8B-B14F-4D97-AF65-F5344CB8AC3E}">
        <p14:creationId xmlns:p14="http://schemas.microsoft.com/office/powerpoint/2010/main" val="274519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579994" y="329083"/>
            <a:ext cx="7539939" cy="483802"/>
          </a:xfrm>
        </p:spPr>
        <p:txBody>
          <a:bodyPr>
            <a:normAutofit fontScale="90000"/>
          </a:bodyPr>
          <a:lstStyle/>
          <a:p>
            <a:r>
              <a:rPr lang="en-US" dirty="0"/>
              <a:t>Graph Theory Tutorial (as a </a:t>
            </a:r>
            <a:r>
              <a:rPr lang="en-US"/>
              <a:t>URL link)</a:t>
            </a:r>
            <a:endParaRPr lang="en-US" dirty="0"/>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a:bodyPr>
          <a:lstStyle/>
          <a:p>
            <a:r>
              <a:rPr lang="en-US" sz="2800" dirty="0">
                <a:hlinkClick r:id="rId2"/>
              </a:rPr>
              <a:t>Graph Theory Tutorial by TutorialsPoint</a:t>
            </a:r>
            <a:endParaRPr lang="en-US" sz="2800" dirty="0"/>
          </a:p>
        </p:txBody>
      </p:sp>
    </p:spTree>
    <p:extLst>
      <p:ext uri="{BB962C8B-B14F-4D97-AF65-F5344CB8AC3E}">
        <p14:creationId xmlns:p14="http://schemas.microsoft.com/office/powerpoint/2010/main" val="273821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579994" y="329083"/>
            <a:ext cx="7539939" cy="483802"/>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9D95054B-4AD0-7000-BC9A-4D3428FE25D6}"/>
              </a:ext>
            </a:extLst>
          </p:cNvPr>
          <p:cNvSpPr>
            <a:spLocks noGrp="1"/>
          </p:cNvSpPr>
          <p:nvPr>
            <p:ph idx="1"/>
          </p:nvPr>
        </p:nvSpPr>
        <p:spPr>
          <a:xfrm>
            <a:off x="579995" y="928302"/>
            <a:ext cx="7193177" cy="3730680"/>
          </a:xfrm>
        </p:spPr>
        <p:txBody>
          <a:bodyPr>
            <a:normAutofit lnSpcReduction="10000"/>
          </a:bodyPr>
          <a:lstStyle/>
          <a:p>
            <a:r>
              <a:rPr lang="en-US" dirty="0"/>
              <a:t>A </a:t>
            </a:r>
            <a:r>
              <a:rPr lang="en-US" b="1" dirty="0"/>
              <a:t>graph data structure</a:t>
            </a:r>
            <a:r>
              <a:rPr lang="en-US" dirty="0"/>
              <a:t> is a collection of nodes that have data and are connected to other nodes.</a:t>
            </a:r>
          </a:p>
          <a:p>
            <a:pPr fontAlgn="base"/>
            <a:r>
              <a:rPr lang="en-US" dirty="0"/>
              <a:t>A Graph is a non-linear data structure consisting of nodes and edges. The nodes are sometimes also referred to as vertices and the edges are lines or arcs that connect any two nodes in the graph. More formally a Graph can be defined as,</a:t>
            </a:r>
          </a:p>
          <a:p>
            <a:pPr lvl="1" fontAlgn="base"/>
            <a:r>
              <a:rPr lang="en-US" dirty="0"/>
              <a:t>A Graph consists of a finite set of vertices(or nodes) and set of Edges which connect a pair of nodes.</a:t>
            </a:r>
          </a:p>
          <a:p>
            <a:pPr fontAlgn="base"/>
            <a:r>
              <a:rPr lang="en-US" dirty="0"/>
              <a:t>When there are relationships between 2 or entities, graph may be used to represent data</a:t>
            </a:r>
          </a:p>
          <a:p>
            <a:pPr lvl="1" fontAlgn="base"/>
            <a:r>
              <a:rPr lang="en-US" dirty="0"/>
              <a:t>Twitter users (directed graph)</a:t>
            </a:r>
          </a:p>
          <a:p>
            <a:pPr lvl="1" fontAlgn="base"/>
            <a:r>
              <a:rPr lang="en-US" dirty="0"/>
              <a:t>Facebook users </a:t>
            </a:r>
            <a:r>
              <a:rPr lang="en-US"/>
              <a:t>(undirected </a:t>
            </a:r>
            <a:r>
              <a:rPr lang="en-US" dirty="0"/>
              <a:t>graph)</a:t>
            </a:r>
          </a:p>
          <a:p>
            <a:pPr marL="0" indent="0">
              <a:buNone/>
            </a:pPr>
            <a:endParaRPr lang="en-US" sz="2800" dirty="0"/>
          </a:p>
        </p:txBody>
      </p:sp>
    </p:spTree>
    <p:extLst>
      <p:ext uri="{BB962C8B-B14F-4D97-AF65-F5344CB8AC3E}">
        <p14:creationId xmlns:p14="http://schemas.microsoft.com/office/powerpoint/2010/main" val="142566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Graphs are a generalization of trees</a:t>
            </a:r>
          </a:p>
        </p:txBody>
      </p:sp>
      <p:pic>
        <p:nvPicPr>
          <p:cNvPr id="9" name="Content Placeholder 8" descr="Shape&#10;&#10;Description automatically generated">
            <a:extLst>
              <a:ext uri="{FF2B5EF4-FFF2-40B4-BE49-F238E27FC236}">
                <a16:creationId xmlns:a16="http://schemas.microsoft.com/office/drawing/2014/main" id="{7D760450-A40B-E55C-B052-786624F4F781}"/>
              </a:ext>
            </a:extLst>
          </p:cNvPr>
          <p:cNvPicPr>
            <a:picLocks noGrp="1" noChangeAspect="1"/>
          </p:cNvPicPr>
          <p:nvPr>
            <p:ph idx="1"/>
          </p:nvPr>
        </p:nvPicPr>
        <p:blipFill>
          <a:blip r:embed="rId2"/>
          <a:stretch>
            <a:fillRect/>
          </a:stretch>
        </p:blipFill>
        <p:spPr>
          <a:xfrm>
            <a:off x="1272745" y="1025611"/>
            <a:ext cx="5399903" cy="3039762"/>
          </a:xfrm>
        </p:spPr>
      </p:pic>
    </p:spTree>
    <p:extLst>
      <p:ext uri="{BB962C8B-B14F-4D97-AF65-F5344CB8AC3E}">
        <p14:creationId xmlns:p14="http://schemas.microsoft.com/office/powerpoint/2010/main" val="169793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Formal Definition of Graphs</a:t>
            </a:r>
          </a:p>
        </p:txBody>
      </p:sp>
      <p:sp>
        <p:nvSpPr>
          <p:cNvPr id="5" name="Content Placeholder 4">
            <a:extLst>
              <a:ext uri="{FF2B5EF4-FFF2-40B4-BE49-F238E27FC236}">
                <a16:creationId xmlns:a16="http://schemas.microsoft.com/office/drawing/2014/main" id="{409D9253-9320-0060-DBA3-A5958EB912F1}"/>
              </a:ext>
            </a:extLst>
          </p:cNvPr>
          <p:cNvSpPr>
            <a:spLocks noGrp="1"/>
          </p:cNvSpPr>
          <p:nvPr>
            <p:ph idx="1"/>
          </p:nvPr>
        </p:nvSpPr>
        <p:spPr>
          <a:xfrm>
            <a:off x="628650" y="902043"/>
            <a:ext cx="7886700" cy="3730680"/>
          </a:xfrm>
        </p:spPr>
        <p:txBody>
          <a:bodyPr>
            <a:normAutofit/>
          </a:bodyPr>
          <a:lstStyle/>
          <a:p>
            <a:r>
              <a:rPr lang="en-US" sz="2800" dirty="0"/>
              <a:t>A graph G = (V, E) consists of </a:t>
            </a:r>
          </a:p>
          <a:p>
            <a:pPr lvl="1"/>
            <a:r>
              <a:rPr lang="en-US" sz="2800" dirty="0"/>
              <a:t> V: a finite set of vertices/nodes, and </a:t>
            </a:r>
          </a:p>
          <a:p>
            <a:pPr lvl="1"/>
            <a:r>
              <a:rPr lang="en-US" sz="2800" dirty="0"/>
              <a:t> E: a finite set of edges </a:t>
            </a:r>
          </a:p>
          <a:p>
            <a:r>
              <a:rPr lang="en-US" sz="2800" dirty="0"/>
              <a:t>Each edge is a pair (a, b), where </a:t>
            </a:r>
          </a:p>
          <a:p>
            <a:pPr lvl="1"/>
            <a:r>
              <a:rPr lang="en-US" sz="2800" dirty="0"/>
              <a:t> a  in  V</a:t>
            </a:r>
          </a:p>
          <a:p>
            <a:pPr lvl="1"/>
            <a:r>
              <a:rPr lang="en-US" sz="2800" dirty="0"/>
              <a:t> b  in  V</a:t>
            </a:r>
          </a:p>
        </p:txBody>
      </p:sp>
    </p:spTree>
    <p:extLst>
      <p:ext uri="{BB962C8B-B14F-4D97-AF65-F5344CB8AC3E}">
        <p14:creationId xmlns:p14="http://schemas.microsoft.com/office/powerpoint/2010/main" val="65421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515895" y="282555"/>
            <a:ext cx="7886700" cy="483802"/>
          </a:xfrm>
        </p:spPr>
        <p:txBody>
          <a:bodyPr>
            <a:normAutofit fontScale="90000"/>
          </a:bodyPr>
          <a:lstStyle/>
          <a:p>
            <a:r>
              <a:rPr lang="en-US" dirty="0"/>
              <a:t>Graph Examples: an Undirected Graph with 5 nodes</a:t>
            </a:r>
          </a:p>
        </p:txBody>
      </p:sp>
      <p:pic>
        <p:nvPicPr>
          <p:cNvPr id="3" name="Content Placeholder 2" descr="A picture containing timeline&#10;&#10;Description automatically generated">
            <a:extLst>
              <a:ext uri="{FF2B5EF4-FFF2-40B4-BE49-F238E27FC236}">
                <a16:creationId xmlns:a16="http://schemas.microsoft.com/office/drawing/2014/main" id="{40BA52E5-0CC6-9EC4-7912-0654CDF6B65B}"/>
              </a:ext>
            </a:extLst>
          </p:cNvPr>
          <p:cNvPicPr>
            <a:picLocks noGrp="1" noChangeAspect="1"/>
          </p:cNvPicPr>
          <p:nvPr>
            <p:ph idx="1"/>
          </p:nvPr>
        </p:nvPicPr>
        <p:blipFill>
          <a:blip r:embed="rId2"/>
          <a:stretch>
            <a:fillRect/>
          </a:stretch>
        </p:blipFill>
        <p:spPr>
          <a:xfrm>
            <a:off x="741405" y="757647"/>
            <a:ext cx="6882714" cy="3703142"/>
          </a:xfrm>
        </p:spPr>
      </p:pic>
    </p:spTree>
    <p:extLst>
      <p:ext uri="{BB962C8B-B14F-4D97-AF65-F5344CB8AC3E}">
        <p14:creationId xmlns:p14="http://schemas.microsoft.com/office/powerpoint/2010/main" val="24486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2 Types of Graphs</a:t>
            </a:r>
          </a:p>
        </p:txBody>
      </p:sp>
      <p:sp>
        <p:nvSpPr>
          <p:cNvPr id="5" name="Content Placeholder 4">
            <a:extLst>
              <a:ext uri="{FF2B5EF4-FFF2-40B4-BE49-F238E27FC236}">
                <a16:creationId xmlns:a16="http://schemas.microsoft.com/office/drawing/2014/main" id="{409D9253-9320-0060-DBA3-A5958EB912F1}"/>
              </a:ext>
            </a:extLst>
          </p:cNvPr>
          <p:cNvSpPr>
            <a:spLocks noGrp="1"/>
          </p:cNvSpPr>
          <p:nvPr>
            <p:ph idx="1"/>
          </p:nvPr>
        </p:nvSpPr>
        <p:spPr>
          <a:xfrm>
            <a:off x="628650" y="902043"/>
            <a:ext cx="7886700" cy="3730680"/>
          </a:xfrm>
        </p:spPr>
        <p:txBody>
          <a:bodyPr>
            <a:normAutofit/>
          </a:bodyPr>
          <a:lstStyle/>
          <a:p>
            <a:r>
              <a:rPr lang="en-US" sz="2800" dirty="0"/>
              <a:t>A </a:t>
            </a:r>
            <a:r>
              <a:rPr lang="en-US" sz="2800" b="1" u="sng" dirty="0"/>
              <a:t>directed graph</a:t>
            </a:r>
            <a:r>
              <a:rPr lang="en-US" sz="2800" dirty="0"/>
              <a:t>, or digraph, is a graph in which the edges are ordered pairs</a:t>
            </a:r>
          </a:p>
          <a:p>
            <a:pPr marL="342900" lvl="1" indent="0">
              <a:buNone/>
            </a:pPr>
            <a:r>
              <a:rPr lang="en-US" sz="2800" dirty="0">
                <a:latin typeface="Courier" pitchFamily="2" charset="0"/>
              </a:rPr>
              <a:t>  (a, b) ≠ (b, a)</a:t>
            </a:r>
          </a:p>
          <a:p>
            <a:r>
              <a:rPr lang="en-US" sz="2800" dirty="0"/>
              <a:t>An </a:t>
            </a:r>
            <a:r>
              <a:rPr lang="en-US" sz="2800" b="1" u="sng" dirty="0"/>
              <a:t>undirected graph</a:t>
            </a:r>
            <a:r>
              <a:rPr lang="en-US" sz="2800" dirty="0"/>
              <a:t> is a graph in which the edges are unordered pairs</a:t>
            </a:r>
          </a:p>
          <a:p>
            <a:pPr marL="342900" lvl="1" indent="0">
              <a:buNone/>
            </a:pPr>
            <a:r>
              <a:rPr lang="en-US" sz="2800" dirty="0"/>
              <a:t>    </a:t>
            </a:r>
            <a:r>
              <a:rPr lang="en-US" sz="2800" dirty="0">
                <a:latin typeface="Courier" pitchFamily="2" charset="0"/>
              </a:rPr>
              <a:t>(a, b) == (b, a)</a:t>
            </a:r>
          </a:p>
          <a:p>
            <a:pPr marL="0" indent="0">
              <a:buNone/>
            </a:pPr>
            <a:endParaRPr lang="en-US" sz="2800" dirty="0"/>
          </a:p>
          <a:p>
            <a:pPr lvl="1"/>
            <a:endParaRPr lang="en-US" sz="2800" dirty="0"/>
          </a:p>
        </p:txBody>
      </p:sp>
    </p:spTree>
    <p:extLst>
      <p:ext uri="{BB962C8B-B14F-4D97-AF65-F5344CB8AC3E}">
        <p14:creationId xmlns:p14="http://schemas.microsoft.com/office/powerpoint/2010/main" val="171740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Directed Graph </a:t>
            </a:r>
          </a:p>
        </p:txBody>
      </p:sp>
      <p:sp>
        <p:nvSpPr>
          <p:cNvPr id="9" name="Content Placeholder 8">
            <a:extLst>
              <a:ext uri="{FF2B5EF4-FFF2-40B4-BE49-F238E27FC236}">
                <a16:creationId xmlns:a16="http://schemas.microsoft.com/office/drawing/2014/main" id="{3B1A395B-2D91-F0B7-2CDD-57F6763C3728}"/>
              </a:ext>
            </a:extLst>
          </p:cNvPr>
          <p:cNvSpPr>
            <a:spLocks noGrp="1"/>
          </p:cNvSpPr>
          <p:nvPr>
            <p:ph idx="1"/>
          </p:nvPr>
        </p:nvSpPr>
        <p:spPr/>
        <p:txBody>
          <a:bodyPr/>
          <a:lstStyle/>
          <a:p>
            <a:r>
              <a:rPr lang="en-US" sz="2800" dirty="0"/>
              <a:t>Twitter data is a Directed Graph.</a:t>
            </a:r>
          </a:p>
          <a:p>
            <a:pPr lvl="1"/>
            <a:r>
              <a:rPr lang="en-US" sz="2600" dirty="0"/>
              <a:t> Alex follows Jane (but Jane might not follow Alex)</a:t>
            </a:r>
          </a:p>
          <a:p>
            <a:pPr lvl="1"/>
            <a:r>
              <a:rPr lang="en-US" sz="2600" dirty="0"/>
              <a:t> Jane follows Ted (but Ted might not follow Jane)</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422054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Directed Graph </a:t>
            </a:r>
          </a:p>
        </p:txBody>
      </p:sp>
      <p:pic>
        <p:nvPicPr>
          <p:cNvPr id="7" name="Content Placeholder 6" descr="Diagram&#10;&#10;Description automatically generated">
            <a:extLst>
              <a:ext uri="{FF2B5EF4-FFF2-40B4-BE49-F238E27FC236}">
                <a16:creationId xmlns:a16="http://schemas.microsoft.com/office/drawing/2014/main" id="{AF67B33C-EDFB-7F6B-2236-1B958C53FAAD}"/>
              </a:ext>
            </a:extLst>
          </p:cNvPr>
          <p:cNvPicPr>
            <a:picLocks noGrp="1" noChangeAspect="1"/>
          </p:cNvPicPr>
          <p:nvPr>
            <p:ph idx="1"/>
          </p:nvPr>
        </p:nvPicPr>
        <p:blipFill>
          <a:blip r:embed="rId2"/>
          <a:stretch>
            <a:fillRect/>
          </a:stretch>
        </p:blipFill>
        <p:spPr>
          <a:xfrm>
            <a:off x="1940011" y="1136822"/>
            <a:ext cx="4707924" cy="2916194"/>
          </a:xfrm>
        </p:spPr>
      </p:pic>
    </p:spTree>
    <p:extLst>
      <p:ext uri="{BB962C8B-B14F-4D97-AF65-F5344CB8AC3E}">
        <p14:creationId xmlns:p14="http://schemas.microsoft.com/office/powerpoint/2010/main" val="23397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5"/>
            <a:ext cx="7886700" cy="483802"/>
          </a:xfrm>
        </p:spPr>
        <p:txBody>
          <a:bodyPr>
            <a:normAutofit fontScale="90000"/>
          </a:bodyPr>
          <a:lstStyle/>
          <a:p>
            <a:r>
              <a:rPr lang="en-US" dirty="0"/>
              <a:t>Graph Examples: a Directed Graph </a:t>
            </a:r>
          </a:p>
        </p:txBody>
      </p:sp>
      <p:pic>
        <p:nvPicPr>
          <p:cNvPr id="7" name="Content Placeholder 6" descr="Diagram&#10;&#10;Description automatically generated">
            <a:extLst>
              <a:ext uri="{FF2B5EF4-FFF2-40B4-BE49-F238E27FC236}">
                <a16:creationId xmlns:a16="http://schemas.microsoft.com/office/drawing/2014/main" id="{AF67B33C-EDFB-7F6B-2236-1B958C53FAAD}"/>
              </a:ext>
            </a:extLst>
          </p:cNvPr>
          <p:cNvPicPr>
            <a:picLocks noGrp="1" noChangeAspect="1"/>
          </p:cNvPicPr>
          <p:nvPr>
            <p:ph idx="1"/>
          </p:nvPr>
        </p:nvPicPr>
        <p:blipFill>
          <a:blip r:embed="rId2"/>
          <a:stretch>
            <a:fillRect/>
          </a:stretch>
        </p:blipFill>
        <p:spPr>
          <a:xfrm>
            <a:off x="5136294" y="1112108"/>
            <a:ext cx="2533135" cy="2706129"/>
          </a:xfrm>
        </p:spPr>
      </p:pic>
      <p:sp>
        <p:nvSpPr>
          <p:cNvPr id="6" name="Content Placeholder 4">
            <a:extLst>
              <a:ext uri="{FF2B5EF4-FFF2-40B4-BE49-F238E27FC236}">
                <a16:creationId xmlns:a16="http://schemas.microsoft.com/office/drawing/2014/main" id="{10DAFA02-03DB-86FA-DF62-DBE52EDC27FD}"/>
              </a:ext>
            </a:extLst>
          </p:cNvPr>
          <p:cNvSpPr txBox="1">
            <a:spLocks/>
          </p:cNvSpPr>
          <p:nvPr/>
        </p:nvSpPr>
        <p:spPr>
          <a:xfrm>
            <a:off x="628650" y="902043"/>
            <a:ext cx="4276982" cy="3730680"/>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endParaRPr lang="en-US" sz="2800" dirty="0"/>
          </a:p>
        </p:txBody>
      </p:sp>
      <p:sp>
        <p:nvSpPr>
          <p:cNvPr id="8" name="Content Placeholder 4">
            <a:extLst>
              <a:ext uri="{FF2B5EF4-FFF2-40B4-BE49-F238E27FC236}">
                <a16:creationId xmlns:a16="http://schemas.microsoft.com/office/drawing/2014/main" id="{31D641AB-93A0-910A-803F-86059484839D}"/>
              </a:ext>
            </a:extLst>
          </p:cNvPr>
          <p:cNvSpPr txBox="1">
            <a:spLocks/>
          </p:cNvSpPr>
          <p:nvPr/>
        </p:nvSpPr>
        <p:spPr>
          <a:xfrm>
            <a:off x="628650" y="902043"/>
            <a:ext cx="4276982" cy="333941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a directed graph, the edges are arrows.</a:t>
            </a:r>
          </a:p>
          <a:p>
            <a:pPr marL="0" indent="0">
              <a:buNone/>
            </a:pPr>
            <a:endParaRPr lang="en-US" sz="2800" dirty="0"/>
          </a:p>
          <a:p>
            <a:r>
              <a:rPr lang="en-US" sz="2800" dirty="0"/>
              <a:t>Directed graphs show the flow from one node to another and not vise versa.</a:t>
            </a:r>
          </a:p>
          <a:p>
            <a:pPr marL="0" indent="0">
              <a:buFont typeface="Arial" panose="020B0604020202020204" pitchFamily="34" charset="0"/>
              <a:buNone/>
            </a:pPr>
            <a:endParaRPr lang="en-US" sz="2800" dirty="0"/>
          </a:p>
          <a:p>
            <a:pPr lvl="1"/>
            <a:endParaRPr lang="en-US" sz="2800" dirty="0"/>
          </a:p>
        </p:txBody>
      </p:sp>
    </p:spTree>
    <p:extLst>
      <p:ext uri="{BB962C8B-B14F-4D97-AF65-F5344CB8AC3E}">
        <p14:creationId xmlns:p14="http://schemas.microsoft.com/office/powerpoint/2010/main" val="74545651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637</TotalTime>
  <Words>816</Words>
  <Application>Microsoft Macintosh PowerPoint</Application>
  <PresentationFormat>On-screen Show (16:9)</PresentationFormat>
  <Paragraphs>90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Courier</vt:lpstr>
      <vt:lpstr>Courier New</vt:lpstr>
      <vt:lpstr>Franklin Gothic Medium Cond</vt:lpstr>
      <vt:lpstr>Helvetica Light</vt:lpstr>
      <vt:lpstr>Wingdings</vt:lpstr>
      <vt:lpstr>Office Theme</vt:lpstr>
      <vt:lpstr>Introduction  to Graphs</vt:lpstr>
      <vt:lpstr>What is a Graph Data Structure?</vt:lpstr>
      <vt:lpstr>Graphs are a generalization of trees</vt:lpstr>
      <vt:lpstr>Formal Definition of Graphs</vt:lpstr>
      <vt:lpstr>Graph Examples: an Undirected Graph with 5 nodes</vt:lpstr>
      <vt:lpstr>2 Types of Graphs</vt:lpstr>
      <vt:lpstr>Graph Examples: a Directed Graph </vt:lpstr>
      <vt:lpstr>Graph Examples: a Directed Graph </vt:lpstr>
      <vt:lpstr>Graph Examples: a Directed Graph </vt:lpstr>
      <vt:lpstr>Graph Examples: a Undirected Graph </vt:lpstr>
      <vt:lpstr>Graph Examples: an Undirected Graph </vt:lpstr>
      <vt:lpstr>Graph Examples: an Undirected Graph </vt:lpstr>
      <vt:lpstr>Graph terminology: Directed</vt:lpstr>
      <vt:lpstr>Graph terminology: Undirected</vt:lpstr>
      <vt:lpstr>Graph terminology: Path</vt:lpstr>
      <vt:lpstr>Graph terminology: Path</vt:lpstr>
      <vt:lpstr>Graph terminology: Cyclic Path</vt:lpstr>
      <vt:lpstr>Graph terminology: Cyclic Path</vt:lpstr>
      <vt:lpstr>Graph terminology: DAG</vt:lpstr>
      <vt:lpstr>Graph terminology: DAG Example</vt:lpstr>
      <vt:lpstr>Uses for Graph</vt:lpstr>
      <vt:lpstr>Graph Theory Tutorial (as a URL link)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Parsian, Mahmoud</cp:lastModifiedBy>
  <cp:revision>39</cp:revision>
  <dcterms:created xsi:type="dcterms:W3CDTF">2019-11-25T23:29:35Z</dcterms:created>
  <dcterms:modified xsi:type="dcterms:W3CDTF">2023-02-26T05:36:41Z</dcterms:modified>
</cp:coreProperties>
</file>