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735" r:id="rId2"/>
    <p:sldMasterId id="2147483776" r:id="rId3"/>
  </p:sldMasterIdLst>
  <p:notesMasterIdLst>
    <p:notesMasterId r:id="rId57"/>
  </p:notesMasterIdLst>
  <p:handoutMasterIdLst>
    <p:handoutMasterId r:id="rId58"/>
  </p:handoutMasterIdLst>
  <p:sldIdLst>
    <p:sldId id="263" r:id="rId4"/>
    <p:sldId id="290" r:id="rId5"/>
    <p:sldId id="337" r:id="rId6"/>
    <p:sldId id="305" r:id="rId7"/>
    <p:sldId id="393" r:id="rId8"/>
    <p:sldId id="307" r:id="rId9"/>
    <p:sldId id="331" r:id="rId10"/>
    <p:sldId id="395" r:id="rId11"/>
    <p:sldId id="396" r:id="rId12"/>
    <p:sldId id="397" r:id="rId13"/>
    <p:sldId id="398" r:id="rId14"/>
    <p:sldId id="394" r:id="rId15"/>
    <p:sldId id="392" r:id="rId16"/>
    <p:sldId id="312" r:id="rId17"/>
    <p:sldId id="306" r:id="rId18"/>
    <p:sldId id="399" r:id="rId19"/>
    <p:sldId id="338" r:id="rId20"/>
    <p:sldId id="339" r:id="rId21"/>
    <p:sldId id="333" r:id="rId22"/>
    <p:sldId id="332" r:id="rId23"/>
    <p:sldId id="400" r:id="rId24"/>
    <p:sldId id="341" r:id="rId25"/>
    <p:sldId id="334" r:id="rId26"/>
    <p:sldId id="336" r:id="rId27"/>
    <p:sldId id="308" r:id="rId28"/>
    <p:sldId id="403" r:id="rId29"/>
    <p:sldId id="309" r:id="rId30"/>
    <p:sldId id="327" r:id="rId31"/>
    <p:sldId id="330" r:id="rId32"/>
    <p:sldId id="329" r:id="rId33"/>
    <p:sldId id="310" r:id="rId34"/>
    <p:sldId id="311" r:id="rId35"/>
    <p:sldId id="335" r:id="rId36"/>
    <p:sldId id="300" r:id="rId37"/>
    <p:sldId id="401" r:id="rId38"/>
    <p:sldId id="313" r:id="rId39"/>
    <p:sldId id="314" r:id="rId40"/>
    <p:sldId id="342" r:id="rId41"/>
    <p:sldId id="315" r:id="rId42"/>
    <p:sldId id="340" r:id="rId43"/>
    <p:sldId id="316" r:id="rId44"/>
    <p:sldId id="317" r:id="rId45"/>
    <p:sldId id="402" r:id="rId46"/>
    <p:sldId id="318" r:id="rId47"/>
    <p:sldId id="319" r:id="rId48"/>
    <p:sldId id="320" r:id="rId49"/>
    <p:sldId id="324" r:id="rId50"/>
    <p:sldId id="322" r:id="rId51"/>
    <p:sldId id="323" r:id="rId52"/>
    <p:sldId id="321" r:id="rId53"/>
    <p:sldId id="326" r:id="rId54"/>
    <p:sldId id="328" r:id="rId55"/>
    <p:sldId id="325" r:id="rId5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6">
          <p15:clr>
            <a:srgbClr val="A4A3A4"/>
          </p15:clr>
        </p15:guide>
        <p15:guide id="2" pos="176">
          <p15:clr>
            <a:srgbClr val="A4A3A4"/>
          </p15:clr>
        </p15:guide>
        <p15:guide id="3" pos="55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B441"/>
    <a:srgbClr val="FFFF66"/>
    <a:srgbClr val="D6E4F2"/>
    <a:srgbClr val="69DCD9"/>
    <a:srgbClr val="33CCCC"/>
    <a:srgbClr val="AD73AC"/>
    <a:srgbClr val="ADBF69"/>
    <a:srgbClr val="9F9F9F"/>
    <a:srgbClr val="4D4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87795" autoAdjust="0"/>
  </p:normalViewPr>
  <p:slideViewPr>
    <p:cSldViewPr>
      <p:cViewPr varScale="1">
        <p:scale>
          <a:sx n="130" d="100"/>
          <a:sy n="130" d="100"/>
        </p:scale>
        <p:origin x="1872" y="184"/>
      </p:cViewPr>
      <p:guideLst>
        <p:guide orient="horz" pos="3966"/>
        <p:guide pos="176"/>
        <p:guide pos="55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 snapToGrid="0">
      <p:cViewPr varScale="1">
        <p:scale>
          <a:sx n="111" d="100"/>
          <a:sy n="111" d="100"/>
        </p:scale>
        <p:origin x="4272" y="20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06089812543899"/>
          <c:y val="9.0798515050483503E-2"/>
          <c:w val="0.53520473875191799"/>
          <c:h val="0.639429902343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2.10210210210209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7CD-994D-95D3-4ADDC326E928}"/>
                </c:ext>
              </c:extLst>
            </c:dLbl>
            <c:dLbl>
              <c:idx val="1"/>
              <c:layout>
                <c:manualLayout>
                  <c:x val="-4.5537340619307802E-3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CD-994D-95D3-4ADDC326E92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CD-994D-95D3-4ADDC326E928}"/>
            </c:ext>
          </c:extLst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7CD-994D-95D3-4ADDC326E928}"/>
                </c:ext>
              </c:extLst>
            </c:dLbl>
            <c:dLbl>
              <c:idx val="1"/>
              <c:layout>
                <c:manualLayout>
                  <c:x val="-9.10746812386156E-4"/>
                  <c:y val="-3.4534534534534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7CD-994D-95D3-4ADDC326E92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7CD-994D-95D3-4ADDC326E9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0444952"/>
        <c:axId val="-2110439432"/>
      </c:barChart>
      <c:catAx>
        <c:axId val="-2110444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799"/>
              <c:y val="0.864274077226833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0439432"/>
        <c:crosses val="autoZero"/>
        <c:auto val="1"/>
        <c:lblAlgn val="ctr"/>
        <c:lblOffset val="100"/>
        <c:noMultiLvlLbl val="0"/>
      </c:catAx>
      <c:valAx>
        <c:axId val="-21104394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6.8941382327209104E-3"/>
              <c:y val="0.186422170201697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-21104449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03"/>
          <c:y val="0.16695721601233399"/>
          <c:w val="0.23655120978730099"/>
          <c:h val="0.229999172400746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52113570891401"/>
          <c:y val="0.109570385865619"/>
          <c:w val="0.6087460279857630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2-7640-8632-19E70973BD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62-7640-8632-19E70973BD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09439640"/>
        <c:axId val="-2109436664"/>
      </c:barChart>
      <c:catAx>
        <c:axId val="-21094396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09436664"/>
        <c:crosses val="autoZero"/>
        <c:auto val="1"/>
        <c:lblAlgn val="ctr"/>
        <c:lblOffset val="100"/>
        <c:noMultiLvlLbl val="0"/>
      </c:catAx>
      <c:valAx>
        <c:axId val="-21094366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09439640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177493438320199"/>
          <c:y val="0.109570385865619"/>
          <c:w val="0.5260933398950129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0E-2B4A-8D4A-D72CEB699D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0E-2B4A-8D4A-D72CEB699D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09252360"/>
        <c:axId val="-2109249384"/>
      </c:barChart>
      <c:catAx>
        <c:axId val="-210925236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09249384"/>
        <c:crosses val="autoZero"/>
        <c:auto val="1"/>
        <c:lblAlgn val="ctr"/>
        <c:lblOffset val="100"/>
        <c:noMultiLvlLbl val="0"/>
      </c:catAx>
      <c:valAx>
        <c:axId val="-2109249384"/>
        <c:scaling>
          <c:orientation val="minMax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09252360"/>
        <c:crosses val="autoZero"/>
        <c:crossBetween val="between"/>
        <c:majorUnit val="30"/>
      </c:valAx>
    </c:plotArea>
    <c:legend>
      <c:legendPos val="r"/>
      <c:layout>
        <c:manualLayout>
          <c:xMode val="edge"/>
          <c:yMode val="edge"/>
          <c:x val="0.81117313460817397"/>
          <c:y val="6.8804118284059704E-2"/>
          <c:w val="0.13525543682039701"/>
          <c:h val="0.6576770689807429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9FB021FE-9EB7-4E5C-BB0C-029034175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CE2FECC4-DAC2-40AD-A553-8B55346AC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0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6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4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0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</a:t>
            </a:r>
            <a:r>
              <a:rPr lang="en-US" baseline="0" dirty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0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54 GB Wikipedia</a:t>
            </a:r>
            <a:r>
              <a:rPr lang="en-US" baseline="0" dirty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GB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Generalize</a:t>
            </a:r>
            <a:r>
              <a:rPr lang="en-US" baseline="0" dirty="0"/>
              <a:t> the map/reduce 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0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7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6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8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4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4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RDD </a:t>
            </a:r>
            <a:r>
              <a:rPr lang="en-US" dirty="0">
                <a:sym typeface="Wingdings"/>
              </a:rPr>
              <a:t> </a:t>
            </a:r>
            <a:r>
              <a:rPr lang="en-US" dirty="0"/>
              <a:t>Colloquially referred to as RDDs</a:t>
            </a:r>
          </a:p>
          <a:p>
            <a:r>
              <a:rPr lang="en-US" dirty="0"/>
              <a:t> (e.g. caching in RAM)</a:t>
            </a:r>
          </a:p>
          <a:p>
            <a:pPr marL="0" lvl="1"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Lazy operations to build RDDs from other RDDs</a:t>
            </a:r>
          </a:p>
          <a:p>
            <a:pPr marL="0" lvl="1"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Return a result or write it to storage</a:t>
            </a:r>
          </a:p>
          <a:p>
            <a:pPr marL="0" lvl="1" defTabSz="46588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5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2FECC4-DAC2-40AD-A553-8B55346ACC9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1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465887">
              <a:defRPr/>
            </a:pPr>
            <a:r>
              <a:rPr lang="en-US" dirty="0"/>
              <a:t>Add</a:t>
            </a:r>
            <a:r>
              <a:rPr lang="en-US" baseline="0" dirty="0"/>
              <a:t> “variables” to the “functions” in functional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 rot="10800000">
            <a:off x="0" y="4772025"/>
            <a:ext cx="7053263" cy="1677988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" name="Picture 11" descr="seq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11" name="Title 10"/>
          <p:cNvSpPr>
            <a:spLocks noGrp="1" noChangeArrowheads="1"/>
          </p:cNvSpPr>
          <p:nvPr>
            <p:ph type="ctrTitle"/>
          </p:nvPr>
        </p:nvSpPr>
        <p:spPr>
          <a:xfrm>
            <a:off x="397920" y="3210128"/>
            <a:ext cx="6810276" cy="1617426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97920" y="4936280"/>
            <a:ext cx="4294187" cy="1060450"/>
          </a:xfrm>
        </p:spPr>
        <p:txBody>
          <a:bodyPr anchor="t" anchorCtr="0"/>
          <a:lstStyle>
            <a:lvl1pPr marL="0" indent="0" algn="l">
              <a:spcBef>
                <a:spcPct val="0"/>
              </a:spcBef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12" y="1435608"/>
            <a:ext cx="8595360" cy="4882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12" y="1435608"/>
            <a:ext cx="3973512" cy="45466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1200" y="1435608"/>
            <a:ext cx="3975100" cy="45466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3991335"/>
            <a:ext cx="6858000" cy="1395551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5386885"/>
            <a:ext cx="6858000" cy="556715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B430D4-07DF-665F-4720-A6ACC9D9B44E}"/>
              </a:ext>
            </a:extLst>
          </p:cNvPr>
          <p:cNvSpPr>
            <a:spLocks noChangeArrowheads="1"/>
          </p:cNvSpPr>
          <p:nvPr userDrawn="1"/>
        </p:nvSpPr>
        <p:spPr bwMode="auto">
          <a:xfrm rot="10800000">
            <a:off x="0" y="4772025"/>
            <a:ext cx="7053263" cy="1677988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" descr="seqBar.jpg">
            <a:extLst>
              <a:ext uri="{FF2B5EF4-FFF2-40B4-BE49-F238E27FC236}">
                <a16:creationId xmlns:a16="http://schemas.microsoft.com/office/drawing/2014/main" id="{DF8CD100-2FA1-B1B7-BC15-965C3FD52C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70373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06843"/>
            <a:ext cx="6858000" cy="3070496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9609"/>
            <a:ext cx="6858000" cy="623015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62573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26100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0170578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34167"/>
            <a:ext cx="4024312" cy="539751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11297"/>
            <a:ext cx="78867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738917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976617"/>
            <a:ext cx="78867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378638"/>
            <a:ext cx="4024312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2111297"/>
            <a:ext cx="78867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2715695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2" y="1081798"/>
            <a:ext cx="4023953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542605"/>
            <a:ext cx="4024312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756452"/>
            <a:ext cx="8303872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68107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2" y="1174027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634834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634834"/>
            <a:ext cx="5035292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6433619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NA-Seq_only2"/>
          <p:cNvPicPr>
            <a:picLocks noChangeAspect="1" noChangeArrowheads="1"/>
          </p:cNvPicPr>
          <p:nvPr userDrawn="1"/>
        </p:nvPicPr>
        <p:blipFill>
          <a:blip r:embed="rId2" cstate="print"/>
          <a:srcRect t="1222" b="21623"/>
          <a:stretch>
            <a:fillRect/>
          </a:stretch>
        </p:blipFill>
        <p:spPr bwMode="auto">
          <a:xfrm>
            <a:off x="0" y="0"/>
            <a:ext cx="9144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9900" y="3602038"/>
            <a:ext cx="8257241" cy="2330450"/>
          </a:xfrm>
          <a:prstGeom prst="rect">
            <a:avLst/>
          </a:prstGeom>
        </p:spPr>
        <p:txBody>
          <a:bodyPr anchor="t"/>
          <a:lstStyle>
            <a:lvl1pPr algn="l">
              <a:defRPr sz="3200" b="0" baseline="0"/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3586056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3046863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3046863"/>
            <a:ext cx="5035292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222492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2" y="1620991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1081798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1081799"/>
            <a:ext cx="5035292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3667447"/>
            <a:ext cx="5035292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324821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464895"/>
            <a:ext cx="5035292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85083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2371725"/>
            <a:ext cx="5035292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069560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5" y="1110976"/>
            <a:ext cx="4407083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533317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5" y="2512705"/>
            <a:ext cx="4407083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600200"/>
            <a:ext cx="27432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945536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3" y="1078391"/>
            <a:ext cx="2749209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671110"/>
            <a:ext cx="2749454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7" y="1078391"/>
            <a:ext cx="25145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50" y="1078393"/>
            <a:ext cx="25145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0412382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1081242"/>
            <a:ext cx="6591807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54204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2493845"/>
            <a:ext cx="3206494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2493845"/>
            <a:ext cx="3206494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5505267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1" y="1620992"/>
            <a:ext cx="2749209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3187150"/>
            <a:ext cx="2749454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447391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2401603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4349939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8777830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1081242"/>
            <a:ext cx="6466444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54204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946900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361423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50287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3424738"/>
            <a:ext cx="265176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3471305"/>
            <a:ext cx="265176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3471305"/>
            <a:ext cx="265176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862012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361423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50287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6" y="3587178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700" y="3587177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4" y="3587175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8183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81392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41798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4" y="2277977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6" y="2588653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7" y="3591434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4" y="2277975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4" y="2591402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5" y="3594183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4" y="2277975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5" y="2591402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6" y="3594183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3" y="2277978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5" y="2588653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6" y="3591434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893117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8262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020838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570793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720001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377769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6537"/>
            <a:ext cx="4038600" cy="4197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6537"/>
            <a:ext cx="4038600" cy="4197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B3DB38B-F70D-144F-89B7-4167F0040C69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0316" y="6356352"/>
            <a:ext cx="1371600" cy="365125"/>
          </a:xfrm>
          <a:prstGeom prst="rect">
            <a:avLst/>
          </a:prstGeom>
        </p:spPr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400" y="1423987"/>
            <a:ext cx="3973512" cy="48720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423987"/>
            <a:ext cx="3975100" cy="48720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69438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6537"/>
            <a:ext cx="4038600" cy="4197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6537"/>
            <a:ext cx="4038600" cy="4197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B3DB38B-F70D-144F-89B7-4167F0040C69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40316" y="6356352"/>
            <a:ext cx="1371600" cy="365125"/>
          </a:xfrm>
          <a:prstGeom prst="rect">
            <a:avLst/>
          </a:prstGeom>
        </p:spPr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7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5B3DB38B-F70D-144F-89B7-4167F0040C69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40316" y="6356352"/>
            <a:ext cx="1371600" cy="365125"/>
          </a:xfrm>
          <a:prstGeom prst="rect">
            <a:avLst/>
          </a:prstGeom>
        </p:spPr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8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 userDrawn="1"/>
        </p:nvSpPr>
        <p:spPr bwMode="auto">
          <a:xfrm rot="10800000">
            <a:off x="0" y="4772025"/>
            <a:ext cx="7053263" cy="1677988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5" descr="ILLUMINA_LOGO_RGB_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6850" y="5969000"/>
            <a:ext cx="1106488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seqBa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9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397920" y="3210128"/>
            <a:ext cx="6810276" cy="1617426"/>
          </a:xfrm>
          <a:prstGeom prst="rect">
            <a:avLst/>
          </a:prstGeom>
        </p:spPr>
        <p:txBody>
          <a:bodyPr anchor="ctr" anchorCtr="0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397920" y="4936280"/>
            <a:ext cx="4294187" cy="1060450"/>
          </a:xfrm>
        </p:spPr>
        <p:txBody>
          <a:bodyPr anchor="t" anchorCtr="0"/>
          <a:lstStyle>
            <a:lvl1pPr marL="0" indent="0" algn="l">
              <a:spcBef>
                <a:spcPct val="0"/>
              </a:spcBef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6" name="Picture 7" descr="DNA-Seq_only2"/>
          <p:cNvPicPr>
            <a:picLocks noChangeAspect="1" noChangeArrowheads="1"/>
          </p:cNvPicPr>
          <p:nvPr userDrawn="1"/>
        </p:nvPicPr>
        <p:blipFill>
          <a:blip r:embed="rId4" cstate="print"/>
          <a:srcRect l="2710" t="8926" b="21623"/>
          <a:stretch>
            <a:fillRect/>
          </a:stretch>
        </p:blipFill>
        <p:spPr bwMode="auto">
          <a:xfrm>
            <a:off x="0" y="727196"/>
            <a:ext cx="9144000" cy="2853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 userDrawn="1"/>
        </p:nvSpPr>
        <p:spPr bwMode="auto">
          <a:xfrm>
            <a:off x="7279684" y="423512"/>
            <a:ext cx="1486877" cy="1129694"/>
          </a:xfrm>
          <a:prstGeom prst="roundRect">
            <a:avLst>
              <a:gd name="adj" fmla="val 7143"/>
            </a:avLst>
          </a:prstGeom>
          <a:blipFill>
            <a:blip r:embed="rId5" cstate="print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 userDrawn="1"/>
        </p:nvSpPr>
        <p:spPr bwMode="auto">
          <a:xfrm>
            <a:off x="5296609" y="423512"/>
            <a:ext cx="1486877" cy="1129694"/>
          </a:xfrm>
          <a:prstGeom prst="roundRect">
            <a:avLst>
              <a:gd name="adj" fmla="val 7143"/>
            </a:avLst>
          </a:prstGeom>
          <a:blipFill>
            <a:blip r:embed="rId6" cstate="print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 userDrawn="1"/>
        </p:nvSpPr>
        <p:spPr bwMode="auto">
          <a:xfrm>
            <a:off x="3313533" y="423512"/>
            <a:ext cx="1486877" cy="1129694"/>
          </a:xfrm>
          <a:prstGeom prst="roundRect">
            <a:avLst>
              <a:gd name="adj" fmla="val 7143"/>
            </a:avLst>
          </a:prstGeom>
          <a:blipFill>
            <a:blip r:embed="rId7" cstate="print"/>
            <a:stretch>
              <a:fillRect/>
            </a:stretch>
          </a:blip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122237" y="5902325"/>
            <a:ext cx="72202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2010 Illumina, Inc. All rights reserved.</a:t>
            </a:r>
          </a:p>
          <a:p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illumina</a:t>
            </a:r>
            <a:r>
              <a:rPr lang="en-US" sz="6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Solexa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Making Sense Out of Life,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Oligator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Sentrix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GoldenGate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GoldenGate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Indexing, DASL,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BeadArray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Array of Arrays,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Infinium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BeadXpress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VeraCode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IntelliHyb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iSelect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CSPro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GenomeStudio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Genetic Energy,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HiSeq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sz="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HiScan</a:t>
            </a:r>
            <a:r>
              <a:rPr lang="en-US" sz="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registered trademarks or trademarks of Illumina, Inc. All other brands and names contained herein are the property of their respective owners.</a:t>
            </a:r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NA-Seq_only2"/>
          <p:cNvPicPr>
            <a:picLocks noChangeAspect="1" noChangeArrowheads="1"/>
          </p:cNvPicPr>
          <p:nvPr userDrawn="1"/>
        </p:nvPicPr>
        <p:blipFill>
          <a:blip r:embed="rId2" cstate="print"/>
          <a:srcRect t="1222" b="21623"/>
          <a:stretch>
            <a:fillRect/>
          </a:stretch>
        </p:blipFill>
        <p:spPr bwMode="auto">
          <a:xfrm>
            <a:off x="0" y="0"/>
            <a:ext cx="9144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eqBar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183" y="1424459"/>
            <a:ext cx="8595360" cy="488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 rot="5400000">
            <a:off x="7324723" y="6315087"/>
            <a:ext cx="466725" cy="61912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 rot="16200000">
            <a:off x="8591551" y="6305550"/>
            <a:ext cx="466725" cy="638173"/>
          </a:xfrm>
          <a:prstGeom prst="rect">
            <a:avLst/>
          </a:prstGeom>
          <a:gradFill rotWithShape="1">
            <a:gsLst>
              <a:gs pos="6000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1462" y="228600"/>
            <a:ext cx="860107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9" r:id="rId2"/>
    <p:sldLayoutId id="2147483739" r:id="rId3"/>
    <p:sldLayoutId id="2147483744" r:id="rId4"/>
    <p:sldLayoutId id="2147483747" r:id="rId5"/>
    <p:sldLayoutId id="2147483748" r:id="rId6"/>
    <p:sldLayoutId id="2147483749" r:id="rId7"/>
  </p:sldLayoutIdLst>
  <p:transition spd="med">
    <p:wipe dir="r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50000"/>
        </a:spcBef>
        <a:spcAft>
          <a:spcPct val="0"/>
        </a:spcAft>
        <a:buClr>
          <a:srgbClr val="F89D21"/>
        </a:buClr>
        <a:buSzPct val="60000"/>
        <a:buBlip>
          <a:blip r:embed="rId10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49350" indent="-2349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606550" indent="-2349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637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5pPr>
      <a:lvl6pPr marL="25209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6pPr>
      <a:lvl7pPr marL="29781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7pPr>
      <a:lvl8pPr marL="34353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8pPr>
      <a:lvl9pPr marL="3892550" indent="-234950" algn="l" rtl="0" eaLnBrk="1" fontAlgn="base" hangingPunct="1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0312" y="1435608"/>
            <a:ext cx="8595360" cy="488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 descr="seqBa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6438900"/>
            <a:ext cx="9144000" cy="419100"/>
          </a:xfrm>
          <a:prstGeom prst="rect">
            <a:avLst/>
          </a:prstGeom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6525" y="6547909"/>
            <a:ext cx="819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fld id="{5073B0C2-833C-4049-9244-41733BBAE632}" type="slidenum">
              <a:rPr lang="en-US" sz="1000"/>
              <a:pPr>
                <a:defRPr/>
              </a:pPr>
              <a:t>‹#›</a:t>
            </a:fld>
            <a:endParaRPr lang="en-US" sz="10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 rot="5400000">
            <a:off x="7324723" y="6315087"/>
            <a:ext cx="466725" cy="61912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 rot="16200000">
            <a:off x="8591551" y="6305550"/>
            <a:ext cx="466725" cy="638173"/>
          </a:xfrm>
          <a:prstGeom prst="rect">
            <a:avLst/>
          </a:prstGeom>
          <a:gradFill rotWithShape="1">
            <a:gsLst>
              <a:gs pos="6000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 rot="5400000">
            <a:off x="8129586" y="6091238"/>
            <a:ext cx="466725" cy="1066799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8" name="Picture 8" descr="ILLUMINA_LOGO_RGB_new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54950" y="6550025"/>
            <a:ext cx="914400" cy="20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591" y="239749"/>
            <a:ext cx="8601075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3" r:id="rId2"/>
    <p:sldLayoutId id="2147483745" r:id="rId3"/>
    <p:sldLayoutId id="2147483746" r:id="rId4"/>
  </p:sldLayoutIdLst>
  <p:transition spd="med"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0" fontAlgn="base" hangingPunct="0">
        <a:spcBef>
          <a:spcPct val="50000"/>
        </a:spcBef>
        <a:spcAft>
          <a:spcPct val="0"/>
        </a:spcAft>
        <a:buClr>
          <a:srgbClr val="F89D21"/>
        </a:buClr>
        <a:buSzPct val="60000"/>
        <a:buBlip>
          <a:blip r:embed="rId8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</a:defRPr>
      </a:lvl2pPr>
      <a:lvl3pPr marL="1149350" indent="-2349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606550" indent="-2349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63750" indent="-234950" algn="l" rtl="0" eaLnBrk="0" fontAlgn="base" hangingPunct="0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5pPr>
      <a:lvl6pPr marL="25209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6pPr>
      <a:lvl7pPr marL="29781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7pPr>
      <a:lvl8pPr marL="34353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8pPr>
      <a:lvl9pPr marL="3892550" indent="-234950" algn="l" rtl="0" fontAlgn="base">
        <a:spcBef>
          <a:spcPct val="20000"/>
        </a:spcBef>
        <a:spcAft>
          <a:spcPct val="0"/>
        </a:spcAft>
        <a:buClr>
          <a:srgbClr val="535353"/>
        </a:buClr>
        <a:buFont typeface="Arial" charset="0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2127"/>
            <a:ext cx="78867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4" y="725347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373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  <p:sldLayoutId id="2147483795" r:id="rId19"/>
    <p:sldLayoutId id="2147483796" r:id="rId20"/>
    <p:sldLayoutId id="2147483797" r:id="rId21"/>
    <p:sldLayoutId id="2147483798" r:id="rId22"/>
    <p:sldLayoutId id="2147483799" r:id="rId23"/>
    <p:sldLayoutId id="2147483800" r:id="rId24"/>
    <p:sldLayoutId id="2147483801" r:id="rId25"/>
  </p:sldLayoutIdLst>
  <p:transition spd="med">
    <p:wipe dir="r"/>
  </p:transition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6810276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00FF"/>
                </a:solidFill>
              </a:rPr>
            </a:br>
            <a:r>
              <a:rPr lang="en-US" sz="4000" b="1" dirty="0">
                <a:solidFill>
                  <a:srgbClr val="0000FF"/>
                </a:solidFill>
              </a:rPr>
              <a:t>Introduction</a:t>
            </a:r>
            <a:r>
              <a:rPr lang="en-US" b="1" dirty="0">
                <a:solidFill>
                  <a:srgbClr val="0000FF"/>
                </a:solidFill>
              </a:rPr>
              <a:t> to</a:t>
            </a:r>
            <a:br>
              <a:rPr lang="en-US" b="1" dirty="0">
                <a:solidFill>
                  <a:srgbClr val="0000FF"/>
                </a:solidFill>
              </a:rPr>
            </a:b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  <a:latin typeface="Courier" pitchFamily="2" charset="0"/>
              </a:rPr>
              <a:t>https://</a:t>
            </a:r>
            <a:r>
              <a:rPr lang="en-US" b="1" dirty="0" err="1">
                <a:solidFill>
                  <a:srgbClr val="0000FF"/>
                </a:solidFill>
                <a:latin typeface="Courier" pitchFamily="2" charset="0"/>
              </a:rPr>
              <a:t>spark.apache.org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920" y="4800600"/>
            <a:ext cx="4294187" cy="762000"/>
          </a:xfrm>
        </p:spPr>
        <p:txBody>
          <a:bodyPr/>
          <a:lstStyle/>
          <a:p>
            <a:r>
              <a:rPr lang="en-US" sz="2000" dirty="0"/>
              <a:t>Mahmoud  Parsian</a:t>
            </a:r>
          </a:p>
          <a:p>
            <a:r>
              <a:rPr lang="en-US" sz="1200" dirty="0"/>
              <a:t>Ph.D. in Computer Science</a:t>
            </a:r>
          </a:p>
          <a:p>
            <a:endParaRPr lang="en-US" sz="3200" dirty="0"/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24000"/>
            <a:ext cx="32766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38900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740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003012"/>
            <a:ext cx="8595360" cy="53043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u="sng" dirty="0"/>
              <a:t>Spark </a:t>
            </a:r>
            <a:r>
              <a:rPr lang="en-US" sz="3200" u="sng" dirty="0"/>
              <a:t>Executor </a:t>
            </a:r>
            <a:r>
              <a:rPr lang="en-US" sz="3200" b="1" u="sng" dirty="0"/>
              <a:t>: </a:t>
            </a:r>
          </a:p>
          <a:p>
            <a:r>
              <a:rPr lang="en-US" sz="3200" dirty="0"/>
              <a:t>A Spark Executor is a JVM container with an allocated amount of cores and memory on which Spark runs its tasks. </a:t>
            </a:r>
          </a:p>
          <a:p>
            <a:r>
              <a:rPr lang="en-US" sz="3200" dirty="0"/>
              <a:t>Each worker node launches its own Spark Executor, with a configurable number of cores (or threads). </a:t>
            </a:r>
          </a:p>
          <a:p>
            <a:r>
              <a:rPr lang="en-US" sz="3200" dirty="0"/>
              <a:t>Besides executing Spark tasks, an Executor also stores and caches all data partitions in its memory.</a:t>
            </a:r>
          </a:p>
          <a:p>
            <a:r>
              <a:rPr lang="en-US" sz="3000" b="1" dirty="0">
                <a:solidFill>
                  <a:schemeClr val="tx1"/>
                </a:solidFill>
                <a:highlight>
                  <a:srgbClr val="00FF00"/>
                </a:highlight>
              </a:rPr>
              <a:t>Task: A unit of work that will be sent to one executor.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-31955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41512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740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003012"/>
            <a:ext cx="8595360" cy="5304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Spark Driver</a:t>
            </a:r>
            <a:r>
              <a:rPr lang="en-US" sz="3200" u="sng" dirty="0"/>
              <a:t> </a:t>
            </a:r>
            <a:r>
              <a:rPr lang="en-US" sz="3200" b="1" u="sng" dirty="0"/>
              <a:t>: </a:t>
            </a:r>
          </a:p>
          <a:p>
            <a:r>
              <a:rPr lang="en-US" sz="3200" dirty="0"/>
              <a:t>Once it gets information from the Spark Master of all the workers in the cluster and where they are, the driver program distributes Spark tasks to each worker’s Executor. </a:t>
            </a:r>
          </a:p>
          <a:p>
            <a:r>
              <a:rPr lang="en-US" sz="3200" dirty="0"/>
              <a:t>The driver also receives computed results from each Executor’s tasks.</a:t>
            </a:r>
            <a:endParaRPr lang="en-US" sz="3000" b="1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-31955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85806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740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003012"/>
            <a:ext cx="8595360" cy="5304344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/>
              <a:t>Improves usability by rich API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Scala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Java</a:t>
            </a:r>
          </a:p>
          <a:p>
            <a:pPr lvl="1">
              <a:buFont typeface="Arial"/>
              <a:buChar char="•"/>
            </a:pPr>
            <a:r>
              <a:rPr lang="en-US" sz="3000" b="1" dirty="0">
                <a:solidFill>
                  <a:srgbClr val="C00000"/>
                </a:solidFill>
                <a:highlight>
                  <a:srgbClr val="00FF00"/>
                </a:highlight>
              </a:rPr>
              <a:t>Python</a:t>
            </a:r>
            <a:r>
              <a:rPr lang="en-US" sz="3000" b="1" dirty="0">
                <a:solidFill>
                  <a:srgbClr val="C00000"/>
                </a:solidFill>
              </a:rPr>
              <a:t> (simple &amp; expressive API)</a:t>
            </a:r>
          </a:p>
          <a:p>
            <a:pPr lvl="2">
              <a:buFont typeface="Arial"/>
              <a:buChar char="•"/>
            </a:pPr>
            <a:r>
              <a:rPr lang="en-US" sz="2800" b="1" dirty="0" err="1">
                <a:solidFill>
                  <a:schemeClr val="tx1"/>
                </a:solidFill>
              </a:rPr>
              <a:t>PySpark</a:t>
            </a:r>
            <a:r>
              <a:rPr lang="en-US" sz="2800" b="1" dirty="0">
                <a:solidFill>
                  <a:srgbClr val="C00000"/>
                </a:solidFill>
              </a:rPr>
              <a:t>: Python API for Spark</a:t>
            </a:r>
          </a:p>
          <a:p>
            <a:pPr lvl="2">
              <a:buFont typeface="Arial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PySpark</a:t>
            </a:r>
            <a:r>
              <a:rPr lang="en-US" sz="2800" b="1" dirty="0">
                <a:solidFill>
                  <a:srgbClr val="C00000"/>
                </a:solidFill>
              </a:rPr>
              <a:t>: interactive shell and batch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SQL</a:t>
            </a:r>
          </a:p>
          <a:p>
            <a:pPr lvl="1">
              <a:buFont typeface="Arial"/>
              <a:buChar char="•"/>
            </a:pPr>
            <a:endParaRPr lang="en-US" sz="3000" dirty="0"/>
          </a:p>
          <a:p>
            <a:pPr lvl="1">
              <a:buFont typeface="Arial"/>
              <a:buChar char="•"/>
            </a:pPr>
            <a:r>
              <a:rPr lang="en-US" sz="3000" b="1" dirty="0">
                <a:solidFill>
                  <a:schemeClr val="tx1"/>
                </a:solidFill>
                <a:highlight>
                  <a:srgbClr val="00FF00"/>
                </a:highlight>
              </a:rPr>
              <a:t>Often 2-10x less code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0481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00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31094"/>
            <a:ext cx="7886700" cy="617934"/>
          </a:xfrm>
        </p:spPr>
        <p:txBody>
          <a:bodyPr/>
          <a:lstStyle/>
          <a:p>
            <a:r>
              <a:rPr lang="en-US" dirty="0"/>
              <a:t>Spark Data Sources</a:t>
            </a:r>
          </a:p>
        </p:txBody>
      </p:sp>
      <p:pic>
        <p:nvPicPr>
          <p:cNvPr id="7" name="Content Placeholder 6" descr="A picture containing logo&#10;&#10;Description automatically generated">
            <a:extLst>
              <a:ext uri="{FF2B5EF4-FFF2-40B4-BE49-F238E27FC236}">
                <a16:creationId xmlns:a16="http://schemas.microsoft.com/office/drawing/2014/main" id="{8758E6F2-77E4-C6D6-0703-2689A99575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93059" y="1749029"/>
            <a:ext cx="6341806" cy="363106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564356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1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34350" cy="51527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Language Support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half" idx="1"/>
          </p:nvPr>
        </p:nvSpPr>
        <p:spPr>
          <a:xfrm>
            <a:off x="5668442" y="743877"/>
            <a:ext cx="3388341" cy="5235199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</a:rPr>
              <a:t>Standalone Programs</a:t>
            </a:r>
          </a:p>
          <a:p>
            <a:pPr marL="117475" indent="-117475"/>
            <a:r>
              <a:rPr lang="en-US" sz="2000" dirty="0"/>
              <a:t>Python, </a:t>
            </a:r>
            <a:r>
              <a:rPr lang="en-US" sz="2000" dirty="0" err="1"/>
              <a:t>Scala</a:t>
            </a:r>
            <a:r>
              <a:rPr lang="en-US" sz="2000" dirty="0"/>
              <a:t>, &amp; Java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</a:rPr>
              <a:t>Interactive Shells</a:t>
            </a:r>
            <a:endParaRPr lang="en-US" sz="2000" b="1" dirty="0"/>
          </a:p>
          <a:p>
            <a:pPr marL="174625" indent="-174625"/>
            <a:r>
              <a:rPr lang="en-US" sz="2000" dirty="0"/>
              <a:t>Python &amp; </a:t>
            </a:r>
            <a:r>
              <a:rPr lang="en-US" sz="2000" dirty="0" err="1"/>
              <a:t>Scala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</a:rPr>
              <a:t>Performance</a:t>
            </a:r>
          </a:p>
          <a:p>
            <a:pPr marL="174625" indent="-174625"/>
            <a:r>
              <a:rPr lang="en-US" sz="2000" dirty="0"/>
              <a:t>Java &amp; </a:t>
            </a:r>
            <a:r>
              <a:rPr lang="en-US" sz="2000" dirty="0" err="1"/>
              <a:t>Scala</a:t>
            </a:r>
            <a:r>
              <a:rPr lang="en-US" sz="2000" dirty="0"/>
              <a:t> are faster due to static typing</a:t>
            </a:r>
          </a:p>
          <a:p>
            <a:pPr marL="174625" indent="-174625"/>
            <a:r>
              <a:rPr lang="en-US" sz="2000" dirty="0"/>
              <a:t>…but Python is often fine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381000" y="743877"/>
            <a:ext cx="5120944" cy="1923123"/>
          </a:xfr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numCol="1">
            <a:no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2400" b="1" dirty="0">
                <a:solidFill>
                  <a:srgbClr val="0000FF"/>
                </a:solidFill>
              </a:rPr>
              <a:t>Python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: SparkContext: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 entry point for Spark functionality. </a:t>
            </a:r>
            <a:endParaRPr lang="en-US" sz="1100" b="0" i="0" dirty="0"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 SparkContext represents the connection to a Spark cluster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 lines : RDD[String]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400" dirty="0">
                <a:latin typeface="Lucida Console"/>
                <a:cs typeface="Lucida Console"/>
              </a:rPr>
              <a:t>lines 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input_path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“ERROR” in s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b="1" dirty="0">
              <a:solidFill>
                <a:srgbClr val="FF6600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81000" y="2743200"/>
            <a:ext cx="5123645" cy="14478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2400" b="1" dirty="0" err="1">
                <a:solidFill>
                  <a:srgbClr val="0000FF"/>
                </a:solidFill>
              </a:rPr>
              <a:t>Scala</a:t>
            </a:r>
            <a:endParaRPr lang="en-US" sz="1400" dirty="0">
              <a:solidFill>
                <a:srgbClr val="0000FF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1400" b="1" dirty="0" err="1">
                <a:latin typeface="Lucida Console"/>
                <a:cs typeface="Lucida Console"/>
              </a:rPr>
              <a:t>val</a:t>
            </a:r>
            <a:r>
              <a:rPr lang="en-US" sz="1400" dirty="0">
                <a:latin typeface="Lucida Console"/>
                <a:cs typeface="Lucida Console"/>
              </a:rPr>
              <a:t> lines 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input_path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x =&gt; 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x.contains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b="1" dirty="0">
              <a:solidFill>
                <a:srgbClr val="FF6600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81000" y="4343400"/>
            <a:ext cx="5105400" cy="177072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2400" b="1" dirty="0">
                <a:solidFill>
                  <a:srgbClr val="0000FF"/>
                </a:solidFill>
              </a:rPr>
              <a:t>Java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300" dirty="0" err="1">
                <a:latin typeface="Lucida Console"/>
                <a:cs typeface="Lucida Console"/>
              </a:rPr>
              <a:t>JavaRDD</a:t>
            </a:r>
            <a:r>
              <a:rPr lang="en-US" sz="1300" dirty="0">
                <a:latin typeface="Lucida Console"/>
                <a:cs typeface="Lucida Console"/>
              </a:rPr>
              <a:t>&lt;String&gt; lines = </a:t>
            </a:r>
            <a:r>
              <a:rPr lang="en-US" sz="1300" dirty="0" err="1">
                <a:latin typeface="Lucida Console"/>
                <a:cs typeface="Lucida Console"/>
              </a:rPr>
              <a:t>sc.textFile</a:t>
            </a:r>
            <a:r>
              <a:rPr lang="en-US" sz="1300" dirty="0">
                <a:latin typeface="Lucida Console"/>
                <a:cs typeface="Lucida Console"/>
              </a:rPr>
              <a:t>(</a:t>
            </a:r>
            <a:r>
              <a:rPr lang="en-US" sz="1300" dirty="0" err="1">
                <a:latin typeface="Lucida Console"/>
                <a:cs typeface="Lucida Console"/>
              </a:rPr>
              <a:t>input_path</a:t>
            </a:r>
            <a:r>
              <a:rPr lang="en-US" sz="1300" dirty="0">
                <a:latin typeface="Lucida Console"/>
                <a:cs typeface="Lucida Console"/>
              </a:rPr>
              <a:t>);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b="1" dirty="0">
                <a:latin typeface="Lucida Console"/>
                <a:cs typeface="Lucida Console"/>
              </a:rPr>
              <a:t>new</a:t>
            </a:r>
            <a:r>
              <a:rPr lang="en-US" sz="1400" dirty="0">
                <a:latin typeface="Lucida Console"/>
                <a:cs typeface="Lucida Console"/>
              </a:rPr>
              <a:t> Function&lt;String, Boolean&gt;(){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Boolean call(String s) {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b="1" dirty="0">
                <a:latin typeface="Lucida Console"/>
                <a:cs typeface="Lucida Console"/>
              </a:rPr>
              <a:t>return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s.contains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ERROR</a:t>
            </a:r>
            <a:r>
              <a:rPr lang="en-US" sz="14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}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}).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1145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609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Data Abstractions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914400"/>
            <a:ext cx="8595360" cy="53929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7030A0"/>
                </a:solidFill>
              </a:rPr>
              <a:t>Data Abstractions in PySpark</a:t>
            </a:r>
          </a:p>
          <a:p>
            <a:pPr>
              <a:buFont typeface="Arial"/>
              <a:buChar char="•"/>
            </a:pPr>
            <a:endParaRPr lang="en-US" sz="3200" b="1" dirty="0">
              <a:solidFill>
                <a:srgbClr val="7030A0"/>
              </a:solidFill>
            </a:endParaRP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RDDs: Resilient Distributed Datasets</a:t>
            </a:r>
          </a:p>
          <a:p>
            <a:pPr lvl="1">
              <a:buFont typeface="Arial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Use a SparkContext to READ your data and represent it as an RDD (set of elements)</a:t>
            </a:r>
          </a:p>
          <a:p>
            <a:pPr lvl="1">
              <a:buFont typeface="Arial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Ideal for unstructured and semi-structured data</a:t>
            </a:r>
          </a:p>
          <a:p>
            <a:pPr>
              <a:buFont typeface="Arial"/>
              <a:buChar char="•"/>
            </a:pPr>
            <a:endParaRPr lang="en-US" sz="3400" b="1" dirty="0">
              <a:solidFill>
                <a:srgbClr val="7030A0"/>
              </a:solidFill>
            </a:endParaRPr>
          </a:p>
          <a:p>
            <a:pPr>
              <a:buFont typeface="Arial"/>
              <a:buChar char="•"/>
            </a:pPr>
            <a:r>
              <a:rPr lang="en-US" sz="3400" b="1" dirty="0" err="1">
                <a:solidFill>
                  <a:srgbClr val="7030A0"/>
                </a:solidFill>
              </a:rPr>
              <a:t>DataFrames</a:t>
            </a:r>
            <a:endParaRPr lang="en-US" sz="3000" b="1" dirty="0">
              <a:solidFill>
                <a:srgbClr val="008000"/>
              </a:solidFill>
            </a:endParaRPr>
          </a:p>
          <a:p>
            <a:pPr lvl="1"/>
            <a:r>
              <a:rPr lang="en-US" sz="2600" b="1" dirty="0">
                <a:solidFill>
                  <a:schemeClr val="tx1"/>
                </a:solidFill>
              </a:rPr>
              <a:t> Use a SparkSession to READ your data and represent it as a </a:t>
            </a:r>
            <a:r>
              <a:rPr lang="en-US" sz="2600" b="1" dirty="0" err="1">
                <a:solidFill>
                  <a:schemeClr val="tx1"/>
                </a:solidFill>
              </a:rPr>
              <a:t>DataFrame</a:t>
            </a:r>
            <a:r>
              <a:rPr lang="en-US" sz="2600" b="1" dirty="0">
                <a:solidFill>
                  <a:schemeClr val="tx1"/>
                </a:solidFill>
              </a:rPr>
              <a:t> (a table of rows and named columns)</a:t>
            </a:r>
          </a:p>
          <a:p>
            <a:pPr lvl="1"/>
            <a:r>
              <a:rPr lang="en-US" sz="2400" b="1" dirty="0">
                <a:solidFill>
                  <a:schemeClr val="tx1"/>
                </a:solidFill>
              </a:rPr>
              <a:t>Ideal for structured and semi-structured data</a:t>
            </a:r>
          </a:p>
          <a:p>
            <a:pPr marL="342900" lvl="1" indent="0">
              <a:buNone/>
            </a:pPr>
            <a:endParaRPr lang="en-US" sz="2600" b="1" dirty="0">
              <a:solidFill>
                <a:schemeClr val="tx1"/>
              </a:solidFill>
            </a:endParaRPr>
          </a:p>
          <a:p>
            <a:pPr>
              <a:buFont typeface="Arial"/>
              <a:buChar char="•"/>
            </a:pPr>
            <a:endParaRPr lang="en-US" sz="2800" b="1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52400"/>
            <a:ext cx="2209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37926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609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Data Abstractions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914400"/>
            <a:ext cx="8595360" cy="53929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RDDs: Resilient Distributed Datasets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Immutable (read-only, avoid synchronization)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Partitioned collection of objects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Partitioned for distributed and parallel processing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Low-level API</a:t>
            </a:r>
          </a:p>
          <a:p>
            <a:pPr>
              <a:buFont typeface="Arial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DataFrames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A table of named columns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Partitioned for distributed and parallel processing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High-Level API</a:t>
            </a:r>
          </a:p>
          <a:p>
            <a:pPr lvl="1">
              <a:buFont typeface="Arial"/>
              <a:buChar char="•"/>
            </a:pP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"/>
            <a:ext cx="2209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43424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609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Data Abstractions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914400"/>
            <a:ext cx="8595360" cy="539295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RDDs: Resilient Distributed Datasets</a:t>
            </a:r>
          </a:p>
          <a:p>
            <a:pPr lvl="1">
              <a:buFont typeface="Arial"/>
              <a:buChar char="•"/>
            </a:pPr>
            <a:r>
              <a:rPr lang="en-US" sz="2600" b="1" u="sng" dirty="0"/>
              <a:t>Example: keep records longer than 80 characters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sc</a:t>
            </a: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: SparkContext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READ input and represent it as an RDD</a:t>
            </a:r>
          </a:p>
          <a:p>
            <a:pPr marL="800100" lvl="2" indent="0">
              <a:buNone/>
            </a:pP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rdd</a:t>
            </a: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 = </a:t>
            </a: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sc.textFile</a:t>
            </a: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(“/</a:t>
            </a: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tmp</a:t>
            </a: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/</a:t>
            </a: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samples.txt</a:t>
            </a: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”)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rdd</a:t>
            </a: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 : source RDD as RDD[String]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RDD[String] means that every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element is a String object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filter() is a </a:t>
            </a:r>
            <a:r>
              <a:rPr lang="en-US" sz="2400" b="1" dirty="0">
                <a:solidFill>
                  <a:srgbClr val="008000"/>
                </a:solidFill>
                <a:latin typeface="Courier" pitchFamily="2" charset="0"/>
              </a:rPr>
              <a:t>transformation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x refers to an element of </a:t>
            </a: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rdd</a:t>
            </a:r>
            <a:endParaRPr lang="en-US" sz="2400" dirty="0">
              <a:solidFill>
                <a:srgbClr val="008000"/>
              </a:solidFill>
              <a:latin typeface="Courier" pitchFamily="2" charset="0"/>
            </a:endParaRPr>
          </a:p>
          <a:p>
            <a:pPr marL="800100" lvl="2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rdd2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rdd.</a:t>
            </a:r>
            <a:r>
              <a:rPr lang="en-US" sz="2400" b="1" dirty="0" err="1">
                <a:solidFill>
                  <a:srgbClr val="0070C0"/>
                </a:solidFill>
                <a:latin typeface="Courier" pitchFamily="2" charset="0"/>
              </a:rPr>
              <a:t>filter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(lambda x: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len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(x) &gt; 80)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rdd2: target RDD as RDD[String]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"/>
            <a:ext cx="2209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23142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609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Data Abstractions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914400"/>
            <a:ext cx="8595360" cy="53929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b="1" dirty="0">
                <a:solidFill>
                  <a:srgbClr val="7030A0"/>
                </a:solidFill>
              </a:rPr>
              <a:t>RDDs: Resilient Distributed Datasets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Immutable, partitioned collection of objects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Partitioned for distributed and parallel processing</a:t>
            </a:r>
          </a:p>
          <a:p>
            <a:pPr lvl="1">
              <a:buFont typeface="Arial"/>
              <a:buChar char="•"/>
            </a:pPr>
            <a:r>
              <a:rPr lang="en-US" sz="2600" dirty="0"/>
              <a:t>Low-level API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</a:t>
            </a:r>
            <a:r>
              <a:rPr lang="en-US" sz="2400" dirty="0" err="1">
                <a:solidFill>
                  <a:srgbClr val="008000"/>
                </a:solidFill>
                <a:latin typeface="Courier" pitchFamily="2" charset="0"/>
              </a:rPr>
              <a:t>rdd</a:t>
            </a: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 : source RDD as RDD[String]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filter() is a </a:t>
            </a:r>
            <a:r>
              <a:rPr lang="en-US" sz="2400" b="1" dirty="0">
                <a:solidFill>
                  <a:srgbClr val="008000"/>
                </a:solidFill>
                <a:latin typeface="Courier" pitchFamily="2" charset="0"/>
              </a:rPr>
              <a:t>transformation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rdd2 =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rdd.</a:t>
            </a:r>
            <a:r>
              <a:rPr lang="en-US" sz="2400" b="1" dirty="0" err="1">
                <a:solidFill>
                  <a:srgbClr val="0070C0"/>
                </a:solidFill>
                <a:latin typeface="Courier" pitchFamily="2" charset="0"/>
              </a:rPr>
              <a:t>filter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(lambda x: 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</a:rPr>
              <a:t>len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(x) &gt; 80)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8000"/>
                </a:solidFill>
                <a:latin typeface="Courier" pitchFamily="2" charset="0"/>
              </a:rPr>
              <a:t># rdd2: target RDD as RDD[String]</a:t>
            </a:r>
          </a:p>
          <a:p>
            <a:pPr marL="457200" lvl="1" indent="0">
              <a:buNone/>
            </a:pPr>
            <a:endParaRPr lang="en-US" sz="2400" dirty="0">
              <a:solidFill>
                <a:srgbClr val="008000"/>
              </a:solidFill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  <a:highlight>
                  <a:srgbClr val="FFB441"/>
                </a:highlight>
              </a:rPr>
              <a:t>Transformation: </a:t>
            </a:r>
            <a:r>
              <a:rPr lang="en-US" sz="2800" dirty="0" err="1">
                <a:solidFill>
                  <a:schemeClr val="tx1"/>
                </a:solidFill>
                <a:highlight>
                  <a:srgbClr val="FFB441"/>
                </a:highlight>
              </a:rPr>
              <a:t>source_RDD</a:t>
            </a:r>
            <a:r>
              <a:rPr lang="en-US" sz="2800" dirty="0">
                <a:solidFill>
                  <a:schemeClr val="tx1"/>
                </a:solidFill>
                <a:highlight>
                  <a:srgbClr val="FFB441"/>
                </a:highlight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B441"/>
                </a:highlight>
                <a:sym typeface="Wingdings" pitchFamily="2" charset="2"/>
              </a:rPr>
              <a:t> </a:t>
            </a:r>
            <a:r>
              <a:rPr lang="en-US" sz="2800" dirty="0" err="1">
                <a:solidFill>
                  <a:schemeClr val="tx1"/>
                </a:solidFill>
                <a:highlight>
                  <a:srgbClr val="FFB441"/>
                </a:highlight>
                <a:sym typeface="Wingdings" pitchFamily="2" charset="2"/>
              </a:rPr>
              <a:t>target_RDD</a:t>
            </a:r>
            <a:endParaRPr lang="en-US" sz="2800" dirty="0">
              <a:solidFill>
                <a:schemeClr val="tx1"/>
              </a:solidFill>
              <a:highlight>
                <a:srgbClr val="FFB441"/>
              </a:highlight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Transformation is a function (such as filter()) which transforms a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source_RDD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into a </a:t>
            </a:r>
            <a:r>
              <a:rPr lang="en-US" sz="2800" dirty="0" err="1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target_RDD</a:t>
            </a:r>
            <a:endParaRPr lang="en-US" sz="2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40970"/>
            <a:ext cx="2209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03961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Data Abstractions in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C042394-5EA7-494B-8D17-5C8CB9B2C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3483"/>
            <a:ext cx="7315200" cy="4585648"/>
          </a:xfrm>
        </p:spPr>
      </p:pic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620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352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34337" cy="838200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A9FE82C9-D720-9944-9CFE-28BE51AFC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01130"/>
            <a:ext cx="7848600" cy="5106008"/>
          </a:xfrm>
        </p:spPr>
      </p:pic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9857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0660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RDDs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/>
              <a:t>Resilient Distributed Datasets</a:t>
            </a:r>
          </a:p>
          <a:p>
            <a:pPr lvl="1">
              <a:buFont typeface="Arial"/>
              <a:buChar char="•"/>
            </a:pPr>
            <a:r>
              <a:rPr lang="en-US" sz="2800" dirty="0"/>
              <a:t>Immutable, </a:t>
            </a:r>
          </a:p>
          <a:p>
            <a:pPr lvl="1">
              <a:buFont typeface="Arial"/>
              <a:buChar char="•"/>
            </a:pPr>
            <a:r>
              <a:rPr lang="en-US" sz="2800" dirty="0"/>
              <a:t>Partitioned collection of objects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Basic mechanism for distributed and parallel processing</a:t>
            </a:r>
          </a:p>
          <a:p>
            <a:pPr marL="457200" lvl="1" indent="0">
              <a:buNone/>
            </a:pPr>
            <a:endParaRPr lang="en-US" sz="3000" dirty="0"/>
          </a:p>
          <a:p>
            <a:pPr marL="457200" lvl="1" indent="0">
              <a:buNone/>
            </a:pPr>
            <a:r>
              <a:rPr lang="en-US" sz="3000" u="sng" dirty="0">
                <a:solidFill>
                  <a:schemeClr val="tx1"/>
                </a:solidFill>
              </a:rPr>
              <a:t>RDD Notation: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RDD[T]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means that every element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of RDD is of data type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T</a:t>
            </a:r>
          </a:p>
          <a:p>
            <a:pPr lvl="1">
              <a:buFont typeface="Arial"/>
              <a:buChar char="•"/>
            </a:pPr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342900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RDD[String] </a:t>
            </a: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means that every element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of RDD is of data type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String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1411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59950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RDDs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3200" dirty="0"/>
              <a:t>Resilient Distributed Datasets</a:t>
            </a:r>
          </a:p>
          <a:p>
            <a:pPr lvl="1">
              <a:buFont typeface="Arial"/>
              <a:buChar char="•"/>
            </a:pPr>
            <a:r>
              <a:rPr lang="en-US" sz="2800" dirty="0"/>
              <a:t>Immutable, </a:t>
            </a:r>
          </a:p>
          <a:p>
            <a:pPr lvl="1">
              <a:buFont typeface="Arial"/>
              <a:buChar char="•"/>
            </a:pPr>
            <a:r>
              <a:rPr lang="en-US" sz="2800" dirty="0"/>
              <a:t>Partitioned collection of objects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Basic mechanism for distributed and parallel processing</a:t>
            </a:r>
          </a:p>
          <a:p>
            <a:pPr marL="457200" lvl="1" indent="0">
              <a:buNone/>
            </a:pPr>
            <a:endParaRPr lang="en-US" sz="3000" dirty="0"/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RDD[String]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RDD[(String, Integer)]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RDD[(String, (Integer, Integer))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RDD[((String, Integer), (Double, Double))]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RDD[(String, String, Integer)]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RDD[(String, Integer, String, Float)]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            </a:t>
            </a: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1411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06651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RDDs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RDD[String]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Every element is a String</a:t>
            </a:r>
          </a:p>
          <a:p>
            <a:pPr lvl="1"/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RDD[(String, Integer)]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Every element is a tuple of 2 elements</a:t>
            </a:r>
          </a:p>
          <a:p>
            <a:pPr lvl="1"/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RDD[(String, (Integer, Integer))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Every element is (K, V) pair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K is String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V is (Integer, Integer)</a:t>
            </a:r>
          </a:p>
          <a:p>
            <a:pPr lvl="1"/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sz="2200" b="1" dirty="0">
                <a:solidFill>
                  <a:srgbClr val="008000"/>
                </a:solidFill>
                <a:latin typeface="Courier New"/>
                <a:cs typeface="Courier New"/>
              </a:rPr>
              <a:t>RDD[(String, Integer, Integer)]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Every element is a triplet</a:t>
            </a:r>
          </a:p>
          <a:p>
            <a:pPr lvl="1"/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lvl="1"/>
            <a:endParaRPr lang="en-US" sz="2000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71411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0410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RDDs Examples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EB0C7399-9727-C64A-B1A0-23DDA6D4A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8" y="1371600"/>
            <a:ext cx="7857112" cy="4038600"/>
          </a:xfrm>
        </p:spPr>
      </p:pic>
    </p:spTree>
    <p:extLst>
      <p:ext uri="{BB962C8B-B14F-4D97-AF65-F5344CB8AC3E}">
        <p14:creationId xmlns:p14="http://schemas.microsoft.com/office/powerpoint/2010/main" val="2191445075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0000FF"/>
                </a:solidFill>
              </a:rPr>
              <a:t>DataFrame</a:t>
            </a:r>
            <a:r>
              <a:rPr lang="en-US" sz="3200" dirty="0">
                <a:solidFill>
                  <a:srgbClr val="0000FF"/>
                </a:solidFill>
              </a:rPr>
              <a:t> Example:  </a:t>
            </a:r>
            <a:r>
              <a:rPr lang="en-US" dirty="0">
                <a:solidFill>
                  <a:srgbClr val="0000FF"/>
                </a:solidFill>
              </a:rPr>
              <a:t>with 4 columns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and Billions of rows</a:t>
            </a:r>
            <a:endParaRPr lang="en-US" sz="4400" dirty="0">
              <a:solidFill>
                <a:srgbClr val="0000FF"/>
              </a:solidFill>
            </a:endParaRP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B19C23B5-7D7E-8B4C-A600-BCA91536C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7848600" cy="3810000"/>
          </a:xfrm>
        </p:spPr>
      </p:pic>
    </p:spTree>
    <p:extLst>
      <p:ext uri="{BB962C8B-B14F-4D97-AF65-F5344CB8AC3E}">
        <p14:creationId xmlns:p14="http://schemas.microsoft.com/office/powerpoint/2010/main" val="2985145404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Operations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/>
              <a:t>RDDs support two types of </a:t>
            </a:r>
            <a:r>
              <a:rPr lang="en-US" sz="3200" b="1" dirty="0"/>
              <a:t>operations</a:t>
            </a:r>
          </a:p>
          <a:p>
            <a:pPr marL="342900" lvl="1" indent="0">
              <a:buNone/>
            </a:pPr>
            <a:r>
              <a:rPr lang="en-US" sz="3000" b="1" dirty="0">
                <a:solidFill>
                  <a:srgbClr val="7030A0"/>
                </a:solidFill>
              </a:rPr>
              <a:t>1. Transformations</a:t>
            </a:r>
          </a:p>
          <a:p>
            <a:pPr lvl="2">
              <a:buFont typeface="Arial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transformation: RDD </a:t>
            </a:r>
            <a:r>
              <a:rPr lang="en-US" sz="2800" b="1" dirty="0">
                <a:solidFill>
                  <a:srgbClr val="7030A0"/>
                </a:solidFill>
                <a:sym typeface="Wingdings" pitchFamily="2" charset="2"/>
              </a:rPr>
              <a:t> RDD</a:t>
            </a:r>
          </a:p>
          <a:p>
            <a:pPr marL="685800" lvl="2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342900" lvl="1" indent="0">
              <a:buNone/>
            </a:pPr>
            <a:r>
              <a:rPr lang="en-US" sz="3000" b="1" dirty="0">
                <a:solidFill>
                  <a:srgbClr val="7030A0"/>
                </a:solidFill>
              </a:rPr>
              <a:t>2. Actions</a:t>
            </a:r>
          </a:p>
          <a:p>
            <a:pPr lvl="2">
              <a:buFont typeface="Arial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action: RDD </a:t>
            </a:r>
            <a:r>
              <a:rPr lang="en-US" sz="2800" b="1" dirty="0">
                <a:solidFill>
                  <a:srgbClr val="7030A0"/>
                </a:solidFill>
                <a:sym typeface="Wingdings" pitchFamily="2" charset="2"/>
              </a:rPr>
              <a:t> NON-RDD</a:t>
            </a:r>
            <a:endParaRPr lang="en-US" sz="2800" dirty="0"/>
          </a:p>
          <a:p>
            <a:pPr marL="342900" lvl="1" indent="0">
              <a:buNone/>
            </a:pP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92465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537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Operations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Transformations</a:t>
            </a:r>
            <a:endParaRPr lang="en-US" sz="3600" b="1" dirty="0">
              <a:solidFill>
                <a:srgbClr val="7030A0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 lvl="1">
              <a:buFont typeface="Arial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flatMap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mapPartitions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filter()</a:t>
            </a:r>
          </a:p>
          <a:p>
            <a:pPr lvl="1">
              <a:buFont typeface="Arial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/>
              <a:buChar char="•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rdd1.join(rdd2)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buFont typeface="Arial"/>
              <a:buChar char="•"/>
            </a:pPr>
            <a:r>
              <a:rPr lang="en-US" sz="2800" b="1" dirty="0">
                <a:solidFill>
                  <a:srgbClr val="7030A0"/>
                </a:solidFill>
              </a:rPr>
              <a:t>Actions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count()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collect()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save()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3000" dirty="0"/>
          </a:p>
          <a:p>
            <a:pPr lvl="1">
              <a:buFont typeface="Arial"/>
              <a:buChar char="•"/>
            </a:pP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92465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50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>
            <a:stCxn id="14" idx="2"/>
          </p:cNvCxnSpPr>
          <p:nvPr/>
        </p:nvCxnSpPr>
        <p:spPr>
          <a:xfrm>
            <a:off x="1519106" y="4507003"/>
            <a:ext cx="0" cy="13480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3" idx="3"/>
          </p:cNvCxnSpPr>
          <p:nvPr/>
        </p:nvCxnSpPr>
        <p:spPr>
          <a:xfrm>
            <a:off x="6417738" y="2829484"/>
            <a:ext cx="129819" cy="12351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6331"/>
          </a:xfrm>
        </p:spPr>
        <p:txBody>
          <a:bodyPr/>
          <a:lstStyle/>
          <a:p>
            <a:r>
              <a:rPr lang="en-US" dirty="0"/>
              <a:t>Working With RDDs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08268" y="196193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60668" y="214481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13068" y="232769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865468" y="2510573"/>
            <a:ext cx="2032000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RDD</a:t>
            </a:r>
          </a:p>
        </p:txBody>
      </p:sp>
      <p:cxnSp>
        <p:nvCxnSpPr>
          <p:cNvPr id="16" name="Curved Connector 15"/>
          <p:cNvCxnSpPr>
            <a:stCxn id="11" idx="2"/>
            <a:endCxn id="8" idx="1"/>
          </p:cNvCxnSpPr>
          <p:nvPr/>
        </p:nvCxnSpPr>
        <p:spPr>
          <a:xfrm rot="5400000" flipH="1">
            <a:off x="2711093" y="1978020"/>
            <a:ext cx="867551" cy="1473200"/>
          </a:xfrm>
          <a:prstGeom prst="curvedConnector4">
            <a:avLst>
              <a:gd name="adj1" fmla="val -96031"/>
              <a:gd name="adj2" fmla="val 164048"/>
            </a:avLst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iamond 13"/>
          <p:cNvSpPr/>
          <p:nvPr/>
        </p:nvSpPr>
        <p:spPr>
          <a:xfrm>
            <a:off x="569339" y="2467833"/>
            <a:ext cx="1899534" cy="2039170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Black"/>
                <a:cs typeface="Avenir Black"/>
              </a:rPr>
              <a:t>Transformations</a:t>
            </a:r>
          </a:p>
        </p:txBody>
      </p:sp>
      <p:cxnSp>
        <p:nvCxnSpPr>
          <p:cNvPr id="25" name="Curved Connector 24"/>
          <p:cNvCxnSpPr>
            <a:stCxn id="11" idx="3"/>
            <a:endCxn id="27" idx="1"/>
          </p:cNvCxnSpPr>
          <p:nvPr/>
        </p:nvCxnSpPr>
        <p:spPr>
          <a:xfrm flipV="1">
            <a:off x="4897469" y="2827793"/>
            <a:ext cx="2137389" cy="1691"/>
          </a:xfrm>
          <a:prstGeom prst="curvedConnector3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5260627" y="2131402"/>
            <a:ext cx="1157111" cy="1396164"/>
          </a:xfrm>
          <a:prstGeom prst="diamond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Ins="9144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Black"/>
                <a:cs typeface="Avenir Black"/>
              </a:rPr>
              <a:t>Action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34858" y="2508882"/>
            <a:ext cx="853253" cy="6378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lack"/>
                <a:cs typeface="Avenir Black"/>
              </a:rPr>
              <a:t>Value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1702" y="5855007"/>
            <a:ext cx="6036693" cy="461665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filter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(lambda 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line: 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"Spark” in 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line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46806" y="4017315"/>
            <a:ext cx="3009429" cy="1200329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0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count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35915D"/>
                </a:solidFill>
                <a:latin typeface="Menlo-Regular"/>
              </a:rPr>
              <a:t>74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linesWithSpark</a:t>
            </a:r>
            <a:r>
              <a:rPr lang="en-US" sz="1200" dirty="0" err="1">
                <a:solidFill>
                  <a:srgbClr val="535353"/>
                </a:solidFill>
                <a:latin typeface="Menlo-Regular"/>
              </a:rPr>
              <a:t>.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first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  <a:p>
            <a:r>
              <a:rPr lang="en-US" sz="1200" b="1" dirty="0">
                <a:solidFill>
                  <a:srgbClr val="0D5F18"/>
                </a:solidFill>
                <a:latin typeface="Menlo-Bold"/>
              </a:rPr>
              <a:t>#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Apache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1370A6"/>
                </a:solidFill>
                <a:latin typeface="Menlo-Bold"/>
              </a:rPr>
              <a:t>Spark</a:t>
            </a:r>
            <a:endParaRPr lang="en-US" sz="1400" dirty="0">
              <a:solidFill>
                <a:srgbClr val="262626"/>
              </a:solidFill>
              <a:latin typeface="Menlo-Regula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97468" y="1354666"/>
            <a:ext cx="3789332" cy="646331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tIns="137160" bIns="137160" rtlCol="0">
            <a:spAutoFit/>
          </a:bodyPr>
          <a:lstStyle/>
          <a:p>
            <a:r>
              <a:rPr lang="en-US" sz="1200" dirty="0">
                <a:solidFill>
                  <a:srgbClr val="262626"/>
                </a:solidFill>
                <a:latin typeface="Menlo-Regular"/>
              </a:rPr>
              <a:t>#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sc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: SparkContext</a:t>
            </a:r>
          </a:p>
          <a:p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textFile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b="1" dirty="0">
                <a:solidFill>
                  <a:srgbClr val="0D5F18"/>
                </a:solidFill>
                <a:latin typeface="Menlo-Bold"/>
              </a:rPr>
              <a:t>=</a:t>
            </a:r>
            <a:r>
              <a:rPr lang="en-US" sz="1200" dirty="0">
                <a:solidFill>
                  <a:srgbClr val="262626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262626"/>
                </a:solidFill>
                <a:latin typeface="Menlo-Regular"/>
              </a:rPr>
              <a:t>sc.textFile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(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 err="1">
                <a:solidFill>
                  <a:srgbClr val="325B8E"/>
                </a:solidFill>
                <a:latin typeface="Menlo-Regular"/>
              </a:rPr>
              <a:t>SomeFile.txt</a:t>
            </a:r>
            <a:r>
              <a:rPr lang="en-US" sz="1200" dirty="0">
                <a:solidFill>
                  <a:srgbClr val="325B8E"/>
                </a:solidFill>
                <a:latin typeface="Menlo-Regular"/>
              </a:rPr>
              <a:t>”</a:t>
            </a:r>
            <a:r>
              <a:rPr lang="en-US" sz="1200" dirty="0">
                <a:solidFill>
                  <a:srgbClr val="535353"/>
                </a:solidFill>
                <a:latin typeface="Menlo-Regular"/>
              </a:rPr>
              <a:t>)</a:t>
            </a:r>
            <a:endParaRPr lang="en-US" sz="1200" dirty="0">
              <a:solidFill>
                <a:srgbClr val="262626"/>
              </a:solidFill>
              <a:latin typeface="Menlo-Regula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867188" y="1961933"/>
            <a:ext cx="515558" cy="579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4" grpId="0" animBg="1"/>
      <p:bldP spid="23" grpId="0" animBg="1"/>
      <p:bldP spid="27" grpId="0" animBg="1"/>
      <p:bldP spid="33" grpId="0" animBg="1"/>
      <p:bldP spid="33" grpId="1" animBg="1"/>
      <p:bldP spid="34" grpId="0" animBg="1"/>
      <p:bldP spid="34" grpId="1" animBg="1"/>
      <p:bldP spid="21" grpId="0" animBg="1"/>
      <p:bldP spid="2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C2519F-A437-3988-0B66-95663060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38"/>
            <a:ext cx="7886700" cy="463562"/>
          </a:xfrm>
        </p:spPr>
        <p:txBody>
          <a:bodyPr>
            <a:normAutofit fontScale="90000"/>
          </a:bodyPr>
          <a:lstStyle/>
          <a:p>
            <a:r>
              <a:rPr lang="en-US" dirty="0"/>
              <a:t>Key Concepts in Spark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5178038" cy="41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FF6600"/>
                </a:solidFill>
              </a:rPr>
              <a:t>RDDs &amp; DataFrames</a:t>
            </a:r>
          </a:p>
          <a:p>
            <a:r>
              <a:rPr lang="en-US" dirty="0"/>
              <a:t>Collections of objects spread across a cluster, stored in RAM or on Disk</a:t>
            </a:r>
          </a:p>
          <a:p>
            <a:r>
              <a:rPr lang="en-US" dirty="0"/>
              <a:t>Built through parallel transformations</a:t>
            </a:r>
          </a:p>
          <a:p>
            <a:r>
              <a:rPr lang="en-US" dirty="0"/>
              <a:t>Automatically rebuilt on failure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62600" y="2286000"/>
            <a:ext cx="3350151" cy="419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FF6600"/>
                </a:solidFill>
              </a:rPr>
              <a:t>Operations</a:t>
            </a:r>
          </a:p>
          <a:p>
            <a:r>
              <a:rPr lang="en-US" dirty="0">
                <a:solidFill>
                  <a:srgbClr val="0070C0"/>
                </a:solidFill>
              </a:rPr>
              <a:t>Transformations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Actions</a:t>
            </a:r>
            <a:br>
              <a:rPr lang="en-US" dirty="0"/>
            </a:br>
            <a:r>
              <a:rPr lang="en-US" dirty="0"/>
              <a:t>(e.g. count, collect, save)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985391"/>
            <a:ext cx="74029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Write programs in terms of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transformations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on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distributed datasets</a:t>
            </a:r>
          </a:p>
        </p:txBody>
      </p:sp>
    </p:spTree>
    <p:extLst>
      <p:ext uri="{BB962C8B-B14F-4D97-AF65-F5344CB8AC3E}">
        <p14:creationId xmlns:p14="http://schemas.microsoft.com/office/powerpoint/2010/main" val="206624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30896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rgbClr val="0000FF"/>
                </a:solidFill>
              </a:rPr>
              <a:t>DataFrame</a:t>
            </a:r>
            <a:r>
              <a:rPr lang="en-US" sz="4400" dirty="0">
                <a:solidFill>
                  <a:srgbClr val="0000FF"/>
                </a:solidFill>
              </a:rPr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143000"/>
            <a:ext cx="8595360" cy="5164355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sz="2000" b="1" dirty="0"/>
              <a:t>DataFrames evolve Spark’s RDD model, making operations with structured datasets even faster and easier. </a:t>
            </a:r>
          </a:p>
          <a:p>
            <a:pPr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# Constructs a </a:t>
            </a:r>
            <a:r>
              <a:rPr lang="en-US" dirty="0" err="1">
                <a:latin typeface="Courier New"/>
                <a:cs typeface="Courier New"/>
              </a:rPr>
              <a:t>DataFrame</a:t>
            </a:r>
            <a:r>
              <a:rPr lang="en-US" dirty="0">
                <a:latin typeface="Courier New"/>
                <a:cs typeface="Courier New"/>
              </a:rPr>
              <a:t> from a JSON dataset.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users = </a:t>
            </a:r>
            <a:r>
              <a:rPr lang="en-US" b="1" dirty="0" err="1">
                <a:latin typeface="Courier New"/>
                <a:cs typeface="Courier New"/>
              </a:rPr>
              <a:t>spark.load</a:t>
            </a:r>
            <a:r>
              <a:rPr lang="en-US" b="1" dirty="0">
                <a:latin typeface="Courier New"/>
                <a:cs typeface="Courier New"/>
              </a:rPr>
              <a:t>("s3n://path/to/</a:t>
            </a:r>
            <a:r>
              <a:rPr lang="en-US" b="1" dirty="0" err="1">
                <a:latin typeface="Courier New"/>
                <a:cs typeface="Courier New"/>
              </a:rPr>
              <a:t>users.json</a:t>
            </a:r>
            <a:r>
              <a:rPr lang="en-US" b="1" dirty="0">
                <a:latin typeface="Courier New"/>
                <a:cs typeface="Courier New"/>
              </a:rPr>
              <a:t>", "json")</a:t>
            </a:r>
          </a:p>
          <a:p>
            <a:pPr>
              <a:buFont typeface="Arial"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Courier New"/>
                <a:cs typeface="Courier New"/>
              </a:rPr>
              <a:t># Create a new </a:t>
            </a:r>
            <a:r>
              <a:rPr lang="en-US" sz="1800" dirty="0" err="1">
                <a:latin typeface="Courier New"/>
                <a:cs typeface="Courier New"/>
              </a:rPr>
              <a:t>DataFrame</a:t>
            </a:r>
            <a:r>
              <a:rPr lang="en-US" sz="1800" dirty="0">
                <a:latin typeface="Courier New"/>
                <a:cs typeface="Courier New"/>
              </a:rPr>
              <a:t> that contains “young users” only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young = </a:t>
            </a:r>
            <a:r>
              <a:rPr lang="en-US" b="1" dirty="0" err="1">
                <a:latin typeface="Courier New"/>
                <a:cs typeface="Courier New"/>
              </a:rPr>
              <a:t>users.filter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users.age</a:t>
            </a:r>
            <a:r>
              <a:rPr lang="en-US" b="1" dirty="0">
                <a:latin typeface="Courier New"/>
                <a:cs typeface="Courier New"/>
              </a:rPr>
              <a:t> &lt; 21)</a:t>
            </a:r>
          </a:p>
          <a:p>
            <a:pPr>
              <a:buFont typeface="Arial"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# Alternatively, using Pandas-like syntax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young = users[</a:t>
            </a:r>
            <a:r>
              <a:rPr lang="en-US" b="1" dirty="0" err="1">
                <a:latin typeface="Courier New"/>
                <a:cs typeface="Courier New"/>
              </a:rPr>
              <a:t>users.age</a:t>
            </a:r>
            <a:r>
              <a:rPr lang="en-US" b="1" dirty="0">
                <a:latin typeface="Courier New"/>
                <a:cs typeface="Courier New"/>
              </a:rPr>
              <a:t> &lt; 21]</a:t>
            </a:r>
          </a:p>
          <a:p>
            <a:pPr>
              <a:buFont typeface="Arial"/>
              <a:buChar char="•"/>
            </a:pPr>
            <a:endParaRPr lang="en-US" dirty="0">
              <a:latin typeface="Courier New"/>
              <a:cs typeface="Courier New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Courier New"/>
                <a:cs typeface="Courier New"/>
              </a:rPr>
              <a:t># </a:t>
            </a:r>
            <a:r>
              <a:rPr lang="en-US" dirty="0" err="1">
                <a:latin typeface="Courier New"/>
                <a:cs typeface="Courier New"/>
              </a:rPr>
              <a:t>DataFrame's</a:t>
            </a:r>
            <a:r>
              <a:rPr lang="en-US" dirty="0">
                <a:latin typeface="Courier New"/>
                <a:cs typeface="Courier New"/>
              </a:rPr>
              <a:t> support existing RDD operators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print("Young users: " + </a:t>
            </a:r>
            <a:r>
              <a:rPr lang="en-US" b="1" dirty="0" err="1">
                <a:latin typeface="Courier New"/>
                <a:cs typeface="Courier New"/>
              </a:rPr>
              <a:t>young.count</a:t>
            </a:r>
            <a:r>
              <a:rPr lang="en-US" b="1" dirty="0">
                <a:latin typeface="Courier New"/>
                <a:cs typeface="Courier New"/>
              </a:rPr>
              <a:t>())</a:t>
            </a:r>
          </a:p>
          <a:p>
            <a:pPr lvl="1">
              <a:buFont typeface="Arial"/>
              <a:buChar char="•"/>
            </a:pPr>
            <a:endParaRPr lang="en-US" sz="2800" dirty="0">
              <a:solidFill>
                <a:srgbClr val="008000"/>
              </a:solidFill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2063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97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743930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201130"/>
            <a:ext cx="8595360" cy="510622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/>
              <a:t>Fast and expressive cluster computing engine</a:t>
            </a:r>
          </a:p>
          <a:p>
            <a:pPr>
              <a:buFont typeface="Arial"/>
              <a:buChar char="•"/>
            </a:pPr>
            <a:r>
              <a:rPr lang="en-US" sz="3200" dirty="0"/>
              <a:t>Compatible with Hadoop File System</a:t>
            </a:r>
          </a:p>
          <a:p>
            <a:pPr lvl="1"/>
            <a:r>
              <a:rPr lang="en-US" sz="2800" dirty="0"/>
              <a:t> HDFS</a:t>
            </a:r>
          </a:p>
          <a:p>
            <a:r>
              <a:rPr lang="en-US" sz="3000" dirty="0"/>
              <a:t>Compatible with many data sources</a:t>
            </a:r>
          </a:p>
          <a:p>
            <a:pPr lvl="1"/>
            <a:r>
              <a:rPr lang="en-US" sz="2800" dirty="0"/>
              <a:t> Amazon S3 </a:t>
            </a:r>
            <a:r>
              <a:rPr lang="en-US" sz="2000" dirty="0"/>
              <a:t>(Simple Storage System)</a:t>
            </a:r>
          </a:p>
          <a:p>
            <a:pPr lvl="1"/>
            <a:r>
              <a:rPr lang="en-US" sz="2800" dirty="0"/>
              <a:t> Parquet File </a:t>
            </a:r>
            <a:r>
              <a:rPr lang="en-US" sz="2000" dirty="0"/>
              <a:t>(columnar data format)</a:t>
            </a:r>
          </a:p>
          <a:p>
            <a:pPr lvl="1"/>
            <a:r>
              <a:rPr lang="en-US" sz="2800" dirty="0"/>
              <a:t> CSV file, Text File</a:t>
            </a:r>
          </a:p>
          <a:p>
            <a:pPr lvl="1"/>
            <a:r>
              <a:rPr lang="en-US" sz="2800" dirty="0"/>
              <a:t> Relational Database Systems </a:t>
            </a:r>
          </a:p>
          <a:p>
            <a:pPr lvl="1"/>
            <a:r>
              <a:rPr lang="en-US" sz="2800" dirty="0"/>
              <a:t> …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480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2800" dirty="0">
                <a:solidFill>
                  <a:srgbClr val="0000FF"/>
                </a:solidFill>
              </a:rPr>
              <a:t>Transformations &amp; Actions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8480623" cy="5733257"/>
          </a:xfrm>
        </p:spPr>
      </p:pic>
    </p:spTree>
    <p:extLst>
      <p:ext uri="{BB962C8B-B14F-4D97-AF65-F5344CB8AC3E}">
        <p14:creationId xmlns:p14="http://schemas.microsoft.com/office/powerpoint/2010/main" val="2821914666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304"/>
            <a:ext cx="8229600" cy="719291"/>
          </a:xfrm>
        </p:spPr>
        <p:txBody>
          <a:bodyPr>
            <a:normAutofit/>
          </a:bodyPr>
          <a:lstStyle/>
          <a:p>
            <a:r>
              <a:rPr lang="en-US" sz="4400" dirty="0"/>
              <a:t>Example: </a:t>
            </a:r>
            <a:r>
              <a:rPr lang="en-US" sz="4400" b="0" dirty="0"/>
              <a:t>Log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984"/>
            <a:ext cx="8229600" cy="13716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405" y="2736442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lines = </a:t>
            </a:r>
            <a:r>
              <a:rPr lang="en-US" sz="1400" dirty="0" err="1">
                <a:latin typeface="Lucida Console"/>
                <a:cs typeface="Lucida Console"/>
              </a:rPr>
              <a:t>spark.textFile(</a:t>
            </a:r>
            <a:r>
              <a:rPr lang="en-US" sz="1400" dirty="0" err="1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errors = </a:t>
            </a: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“ERROR” in s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messages = </a:t>
            </a:r>
            <a:r>
              <a:rPr lang="en-US" sz="1400" dirty="0" err="1">
                <a:latin typeface="Lucida Console"/>
                <a:cs typeface="Lucida Console"/>
              </a:rPr>
              <a:t>errors.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36330" y="2775892"/>
            <a:ext cx="3071090" cy="3851442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864671" y="3377594"/>
            <a:ext cx="791061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6908" y="5427576"/>
            <a:ext cx="819727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00985" y="6089255"/>
            <a:ext cx="806782" cy="3205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240421" y="3074921"/>
            <a:ext cx="1577109" cy="2375746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859422" y="2740102"/>
            <a:ext cx="2860965" cy="307534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8407" y="4555152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526912" y="4489114"/>
            <a:ext cx="1570182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963172" y="3872587"/>
            <a:ext cx="958269" cy="90516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884656" y="2974345"/>
            <a:ext cx="909784" cy="494146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8406" y="4879141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dirty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406" y="5256644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18436" y="3275414"/>
            <a:ext cx="66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Avenir Light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65603" y="2775768"/>
            <a:ext cx="788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Avenir Light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48895" y="2482514"/>
            <a:ext cx="777240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84240" y="4555833"/>
            <a:ext cx="777240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32350" y="5194298"/>
            <a:ext cx="777240" cy="3205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1524879" y="2317814"/>
            <a:ext cx="1256784" cy="311728"/>
          </a:xfrm>
          <a:prstGeom prst="wedgeRectCallout">
            <a:avLst>
              <a:gd name="adj1" fmla="val -77687"/>
              <a:gd name="adj2" fmla="val 131385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1792847" y="2355005"/>
            <a:ext cx="1977632" cy="311728"/>
          </a:xfrm>
          <a:prstGeom prst="wedgeRectCallout">
            <a:avLst>
              <a:gd name="adj1" fmla="val -77221"/>
              <a:gd name="adj2" fmla="val 213974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5980415" y="4419615"/>
            <a:ext cx="1085944" cy="311728"/>
          </a:xfrm>
          <a:prstGeom prst="wedgeRectCallout">
            <a:avLst>
              <a:gd name="adj1" fmla="val -77556"/>
              <a:gd name="adj2" fmla="val 52132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Action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79227" y="5461070"/>
            <a:ext cx="3656206" cy="119975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6600"/>
                </a:solidFill>
              </a:rPr>
              <a:t>Full-text search of Wikipedia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60GB on 20 EC2 machine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0.5 sec vs. 20s for on-disk</a:t>
            </a:r>
          </a:p>
        </p:txBody>
      </p:sp>
    </p:spTree>
    <p:extLst>
      <p:ext uri="{BB962C8B-B14F-4D97-AF65-F5344CB8AC3E}">
        <p14:creationId xmlns:p14="http://schemas.microsoft.com/office/powerpoint/2010/main" val="12302600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2" y="365126"/>
            <a:ext cx="8243888" cy="817847"/>
          </a:xfrm>
        </p:spPr>
        <p:txBody>
          <a:bodyPr/>
          <a:lstStyle/>
          <a:p>
            <a:r>
              <a:rPr lang="en-US" sz="3600" dirty="0">
                <a:solidFill>
                  <a:srgbClr val="0000FF"/>
                </a:solidFill>
              </a:rPr>
              <a:t>Interactive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1462" y="1295400"/>
            <a:ext cx="8034338" cy="4379627"/>
          </a:xfrm>
        </p:spPr>
        <p:txBody>
          <a:bodyPr>
            <a:normAutofit/>
          </a:bodyPr>
          <a:lstStyle/>
          <a:p>
            <a:r>
              <a:rPr lang="en-US" dirty="0"/>
              <a:t>The Fastest Way to Learn Spark and PySpark</a:t>
            </a:r>
          </a:p>
          <a:p>
            <a:r>
              <a:rPr lang="en-US" dirty="0"/>
              <a:t>Available in Python and Scala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SPARK_HOME </a:t>
            </a:r>
            <a:r>
              <a:rPr lang="en-US" dirty="0"/>
              <a:t>points to Spark’s installation directory</a:t>
            </a:r>
          </a:p>
          <a:p>
            <a:pPr lvl="1"/>
            <a:r>
              <a:rPr lang="en-US" b="1" dirty="0"/>
              <a:t> Python: PySpark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($SPARK_HOME/bin/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 Scala: Spark-Shell </a:t>
            </a:r>
          </a:p>
          <a:p>
            <a:r>
              <a:rPr lang="en-US" dirty="0"/>
              <a:t>Runs as an application on an existing Spark Cluster…</a:t>
            </a:r>
          </a:p>
          <a:p>
            <a:r>
              <a:rPr lang="en-US" dirty="0"/>
              <a:t>OR Can run locally</a:t>
            </a:r>
          </a:p>
          <a:p>
            <a:r>
              <a:rPr lang="en-US" dirty="0"/>
              <a:t>Run Spark in your laptop/MacBook/Windows</a:t>
            </a:r>
          </a:p>
        </p:txBody>
      </p:sp>
    </p:spTree>
    <p:extLst>
      <p:ext uri="{BB962C8B-B14F-4D97-AF65-F5344CB8AC3E}">
        <p14:creationId xmlns:p14="http://schemas.microsoft.com/office/powerpoint/2010/main" val="3045938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Interactive Shell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570501C-8222-6C4D-B5B5-258B2B9E5B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36650"/>
            <a:ext cx="7620000" cy="5007345"/>
          </a:xfrm>
        </p:spPr>
      </p:pic>
    </p:spTree>
    <p:extLst>
      <p:ext uri="{BB962C8B-B14F-4D97-AF65-F5344CB8AC3E}">
        <p14:creationId xmlns:p14="http://schemas.microsoft.com/office/powerpoint/2010/main" val="3285029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PySpark: interactive shell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628650" y="914401"/>
            <a:ext cx="8424672" cy="562292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Write Spark jobs in Python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Run interactive jobs in the shell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Create the following text file with 3 records: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$ cat /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</a:rPr>
              <a:t>tmp</a:t>
            </a: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/</a:t>
            </a:r>
            <a:r>
              <a:rPr lang="en-US" b="1" dirty="0" err="1">
                <a:solidFill>
                  <a:srgbClr val="7030A0"/>
                </a:solidFill>
                <a:latin typeface="Courier" pitchFamily="2" charset="0"/>
              </a:rPr>
              <a:t>data.txt</a:t>
            </a:r>
            <a:endParaRPr lang="en-US" b="1" dirty="0">
              <a:solidFill>
                <a:srgbClr val="7030A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fox jumped high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fox is crazy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urier" pitchFamily="2" charset="0"/>
              </a:rPr>
              <a:t>crazy fox is here</a:t>
            </a:r>
          </a:p>
          <a:p>
            <a:pPr marL="0" indent="0">
              <a:buNone/>
            </a:pPr>
            <a:endParaRPr lang="en-US" sz="1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050" b="1" dirty="0">
              <a:solidFill>
                <a:srgbClr val="7030A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69380549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PySpark: interactive shell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628650" y="914401"/>
            <a:ext cx="8424672" cy="5622926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Write Spark jobs in Python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Run interactive jobs in the shell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7030A0"/>
                </a:solidFill>
                <a:highlight>
                  <a:srgbClr val="00FF00"/>
                </a:highlight>
                <a:latin typeface="Courier" pitchFamily="2" charset="0"/>
              </a:rPr>
              <a:t>$ cat </a:t>
            </a:r>
            <a:r>
              <a:rPr lang="en-US" sz="1050" b="1" dirty="0" err="1">
                <a:solidFill>
                  <a:srgbClr val="7030A0"/>
                </a:solidFill>
                <a:highlight>
                  <a:srgbClr val="00FF00"/>
                </a:highlight>
                <a:latin typeface="Courier" pitchFamily="2" charset="0"/>
              </a:rPr>
              <a:t>data.txt</a:t>
            </a:r>
            <a:endParaRPr lang="en-US" sz="1050" b="1" dirty="0">
              <a:solidFill>
                <a:srgbClr val="7030A0"/>
              </a:solidFill>
              <a:highlight>
                <a:srgbClr val="00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7030A0"/>
                </a:solidFill>
                <a:highlight>
                  <a:srgbClr val="00FF00"/>
                </a:highlight>
                <a:latin typeface="Courier" pitchFamily="2" charset="0"/>
              </a:rPr>
              <a:t>fox jumped high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7030A0"/>
                </a:solidFill>
                <a:highlight>
                  <a:srgbClr val="00FF00"/>
                </a:highlight>
                <a:latin typeface="Courier" pitchFamily="2" charset="0"/>
              </a:rPr>
              <a:t>fox is crazy</a:t>
            </a:r>
          </a:p>
          <a:p>
            <a:pPr marL="0" indent="0">
              <a:buNone/>
            </a:pPr>
            <a:r>
              <a:rPr lang="en-US" sz="1050" b="1" dirty="0">
                <a:solidFill>
                  <a:srgbClr val="7030A0"/>
                </a:solidFill>
                <a:highlight>
                  <a:srgbClr val="00FF00"/>
                </a:highlight>
                <a:latin typeface="Courier" pitchFamily="2" charset="0"/>
              </a:rPr>
              <a:t>crazy fox is here</a:t>
            </a:r>
          </a:p>
          <a:p>
            <a:pPr marL="0" indent="0">
              <a:buNone/>
            </a:pPr>
            <a:endParaRPr lang="en-US" sz="12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FFB441"/>
                </a:highlight>
                <a:latin typeface="Courier New"/>
                <a:cs typeface="Courier New"/>
              </a:rPr>
              <a:t>$SPARK_HOME/bin/</a:t>
            </a:r>
            <a:r>
              <a:rPr lang="en-US" dirty="0" err="1">
                <a:solidFill>
                  <a:schemeClr val="tx1"/>
                </a:solidFill>
                <a:highlight>
                  <a:srgbClr val="FFB441"/>
                </a:highlight>
                <a:latin typeface="Courier New"/>
                <a:cs typeface="Courier New"/>
              </a:rPr>
              <a:t>pyspark</a:t>
            </a:r>
            <a:endParaRPr lang="en-US" dirty="0">
              <a:solidFill>
                <a:schemeClr val="tx1"/>
              </a:solidFill>
              <a:highlight>
                <a:srgbClr val="FFB441"/>
              </a:highlight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66"/>
                </a:highlight>
                <a:latin typeface="Courier New"/>
                <a:cs typeface="Courier New"/>
              </a:rPr>
              <a:t>&gt;&gt;&gt; # read input and create a new RDD as </a:t>
            </a:r>
            <a:r>
              <a:rPr lang="en-US" sz="1600" dirty="0" err="1">
                <a:solidFill>
                  <a:schemeClr val="tx1"/>
                </a:solidFill>
                <a:highlight>
                  <a:srgbClr val="FFFF66"/>
                </a:highlight>
                <a:latin typeface="Courier New"/>
                <a:cs typeface="Courier New"/>
              </a:rPr>
              <a:t>rdd</a:t>
            </a:r>
            <a:r>
              <a:rPr lang="en-US" sz="1600" dirty="0">
                <a:solidFill>
                  <a:schemeClr val="tx1"/>
                </a:solidFill>
                <a:highlight>
                  <a:srgbClr val="FFFF66"/>
                </a:highlight>
                <a:latin typeface="Courier New"/>
                <a:cs typeface="Courier New"/>
              </a:rPr>
              <a:t> : RDD[String]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&gt;&gt;&gt; 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rdd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 = 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spark.sparkContext.textFile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("/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tmp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/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data.txt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")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&gt;&gt;&gt; </a:t>
            </a:r>
            <a:r>
              <a:rPr lang="en-US" sz="1600" b="1" dirty="0" err="1">
                <a:solidFill>
                  <a:srgbClr val="7030A0"/>
                </a:solidFill>
                <a:latin typeface="Courier New"/>
                <a:cs typeface="Courier New"/>
              </a:rPr>
              <a:t>rdd.collect</a:t>
            </a:r>
            <a:r>
              <a:rPr lang="en-US" sz="1600" b="1" dirty="0">
                <a:solidFill>
                  <a:srgbClr val="7030A0"/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[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 'fox jumped high’,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 'fox is crazy’, 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 'crazy fox is here’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  <a:highlight>
                  <a:srgbClr val="FFFF00"/>
                </a:highlight>
                <a:latin typeface="Courier New"/>
                <a:cs typeface="Courier New"/>
              </a:rPr>
              <a:t>&gt;&gt;&gt; # Count the number of elements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&gt;&gt;&gt; </a:t>
            </a:r>
            <a:r>
              <a:rPr lang="en-US" sz="1200" b="1" dirty="0" err="1">
                <a:solidFill>
                  <a:srgbClr val="7030A0"/>
                </a:solidFill>
                <a:latin typeface="Courier New"/>
                <a:cs typeface="Courier New"/>
              </a:rPr>
              <a:t>rdd.count</a:t>
            </a: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7030A0"/>
                </a:solidFill>
                <a:latin typeface="Courier New"/>
                <a:cs typeface="Courier New"/>
              </a:rPr>
              <a:t>3</a:t>
            </a:r>
            <a:endParaRPr lang="en-US" sz="1050" b="1" dirty="0">
              <a:solidFill>
                <a:srgbClr val="7030A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30770528"/>
      </p:ext>
    </p:extLst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SparkContext (</a:t>
            </a:r>
            <a:r>
              <a:rPr lang="en-US" sz="5400" dirty="0" err="1">
                <a:solidFill>
                  <a:srgbClr val="FF6600"/>
                </a:solidFill>
              </a:rPr>
              <a:t>sc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Main entry point to Spark functionality</a:t>
            </a:r>
          </a:p>
          <a:p>
            <a:r>
              <a:rPr lang="en-US" sz="3200" dirty="0"/>
              <a:t>Available in shell as variable </a:t>
            </a:r>
            <a:r>
              <a:rPr lang="en-US" sz="6000" dirty="0" err="1">
                <a:solidFill>
                  <a:srgbClr val="FF6600"/>
                </a:solidFill>
                <a:latin typeface="Lucida Console"/>
                <a:cs typeface="Lucida Console"/>
              </a:rPr>
              <a:t>sc</a:t>
            </a:r>
            <a:endParaRPr lang="en-US" sz="6000" dirty="0">
              <a:solidFill>
                <a:srgbClr val="FF660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# use </a:t>
            </a: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sc</a:t>
            </a: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for RDDs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# </a:t>
            </a:r>
            <a:r>
              <a:rPr lang="en-US" sz="3200" dirty="0">
                <a:solidFill>
                  <a:srgbClr val="C00000"/>
                </a:solidFill>
                <a:latin typeface="Lucida Console"/>
                <a:cs typeface="Lucida Console"/>
              </a:rPr>
              <a:t>spark</a:t>
            </a: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: SparkSession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# </a:t>
            </a: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sc</a:t>
            </a: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: SparkContext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sc</a:t>
            </a:r>
            <a:r>
              <a:rPr lang="en-US" sz="3200" dirty="0">
                <a:solidFill>
                  <a:srgbClr val="0070C0"/>
                </a:solidFill>
                <a:latin typeface="Lucida Console"/>
                <a:cs typeface="Lucida Console"/>
              </a:rPr>
              <a:t> = </a:t>
            </a:r>
            <a:r>
              <a:rPr lang="en-US" sz="3200" dirty="0" err="1">
                <a:solidFill>
                  <a:srgbClr val="C00000"/>
                </a:solidFill>
                <a:latin typeface="Lucida Console"/>
                <a:cs typeface="Lucida Console"/>
              </a:rPr>
              <a:t>spark</a:t>
            </a:r>
            <a:r>
              <a:rPr lang="en-US" sz="3200" dirty="0" err="1">
                <a:solidFill>
                  <a:srgbClr val="0070C0"/>
                </a:solidFill>
                <a:latin typeface="Lucida Console"/>
                <a:cs typeface="Lucida Console"/>
              </a:rPr>
              <a:t>.sparkContext</a:t>
            </a:r>
            <a:endParaRPr lang="en-US" sz="3200" dirty="0">
              <a:solidFill>
                <a:srgbClr val="0070C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758640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sz="4000" dirty="0"/>
              <a:t>Creating RDDs from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3380"/>
            <a:ext cx="8520745" cy="4221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2400" dirty="0" err="1">
                <a:solidFill>
                  <a:srgbClr val="008040"/>
                </a:solidFill>
                <a:latin typeface="Lucida Console"/>
                <a:cs typeface="Lucida Console"/>
              </a:rPr>
              <a:t>sc</a:t>
            </a:r>
            <a:r>
              <a:rPr lang="en-US" sz="2400" dirty="0">
                <a:solidFill>
                  <a:srgbClr val="008040"/>
                </a:solidFill>
                <a:latin typeface="Lucida Console"/>
                <a:cs typeface="Lucida Console"/>
              </a:rPr>
              <a:t> : </a:t>
            </a:r>
            <a:r>
              <a:rPr lang="en-US" sz="2400" dirty="0" err="1">
                <a:solidFill>
                  <a:srgbClr val="008040"/>
                </a:solidFill>
                <a:latin typeface="Lucida Console"/>
                <a:cs typeface="Lucida Console"/>
              </a:rPr>
              <a:t>SparKContext</a:t>
            </a:r>
            <a:endParaRPr lang="en-US" sz="24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8040"/>
                </a:solidFill>
                <a:latin typeface="Lucida Console"/>
                <a:cs typeface="Lucida Console"/>
              </a:rPr>
              <a:t># Turn a Python collection into an RDD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#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nums_rdd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Lucida Console"/>
                <a:cs typeface="Lucida Console"/>
              </a:rPr>
              <a:t> : RDD[Integer]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 err="1">
                <a:latin typeface="Lucida Console"/>
                <a:cs typeface="Lucida Console"/>
              </a:rPr>
              <a:t>nums_rdd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r>
              <a:rPr lang="en-US" sz="2400" dirty="0" err="1">
                <a:latin typeface="Lucida Console"/>
                <a:cs typeface="Lucida Console"/>
              </a:rPr>
              <a:t>sc.parallelize</a:t>
            </a:r>
            <a:r>
              <a:rPr lang="en-US" sz="2400" dirty="0">
                <a:latin typeface="Lucida Console"/>
                <a:cs typeface="Lucida Console"/>
              </a:rPr>
              <a:t>([1, 2, 3])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4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>
                <a:solidFill>
                  <a:srgbClr val="00B050"/>
                </a:solidFill>
                <a:latin typeface="Lucida Console"/>
                <a:cs typeface="Lucida Console"/>
              </a:rPr>
              <a:t># Turn (key, value) pairs into an RDD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>
                <a:latin typeface="Lucida Console"/>
                <a:cs typeface="Lucida Console"/>
              </a:rPr>
              <a:t>pairs = [(‘A’, 2), (‘A’, 3), (‘B’, 4)]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>
                <a:highlight>
                  <a:srgbClr val="FFFF00"/>
                </a:highlight>
                <a:latin typeface="Lucida Console"/>
                <a:cs typeface="Lucida Console"/>
              </a:rPr>
              <a:t># </a:t>
            </a:r>
            <a:r>
              <a:rPr lang="en-US" sz="2400" dirty="0" err="1">
                <a:highlight>
                  <a:srgbClr val="FFFF00"/>
                </a:highlight>
                <a:latin typeface="Lucida Console"/>
                <a:cs typeface="Lucida Console"/>
              </a:rPr>
              <a:t>rdd</a:t>
            </a:r>
            <a:r>
              <a:rPr lang="en-US" sz="2400" dirty="0">
                <a:highlight>
                  <a:srgbClr val="FFFF00"/>
                </a:highlight>
                <a:latin typeface="Lucida Console"/>
                <a:cs typeface="Lucida Console"/>
              </a:rPr>
              <a:t> : RDD[(String, Integer)]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400" dirty="0" err="1">
                <a:latin typeface="Lucida Console"/>
                <a:cs typeface="Lucida Console"/>
              </a:rPr>
              <a:t>rdd</a:t>
            </a:r>
            <a:r>
              <a:rPr lang="en-US" sz="2400" dirty="0">
                <a:latin typeface="Lucida Console"/>
                <a:cs typeface="Lucida Console"/>
              </a:rPr>
              <a:t> = </a:t>
            </a:r>
            <a:r>
              <a:rPr lang="en-US" sz="2400" dirty="0" err="1">
                <a:latin typeface="Lucida Console"/>
                <a:cs typeface="Lucida Console"/>
              </a:rPr>
              <a:t>sc.parallelize</a:t>
            </a:r>
            <a:r>
              <a:rPr lang="en-US" sz="2400" dirty="0">
                <a:latin typeface="Lucida Console"/>
                <a:cs typeface="Lucida Console"/>
              </a:rPr>
              <a:t>(pairs)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21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85306623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sz="4000" dirty="0"/>
              <a:t>Creating RDDs from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3380"/>
            <a:ext cx="8520745" cy="42211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 err="1">
                <a:solidFill>
                  <a:srgbClr val="008040"/>
                </a:solidFill>
                <a:latin typeface="Lucida Console"/>
                <a:cs typeface="Lucida Console"/>
              </a:rPr>
              <a:t>sc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 : SparkContext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Load text file from local FS, HDFS, or S3</a:t>
            </a: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1. read a single file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rdd1 = </a:t>
            </a: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# 2. read many files ending with “.txt”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rdd2 = </a:t>
            </a: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“directory/*.txt”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# 3. read a file from Hadoop’s HDFS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rdd3 = </a:t>
            </a:r>
            <a:r>
              <a:rPr lang="en-US" dirty="0" err="1">
                <a:latin typeface="Lucida Console"/>
                <a:cs typeface="Lucida Console"/>
              </a:rPr>
              <a:t>sc.textFile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dirty="0">
                <a:solidFill>
                  <a:srgbClr val="000090"/>
                </a:solidFill>
                <a:latin typeface="Lucida Console"/>
                <a:cs typeface="Lucida Console"/>
              </a:rPr>
              <a:t>://namenode:9000/path/file”</a:t>
            </a:r>
            <a:r>
              <a:rPr lang="en-US" dirty="0">
                <a:latin typeface="Lucida Console"/>
                <a:cs typeface="Lucida Console"/>
              </a:rPr>
              <a:t>)</a:t>
            </a: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0715885"/>
      </p:ext>
    </p:extLst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127"/>
            <a:ext cx="8134350" cy="625474"/>
          </a:xfrm>
        </p:spPr>
        <p:txBody>
          <a:bodyPr/>
          <a:lstStyle/>
          <a:p>
            <a:r>
              <a:rPr lang="en-US" sz="3200" dirty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143000"/>
            <a:ext cx="8686800" cy="502920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# Create an RDD[Integer]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3, 4, 5, 6])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#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[1, 2, 3, 4, 5, 6]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br>
              <a:rPr lang="en-US" sz="2100" dirty="0">
                <a:latin typeface="Lucida Console"/>
                <a:cs typeface="Lucida Console"/>
              </a:rPr>
            </a:b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Pass each element through a function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squares : RDD[Integer]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x refers to an element of </a:t>
            </a:r>
            <a:r>
              <a:rPr lang="en-US" sz="2100" dirty="0" err="1">
                <a:solidFill>
                  <a:srgbClr val="008040"/>
                </a:solidFill>
                <a:latin typeface="Lucida Console"/>
                <a:cs typeface="Lucida Console"/>
              </a:rPr>
              <a:t>nums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squares = </a:t>
            </a: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x*x</a:t>
            </a:r>
            <a:r>
              <a:rPr lang="en-US" sz="2100" dirty="0">
                <a:latin typeface="Lucida Console"/>
                <a:cs typeface="Lucida Console"/>
              </a:rPr>
              <a:t>)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#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[1, 4, 9, 16, 25, 36]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Keep elements passing a predicate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even : RDD[Integer]</a:t>
            </a: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latin typeface="Lucida Console"/>
                <a:cs typeface="Lucida Console"/>
              </a:rPr>
              <a:t>even = </a:t>
            </a:r>
            <a:r>
              <a:rPr lang="en-US" sz="2100" dirty="0" err="1">
                <a:latin typeface="Lucida Console"/>
                <a:cs typeface="Lucida Console"/>
              </a:rPr>
              <a:t>squares.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 % 2 == 0</a:t>
            </a:r>
            <a:r>
              <a:rPr lang="en-US" sz="2100" dirty="0">
                <a:latin typeface="Lucida Console"/>
                <a:cs typeface="Lucida Console"/>
              </a:rPr>
              <a:t>) 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{4, 16, 36}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3099518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1271"/>
            <a:ext cx="7886700" cy="1003801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66800"/>
            <a:ext cx="8595360" cy="5240555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800" dirty="0"/>
              <a:t>Improves efficiency through </a:t>
            </a:r>
            <a:r>
              <a:rPr lang="en-US" sz="2800" b="1" dirty="0"/>
              <a:t>in-memory computing:</a:t>
            </a:r>
          </a:p>
          <a:p>
            <a:pPr lvl="1">
              <a:buFont typeface="Arial"/>
              <a:buChar char="•"/>
            </a:pPr>
            <a:r>
              <a:rPr lang="en-US" sz="3000" b="1" dirty="0"/>
              <a:t>1 second = 1000 milliseconds</a:t>
            </a:r>
          </a:p>
          <a:p>
            <a:pPr lvl="1">
              <a:buFont typeface="Arial"/>
              <a:buChar char="•"/>
            </a:pPr>
            <a:r>
              <a:rPr lang="en-US" sz="3000" b="1" dirty="0">
                <a:solidFill>
                  <a:srgbClr val="7030A0"/>
                </a:solidFill>
              </a:rPr>
              <a:t>Memory data access: 10 milliseconds</a:t>
            </a:r>
          </a:p>
          <a:p>
            <a:pPr lvl="1">
              <a:buFont typeface="Arial"/>
              <a:buChar char="•"/>
            </a:pPr>
            <a:r>
              <a:rPr lang="en-US" sz="3000" b="1" dirty="0">
                <a:solidFill>
                  <a:srgbClr val="7030A0"/>
                </a:solidFill>
              </a:rPr>
              <a:t>Disk data access: 1000 milliseconds</a:t>
            </a:r>
          </a:p>
          <a:p>
            <a:pPr>
              <a:buFont typeface="Arial"/>
              <a:buChar char="•"/>
            </a:pPr>
            <a:r>
              <a:rPr lang="en-US" sz="3200" dirty="0"/>
              <a:t>General computation graphs (DAG)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No need to write MANY “map-then-reduce” jobs</a:t>
            </a:r>
          </a:p>
          <a:p>
            <a:pPr lvl="1">
              <a:buFont typeface="Arial"/>
              <a:buChar char="•"/>
            </a:pPr>
            <a:r>
              <a:rPr lang="en-US" sz="3000" dirty="0"/>
              <a:t>Write one job to do MANY things</a:t>
            </a:r>
          </a:p>
          <a:p>
            <a:pPr>
              <a:buFont typeface="Arial"/>
              <a:buChar char="•"/>
            </a:pPr>
            <a:r>
              <a:rPr lang="en-US" sz="3200" dirty="0"/>
              <a:t>As much as 100x faster</a:t>
            </a:r>
            <a:endParaRPr lang="en-US" sz="2800" dirty="0"/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535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44" y="1594070"/>
            <a:ext cx="8954223" cy="457813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 err="1">
                <a:solidFill>
                  <a:srgbClr val="00B050"/>
                </a:solidFill>
                <a:latin typeface="Lucida Console"/>
                <a:cs typeface="Lucida Console"/>
              </a:rPr>
              <a:t>sc</a:t>
            </a: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 : SparkContext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 err="1">
                <a:solidFill>
                  <a:srgbClr val="00B050"/>
                </a:solidFill>
                <a:latin typeface="Lucida Console"/>
                <a:cs typeface="Lucida Console"/>
              </a:rPr>
              <a:t>nums</a:t>
            </a: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 : RDD[Integer]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3, 4])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nums.count</a:t>
            </a:r>
            <a:r>
              <a:rPr lang="en-US" sz="2100" dirty="0">
                <a:latin typeface="Lucida Console"/>
                <a:cs typeface="Lucida Console"/>
              </a:rPr>
              <a:t>()</a:t>
            </a:r>
            <a:br>
              <a:rPr lang="en-US" sz="2100" dirty="0">
                <a:latin typeface="Lucida Console"/>
                <a:cs typeface="Lucida Console"/>
              </a:rPr>
            </a:br>
            <a:r>
              <a:rPr lang="en-US" sz="2100" dirty="0">
                <a:latin typeface="Lucida Console"/>
                <a:cs typeface="Lucida Console"/>
              </a:rPr>
              <a:t>4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map each element to zero or more others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rdd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=&gt; range(x)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rdd.collect</a:t>
            </a:r>
            <a:r>
              <a:rPr lang="en-US" sz="2100" dirty="0">
                <a:latin typeface="Lucida Console"/>
                <a:cs typeface="Lucida Console"/>
              </a:rPr>
              <a:t>()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dirty="0">
                <a:solidFill>
                  <a:srgbClr val="008040"/>
                </a:solidFill>
                <a:latin typeface="Lucida Console"/>
                <a:cs typeface="Lucida Console"/>
              </a:rPr>
              <a:t>{0, 0, 1, 0, 1, 2, 0, 1, 2, 3}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17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1700" dirty="0" err="1">
                <a:solidFill>
                  <a:schemeClr val="tx1"/>
                </a:solidFill>
                <a:latin typeface="Lucida Console"/>
                <a:cs typeface="Lucida Console"/>
              </a:rPr>
              <a:t>rdd.count</a:t>
            </a:r>
            <a:r>
              <a:rPr lang="en-US" sz="1700" dirty="0">
                <a:solidFill>
                  <a:schemeClr val="tx1"/>
                </a:solidFill>
                <a:latin typeface="Lucida Console"/>
                <a:cs typeface="Lucida Console"/>
              </a:rPr>
              <a:t>()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1700" dirty="0">
                <a:solidFill>
                  <a:srgbClr val="008040"/>
                </a:solidFill>
                <a:latin typeface="Lucida Console"/>
                <a:cs typeface="Lucida Console"/>
              </a:rPr>
              <a:t>10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638800" y="4800600"/>
            <a:ext cx="2963857" cy="735490"/>
          </a:xfrm>
          <a:prstGeom prst="wedgeRectCallout">
            <a:avLst>
              <a:gd name="adj1" fmla="val -43644"/>
              <a:gd name="adj2" fmla="val -132789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Range object (sequence of numbers 0, 1, …, x-1)</a:t>
            </a:r>
          </a:p>
        </p:txBody>
      </p:sp>
    </p:spTree>
    <p:extLst>
      <p:ext uri="{BB962C8B-B14F-4D97-AF65-F5344CB8AC3E}">
        <p14:creationId xmlns:p14="http://schemas.microsoft.com/office/powerpoint/2010/main" val="39934732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/>
              <a:t>Basic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0844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# </a:t>
            </a:r>
            <a:r>
              <a:rPr lang="en-US" sz="2100" dirty="0" err="1">
                <a:solidFill>
                  <a:srgbClr val="00B050"/>
                </a:solidFill>
                <a:latin typeface="Lucida Console"/>
                <a:cs typeface="Lucida Console"/>
              </a:rPr>
              <a:t>nums</a:t>
            </a:r>
            <a:r>
              <a:rPr lang="en-US" sz="2100" dirty="0">
                <a:solidFill>
                  <a:srgbClr val="00B050"/>
                </a:solidFill>
                <a:latin typeface="Lucida Console"/>
                <a:cs typeface="Lucida Console"/>
              </a:rPr>
              <a:t> : RDD[Integer]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3, 4])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Retrieve RDD contents as a local collection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my_list</a:t>
            </a:r>
            <a:r>
              <a:rPr lang="en-US" sz="2100" dirty="0">
                <a:latin typeface="Lucida Console"/>
                <a:cs typeface="Lucida Console"/>
              </a:rPr>
              <a:t>= </a:t>
            </a: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collect</a:t>
            </a:r>
            <a:r>
              <a:rPr lang="en-US" sz="2100" dirty="0">
                <a:latin typeface="Lucida Console"/>
                <a:cs typeface="Lucida Console"/>
              </a:rPr>
              <a:t>()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2, 3, 4]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Return first K elements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take</a:t>
            </a:r>
            <a:r>
              <a:rPr lang="en-US" sz="2100" dirty="0">
                <a:latin typeface="Lucida Console"/>
                <a:cs typeface="Lucida Console"/>
              </a:rPr>
              <a:t>(2)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Count number of elements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100" dirty="0">
                <a:latin typeface="Lucida Console"/>
                <a:cs typeface="Lucida Console"/>
              </a:rPr>
              <a:t>()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4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Merge elements with an associative function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100" dirty="0">
                <a:latin typeface="Lucida Console"/>
                <a:cs typeface="Lucida Console"/>
              </a:rPr>
              <a:t>)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10</a:t>
            </a: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Write elements to a text file</a:t>
            </a: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://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69002185"/>
      </p:ext>
    </p:extLst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US" sz="4000" dirty="0"/>
              <a:t>Working with 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30" y="1143001"/>
            <a:ext cx="7720419" cy="83819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2400" dirty="0"/>
              <a:t>Spark’s “distributed reduce” transformations operate on RDDs of key-value pairs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2133601"/>
            <a:ext cx="6039017" cy="3590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Python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 	</a:t>
            </a:r>
            <a:r>
              <a:rPr lang="en-US" sz="2000" dirty="0">
                <a:latin typeface="Consolas"/>
                <a:cs typeface="Consolas"/>
              </a:rPr>
              <a:t>pair 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		pair[0]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a 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</a:t>
            </a:r>
            <a:r>
              <a:rPr lang="en-US" sz="2000" dirty="0">
                <a:latin typeface="Consolas"/>
                <a:cs typeface="Consolas"/>
              </a:rPr>
              <a:t>pair[1]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Scala</a:t>
            </a:r>
            <a:r>
              <a:rPr lang="en-US" sz="2000" dirty="0">
                <a:solidFill>
                  <a:srgbClr val="FF6600"/>
                </a:solidFill>
              </a:rPr>
              <a:t>: </a:t>
            </a:r>
            <a:r>
              <a:rPr lang="en-US" sz="2000" dirty="0"/>
              <a:t>	</a:t>
            </a:r>
            <a:r>
              <a:rPr lang="en-US" sz="2000" b="1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 pair 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	pair._1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</a:t>
            </a:r>
            <a:r>
              <a:rPr lang="en-US" sz="2000" dirty="0">
                <a:latin typeface="Consolas"/>
                <a:cs typeface="Consolas"/>
              </a:rPr>
              <a:t>pair._2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Java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	</a:t>
            </a:r>
            <a:r>
              <a:rPr lang="en-US" sz="2000" dirty="0">
                <a:latin typeface="Consolas"/>
                <a:cs typeface="Consolas"/>
              </a:rPr>
              <a:t>Tuple2 pair = </a:t>
            </a:r>
            <a:r>
              <a:rPr lang="en-US" sz="2000" b="1" dirty="0"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Tuple2(a, b); 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</a:t>
            </a:r>
            <a:r>
              <a:rPr lang="en-US" sz="2000" dirty="0">
                <a:latin typeface="Consolas"/>
                <a:cs typeface="Consolas"/>
              </a:rPr>
              <a:t>pair._1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pair._2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498088"/>
      </p:ext>
    </p:extLst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04800"/>
            <a:ext cx="7696199" cy="609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Working with 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1" y="990600"/>
            <a:ext cx="6781800" cy="144779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2400" dirty="0"/>
              <a:t>Spark’s distributed </a:t>
            </a:r>
            <a:r>
              <a:rPr lang="en-US" sz="2400" dirty="0" err="1">
                <a:latin typeface="Courier" pitchFamily="2" charset="0"/>
              </a:rPr>
              <a:t>reduceByKey</a:t>
            </a:r>
            <a:r>
              <a:rPr lang="en-US" sz="2400" dirty="0">
                <a:latin typeface="Courier" pitchFamily="2" charset="0"/>
              </a:rPr>
              <a:t>(), </a:t>
            </a:r>
            <a:r>
              <a:rPr lang="en-US" sz="2400" dirty="0" err="1">
                <a:latin typeface="Courier" pitchFamily="2" charset="0"/>
              </a:rPr>
              <a:t>groupByKey</a:t>
            </a:r>
            <a:r>
              <a:rPr lang="en-US" sz="2400" dirty="0">
                <a:latin typeface="Courier" pitchFamily="2" charset="0"/>
              </a:rPr>
              <a:t>(), </a:t>
            </a:r>
            <a:r>
              <a:rPr lang="en-US" sz="2400" dirty="0" err="1">
                <a:latin typeface="Courier" pitchFamily="2" charset="0"/>
              </a:rPr>
              <a:t>combineByKey</a:t>
            </a:r>
            <a:r>
              <a:rPr lang="en-US" sz="2400" dirty="0">
                <a:latin typeface="Courier" pitchFamily="2" charset="0"/>
              </a:rPr>
              <a:t>() </a:t>
            </a:r>
            <a:r>
              <a:rPr lang="en-US" sz="2400" dirty="0"/>
              <a:t>transformations operate on RDDs of (key, value) pairs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0098" y="2438399"/>
            <a:ext cx="6447502" cy="357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Python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 	</a:t>
            </a:r>
            <a:r>
              <a:rPr lang="en-US" sz="2000" dirty="0">
                <a:latin typeface="Consolas"/>
                <a:cs typeface="Consolas"/>
              </a:rPr>
              <a:t>pair 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		pair[0]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</a:t>
            </a:r>
            <a:r>
              <a:rPr lang="en-US" sz="2000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=&gt; a as KEY 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</a:t>
            </a:r>
            <a:r>
              <a:rPr lang="en-US" sz="2000" dirty="0">
                <a:latin typeface="Consolas"/>
                <a:cs typeface="Consolas"/>
              </a:rPr>
              <a:t>pair[1]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</a:t>
            </a:r>
            <a:r>
              <a:rPr lang="en-US" sz="2000" dirty="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=&gt; b as VALUE</a:t>
            </a:r>
          </a:p>
          <a:p>
            <a:pPr>
              <a:spcBef>
                <a:spcPts val="1400"/>
              </a:spcBef>
            </a:pPr>
            <a:r>
              <a:rPr lang="en-US" sz="2000" u="sng" dirty="0">
                <a:latin typeface="Consolas"/>
                <a:cs typeface="Consolas"/>
              </a:rPr>
              <a:t>Examples of (key, value):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(“fox”, 1)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(“gene_77”, [1, 2, 4, 3, 2, 7])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(“</a:t>
            </a:r>
            <a:r>
              <a:rPr lang="en-US" sz="2000" dirty="0" err="1">
                <a:solidFill>
                  <a:srgbClr val="008000"/>
                </a:solidFill>
                <a:latin typeface="Consolas"/>
                <a:cs typeface="Consolas"/>
              </a:rPr>
              <a:t>alex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”, (20, 30))</a:t>
            </a:r>
          </a:p>
          <a:p>
            <a:pPr>
              <a:spcBef>
                <a:spcPts val="1400"/>
              </a:spcBef>
            </a:pP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((“USA”, “Cupertino”), (1, 3, 8))</a:t>
            </a:r>
          </a:p>
        </p:txBody>
      </p:sp>
    </p:spTree>
    <p:extLst>
      <p:ext uri="{BB962C8B-B14F-4D97-AF65-F5344CB8AC3E}">
        <p14:creationId xmlns:p14="http://schemas.microsoft.com/office/powerpoint/2010/main" val="350924523"/>
      </p:ext>
    </p:extLst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1"/>
            <a:ext cx="7886700" cy="685800"/>
          </a:xfrm>
        </p:spPr>
        <p:txBody>
          <a:bodyPr>
            <a:noAutofit/>
          </a:bodyPr>
          <a:lstStyle/>
          <a:p>
            <a:r>
              <a:rPr lang="en-US" sz="4000" dirty="0"/>
              <a:t>Some Key-Value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66802"/>
            <a:ext cx="8318975" cy="5105400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800" dirty="0">
                <a:solidFill>
                  <a:srgbClr val="00B050"/>
                </a:solidFill>
                <a:latin typeface="Lucida Console"/>
                <a:cs typeface="Lucida Console"/>
              </a:rPr>
              <a:t># </a:t>
            </a:r>
            <a:r>
              <a:rPr lang="en-US" sz="1800" dirty="0" err="1">
                <a:solidFill>
                  <a:srgbClr val="00B050"/>
                </a:solidFill>
                <a:latin typeface="Lucida Console"/>
                <a:cs typeface="Lucida Console"/>
              </a:rPr>
              <a:t>rdd</a:t>
            </a:r>
            <a:r>
              <a:rPr lang="en-US" sz="1800" dirty="0">
                <a:solidFill>
                  <a:srgbClr val="00B050"/>
                </a:solidFill>
                <a:latin typeface="Lucida Console"/>
                <a:cs typeface="Lucida Console"/>
              </a:rPr>
              <a:t> : RDD[(String, Integer)]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800" dirty="0">
                <a:latin typeface="Lucida Console"/>
                <a:cs typeface="Lucida Console"/>
              </a:rPr>
              <a:t>pets = [(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800" dirty="0">
                <a:latin typeface="Lucida Console"/>
                <a:cs typeface="Lucida Console"/>
              </a:rPr>
              <a:t>, 2), 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“dog”</a:t>
            </a:r>
            <a:r>
              <a:rPr lang="en-US" sz="1800" dirty="0">
                <a:latin typeface="Lucida Console"/>
                <a:cs typeface="Lucida Console"/>
              </a:rPr>
              <a:t>, 3), 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“dog”</a:t>
            </a:r>
            <a:r>
              <a:rPr lang="en-US" sz="1800" dirty="0">
                <a:latin typeface="Lucida Console"/>
                <a:cs typeface="Lucida Console"/>
              </a:rPr>
              <a:t>, 5), 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800" dirty="0">
                <a:latin typeface="Lucida Console"/>
                <a:cs typeface="Lucida Console"/>
              </a:rPr>
              <a:t>, 4)])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 err="1">
                <a:latin typeface="Lucida Console"/>
                <a:cs typeface="Lucida Console"/>
              </a:rPr>
              <a:t>rdd</a:t>
            </a:r>
            <a:r>
              <a:rPr lang="en-US" sz="1900" dirty="0">
                <a:latin typeface="Lucida Console"/>
                <a:cs typeface="Lucida Console"/>
              </a:rPr>
              <a:t> = = </a:t>
            </a:r>
            <a:r>
              <a:rPr lang="en-US" sz="1900" dirty="0" err="1">
                <a:latin typeface="Lucida Console"/>
                <a:cs typeface="Lucida Console"/>
              </a:rPr>
              <a:t>sc.parallelize</a:t>
            </a:r>
            <a:r>
              <a:rPr lang="en-US" sz="1900" dirty="0">
                <a:latin typeface="Lucida Console"/>
                <a:cs typeface="Lucida Console"/>
              </a:rPr>
              <a:t>(pets)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solidFill>
                  <a:srgbClr val="00B050"/>
                </a:solidFill>
                <a:latin typeface="Lucida Console"/>
                <a:cs typeface="Lucida Console"/>
              </a:rPr>
              <a:t># apply reduction on (key, value) pairs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latin typeface="Lucida Console"/>
                <a:cs typeface="Lucida Console"/>
              </a:rPr>
              <a:t>reduced = </a:t>
            </a: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900" dirty="0">
                <a:latin typeface="Lucida Console"/>
                <a:cs typeface="Lucida Console"/>
              </a:rPr>
              <a:t>)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6), (dog, 8)}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19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solidFill>
                  <a:srgbClr val="00B050"/>
                </a:solidFill>
                <a:latin typeface="Lucida Console"/>
                <a:cs typeface="Lucida Console"/>
              </a:rPr>
              <a:t># apply reduction on (key, value) pairs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latin typeface="Lucida Console"/>
                <a:cs typeface="Lucida Console"/>
              </a:rPr>
              <a:t>grouped = </a:t>
            </a: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1900" dirty="0">
                <a:latin typeface="Lucida Console"/>
                <a:cs typeface="Lucida Console"/>
              </a:rPr>
              <a:t>() 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[2, 4]), (dog, [3, 5])}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19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latin typeface="Lucida Console"/>
                <a:cs typeface="Lucida Console"/>
              </a:rPr>
              <a:t>sorted = </a:t>
            </a: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sortByKey</a:t>
            </a:r>
            <a:r>
              <a:rPr lang="en-US" sz="1900" dirty="0">
                <a:latin typeface="Lucida Console"/>
                <a:cs typeface="Lucida Console"/>
              </a:rPr>
              <a:t>()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 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=&gt; {(cat, 2), (cat, 4), (dog, 3) (dog, 5)}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NOTE: </a:t>
            </a:r>
            <a:r>
              <a:rPr lang="en-US" sz="1400" dirty="0" err="1">
                <a:latin typeface="Lucida Console"/>
                <a:cs typeface="Lucida Console"/>
              </a:rPr>
              <a:t>reduceByKey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r>
              <a:rPr lang="en-US" sz="1800" dirty="0">
                <a:cs typeface="Lucida Console"/>
              </a:rPr>
              <a:t> 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3624318549"/>
      </p:ext>
    </p:extLst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545141"/>
            <a:ext cx="8229600" cy="674060"/>
          </a:xfrm>
        </p:spPr>
        <p:txBody>
          <a:bodyPr>
            <a:normAutofit/>
          </a:bodyPr>
          <a:lstStyle/>
          <a:p>
            <a:r>
              <a:rPr lang="en-US" sz="4000" dirty="0"/>
              <a:t>Example: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344"/>
            <a:ext cx="8229600" cy="2009468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>
                <a:latin typeface="Lucida Console"/>
                <a:cs typeface="Lucida Console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Lucida Console"/>
                <a:cs typeface="Lucida Console"/>
              </a:rPr>
              <a:t># </a:t>
            </a:r>
            <a:r>
              <a:rPr lang="en-US" sz="1800" dirty="0" err="1">
                <a:solidFill>
                  <a:srgbClr val="00B050"/>
                </a:solidFill>
                <a:latin typeface="Lucida Console"/>
                <a:cs typeface="Lucida Console"/>
              </a:rPr>
              <a:t>sc</a:t>
            </a:r>
            <a:r>
              <a:rPr lang="en-US" sz="1800" dirty="0">
                <a:solidFill>
                  <a:srgbClr val="00B050"/>
                </a:solidFill>
                <a:latin typeface="Lucida Console"/>
                <a:cs typeface="Lucida Console"/>
              </a:rPr>
              <a:t> : SparkContext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>
                <a:latin typeface="Lucida Console"/>
                <a:cs typeface="Lucida Console"/>
              </a:rPr>
              <a:t> lines = </a:t>
            </a:r>
            <a:r>
              <a:rPr lang="en-US" sz="1800" dirty="0" err="1">
                <a:latin typeface="Lucida Console"/>
                <a:cs typeface="Lucida Console"/>
              </a:rPr>
              <a:t>sc.textFile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800" dirty="0" err="1">
                <a:solidFill>
                  <a:srgbClr val="000090"/>
                </a:solidFill>
                <a:latin typeface="Lucida Console"/>
                <a:cs typeface="Lucida Console"/>
              </a:rPr>
              <a:t>hamlet.txt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>
                <a:latin typeface="Lucida Console"/>
                <a:cs typeface="Lucida Console"/>
              </a:rPr>
              <a:t> counts = </a:t>
            </a:r>
            <a:r>
              <a:rPr lang="en-US" sz="1800" dirty="0" err="1">
                <a:latin typeface="Lucida Console"/>
                <a:cs typeface="Lucida Console"/>
              </a:rPr>
              <a:t>lines.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line: 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cs typeface="Lucida Console"/>
              </a:rPr>
              <a:t>line.split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sz="1800" dirty="0">
                <a:latin typeface="Lucida Console"/>
                <a:cs typeface="Lucida Console"/>
              </a:rPr>
              <a:t>)\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word =&gt; (word, 1)</a:t>
            </a:r>
            <a:r>
              <a:rPr lang="en-US" sz="1800" dirty="0">
                <a:latin typeface="Lucida Console"/>
                <a:cs typeface="Lucida Console"/>
              </a:rPr>
              <a:t>)\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              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62000" y="3505812"/>
            <a:ext cx="6642533" cy="2196728"/>
            <a:chOff x="1364823" y="4724400"/>
            <a:chExt cx="5926182" cy="2079313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1091476" cy="37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197127" cy="37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88070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“to”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“be”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668157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“not”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“to”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47082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(to,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(be,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830544" cy="961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(not,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(to,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830544" cy="67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(be, 2)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726412" cy="670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(or, 1)</a:t>
              </a:r>
            </a:p>
            <a:p>
              <a:r>
                <a:rPr lang="en-US" sz="2000" dirty="0">
                  <a:latin typeface="Corbel"/>
                  <a:cs typeface="Corbe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7586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z="3600" dirty="0"/>
              <a:t>Word Count in Java/JDK8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56" y="1447801"/>
            <a:ext cx="8318975" cy="4648200"/>
          </a:xfrm>
        </p:spPr>
        <p:txBody>
          <a:bodyPr>
            <a:noAutofit/>
          </a:bodyPr>
          <a:lstStyle/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JavaSparkContext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sc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 = new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JavaSparkContext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();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JavaRDD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&lt;String&gt;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rdd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 = 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sc.textFile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>
                <a:solidFill>
                  <a:srgbClr val="660066"/>
                </a:solidFill>
                <a:latin typeface="Lucida Console"/>
                <a:cs typeface="Lucida Console"/>
              </a:rPr>
              <a:t>inputPath</a:t>
            </a:r>
            <a:r>
              <a:rPr lang="en-US" sz="2000" dirty="0">
                <a:solidFill>
                  <a:srgbClr val="660066"/>
                </a:solidFill>
                <a:latin typeface="Lucida Console"/>
                <a:cs typeface="Lucida Console"/>
              </a:rPr>
              <a:t>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Lucida Console"/>
                <a:cs typeface="Lucida Console"/>
              </a:rPr>
              <a:t>// counts = (word: K, </a:t>
            </a:r>
            <a:r>
              <a:rPr lang="en-US" sz="2000" dirty="0" err="1">
                <a:solidFill>
                  <a:srgbClr val="008000"/>
                </a:solidFill>
                <a:latin typeface="Lucida Console"/>
                <a:cs typeface="Lucida Console"/>
              </a:rPr>
              <a:t>frequencey</a:t>
            </a:r>
            <a:r>
              <a:rPr lang="en-US" sz="2000" dirty="0">
                <a:solidFill>
                  <a:srgbClr val="008000"/>
                </a:solidFill>
                <a:latin typeface="Lucida Console"/>
                <a:cs typeface="Lucida Console"/>
              </a:rPr>
              <a:t>: V)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latin typeface="Lucida Console"/>
                <a:cs typeface="Lucida Console"/>
              </a:rPr>
              <a:t>JavaPairRDD</a:t>
            </a:r>
            <a:r>
              <a:rPr lang="en-US" sz="2000" dirty="0">
                <a:latin typeface="Lucida Console"/>
                <a:cs typeface="Lucida Console"/>
              </a:rPr>
              <a:t>&lt;String, Integer&gt; counts = </a:t>
            </a:r>
            <a:r>
              <a:rPr lang="en-US" sz="2000" dirty="0" err="1">
                <a:latin typeface="Lucida Console"/>
                <a:cs typeface="Lucida Console"/>
              </a:rPr>
              <a:t>rdd</a:t>
            </a: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>
                <a:latin typeface="Lucida Console"/>
                <a:cs typeface="Lucida Console"/>
              </a:rPr>
              <a:t>  .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  <a:cs typeface="Lucida Console"/>
              </a:rPr>
              <a:t>flatMap</a:t>
            </a:r>
            <a:r>
              <a:rPr lang="en-US" sz="2000" dirty="0">
                <a:latin typeface="Lucida Console"/>
                <a:cs typeface="Lucida Console"/>
              </a:rPr>
              <a:t>(x -&gt; </a:t>
            </a:r>
            <a:r>
              <a:rPr lang="en-US" sz="2000" dirty="0" err="1">
                <a:latin typeface="Lucida Console"/>
                <a:cs typeface="Lucida Console"/>
              </a:rPr>
              <a:t>Arrays.asList</a:t>
            </a:r>
            <a:r>
              <a:rPr lang="en-US" sz="2000" dirty="0">
                <a:latin typeface="Lucida Console"/>
                <a:cs typeface="Lucida Console"/>
              </a:rPr>
              <a:t>(</a:t>
            </a:r>
            <a:r>
              <a:rPr lang="en-US" sz="2000" dirty="0" err="1">
                <a:latin typeface="Lucida Console"/>
                <a:cs typeface="Lucida Console"/>
              </a:rPr>
              <a:t>x.split</a:t>
            </a:r>
            <a:r>
              <a:rPr lang="en-US" sz="2000" dirty="0">
                <a:latin typeface="Lucida Console"/>
                <a:cs typeface="Lucida Console"/>
              </a:rPr>
              <a:t>(" ")))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>
                <a:latin typeface="Lucida Console"/>
                <a:cs typeface="Lucida Console"/>
              </a:rPr>
              <a:t>  .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  <a:cs typeface="Lucida Console"/>
              </a:rPr>
              <a:t>mapToPair</a:t>
            </a:r>
            <a:r>
              <a:rPr lang="en-US" sz="2000" dirty="0">
                <a:latin typeface="Lucida Console"/>
                <a:cs typeface="Lucida Console"/>
              </a:rPr>
              <a:t>(x -&gt; new Tuple2&lt;String, Integer&gt;(x, 1))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>
                <a:latin typeface="Lucida Console"/>
                <a:cs typeface="Lucida Console"/>
              </a:rPr>
              <a:t>  .</a:t>
            </a:r>
            <a:r>
              <a:rPr lang="en-US" sz="2000" b="1" dirty="0" err="1">
                <a:solidFill>
                  <a:srgbClr val="0000FF"/>
                </a:solidFill>
                <a:latin typeface="Lucida Console"/>
                <a:cs typeface="Lucida Console"/>
              </a:rPr>
              <a:t>reduceByKey</a:t>
            </a:r>
            <a:r>
              <a:rPr lang="en-US" sz="2000" dirty="0">
                <a:latin typeface="Lucida Console"/>
                <a:cs typeface="Lucida Console"/>
              </a:rPr>
              <a:t>((x, y) -&gt; x + y);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r>
              <a:rPr lang="en-US" sz="2000" dirty="0" err="1">
                <a:latin typeface="Lucida Console"/>
                <a:cs typeface="Lucida Console"/>
              </a:rPr>
              <a:t>counts.saveAsTextFile</a:t>
            </a:r>
            <a:r>
              <a:rPr lang="en-US" sz="2000" dirty="0">
                <a:latin typeface="Lucida Console"/>
                <a:cs typeface="Lucida Console"/>
              </a:rPr>
              <a:t>(</a:t>
            </a:r>
            <a:r>
              <a:rPr lang="en-US" sz="2000" dirty="0" err="1">
                <a:latin typeface="Lucida Console"/>
                <a:cs typeface="Lucida Console"/>
              </a:rPr>
              <a:t>outputPath</a:t>
            </a:r>
            <a:r>
              <a:rPr lang="en-US" sz="20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2000" dirty="0">
              <a:latin typeface="Lucida Console"/>
              <a:cs typeface="Lucida Console"/>
            </a:endParaRPr>
          </a:p>
          <a:p>
            <a:pPr marL="0" indent="0">
              <a:buClr>
                <a:schemeClr val="bg1">
                  <a:lumMod val="75000"/>
                </a:schemeClr>
              </a:buClr>
              <a:buNone/>
            </a:pPr>
            <a:endParaRPr lang="en-US" sz="20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609380952"/>
      </p:ext>
    </p:extLst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sz="3600" dirty="0"/>
              <a:t>Other Key-Value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56" y="1671374"/>
            <a:ext cx="8318975" cy="4826561"/>
          </a:xfrm>
        </p:spPr>
        <p:txBody>
          <a:bodyPr>
            <a:no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>
                <a:latin typeface="Lucida Console"/>
                <a:cs typeface="Lucida Console"/>
              </a:rPr>
              <a:t>visits = </a:t>
            </a:r>
            <a:r>
              <a:rPr lang="en-US" sz="1600" dirty="0" err="1">
                <a:latin typeface="Lucida Console"/>
                <a:cs typeface="Lucida Console"/>
              </a:rPr>
              <a:t>sc.parallelize</a:t>
            </a:r>
            <a:r>
              <a:rPr lang="en-US" sz="1600" dirty="0">
                <a:latin typeface="Lucida Console"/>
                <a:cs typeface="Lucida Console"/>
              </a:rPr>
              <a:t>([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“index”</a:t>
            </a:r>
            <a:r>
              <a:rPr lang="en-US" sz="1600" dirty="0"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“4”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“about”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“6”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“index”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“1”</a:t>
            </a:r>
            <a:r>
              <a:rPr lang="en-US" sz="1600" dirty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sc.parallelize</a:t>
            </a:r>
            <a:r>
              <a:rPr lang="en-US" sz="1600" dirty="0">
                <a:latin typeface="Lucida Console"/>
                <a:cs typeface="Lucida Console"/>
              </a:rPr>
              <a:t>([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“index”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“Home”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“about”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“About”</a:t>
            </a:r>
            <a:r>
              <a:rPr lang="en-US" sz="1600" dirty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>
                <a:latin typeface="Lucida Console"/>
                <a:cs typeface="Lucida Console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) 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(“index”, (“4”, “Home”))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(“index”, (“1”, “Home”))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(“about”, (“6”, “About”))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>
                <a:latin typeface="Lucida Console"/>
                <a:cs typeface="Lucida Console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cogroup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) 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(“index”, ([“4”, “1”], [“Home”]))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(“about”, ([“6”], [“About”]))</a:t>
            </a:r>
          </a:p>
        </p:txBody>
      </p:sp>
    </p:spTree>
    <p:extLst>
      <p:ext uri="{BB962C8B-B14F-4D97-AF65-F5344CB8AC3E}">
        <p14:creationId xmlns:p14="http://schemas.microsoft.com/office/powerpoint/2010/main" val="236826069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3600" dirty="0"/>
              <a:t>PageRank Performance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687321"/>
              </p:ext>
            </p:extLst>
          </p:nvPr>
        </p:nvGraphicFramePr>
        <p:xfrm>
          <a:off x="1600202" y="2209800"/>
          <a:ext cx="5953125" cy="422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52234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500" dirty="0"/>
              <a:t>Other Iterative Algorithms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" y="2590801"/>
            <a:ext cx="8839200" cy="3906411"/>
            <a:chOff x="381000" y="2183436"/>
            <a:chExt cx="8534400" cy="2983138"/>
          </a:xfrm>
        </p:grpSpPr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val="1062604608"/>
                </p:ext>
              </p:extLst>
            </p:nvPr>
          </p:nvGraphicFramePr>
          <p:xfrm>
            <a:off x="381000" y="3505200"/>
            <a:ext cx="7391401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1279234677"/>
                </p:ext>
              </p:extLst>
            </p:nvPr>
          </p:nvGraphicFramePr>
          <p:xfrm>
            <a:off x="381000" y="2183436"/>
            <a:ext cx="8534400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612630" y="4837526"/>
              <a:ext cx="2696135" cy="329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+mn-lt"/>
                  <a:cs typeface="Corbel"/>
                </a:rPr>
                <a:t>Time per Iteration 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366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1271"/>
            <a:ext cx="7886700" cy="1003801"/>
          </a:xfrm>
        </p:spPr>
        <p:txBody>
          <a:bodyPr/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66800"/>
            <a:ext cx="8595360" cy="5240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Apache Spark is a multi-language engine (Python, Java, Scala, SQL) for executing data engineering, data science, and machine learning on </a:t>
            </a:r>
          </a:p>
          <a:p>
            <a:r>
              <a:rPr lang="en-US" sz="4000" dirty="0"/>
              <a:t> Single-node machine or </a:t>
            </a:r>
          </a:p>
          <a:p>
            <a:r>
              <a:rPr lang="en-US" sz="4000" dirty="0"/>
              <a:t> Cluster of nodes</a:t>
            </a: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0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96899"/>
      </p:ext>
    </p:extLst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US" sz="4000" dirty="0"/>
              <a:t>Conclusion</a:t>
            </a:r>
          </a:p>
        </p:txBody>
      </p:sp>
      <p:sp>
        <p:nvSpPr>
          <p:cNvPr id="6" name="Vertical Text Placeholder 5"/>
          <p:cNvSpPr>
            <a:spLocks noGrp="1"/>
          </p:cNvSpPr>
          <p:nvPr>
            <p:ph idx="1"/>
          </p:nvPr>
        </p:nvSpPr>
        <p:spPr>
          <a:xfrm>
            <a:off x="628650" y="1219201"/>
            <a:ext cx="7886700" cy="4957764"/>
          </a:xfrm>
        </p:spPr>
        <p:txBody>
          <a:bodyPr>
            <a:normAutofit/>
          </a:bodyPr>
          <a:lstStyle/>
          <a:p>
            <a:r>
              <a:rPr lang="en-US" sz="3200" dirty="0"/>
              <a:t>Spark offers a rich API to make data analytics </a:t>
            </a:r>
            <a:r>
              <a:rPr lang="en-US" sz="3200" i="1" dirty="0"/>
              <a:t>fast</a:t>
            </a:r>
            <a:r>
              <a:rPr lang="en-US" sz="3200" dirty="0"/>
              <a:t>: both fast to write and fast to run</a:t>
            </a:r>
          </a:p>
          <a:p>
            <a:r>
              <a:rPr lang="en-US" sz="3200" dirty="0"/>
              <a:t>Achieves 100x speedups in real applications</a:t>
            </a:r>
          </a:p>
          <a:p>
            <a:r>
              <a:rPr lang="en-US" sz="3200" dirty="0"/>
              <a:t>Growing community with 50+ companies contributing</a:t>
            </a:r>
          </a:p>
        </p:txBody>
      </p:sp>
    </p:spTree>
    <p:extLst>
      <p:ext uri="{BB962C8B-B14F-4D97-AF65-F5344CB8AC3E}">
        <p14:creationId xmlns:p14="http://schemas.microsoft.com/office/powerpoint/2010/main" val="3999875110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1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SUMMARY: What is Spark?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90623" y="3978922"/>
            <a:ext cx="4040188" cy="6397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Efficient</a:t>
            </a:r>
            <a:endParaRPr lang="en-US" sz="4000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468341" y="4673591"/>
            <a:ext cx="4040188" cy="2067659"/>
          </a:xfrm>
        </p:spPr>
        <p:txBody>
          <a:bodyPr/>
          <a:lstStyle/>
          <a:p>
            <a:r>
              <a:rPr lang="en-US" sz="3200" dirty="0"/>
              <a:t>General execution graphs</a:t>
            </a:r>
          </a:p>
          <a:p>
            <a:r>
              <a:rPr lang="en-US" sz="3200" dirty="0"/>
              <a:t>In-memory storage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>
          <a:xfrm>
            <a:off x="4656169" y="3978922"/>
            <a:ext cx="4041775" cy="6397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Usable</a:t>
            </a:r>
            <a:endParaRPr lang="en-US" sz="40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4656169" y="4686759"/>
            <a:ext cx="4041775" cy="1835726"/>
          </a:xfrm>
        </p:spPr>
        <p:txBody>
          <a:bodyPr>
            <a:normAutofit/>
          </a:bodyPr>
          <a:lstStyle/>
          <a:p>
            <a:r>
              <a:rPr lang="en-US" sz="3200" dirty="0"/>
              <a:t>Rich APIs in Java, </a:t>
            </a:r>
            <a:r>
              <a:rPr lang="en-US" sz="3200" dirty="0" err="1"/>
              <a:t>Scala</a:t>
            </a:r>
            <a:r>
              <a:rPr lang="en-US" sz="3200" dirty="0"/>
              <a:t>, Python</a:t>
            </a:r>
          </a:p>
          <a:p>
            <a:r>
              <a:rPr lang="en-US" sz="3200" dirty="0"/>
              <a:t>Interactive shell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880" y="2590565"/>
            <a:ext cx="835473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923" y="1289626"/>
            <a:ext cx="79028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Fast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and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Expressive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Cluster Computing System Compatible with Apache Hadoop</a:t>
            </a:r>
          </a:p>
        </p:txBody>
      </p:sp>
      <p:sp>
        <p:nvSpPr>
          <p:cNvPr id="24" name="Rounded Rectangle 23"/>
          <p:cNvSpPr/>
          <p:nvPr/>
        </p:nvSpPr>
        <p:spPr>
          <a:xfrm rot="634753">
            <a:off x="5748141" y="3366029"/>
            <a:ext cx="2784268" cy="667423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4000" b="1" dirty="0">
                <a:solidFill>
                  <a:srgbClr val="FF6600"/>
                </a:solidFill>
                <a:latin typeface="Corbel"/>
                <a:cs typeface="Corbel"/>
              </a:rPr>
              <a:t>2-5× </a:t>
            </a:r>
            <a:r>
              <a:rPr lang="en-US" sz="2800" dirty="0">
                <a:solidFill>
                  <a:srgbClr val="FF6600"/>
                </a:solidFill>
                <a:latin typeface="Corbel"/>
                <a:cs typeface="Corbel"/>
              </a:rPr>
              <a:t>less code</a:t>
            </a:r>
          </a:p>
        </p:txBody>
      </p:sp>
      <p:sp>
        <p:nvSpPr>
          <p:cNvPr id="25" name="Rounded Rectangle 24"/>
          <p:cNvSpPr/>
          <p:nvPr/>
        </p:nvSpPr>
        <p:spPr>
          <a:xfrm rot="531739">
            <a:off x="962736" y="2849902"/>
            <a:ext cx="3778962" cy="1188811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  <a:t>Up to </a:t>
            </a:r>
            <a:r>
              <a:rPr lang="en-US" sz="4000" b="1" dirty="0">
                <a:solidFill>
                  <a:srgbClr val="FF6600"/>
                </a:solidFill>
                <a:latin typeface="Corbel"/>
                <a:cs typeface="Corbel"/>
              </a:rPr>
              <a:t>10×</a:t>
            </a:r>
            <a: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  <a:t> faster on disk,</a:t>
            </a:r>
            <a:b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</a:br>
            <a:r>
              <a:rPr lang="en-US" sz="4000" b="1" dirty="0">
                <a:solidFill>
                  <a:srgbClr val="FF6600"/>
                </a:solidFill>
                <a:latin typeface="Corbel"/>
                <a:cs typeface="Corbel"/>
              </a:rPr>
              <a:t>100×</a:t>
            </a:r>
            <a:r>
              <a:rPr lang="en-US" sz="3200" b="1" dirty="0">
                <a:solidFill>
                  <a:srgbClr val="FF6600"/>
                </a:solidFill>
                <a:latin typeface="Corbel"/>
                <a:cs typeface="Corbel"/>
              </a:rPr>
              <a:t> </a:t>
            </a:r>
            <a: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  <a:t>in memory</a:t>
            </a:r>
          </a:p>
        </p:txBody>
      </p:sp>
    </p:spTree>
    <p:extLst>
      <p:ext uri="{BB962C8B-B14F-4D97-AF65-F5344CB8AC3E}">
        <p14:creationId xmlns:p14="http://schemas.microsoft.com/office/powerpoint/2010/main" val="72181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Get Started on </a:t>
            </a:r>
            <a:br>
              <a:rPr lang="en-US" sz="3600" dirty="0">
                <a:solidFill>
                  <a:srgbClr val="0000FF"/>
                </a:solidFill>
              </a:rPr>
            </a:br>
            <a:r>
              <a:rPr lang="en-US" sz="3600" dirty="0">
                <a:solidFill>
                  <a:schemeClr val="tx2">
                    <a:lumMod val="50000"/>
                  </a:schemeClr>
                </a:solidFill>
              </a:rPr>
              <a:t>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1600201"/>
            <a:ext cx="346233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Up and Running in a Few Steps</a:t>
            </a:r>
          </a:p>
          <a:p>
            <a:r>
              <a:rPr lang="en-US" dirty="0"/>
              <a:t>Download</a:t>
            </a:r>
          </a:p>
          <a:p>
            <a:r>
              <a:rPr lang="en-US" dirty="0"/>
              <a:t>Unzip</a:t>
            </a:r>
          </a:p>
          <a:p>
            <a:r>
              <a:rPr lang="en-US" dirty="0"/>
              <a:t>Shell</a:t>
            </a:r>
          </a:p>
          <a:p>
            <a:pPr marL="0" indent="0"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Project Resources</a:t>
            </a:r>
          </a:p>
          <a:p>
            <a:r>
              <a:rPr lang="en-US" dirty="0"/>
              <a:t>Examples on the Project Site</a:t>
            </a:r>
          </a:p>
          <a:p>
            <a:r>
              <a:rPr lang="en-US" dirty="0"/>
              <a:t>Examples in the Distribution</a:t>
            </a:r>
          </a:p>
          <a:p>
            <a:r>
              <a:rPr lang="en-US" dirty="0"/>
              <a:t>Documentation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48549" y="5431390"/>
            <a:ext cx="280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http://</a:t>
            </a:r>
            <a:r>
              <a:rPr lang="en-US" sz="2000" dirty="0" err="1"/>
              <a:t>spark.apache.org</a:t>
            </a:r>
            <a:endParaRPr lang="en-US" sz="2000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2B6117DF-7136-9348-A3CB-91B91E124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0"/>
            <a:ext cx="5410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2520"/>
      </p:ext>
    </p:extLst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1462" y="228600"/>
            <a:ext cx="8601075" cy="32004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Demo </a:t>
            </a:r>
            <a:br>
              <a:rPr lang="en-US" sz="7200" dirty="0"/>
            </a:br>
            <a:r>
              <a:rPr lang="en-US" sz="7200" dirty="0"/>
              <a:t>   </a:t>
            </a:r>
            <a:r>
              <a:rPr lang="en-US" sz="4800" dirty="0"/>
              <a:t>of </a:t>
            </a:r>
            <a:br>
              <a:rPr lang="en-US" sz="7200" dirty="0"/>
            </a:br>
            <a:r>
              <a:rPr lang="en-US" sz="11500" dirty="0"/>
              <a:t>PySpark</a:t>
            </a:r>
            <a:endParaRPr lang="en-US" sz="7200" dirty="0"/>
          </a:p>
        </p:txBody>
      </p:sp>
      <p:sp>
        <p:nvSpPr>
          <p:cNvPr id="6" name="Vertical Text Placeholder 5"/>
          <p:cNvSpPr>
            <a:spLocks noGrp="1"/>
          </p:cNvSpPr>
          <p:nvPr>
            <p:ph idx="1"/>
          </p:nvPr>
        </p:nvSpPr>
        <p:spPr>
          <a:xfrm>
            <a:off x="276183" y="4495800"/>
            <a:ext cx="8595360" cy="1811554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4253743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928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Architecture of</a:t>
            </a:r>
          </a:p>
        </p:txBody>
      </p:sp>
      <p:pic>
        <p:nvPicPr>
          <p:cNvPr id="7" name="Content Placeholder 6" descr="spark-cluster-overvi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6553200" cy="3733800"/>
          </a:xfrm>
        </p:spPr>
      </p:pic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1881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75860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740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003012"/>
            <a:ext cx="8595360" cy="5304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Spark Cluster: </a:t>
            </a:r>
          </a:p>
          <a:p>
            <a:pPr marL="0" indent="0">
              <a:buNone/>
            </a:pPr>
            <a:r>
              <a:rPr lang="en-US" sz="3200" dirty="0"/>
              <a:t>a collection of machines or nodes in the public cloud or on-premise in a private data center on </a:t>
            </a:r>
          </a:p>
          <a:p>
            <a:pPr marL="0" indent="0">
              <a:buNone/>
            </a:pPr>
            <a:r>
              <a:rPr lang="en-US" sz="3200" dirty="0"/>
              <a:t>which Spark is installed.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Among those machines are Spark workers, a Spark Master (also a cluster manager in a Standalone mode), and at least one Spark Driver.</a:t>
            </a:r>
            <a:endParaRPr lang="en-US" sz="3000" b="1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-31955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4513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740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003012"/>
            <a:ext cx="8595360" cy="5304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Spark Master: </a:t>
            </a:r>
          </a:p>
          <a:p>
            <a:pPr marL="0" indent="0">
              <a:buNone/>
            </a:pPr>
            <a:r>
              <a:rPr lang="en-US" sz="3200" dirty="0"/>
              <a:t>As the name suggests, a Spark Master JVM acts as a cluster manager in a Standalone deployment mode to which Spark workers register themselves as part of a quorum. Depending on the deployment mode, it acts as a resource manager and decides where and how many Executors to launch, and on what Spark workers in the cluster.</a:t>
            </a:r>
            <a:endParaRPr lang="en-US" sz="3000" b="1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-31955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2358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740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What 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83" y="1003012"/>
            <a:ext cx="8595360" cy="5304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Spark Worker: </a:t>
            </a:r>
          </a:p>
          <a:p>
            <a:r>
              <a:rPr lang="en-US" sz="3200" dirty="0"/>
              <a:t>Upon receiving instructions from Spark Master, the Spark worker JVM launches Executors on the worker on behalf of the Spark Driver. </a:t>
            </a:r>
          </a:p>
          <a:p>
            <a:r>
              <a:rPr lang="en-US" sz="3200" dirty="0"/>
              <a:t>Spark applications, decomposed into units of tasks, are executed on each worker’s Executor. In short, the worker’s job is to only launch an Executor on behalf of the master.</a:t>
            </a:r>
            <a:endParaRPr lang="en-US" sz="3000" b="1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pic>
        <p:nvPicPr>
          <p:cNvPr id="4" name="Picture 3" descr="spark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-31955"/>
            <a:ext cx="2209800" cy="97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89710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Illumina_Template_EXTERNAL_NON-MARKETING_MS2007">
  <a:themeElements>
    <a:clrScheme name="Illumina Colors">
      <a:dk1>
        <a:srgbClr val="4D4D4F"/>
      </a:dk1>
      <a:lt1>
        <a:srgbClr val="FFFFFF"/>
      </a:lt1>
      <a:dk2>
        <a:srgbClr val="4D4D4F"/>
      </a:dk2>
      <a:lt2>
        <a:srgbClr val="BBBBBB"/>
      </a:lt2>
      <a:accent1>
        <a:srgbClr val="AD73AC"/>
      </a:accent1>
      <a:accent2>
        <a:srgbClr val="7CA8D4"/>
      </a:accent2>
      <a:accent3>
        <a:srgbClr val="B9C980"/>
      </a:accent3>
      <a:accent4>
        <a:srgbClr val="D04C4F"/>
      </a:accent4>
      <a:accent5>
        <a:srgbClr val="D3BCD2"/>
      </a:accent5>
      <a:accent6>
        <a:srgbClr val="A9C1D9"/>
      </a:accent6>
      <a:hlink>
        <a:srgbClr val="B9C980"/>
      </a:hlink>
      <a:folHlink>
        <a:srgbClr val="7CA8D4"/>
      </a:folHlink>
    </a:clrScheme>
    <a:fontScheme name="2_IlluminaTemplateEXTERNAL01_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IlluminaTemplateEXTERNAL01_08">
  <a:themeElements>
    <a:clrScheme name="Illumina Colors">
      <a:dk1>
        <a:srgbClr val="4D4D4F"/>
      </a:dk1>
      <a:lt1>
        <a:srgbClr val="FFFFFF"/>
      </a:lt1>
      <a:dk2>
        <a:srgbClr val="4D4D4F"/>
      </a:dk2>
      <a:lt2>
        <a:srgbClr val="BBBBBB"/>
      </a:lt2>
      <a:accent1>
        <a:srgbClr val="AD73AC"/>
      </a:accent1>
      <a:accent2>
        <a:srgbClr val="7CA8D4"/>
      </a:accent2>
      <a:accent3>
        <a:srgbClr val="B9C980"/>
      </a:accent3>
      <a:accent4>
        <a:srgbClr val="D04C4F"/>
      </a:accent4>
      <a:accent5>
        <a:srgbClr val="D3BCD2"/>
      </a:accent5>
      <a:accent6>
        <a:srgbClr val="A9C1D9"/>
      </a:accent6>
      <a:hlink>
        <a:srgbClr val="B9C980"/>
      </a:hlink>
      <a:folHlink>
        <a:srgbClr val="7CA8D4"/>
      </a:folHlink>
    </a:clrScheme>
    <a:fontScheme name="3_IlluminaTemplateEXTERNAL01_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llumina Colors">
        <a:dk1>
          <a:srgbClr val="4D4D4F"/>
        </a:dk1>
        <a:lt1>
          <a:srgbClr val="FFFFFF"/>
        </a:lt1>
        <a:dk2>
          <a:srgbClr val="4D4D4F"/>
        </a:dk2>
        <a:lt2>
          <a:srgbClr val="BBBBBB"/>
        </a:lt2>
        <a:accent1>
          <a:srgbClr val="AD73AC"/>
        </a:accent1>
        <a:accent2>
          <a:srgbClr val="7CA8D4"/>
        </a:accent2>
        <a:accent3>
          <a:srgbClr val="B9C980"/>
        </a:accent3>
        <a:accent4>
          <a:srgbClr val="D04C4F"/>
        </a:accent4>
        <a:accent5>
          <a:srgbClr val="D3BCD2"/>
        </a:accent5>
        <a:accent6>
          <a:srgbClr val="A9C1D9"/>
        </a:accent6>
        <a:hlink>
          <a:srgbClr val="B9C980"/>
        </a:hlink>
        <a:folHlink>
          <a:srgbClr val="7CA8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Illumina_Template_EXTERNAL_NON-MARKETING_MS2007.potx</Template>
  <TotalTime>21125</TotalTime>
  <Words>3334</Words>
  <Application>Microsoft Macintosh PowerPoint</Application>
  <PresentationFormat>On-screen Show (4:3)</PresentationFormat>
  <Paragraphs>499</Paragraphs>
  <Slides>53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72" baseType="lpstr">
      <vt:lpstr>Arial</vt:lpstr>
      <vt:lpstr>Avenir Black</vt:lpstr>
      <vt:lpstr>Calibri</vt:lpstr>
      <vt:lpstr>Calibri Light</vt:lpstr>
      <vt:lpstr>Consolas</vt:lpstr>
      <vt:lpstr>Corbel</vt:lpstr>
      <vt:lpstr>Courier</vt:lpstr>
      <vt:lpstr>Courier New</vt:lpstr>
      <vt:lpstr>Franklin Gothic Medium Cond</vt:lpstr>
      <vt:lpstr>Helvetica Light</vt:lpstr>
      <vt:lpstr>Helvetica Neue Light</vt:lpstr>
      <vt:lpstr>Lucida Console</vt:lpstr>
      <vt:lpstr>Lucida Grande</vt:lpstr>
      <vt:lpstr>Menlo-Bold</vt:lpstr>
      <vt:lpstr>Menlo-Regular</vt:lpstr>
      <vt:lpstr>Wingdings</vt:lpstr>
      <vt:lpstr>Illumina_Template_EXTERNAL_NON-MARKETING_MS2007</vt:lpstr>
      <vt:lpstr>4_IlluminaTemplateEXTERNAL01_08</vt:lpstr>
      <vt:lpstr>scu-ppt-master</vt:lpstr>
      <vt:lpstr> Introduction to  https://spark.apache.org</vt:lpstr>
      <vt:lpstr>What is</vt:lpstr>
      <vt:lpstr>What is</vt:lpstr>
      <vt:lpstr>What is</vt:lpstr>
      <vt:lpstr>What is</vt:lpstr>
      <vt:lpstr>Architecture of</vt:lpstr>
      <vt:lpstr>What is</vt:lpstr>
      <vt:lpstr>What is</vt:lpstr>
      <vt:lpstr>What is</vt:lpstr>
      <vt:lpstr>What is</vt:lpstr>
      <vt:lpstr>What is</vt:lpstr>
      <vt:lpstr>What is</vt:lpstr>
      <vt:lpstr>Spark Data Sources</vt:lpstr>
      <vt:lpstr>Language Support</vt:lpstr>
      <vt:lpstr>Data Abstractions in</vt:lpstr>
      <vt:lpstr>Data Abstractions in</vt:lpstr>
      <vt:lpstr>Data Abstractions in</vt:lpstr>
      <vt:lpstr>Data Abstractions in</vt:lpstr>
      <vt:lpstr>Data Abstractions in</vt:lpstr>
      <vt:lpstr>RDDs in</vt:lpstr>
      <vt:lpstr>RDDs in</vt:lpstr>
      <vt:lpstr>RDDs in</vt:lpstr>
      <vt:lpstr>RDDs Examples</vt:lpstr>
      <vt:lpstr>DataFrame Example:  with 4 columns and Billions of rows</vt:lpstr>
      <vt:lpstr>Operations in</vt:lpstr>
      <vt:lpstr>Operations in</vt:lpstr>
      <vt:lpstr>Working With RDDs</vt:lpstr>
      <vt:lpstr>Key Concepts in Spark</vt:lpstr>
      <vt:lpstr>DataFrame API</vt:lpstr>
      <vt:lpstr>Transformations &amp; Actions</vt:lpstr>
      <vt:lpstr>Example: Log Mining</vt:lpstr>
      <vt:lpstr>Interactive Shell</vt:lpstr>
      <vt:lpstr>Interactive Shell</vt:lpstr>
      <vt:lpstr>PySpark: interactive shell</vt:lpstr>
      <vt:lpstr>PySpark: interactive shell</vt:lpstr>
      <vt:lpstr>SparkContext (sc)</vt:lpstr>
      <vt:lpstr>Creating RDDs from Collections</vt:lpstr>
      <vt:lpstr>Creating RDDs from Text Files</vt:lpstr>
      <vt:lpstr>Basic Transformations</vt:lpstr>
      <vt:lpstr>Basic Transformations</vt:lpstr>
      <vt:lpstr>Basic Actions</vt:lpstr>
      <vt:lpstr>Working with Key-Value Pairs</vt:lpstr>
      <vt:lpstr>Working with Key-Value Pairs</vt:lpstr>
      <vt:lpstr>Some Key-Value Operations</vt:lpstr>
      <vt:lpstr>Example: Word Count</vt:lpstr>
      <vt:lpstr>Word Count in Java/JDK8</vt:lpstr>
      <vt:lpstr>Other Key-Value Operations</vt:lpstr>
      <vt:lpstr>PageRank Performance</vt:lpstr>
      <vt:lpstr>Other Iterative Algorithms</vt:lpstr>
      <vt:lpstr>Conclusion</vt:lpstr>
      <vt:lpstr>SUMMARY: What is Spark?</vt:lpstr>
      <vt:lpstr>Get Started on  Spark</vt:lpstr>
      <vt:lpstr>Demo     of  PySpark</vt:lpstr>
    </vt:vector>
  </TitlesOfParts>
  <Company>Illumina,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mgalligani</dc:creator>
  <cp:lastModifiedBy>Parsian, Mahmoud</cp:lastModifiedBy>
  <cp:revision>299</cp:revision>
  <cp:lastPrinted>2014-02-23T08:32:16Z</cp:lastPrinted>
  <dcterms:created xsi:type="dcterms:W3CDTF">2010-03-25T23:49:58Z</dcterms:created>
  <dcterms:modified xsi:type="dcterms:W3CDTF">2023-02-20T06:55:44Z</dcterms:modified>
</cp:coreProperties>
</file>