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sldIdLst>
    <p:sldId id="256" r:id="rId2"/>
    <p:sldId id="257" r:id="rId3"/>
    <p:sldId id="263" r:id="rId4"/>
    <p:sldId id="274" r:id="rId5"/>
    <p:sldId id="264" r:id="rId6"/>
    <p:sldId id="265" r:id="rId7"/>
    <p:sldId id="269" r:id="rId8"/>
    <p:sldId id="270" r:id="rId9"/>
    <p:sldId id="266" r:id="rId10"/>
    <p:sldId id="267" r:id="rId11"/>
    <p:sldId id="268" r:id="rId12"/>
    <p:sldId id="275" r:id="rId13"/>
    <p:sldId id="271" r:id="rId14"/>
    <p:sldId id="272" r:id="rId15"/>
    <p:sldId id="273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1BA"/>
    <a:srgbClr val="B50043"/>
    <a:srgbClr val="0D2234"/>
    <a:srgbClr val="115740"/>
    <a:srgbClr val="021523"/>
    <a:srgbClr val="021D52"/>
    <a:srgbClr val="546575"/>
    <a:srgbClr val="690521"/>
    <a:srgbClr val="7200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307"/>
    <p:restoredTop sz="86336"/>
  </p:normalViewPr>
  <p:slideViewPr>
    <p:cSldViewPr snapToGrid="0" snapToObjects="1">
      <p:cViewPr>
        <p:scale>
          <a:sx n="150" d="100"/>
          <a:sy n="150" d="100"/>
        </p:scale>
        <p:origin x="248" y="4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343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321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5937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9428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4563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89186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2005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3907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95793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99038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321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8416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3621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21932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40083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979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718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2548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30063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569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258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269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20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endParaRPr lang="en-US"/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2352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 userDrawn="1"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18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8" r:id="rId2"/>
    <p:sldLayoutId id="2147483661" r:id="rId3"/>
    <p:sldLayoutId id="2147483660" r:id="rId4"/>
    <p:sldLayoutId id="2147483679" r:id="rId5"/>
    <p:sldLayoutId id="2147483682" r:id="rId6"/>
    <p:sldLayoutId id="2147483669" r:id="rId7"/>
    <p:sldLayoutId id="2147483668" r:id="rId8"/>
    <p:sldLayoutId id="2147483681" r:id="rId9"/>
    <p:sldLayoutId id="2147483670" r:id="rId10"/>
    <p:sldLayoutId id="2147483683" r:id="rId11"/>
    <p:sldLayoutId id="2147483684" r:id="rId12"/>
    <p:sldLayoutId id="2147483674" r:id="rId13"/>
    <p:sldLayoutId id="2147483672" r:id="rId14"/>
    <p:sldLayoutId id="2147483671" r:id="rId15"/>
    <p:sldLayoutId id="2147483673" r:id="rId16"/>
    <p:sldLayoutId id="2147483675" r:id="rId17"/>
    <p:sldLayoutId id="2147483680" r:id="rId18"/>
    <p:sldLayoutId id="2147483677" r:id="rId19"/>
    <p:sldLayoutId id="2147483663" r:id="rId20"/>
    <p:sldLayoutId id="2147483664" r:id="rId21"/>
    <p:sldLayoutId id="2147483665" r:id="rId22"/>
    <p:sldLayoutId id="2147483666" r:id="rId23"/>
    <p:sldLayoutId id="2147483667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byexamples.com/spark/pyspark-shell-usage-with-example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19C863-E1BB-5D46-A894-A1FA7CB25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1983307"/>
            <a:ext cx="6858000" cy="1046663"/>
          </a:xfrm>
        </p:spPr>
        <p:txBody>
          <a:bodyPr/>
          <a:lstStyle/>
          <a:p>
            <a:r>
              <a:rPr lang="en-US" dirty="0"/>
              <a:t>PySpark Interactive Shell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5ECF74E0-F6BF-9C42-9F7E-605ED16AA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" y="3735977"/>
            <a:ext cx="6858000" cy="721723"/>
          </a:xfrm>
        </p:spPr>
        <p:txBody>
          <a:bodyPr>
            <a:normAutofit/>
          </a:bodyPr>
          <a:lstStyle/>
          <a:p>
            <a:r>
              <a:rPr lang="en-US" dirty="0"/>
              <a:t>Mahmoud  Parsian</a:t>
            </a:r>
          </a:p>
          <a:p>
            <a:r>
              <a:rPr lang="en-US" sz="1100" dirty="0"/>
              <a:t>Ph.D.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11321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0070C0"/>
                </a:solidFill>
              </a:rPr>
              <a:t>SparkContext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pyspark.SparkContext</a:t>
            </a:r>
            <a:endParaRPr lang="en-US" sz="28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/>
              <a:t>A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2400" dirty="0"/>
              <a:t> </a:t>
            </a:r>
            <a:r>
              <a:rPr lang="en-US" sz="2400" b="1" dirty="0"/>
              <a:t>represents the connection to a Spark cluster</a:t>
            </a:r>
          </a:p>
          <a:p>
            <a:r>
              <a:rPr lang="en-US" sz="2400" b="1" dirty="0"/>
              <a:t>Can be used to create RDDs, accumulators and broadcast variables on that cluster</a:t>
            </a:r>
            <a:r>
              <a:rPr lang="en-US" sz="2400" dirty="0"/>
              <a:t>.</a:t>
            </a:r>
          </a:p>
          <a:p>
            <a:r>
              <a:rPr lang="en-US" sz="2400" dirty="0"/>
              <a:t>Only one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SparkContext</a:t>
            </a:r>
            <a:r>
              <a:rPr lang="en-US" sz="2400" dirty="0"/>
              <a:t> should be active per JVM. </a:t>
            </a:r>
          </a:p>
        </p:txBody>
      </p:sp>
    </p:spTree>
    <p:extLst>
      <p:ext uri="{BB962C8B-B14F-4D97-AF65-F5344CB8AC3E}">
        <p14:creationId xmlns:p14="http://schemas.microsoft.com/office/powerpoint/2010/main" val="505459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18636"/>
          </a:xfrm>
        </p:spPr>
        <p:txBody>
          <a:bodyPr>
            <a:normAutofit fontScale="90000"/>
          </a:bodyPr>
          <a:lstStyle/>
          <a:p>
            <a:r>
              <a:rPr lang="en-US" dirty="0"/>
              <a:t>SparkContext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92481"/>
            <a:ext cx="7886700" cy="39188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&lt;SparkContext master=local[*]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PySparkShell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numbers = [1, 2, 7, 8, 4, 5, 6,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 RDD[Integer]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an action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[1, 2, 7, 8, 4, 5, 6,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an action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42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547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54288"/>
          </a:xfrm>
        </p:spPr>
        <p:txBody>
          <a:bodyPr>
            <a:normAutofit fontScale="90000"/>
          </a:bodyPr>
          <a:lstStyle/>
          <a:p>
            <a:r>
              <a:rPr lang="en-US" dirty="0"/>
              <a:t>SparkContext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35000"/>
            <a:ext cx="7886700" cy="407633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&lt;SparkContext master=local[*]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appName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PySparkShell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numbers = [0, 1, 2, 7, -8, -4, -5, -6,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 RDD[Integer]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[0, 1, 2, 7, -8, -4, -5, -6, 9]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 filter transformation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positives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rdd.filter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(lambda v: v &gt; 0)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positives.collect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[1, 2, 7, 9]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an action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 =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positives.reduce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pPr marL="0" indent="0">
              <a:buNone/>
            </a:pPr>
            <a:r>
              <a:rPr lang="en-US" sz="24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8542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>
                <a:solidFill>
                  <a:srgbClr val="0070C0"/>
                </a:solidFill>
              </a:rPr>
              <a:t>SparkSession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pyspark.sql.SparkSession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</a:rPr>
              <a:t>SparkSession</a:t>
            </a:r>
            <a:r>
              <a:rPr lang="en-US" sz="2800" dirty="0"/>
              <a:t> is the entry point to programming Spark with the Dataset and </a:t>
            </a:r>
            <a:r>
              <a:rPr lang="en-US" sz="2800" dirty="0" err="1"/>
              <a:t>DataFrame</a:t>
            </a:r>
            <a:r>
              <a:rPr lang="en-US" sz="2800" dirty="0"/>
              <a:t> API.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110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6755"/>
            <a:ext cx="7886700" cy="322217"/>
          </a:xfrm>
        </p:spPr>
        <p:txBody>
          <a:bodyPr>
            <a:noAutofit/>
          </a:bodyPr>
          <a:lstStyle/>
          <a:p>
            <a:r>
              <a:rPr lang="en-US" sz="2400" dirty="0"/>
              <a:t>SparkSession Usage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78972"/>
            <a:ext cx="7886700" cy="43194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SparkSession available as 'spark’.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pyspark.sql.session.SparkSession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 at 0x1097ffca0&gt;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[("A", 10), ("A", 20), ("B", 30)]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 = ("key", "value")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 =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spark.createDataFrame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(pairs,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column_names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df.show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|</a:t>
            </a:r>
            <a:r>
              <a:rPr lang="en-US" sz="900" dirty="0" err="1">
                <a:latin typeface="Courier" pitchFamily="2" charset="0"/>
                <a:cs typeface="Courier New" panose="02070309020205020404" pitchFamily="49" charset="0"/>
              </a:rPr>
              <a:t>key|value</a:t>
            </a: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|  A|   10|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|  A|   20|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|  B|   30|</a:t>
            </a:r>
          </a:p>
          <a:p>
            <a:pPr marL="0" indent="0">
              <a:buNone/>
            </a:pPr>
            <a:r>
              <a:rPr lang="en-US" sz="900" dirty="0">
                <a:latin typeface="Courier" pitchFamily="2" charset="0"/>
                <a:cs typeface="Courier New" panose="02070309020205020404" pitchFamily="49" charset="0"/>
              </a:rPr>
              <a:t>+---+-----+</a:t>
            </a:r>
          </a:p>
          <a:p>
            <a:pPr marL="0" indent="0">
              <a:buNone/>
            </a:pP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&gt;&gt;&gt; df</a:t>
            </a:r>
          </a:p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DataFrame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[key: string, value: 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bigint</a:t>
            </a:r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323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9251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Create SparkSession and SparkContext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66355"/>
            <a:ext cx="7886700" cy="40320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my_pyspark_prog.py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51B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import required library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import SparkSession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SparkSession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spark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SparkSession.builder.getOrCreate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access SparkContext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now, we can use </a:t>
            </a:r>
            <a:r>
              <a:rPr lang="en-US" sz="18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(as SparkContext)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and spark (as SparkSession)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02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PySpark Shell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PySpark (</a:t>
            </a:r>
            <a:r>
              <a:rPr lang="en-US" sz="2800" dirty="0">
                <a:solidFill>
                  <a:schemeClr val="tx1"/>
                </a:solidFill>
              </a:rPr>
              <a:t>Python API for Spark</a:t>
            </a:r>
            <a:r>
              <a:rPr lang="en-US" sz="2800" dirty="0"/>
              <a:t>) comes with </a:t>
            </a:r>
            <a:r>
              <a:rPr lang="en-US" sz="2800" dirty="0" err="1"/>
              <a:t>pyspark</a:t>
            </a:r>
            <a:r>
              <a:rPr lang="en-US" sz="2800" dirty="0"/>
              <a:t> shell command (with several options) that is used to </a:t>
            </a:r>
          </a:p>
          <a:p>
            <a:pPr marL="285750" indent="-285750"/>
            <a:r>
              <a:rPr lang="en-US" sz="2800" dirty="0"/>
              <a:t>Interactive (type-and-see)</a:t>
            </a:r>
          </a:p>
          <a:p>
            <a:pPr marL="285750" indent="-285750"/>
            <a:r>
              <a:rPr lang="en-US" sz="2800" dirty="0"/>
              <a:t>Learn, test, debug PySpark examples</a:t>
            </a:r>
          </a:p>
          <a:p>
            <a:pPr marL="285750" indent="-285750"/>
            <a:r>
              <a:rPr lang="en-US" sz="2800" dirty="0"/>
              <a:t>Analyze data from the command line.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725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6623"/>
          </a:xfrm>
        </p:spPr>
        <p:txBody>
          <a:bodyPr>
            <a:normAutofit fontScale="90000"/>
          </a:bodyPr>
          <a:lstStyle/>
          <a:p>
            <a:r>
              <a:rPr lang="en-US" dirty="0"/>
              <a:t>Spark Installed Directory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70467"/>
            <a:ext cx="7886700" cy="38622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 have installed Spark at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/spark-3.3.1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ls –l /Users/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/spark-3.3.1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-r--r--@   1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22940 Oct 15 03:32 LICENSE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-r--r--@   1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57842 Oct 15 03:32 NOTICE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3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 96 Oct 15 03:32 R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-r--r--@   1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4461 Oct 15 03:32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-r--r--@   1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165 Oct 15 03:32 RELEASE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29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928 Oct 15 03:32 bin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9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288 Nov 28 10:07 conf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5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160 Oct 15 03:32 data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4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128 Oct 15 03:32 examples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250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8000 Oct 15 03:32 jars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4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128 Oct 15 03:32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kubernetes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60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1920 Oct 15 03:32 licenses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19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608 Oct 15 03:32 python</a:t>
            </a: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29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928 Oct 15 03:32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endParaRPr lang="en-US" sz="15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-x@   3 </a:t>
            </a:r>
            <a:r>
              <a:rPr lang="en-US" sz="15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15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staff     96 Oct 15 03:32 yarn</a:t>
            </a:r>
          </a:p>
        </p:txBody>
      </p:sp>
    </p:spTree>
    <p:extLst>
      <p:ext uri="{BB962C8B-B14F-4D97-AF65-F5344CB8AC3E}">
        <p14:creationId xmlns:p14="http://schemas.microsoft.com/office/powerpoint/2010/main" val="93144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Launch PySpark Shell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Let </a:t>
            </a:r>
            <a:r>
              <a:rPr lang="en-US" sz="2800" b="1" dirty="0"/>
              <a:t>SPARK_HOME </a:t>
            </a:r>
            <a:r>
              <a:rPr lang="en-US" sz="2800" dirty="0"/>
              <a:t>(as an environment variable) point to your Spark installed directory </a:t>
            </a:r>
          </a:p>
          <a:p>
            <a:pPr marL="342900" lvl="1" indent="0">
              <a:buNone/>
            </a:pPr>
            <a:r>
              <a:rPr lang="en-US" sz="2600" dirty="0">
                <a:solidFill>
                  <a:srgbClr val="0070C0"/>
                </a:solidFill>
              </a:rPr>
              <a:t>export </a:t>
            </a:r>
            <a:r>
              <a:rPr lang="en-US" sz="2400" b="1" dirty="0">
                <a:solidFill>
                  <a:srgbClr val="0070C0"/>
                </a:solidFill>
              </a:rPr>
              <a:t>SPARK_HOME=&lt;spark-installed-</a:t>
            </a:r>
            <a:r>
              <a:rPr lang="en-US" sz="2400" b="1" dirty="0" err="1">
                <a:solidFill>
                  <a:srgbClr val="0070C0"/>
                </a:solidFill>
              </a:rPr>
              <a:t>dir</a:t>
            </a:r>
            <a:r>
              <a:rPr lang="en-US" sz="2400" b="1" dirty="0">
                <a:solidFill>
                  <a:srgbClr val="0070C0"/>
                </a:solidFill>
              </a:rPr>
              <a:t>&gt;</a:t>
            </a:r>
          </a:p>
          <a:p>
            <a:pPr marL="342900" lvl="1" indent="0">
              <a:buNone/>
            </a:pPr>
            <a:r>
              <a:rPr lang="en-US" sz="2400" b="1" dirty="0">
                <a:solidFill>
                  <a:srgbClr val="0070C0"/>
                </a:solidFill>
              </a:rPr>
              <a:t>export SPARK_HOME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/spark-3.3.1</a:t>
            </a:r>
            <a:endParaRPr lang="en-US" sz="2600" dirty="0">
              <a:solidFill>
                <a:srgbClr val="0070C0"/>
              </a:solidFill>
            </a:endParaRPr>
          </a:p>
          <a:p>
            <a:r>
              <a:rPr lang="en-US" sz="2800" dirty="0"/>
              <a:t>Then from the terminal command line invoke the following command: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$SPARK_HOME/bin/</a:t>
            </a:r>
            <a:r>
              <a:rPr lang="en-US" sz="2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/Users/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mparsian</a:t>
            </a:r>
            <a:r>
              <a:rPr 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/spark-3.3.1/bin/</a:t>
            </a:r>
            <a:r>
              <a:rPr 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60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97013"/>
          </a:xfrm>
        </p:spPr>
        <p:txBody>
          <a:bodyPr/>
          <a:lstStyle/>
          <a:p>
            <a:r>
              <a:rPr lang="en-US" dirty="0"/>
              <a:t>Launch PySpark Shell Command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84048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export SPARK_HOME="/Users/</a:t>
            </a:r>
            <a:r>
              <a:rPr lang="en-US" sz="2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sz="2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/spark-3.3.1"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38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$SPARK_HOME/bin/</a:t>
            </a:r>
            <a:r>
              <a:rPr lang="en-US" sz="38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sz="3400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Dec 18 2022, 07:45:34)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____              __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/ __/__  ___ _____/ /__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_\ \/ _ \/ _ `/ __/  '_/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/__ / .__/\_,_/_/ /_/\_\   version 3.3.1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      /_/</a:t>
            </a:r>
          </a:p>
          <a:p>
            <a:pPr marL="0" indent="0">
              <a:buNone/>
            </a:pPr>
            <a:endParaRPr lang="en-US" sz="2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Using Python version 3.8.9 (default, Dec 18 2022 07:45:34)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Web UI available at http://10.0.0.234:4041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local-1649561327717).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'spark'.</a:t>
            </a:r>
          </a:p>
          <a:p>
            <a:pPr marL="0" indent="0">
              <a:buNone/>
            </a:pPr>
            <a:r>
              <a:rPr lang="en-US" sz="25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63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83802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PySpark Shell Command: Alternate method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57647"/>
            <a:ext cx="7886700" cy="39536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9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cd /Users/</a:t>
            </a:r>
            <a:r>
              <a:rPr lang="en-US" sz="29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sz="29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/spark-3.3.1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./bin/</a:t>
            </a:r>
            <a:r>
              <a:rPr lang="en-US" sz="32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Dec 18 2022,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____              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/ __/__  ___ _____/ /__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_\ \/ _ \/ _ `/ __/  '_/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/__ / .__/\_,_/_/ /_/\_\   version 3.3.1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/_/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Using Python version 3.8.9 (default, Dec 18 2022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Web UI available at http://10.0.0.234:4041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 (master = local[*], app id = local-1649561327717).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151578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27345"/>
          </a:xfrm>
        </p:spPr>
        <p:txBody>
          <a:bodyPr>
            <a:normAutofit fontScale="90000"/>
          </a:bodyPr>
          <a:lstStyle/>
          <a:p>
            <a:r>
              <a:rPr lang="en-US" dirty="0"/>
              <a:t>Launch PySpark Shell Command: check version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70857"/>
            <a:ext cx="7886700" cy="3840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/Users/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/spark-3.3.1/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./bin/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Python 3.8.9 (default, Dec 18 2022, 07:45:34)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Welcome to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sc.version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‘3.3.1'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spark.version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‘3.3.1'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10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79596"/>
          </a:xfrm>
        </p:spPr>
        <p:txBody>
          <a:bodyPr/>
          <a:lstStyle/>
          <a:p>
            <a:r>
              <a:rPr lang="en-US" dirty="0"/>
              <a:t>Launch PySpark Shell Command: EXIT?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49234"/>
            <a:ext cx="7886700" cy="37621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To exit or quit from </a:t>
            </a:r>
            <a:r>
              <a:rPr lang="en-US" u="sng" dirty="0">
                <a:hlinkClick r:id="rId2"/>
              </a:rPr>
              <a:t>pyspark</a:t>
            </a:r>
            <a:r>
              <a:rPr lang="en-US" dirty="0"/>
              <a:t> shell, you can use either quit() or exit() or CTRL-D from shell prompt.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 ./bin/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 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'spark'.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spark.version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‘3.3.1'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2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exit()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57575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CC8AEE-1310-634E-9023-7929C03FE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PySpark Shell Command: created variables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E1F5A-47C9-D047-9202-796ADD8B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79095"/>
            <a:ext cx="7886700" cy="3532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cd /Users/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mparsian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/spark-3.3.1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% ./bin/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pyspark</a:t>
            </a:r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SparkContext available as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SparkSession available as 'spark'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6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777</TotalTime>
  <Words>1164</Words>
  <Application>Microsoft Macintosh PowerPoint</Application>
  <PresentationFormat>On-screen Show (16:9)</PresentationFormat>
  <Paragraphs>167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Office Theme</vt:lpstr>
      <vt:lpstr>PySpark Interactive Shell</vt:lpstr>
      <vt:lpstr>What is PySpark Shell</vt:lpstr>
      <vt:lpstr>Spark Installed Directory</vt:lpstr>
      <vt:lpstr>Launch PySpark Shell Command</vt:lpstr>
      <vt:lpstr>Launch PySpark Shell Command</vt:lpstr>
      <vt:lpstr>Launch PySpark Shell Command: Alternate method</vt:lpstr>
      <vt:lpstr>Launch PySpark Shell Command: check version</vt:lpstr>
      <vt:lpstr>Launch PySpark Shell Command: EXIT?</vt:lpstr>
      <vt:lpstr>PySpark Shell Command: created variables</vt:lpstr>
      <vt:lpstr>What is SparkContext?</vt:lpstr>
      <vt:lpstr>SparkContext Usage</vt:lpstr>
      <vt:lpstr>SparkContext Usage</vt:lpstr>
      <vt:lpstr>What is SparkSession?</vt:lpstr>
      <vt:lpstr>SparkSession Usage</vt:lpstr>
      <vt:lpstr>How to Create SparkSession and SparkContext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Rachel Dictor</dc:creator>
  <cp:lastModifiedBy>Parsian, Mahmoud</cp:lastModifiedBy>
  <cp:revision>43</cp:revision>
  <dcterms:created xsi:type="dcterms:W3CDTF">2019-11-25T23:29:35Z</dcterms:created>
  <dcterms:modified xsi:type="dcterms:W3CDTF">2023-02-21T07:48:24Z</dcterms:modified>
</cp:coreProperties>
</file>