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92" r:id="rId4"/>
    <p:sldId id="343" r:id="rId5"/>
    <p:sldId id="335" r:id="rId6"/>
    <p:sldId id="346" r:id="rId7"/>
    <p:sldId id="344" r:id="rId8"/>
    <p:sldId id="348" r:id="rId9"/>
    <p:sldId id="347" r:id="rId10"/>
    <p:sldId id="349" r:id="rId11"/>
    <p:sldId id="345" r:id="rId12"/>
    <p:sldId id="258" r:id="rId13"/>
    <p:sldId id="273" r:id="rId14"/>
    <p:sldId id="336" r:id="rId15"/>
    <p:sldId id="337" r:id="rId16"/>
    <p:sldId id="350" r:id="rId17"/>
    <p:sldId id="338" r:id="rId18"/>
    <p:sldId id="351" r:id="rId19"/>
    <p:sldId id="356" r:id="rId20"/>
    <p:sldId id="352" r:id="rId21"/>
    <p:sldId id="353" r:id="rId22"/>
    <p:sldId id="354" r:id="rId23"/>
    <p:sldId id="355" r:id="rId24"/>
    <p:sldId id="3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83878" autoAdjust="0"/>
  </p:normalViewPr>
  <p:slideViewPr>
    <p:cSldViewPr snapToGrid="0" snapToObjects="1">
      <p:cViewPr varScale="1">
        <p:scale>
          <a:sx n="106" d="100"/>
          <a:sy n="106" d="100"/>
        </p:scale>
        <p:origin x="2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96F8-CA3A-B94E-955E-597798D905E5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21B14-1D35-3348-B52E-EC4D7C945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6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1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56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7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96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44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05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11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26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6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9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3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72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03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87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53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38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585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5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9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53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36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783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669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1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4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6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67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6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5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72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9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36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7516"/>
            <a:ext cx="7772400" cy="2370221"/>
          </a:xfrm>
        </p:spPr>
        <p:txBody>
          <a:bodyPr>
            <a:normAutofit fontScale="90000"/>
          </a:bodyPr>
          <a:lstStyle/>
          <a:p>
            <a:br>
              <a:rPr lang="en-US" altLang="zh-CN" sz="4900" dirty="0"/>
            </a:br>
            <a:r>
              <a:rPr lang="en-US" altLang="zh-CN" sz="4900" dirty="0"/>
              <a:t>Data Abstractions</a:t>
            </a:r>
            <a:br>
              <a:rPr lang="en-US" altLang="zh-CN" sz="4900" dirty="0"/>
            </a:br>
            <a:r>
              <a:rPr lang="en-US" altLang="zh-CN" sz="4900" dirty="0"/>
              <a:t>in</a:t>
            </a:r>
            <a:br>
              <a:rPr lang="en-US" altLang="zh-CN" sz="4900" dirty="0"/>
            </a:br>
            <a:r>
              <a:rPr lang="en-US" altLang="zh-CN" sz="4900" dirty="0"/>
              <a:t>Spark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391525"/>
            <a:ext cx="6400800" cy="1090863"/>
          </a:xfrm>
        </p:spPr>
        <p:txBody>
          <a:bodyPr/>
          <a:lstStyle/>
          <a:p>
            <a:r>
              <a:rPr lang="en-US" altLang="zh-CN" sz="2400" dirty="0"/>
              <a:t>Mahmoud  Parsian</a:t>
            </a:r>
          </a:p>
          <a:p>
            <a:r>
              <a:rPr lang="en-US" altLang="zh-CN" sz="1600" dirty="0"/>
              <a:t>Ph.D. in Computer Science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95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RDD Transformations &amp; 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E93814-6C9D-044D-ADF1-15BE22FF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1126272"/>
            <a:ext cx="6924908" cy="44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Abstraction: DataFrame</a:t>
            </a:r>
            <a:endParaRPr kumimoji="1" lang="zh-CN" alt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0BC4AC2-CBB3-5F4C-AD3D-F9BE98352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15" y="1639228"/>
            <a:ext cx="7237141" cy="3757961"/>
          </a:xfrm>
        </p:spPr>
      </p:pic>
    </p:spTree>
    <p:extLst>
      <p:ext uri="{BB962C8B-B14F-4D97-AF65-F5344CB8AC3E}">
        <p14:creationId xmlns:p14="http://schemas.microsoft.com/office/powerpoint/2010/main" val="149305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b="1" dirty="0"/>
              <a:t>Spark DataFrame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In-built Optimization:</a:t>
            </a:r>
            <a:r>
              <a:rPr lang="en-US" dirty="0"/>
              <a:t> DataFrame uses </a:t>
            </a:r>
            <a:r>
              <a:rPr lang="en-US" b="1" dirty="0"/>
              <a:t>Catalyst</a:t>
            </a:r>
            <a:r>
              <a:rPr lang="en-US" dirty="0"/>
              <a:t> engine which has an in-built execution optimization that improves the data processing performance significantly. </a:t>
            </a:r>
          </a:p>
          <a:p>
            <a:pPr fontAlgn="base"/>
            <a:r>
              <a:rPr lang="en-US" b="1" dirty="0"/>
              <a:t>Hive compatible:</a:t>
            </a:r>
            <a:r>
              <a:rPr lang="en-US" dirty="0"/>
              <a:t> The DataFrame is fully compatible with Hive query language. We can access all hive data, queries, UDFs, </a:t>
            </a:r>
            <a:r>
              <a:rPr lang="en-US" dirty="0" err="1"/>
              <a:t>etc</a:t>
            </a:r>
            <a:r>
              <a:rPr lang="en-US" dirty="0"/>
              <a:t> using Spark SQL from hive </a:t>
            </a:r>
            <a:r>
              <a:rPr lang="en-US" dirty="0" err="1"/>
              <a:t>MetaStore</a:t>
            </a:r>
            <a:r>
              <a:rPr lang="en-US" dirty="0"/>
              <a:t> and can execute queries against these hive databases.</a:t>
            </a:r>
          </a:p>
          <a:p>
            <a:pPr fontAlgn="base"/>
            <a:r>
              <a:rPr lang="en-US" b="1" dirty="0"/>
              <a:t>Structured, semi-structured, and highly structured data support:</a:t>
            </a:r>
            <a:r>
              <a:rPr lang="en-US" dirty="0"/>
              <a:t> DataFrame APIs supports manipulation of all kind of data from structured data files to semi-structured data files and highly structured parquet files.</a:t>
            </a:r>
          </a:p>
          <a:p>
            <a:pPr fontAlgn="base"/>
            <a:r>
              <a:rPr lang="en-US" b="1" dirty="0"/>
              <a:t>Multi-language support:</a:t>
            </a:r>
            <a:r>
              <a:rPr lang="en-US" dirty="0"/>
              <a:t> DataFrame APIs are available in </a:t>
            </a:r>
            <a:r>
              <a:rPr lang="en-US" b="1" dirty="0"/>
              <a:t>Python, R, Scala, and Java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Schema support:</a:t>
            </a:r>
            <a:r>
              <a:rPr lang="en-US" dirty="0"/>
              <a:t> We can define a schema manually or we can read a schema from a data source which defines the column names and their data types.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4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F58F-61D9-4AF6-8C12-02E195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463"/>
          </a:xfrm>
        </p:spPr>
        <p:txBody>
          <a:bodyPr/>
          <a:lstStyle/>
          <a:p>
            <a:r>
              <a:rPr lang="en-US" dirty="0"/>
              <a:t>RDD vs. DataFrame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F82B05-5099-1D46-A618-0516A307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2" y="1616927"/>
            <a:ext cx="8385717" cy="4393580"/>
          </a:xfrm>
        </p:spPr>
      </p:pic>
    </p:spTree>
    <p:extLst>
      <p:ext uri="{BB962C8B-B14F-4D97-AF65-F5344CB8AC3E}">
        <p14:creationId xmlns:p14="http://schemas.microsoft.com/office/powerpoint/2010/main" val="120121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93289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RDD &amp; DataFrame Creation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70C0"/>
                </a:solidFill>
              </a:rPr>
              <a:t>RDDs and DataFrames can be created from:</a:t>
            </a:r>
          </a:p>
          <a:p>
            <a:pPr lvl="1"/>
            <a:r>
              <a:rPr kumimoji="1" lang="en-US" altLang="zh-CN" sz="2800" dirty="0"/>
              <a:t> Text files</a:t>
            </a:r>
          </a:p>
          <a:p>
            <a:pPr lvl="1"/>
            <a:r>
              <a:rPr kumimoji="1" lang="en-US" altLang="zh-CN" sz="2800" dirty="0"/>
              <a:t> Python Collections: lists, arrays, tuples, …</a:t>
            </a:r>
          </a:p>
          <a:p>
            <a:pPr lvl="1"/>
            <a:r>
              <a:rPr kumimoji="1" lang="en-US" altLang="zh-CN" sz="2800" dirty="0"/>
              <a:t> Relational Database Tables</a:t>
            </a:r>
          </a:p>
          <a:p>
            <a:pPr lvl="1"/>
            <a:r>
              <a:rPr kumimoji="1" lang="en-US" altLang="zh-CN" sz="2800" dirty="0"/>
              <a:t> Amazon S3</a:t>
            </a:r>
          </a:p>
          <a:p>
            <a:pPr lvl="1"/>
            <a:r>
              <a:rPr kumimoji="1" lang="en-US" altLang="zh-CN" sz="2800" dirty="0"/>
              <a:t> Hadoop HDFS</a:t>
            </a:r>
          </a:p>
          <a:p>
            <a:pPr lvl="1"/>
            <a:r>
              <a:rPr kumimoji="1" lang="en-US" altLang="zh-CN" sz="2800" dirty="0"/>
              <a:t> Parquet files (columnar-format)</a:t>
            </a:r>
          </a:p>
          <a:p>
            <a:pPr lvl="1"/>
            <a:r>
              <a:rPr kumimoji="1" lang="en-US" altLang="zh-CN" sz="2800" dirty="0"/>
              <a:t>…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9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0293"/>
            <a:ext cx="8229600" cy="57986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RDD Creation: from Collection</a:t>
            </a:r>
            <a:endParaRPr kumimoji="1"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EED-A5E8-3240-ACC2-2F3F88F0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971"/>
            <a:ext cx="8229600" cy="5452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Nov  9 2021, 04:26:29)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Welcome to Spark version 3.2.0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2), ("A", 14), ("B", 3), ("B", 10), ("C", 2)]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[('A', 2), ('A', 14), ('B', 3), ('B', 10), ('C', 2)]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rdd2.count()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[('B', 13), ('C', 2), ('A', 16)]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89962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0293"/>
            <a:ext cx="8229600" cy="57986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RDD Creation: from file</a:t>
            </a:r>
            <a:endParaRPr kumimoji="1"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EED-A5E8-3240-ACC2-2F3F88F0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103970"/>
            <a:ext cx="8586439" cy="5575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fox jumped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fox jumped high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Welcome to version 3.2.0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local-1649190002489).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['fox jumped', 'fox jumped high']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triplets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(lambda x: (x,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(x),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triplets.collect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('fox jumped', 10, 'FOX JUMPED’),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('fox jumped high', 15, 'FOX JUMPED HIGH’)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911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DataFrame Creation: from collection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rows = [("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10, 38000), ("jane", 20, 49000), ("ted", 30, 65000)]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("name", "id", "salary")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(rows,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|name|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10| 38000|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|jane| 20| 49000|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ted| 30| 65000|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id: long (nullable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DataFrame Creation: from File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emps.csv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alex,1000,38000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ted,2000,56000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jane,3000,78000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("csv").load("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emps.csv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_c0| _c1|  _c2|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5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DataFrame Creation: from File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_c0| _c1|  _c2|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("_c0", "name")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("_c1", "id")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("_c2", "salary")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2800" dirty="0"/>
              <a:t>The data abstraction in </a:t>
            </a:r>
            <a:r>
              <a:rPr lang="en-US" sz="2800"/>
              <a:t>Spark represents a </a:t>
            </a:r>
            <a:r>
              <a:rPr lang="en-US" sz="2800" dirty="0"/>
              <a:t>logical data structure to the underlying data distributed on different nodes of the cluster. 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3200" dirty="0">
                <a:highlight>
                  <a:srgbClr val="00FF00"/>
                </a:highlight>
              </a:rPr>
              <a:t>Data </a:t>
            </a:r>
            <a:r>
              <a:rPr lang="en-US" sz="3200" dirty="0">
                <a:highlight>
                  <a:srgbClr val="00FF00"/>
                </a:highlight>
                <a:sym typeface="Wingdings" pitchFamily="2" charset="2"/>
              </a:rPr>
              <a:t> Spark  </a:t>
            </a:r>
            <a:r>
              <a:rPr lang="en-US" sz="3600" b="1" dirty="0">
                <a:highlight>
                  <a:srgbClr val="00FF00"/>
                </a:highlight>
                <a:sym typeface="Wingdings" pitchFamily="2" charset="2"/>
              </a:rPr>
              <a:t>RDD</a:t>
            </a:r>
            <a:endParaRPr lang="en-US" sz="3200" b="1" dirty="0">
              <a:highlight>
                <a:srgbClr val="00FF00"/>
              </a:highlight>
              <a:sym typeface="Wingdings" pitchFamily="2" charset="2"/>
            </a:endParaRPr>
          </a:p>
          <a:p>
            <a:pPr fontAlgn="base"/>
            <a:r>
              <a:rPr lang="en-US" sz="3200" dirty="0">
                <a:highlight>
                  <a:srgbClr val="00FF00"/>
                </a:highlight>
                <a:sym typeface="Wingdings" pitchFamily="2" charset="2"/>
              </a:rPr>
              <a:t>Data  Spark  </a:t>
            </a:r>
            <a:r>
              <a:rPr lang="en-US" sz="3200" b="1" dirty="0">
                <a:highlight>
                  <a:srgbClr val="00FF00"/>
                </a:highlight>
                <a:sym typeface="Wingdings" pitchFamily="2" charset="2"/>
              </a:rPr>
              <a:t>DataFrame</a:t>
            </a:r>
          </a:p>
          <a:p>
            <a:pPr fontAlgn="base"/>
            <a:endParaRPr lang="en-US" sz="3200" b="1" dirty="0">
              <a:sym typeface="Wingdings" pitchFamily="2" charset="2"/>
            </a:endParaRPr>
          </a:p>
          <a:p>
            <a:pPr marL="0" indent="0" fontAlgn="base">
              <a:buNone/>
            </a:pPr>
            <a:r>
              <a:rPr lang="en-US" sz="3200" b="1" dirty="0">
                <a:highlight>
                  <a:srgbClr val="00FFFF"/>
                </a:highlight>
                <a:sym typeface="Wingdings" pitchFamily="2" charset="2"/>
              </a:rPr>
              <a:t>Once RDD/DataFrame is created:</a:t>
            </a: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>
                <a:solidFill>
                  <a:schemeClr val="tx1"/>
                </a:solidFill>
                <a:sym typeface="Wingdings" pitchFamily="2" charset="2"/>
              </a:rPr>
              <a:t>then we can analyze data by applying </a:t>
            </a:r>
            <a:r>
              <a:rPr lang="en-US" sz="3200" b="1" dirty="0" err="1">
                <a:solidFill>
                  <a:schemeClr val="tx1"/>
                </a:solidFill>
                <a:sym typeface="Wingdings" pitchFamily="2" charset="2"/>
              </a:rPr>
              <a:t>PySpark’s</a:t>
            </a:r>
            <a:r>
              <a:rPr lang="en-US" sz="3200" b="1" dirty="0">
                <a:solidFill>
                  <a:schemeClr val="tx1"/>
                </a:solidFill>
                <a:sym typeface="Wingdings" pitchFamily="2" charset="2"/>
              </a:rPr>
              <a:t> transformations (mappers, filters, …) on RDD/DataFrame.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2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DataFrame filter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df3 = df2.filter(df2.salary &gt; 39000)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df3.show()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4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DataFrame add a new column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 = df2.withColumn("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df2.salary *2)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 76000.0|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56000|112000.0|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78000|156000.0|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Convert DataFrame to RDD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 76000.0|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56000|112000.0|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78000|156000.0|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 = df4.rdd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rdd4.collect()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id='1000', salary='38000',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=76000.0),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Row(name='ted', id='2000', salary='56000',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=112000.0),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Row(name='jane', id='3000', salary='78000',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=156000.0)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# NOTE </a:t>
            </a:r>
            <a:r>
              <a:rPr lang="en-US" sz="1400" dirty="0" err="1"/>
              <a:t>pyspark.sql.Row</a:t>
            </a:r>
            <a:r>
              <a:rPr lang="en-US" sz="1400" dirty="0"/>
              <a:t> : A row in DataFrame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3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Convert RDD to DataFrame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2), ("A", 14), ("B", 3), ("B", 10), ("C", 2)]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[('A', 2), ('A', 14), ('B', 3), ('B', 10), ('C', 2)]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import Row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x: Row(key=x[0], value=x[1]))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rdd2.toDF()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key|value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A|    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A|   14|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B|    3|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B|   10|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C|    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5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516" y="365126"/>
            <a:ext cx="7444833" cy="1003801"/>
          </a:xfrm>
        </p:spPr>
        <p:txBody>
          <a:bodyPr/>
          <a:lstStyle/>
          <a:p>
            <a:pPr algn="l"/>
            <a:r>
              <a:rPr kumimoji="1" lang="en-US" altLang="zh-CN" dirty="0"/>
              <a:t>Spark Data Abstractions: </a:t>
            </a:r>
            <a:br>
              <a:rPr kumimoji="1" lang="en-US" altLang="zh-CN" dirty="0"/>
            </a:br>
            <a:r>
              <a:rPr kumimoji="1" lang="en-US" altLang="zh-CN" dirty="0"/>
              <a:t>RDD &amp; DataFrame</a:t>
            </a:r>
            <a:endParaRPr kumimoji="1" lang="zh-CN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E2480-5BA6-A74D-914B-303D5A8E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550020"/>
            <a:ext cx="6802244" cy="4583151"/>
          </a:xfrm>
        </p:spPr>
      </p:pic>
    </p:spTree>
    <p:extLst>
      <p:ext uri="{BB962C8B-B14F-4D97-AF65-F5344CB8AC3E}">
        <p14:creationId xmlns:p14="http://schemas.microsoft.com/office/powerpoint/2010/main" val="380282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564356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3059" y="1749029"/>
            <a:ext cx="6341806" cy="3631061"/>
          </a:xfrm>
        </p:spPr>
      </p:pic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data abstraction in Spark represents a logical data structure to the underlying data distributed on different nodes of the cluster. </a:t>
            </a:r>
          </a:p>
          <a:p>
            <a:r>
              <a:rPr lang="en-US" altLang="zh-CN" sz="3600" dirty="0"/>
              <a:t>Data Abstractions in Spark/PySpark:</a:t>
            </a:r>
          </a:p>
          <a:p>
            <a:pPr lvl="1"/>
            <a:r>
              <a:rPr lang="en-US" altLang="zh-CN" sz="4000" dirty="0"/>
              <a:t> Resilient Distributed Datasets (RDD)</a:t>
            </a:r>
          </a:p>
          <a:p>
            <a:pPr lvl="2"/>
            <a:r>
              <a:rPr lang="en-US" altLang="zh-CN" sz="3800" dirty="0"/>
              <a:t> can have billions of elements</a:t>
            </a:r>
          </a:p>
          <a:p>
            <a:pPr lvl="1"/>
            <a:r>
              <a:rPr lang="en-US" altLang="zh-CN" sz="4000" dirty="0"/>
              <a:t> DataFrames</a:t>
            </a:r>
          </a:p>
          <a:p>
            <a:pPr lvl="2"/>
            <a:r>
              <a:rPr lang="en-US" altLang="zh-CN" sz="3800" dirty="0"/>
              <a:t> a table of rows with named columns</a:t>
            </a:r>
          </a:p>
          <a:p>
            <a:pPr lvl="2"/>
            <a:r>
              <a:rPr lang="en-US" altLang="zh-CN" sz="3800" dirty="0"/>
              <a:t> can have billions of rows</a:t>
            </a:r>
          </a:p>
        </p:txBody>
      </p:sp>
    </p:spTree>
    <p:extLst>
      <p:ext uri="{BB962C8B-B14F-4D97-AF65-F5344CB8AC3E}">
        <p14:creationId xmlns:p14="http://schemas.microsoft.com/office/powerpoint/2010/main" val="6395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</a:t>
            </a:r>
            <a:endParaRPr kumimoji="1" lang="zh-CN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E2480-5BA6-A74D-914B-303D5A8E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550020"/>
            <a:ext cx="6802244" cy="4583151"/>
          </a:xfrm>
        </p:spPr>
      </p:pic>
    </p:spTree>
    <p:extLst>
      <p:ext uri="{BB962C8B-B14F-4D97-AF65-F5344CB8AC3E}">
        <p14:creationId xmlns:p14="http://schemas.microsoft.com/office/powerpoint/2010/main" val="25520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Abstraction: 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/>
              <a:t>RDD : Resilient Distributed Dataset</a:t>
            </a:r>
          </a:p>
          <a:p>
            <a:pPr fontAlgn="base"/>
            <a:r>
              <a:rPr lang="en-US" sz="2400" dirty="0"/>
              <a:t>RDD is the </a:t>
            </a:r>
            <a:r>
              <a:rPr lang="en-US" sz="2400" b="1" u="sng" dirty="0"/>
              <a:t>core data abstraction </a:t>
            </a:r>
            <a:r>
              <a:rPr lang="en-US" sz="2400" dirty="0"/>
              <a:t>API </a:t>
            </a:r>
          </a:p>
          <a:p>
            <a:pPr fontAlgn="base"/>
            <a:r>
              <a:rPr lang="en-US" sz="2400" dirty="0"/>
              <a:t>It is a </a:t>
            </a:r>
            <a:r>
              <a:rPr lang="en-US" sz="2400" b="1" u="sng" dirty="0"/>
              <a:t>lower-level</a:t>
            </a:r>
            <a:r>
              <a:rPr lang="en-US" sz="2400" dirty="0"/>
              <a:t> API for manipulating distributed collection of data. </a:t>
            </a:r>
          </a:p>
          <a:p>
            <a:pPr fontAlgn="base"/>
            <a:r>
              <a:rPr lang="en-US" sz="2400" dirty="0"/>
              <a:t>The RDD APIs exposes some extremely useful methods which can be used to get very tight control over underlying physical data structure. </a:t>
            </a:r>
          </a:p>
          <a:p>
            <a:pPr fontAlgn="base"/>
            <a:r>
              <a:rPr lang="en-US" sz="2400" dirty="0"/>
              <a:t>It is an </a:t>
            </a:r>
            <a:r>
              <a:rPr lang="en-US" sz="2400" b="1" u="sng" dirty="0"/>
              <a:t>immutable</a:t>
            </a:r>
            <a:r>
              <a:rPr lang="en-US" sz="2400" dirty="0"/>
              <a:t> (read only) collection of partitioned data distributed on different machines. </a:t>
            </a:r>
          </a:p>
          <a:p>
            <a:pPr fontAlgn="base"/>
            <a:r>
              <a:rPr lang="en-US" sz="2400" dirty="0"/>
              <a:t>RDD enables </a:t>
            </a:r>
            <a:r>
              <a:rPr lang="en-US" sz="2400" b="1" u="sng" dirty="0"/>
              <a:t>in-memory</a:t>
            </a:r>
            <a:r>
              <a:rPr lang="en-US" sz="2400" dirty="0"/>
              <a:t> computation on large clusters to speed up big data processing in a fault tolerant manner.</a:t>
            </a:r>
          </a:p>
          <a:p>
            <a:pPr fontAlgn="base"/>
            <a:r>
              <a:rPr lang="en-US" sz="2400" b="1" dirty="0"/>
              <a:t>Partitioned</a:t>
            </a:r>
            <a:r>
              <a:rPr lang="en-US" sz="2400" dirty="0"/>
              <a:t>: enables parallelism</a:t>
            </a:r>
          </a:p>
        </p:txBody>
      </p:sp>
    </p:spTree>
    <p:extLst>
      <p:ext uri="{BB962C8B-B14F-4D97-AF65-F5344CB8AC3E}">
        <p14:creationId xmlns:p14="http://schemas.microsoft.com/office/powerpoint/2010/main" val="418505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Abstraction: RDD</a:t>
            </a:r>
            <a:endParaRPr kumimoji="1" lang="zh-CN" altLang="en-US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7D59352-BB08-1A41-97C9-7D1B8C28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95" y="1639228"/>
            <a:ext cx="6779941" cy="4103649"/>
          </a:xfrm>
        </p:spPr>
      </p:pic>
    </p:spTree>
    <p:extLst>
      <p:ext uri="{BB962C8B-B14F-4D97-AF65-F5344CB8AC3E}">
        <p14:creationId xmlns:p14="http://schemas.microsoft.com/office/powerpoint/2010/main" val="209691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RDD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b="1" dirty="0"/>
              <a:t>Immutable collection:</a:t>
            </a:r>
            <a:r>
              <a:rPr lang="en-US" sz="2400" dirty="0"/>
              <a:t> RDD is an immutable partitioned collection distributed on different nodes. A partition is a basic unit of parallelism in Spark. The immutability helps to achieve fault tolerance and consistency.</a:t>
            </a:r>
          </a:p>
          <a:p>
            <a:pPr fontAlgn="base"/>
            <a:r>
              <a:rPr lang="en-US" sz="2400" b="1" dirty="0"/>
              <a:t>Distributed data:</a:t>
            </a:r>
            <a:r>
              <a:rPr lang="en-US" sz="2400" dirty="0"/>
              <a:t> RDD is a collection of distributed data which helps in big data processing by distributing the workload to different nodes in the cluster.</a:t>
            </a:r>
          </a:p>
          <a:p>
            <a:pPr fontAlgn="base"/>
            <a:r>
              <a:rPr lang="en-US" sz="2400" b="1" dirty="0"/>
              <a:t>Lazy evaluation:</a:t>
            </a:r>
            <a:r>
              <a:rPr lang="en-US" sz="2400" dirty="0"/>
              <a:t> The defined transformations do not gets evaluated until an action is called. It helps Spark in optimizing the overall transformations in one go.</a:t>
            </a:r>
          </a:p>
          <a:p>
            <a:pPr fontAlgn="base"/>
            <a:r>
              <a:rPr lang="en-US" sz="2400" b="1" dirty="0"/>
              <a:t>Fault tolerant:</a:t>
            </a:r>
            <a:r>
              <a:rPr lang="en-US" sz="2400" dirty="0"/>
              <a:t> RDD can be recomputed in case of any failure using DAG(Directed acyclic graph) of transformations defined for that RDD.</a:t>
            </a:r>
          </a:p>
          <a:p>
            <a:pPr fontAlgn="base"/>
            <a:r>
              <a:rPr lang="en-US" sz="2400" b="1" dirty="0"/>
              <a:t>Multi-language support:</a:t>
            </a:r>
            <a:r>
              <a:rPr lang="en-US" sz="2400" dirty="0"/>
              <a:t> RDD APIs supports </a:t>
            </a:r>
            <a:r>
              <a:rPr lang="en-US" sz="2400" b="1" dirty="0"/>
              <a:t>Python, R, Scala, and Java</a:t>
            </a:r>
            <a:r>
              <a:rPr lang="en-US" sz="2400" dirty="0"/>
              <a:t> 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5462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Abstraction: DataFrame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The DataFrame APIs organizes the data into rows with named columns like a table in relational database. </a:t>
            </a:r>
          </a:p>
          <a:p>
            <a:pPr fontAlgn="base"/>
            <a:r>
              <a:rPr lang="en-US" sz="2400" dirty="0"/>
              <a:t>It enables programmers to define schema on a distributed collection of data. Each row in a DataFrame is of object type row. </a:t>
            </a:r>
          </a:p>
          <a:p>
            <a:pPr fontAlgn="base"/>
            <a:r>
              <a:rPr lang="en-US" sz="2400" dirty="0"/>
              <a:t>Like an SQL table, each column must have same number of rows in a DataFrame. </a:t>
            </a:r>
          </a:p>
          <a:p>
            <a:pPr fontAlgn="base"/>
            <a:r>
              <a:rPr lang="en-US" sz="2400" dirty="0"/>
              <a:t>In short, DataFrame is lazily evaluated plan which specifies the operations needs to be performed on the distributed collection of the data.</a:t>
            </a:r>
          </a:p>
          <a:p>
            <a:pPr fontAlgn="base"/>
            <a:r>
              <a:rPr lang="en-US" sz="2400" dirty="0"/>
              <a:t>DataFrame is also an </a:t>
            </a:r>
            <a:r>
              <a:rPr lang="en-US" sz="2400" b="1" u="sng" dirty="0"/>
              <a:t>immutable</a:t>
            </a:r>
            <a:r>
              <a:rPr lang="en-US" sz="2400" dirty="0"/>
              <a:t> collection.</a:t>
            </a:r>
          </a:p>
          <a:p>
            <a:pPr fontAlgn="base"/>
            <a:r>
              <a:rPr lang="en-US" sz="2400" b="1" u="sng" dirty="0"/>
              <a:t>Partitioned</a:t>
            </a:r>
            <a:r>
              <a:rPr lang="en-US" sz="2400" dirty="0"/>
              <a:t>: enables parallelism</a:t>
            </a:r>
          </a:p>
          <a:p>
            <a:pPr marL="0" indent="0" fontAlgn="base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81625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1749</TotalTime>
  <Words>1775</Words>
  <Application>Microsoft Macintosh PowerPoint</Application>
  <PresentationFormat>On-screen Show (4:3)</PresentationFormat>
  <Paragraphs>246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 Data Abstractions in Spark </vt:lpstr>
      <vt:lpstr>Spark Data Abstraction</vt:lpstr>
      <vt:lpstr>Spark Data Sources</vt:lpstr>
      <vt:lpstr>Spark Data Abstraction</vt:lpstr>
      <vt:lpstr>Spark Data Abstraction</vt:lpstr>
      <vt:lpstr>Spark Data Abstraction: RDD</vt:lpstr>
      <vt:lpstr>Spark Data Abstraction: RDD</vt:lpstr>
      <vt:lpstr>RDD features</vt:lpstr>
      <vt:lpstr>Spark Data Abstraction: DataFrame</vt:lpstr>
      <vt:lpstr>RDD Transformations &amp; Actions</vt:lpstr>
      <vt:lpstr>Spark Data Abstraction: DataFrame</vt:lpstr>
      <vt:lpstr>Spark DataFrame features</vt:lpstr>
      <vt:lpstr>RDD vs. DataFrame</vt:lpstr>
      <vt:lpstr>RDD &amp; DataFrame Creation </vt:lpstr>
      <vt:lpstr>RDD Creation: from Collection</vt:lpstr>
      <vt:lpstr>RDD Creation: from file</vt:lpstr>
      <vt:lpstr>DataFrame Creation: from collection</vt:lpstr>
      <vt:lpstr>DataFrame Creation: from File</vt:lpstr>
      <vt:lpstr>DataFrame Creation: from File</vt:lpstr>
      <vt:lpstr>DataFrame filter</vt:lpstr>
      <vt:lpstr>DataFrame add a new column</vt:lpstr>
      <vt:lpstr>Convert DataFrame to RDD</vt:lpstr>
      <vt:lpstr>Convert RDD to DataFrame</vt:lpstr>
      <vt:lpstr>Spark Data Abstractions:  RDD &amp;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Tutorial - Learn to use Apache Spark with Python</dc:title>
  <dc:creator>liu</dc:creator>
  <cp:lastModifiedBy>Parsian, Mahmoud</cp:lastModifiedBy>
  <cp:revision>56</cp:revision>
  <dcterms:created xsi:type="dcterms:W3CDTF">2017-04-04T04:57:26Z</dcterms:created>
  <dcterms:modified xsi:type="dcterms:W3CDTF">2023-02-22T03:35:53Z</dcterms:modified>
</cp:coreProperties>
</file>