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83" r:id="rId4"/>
    <p:sldId id="277" r:id="rId5"/>
    <p:sldId id="275" r:id="rId6"/>
    <p:sldId id="274" r:id="rId7"/>
    <p:sldId id="262" r:id="rId8"/>
    <p:sldId id="263" r:id="rId9"/>
    <p:sldId id="284" r:id="rId10"/>
    <p:sldId id="266" r:id="rId11"/>
    <p:sldId id="278" r:id="rId12"/>
    <p:sldId id="273" r:id="rId13"/>
    <p:sldId id="279" r:id="rId14"/>
    <p:sldId id="264" r:id="rId15"/>
    <p:sldId id="265" r:id="rId16"/>
    <p:sldId id="276" r:id="rId17"/>
    <p:sldId id="285" r:id="rId18"/>
    <p:sldId id="267" r:id="rId19"/>
    <p:sldId id="280" r:id="rId20"/>
    <p:sldId id="270" r:id="rId21"/>
    <p:sldId id="269" r:id="rId22"/>
    <p:sldId id="268" r:id="rId23"/>
    <p:sldId id="271" r:id="rId24"/>
    <p:sldId id="272" r:id="rId25"/>
    <p:sldId id="258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52"/>
  </p:normalViewPr>
  <p:slideViewPr>
    <p:cSldViewPr snapToGrid="0" snapToObjects="1">
      <p:cViewPr varScale="1">
        <p:scale>
          <a:sx n="146" d="100"/>
          <a:sy n="146" d="100"/>
        </p:scale>
        <p:origin x="176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EAD56-CB79-F04C-B5D2-95B4E9AF2B22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1748-CCBA-8F4B-A938-AA5269C29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5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A1748-CCBA-8F4B-A938-AA5269C292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3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flair.training/blogs/directed-acyclic-graph-dag-in-apache-spark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32" y="1767841"/>
            <a:ext cx="6858000" cy="1123406"/>
          </a:xfrm>
        </p:spPr>
        <p:txBody>
          <a:bodyPr/>
          <a:lstStyle/>
          <a:p>
            <a:r>
              <a:rPr lang="en-US" dirty="0"/>
              <a:t>What is a Spark RDD?</a:t>
            </a:r>
            <a:br>
              <a:rPr lang="en-US" dirty="0"/>
            </a:br>
            <a:r>
              <a:rPr lang="en-US" sz="2400" dirty="0"/>
              <a:t>RDD = Resilient Distributed Dataset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5349"/>
            <a:ext cx="6858000" cy="852351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Example: RDD[Integer] Partitioned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507AC232-6997-C37F-562D-ABFF20A8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023" y="1026695"/>
            <a:ext cx="5880497" cy="3605630"/>
          </a:xfrm>
        </p:spPr>
      </p:pic>
    </p:spTree>
    <p:extLst>
      <p:ext uri="{BB962C8B-B14F-4D97-AF65-F5344CB8AC3E}">
        <p14:creationId xmlns:p14="http://schemas.microsoft.com/office/powerpoint/2010/main" val="506639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Creation: from Python Collections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8315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1. import required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pyspark.sql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SparkSession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2. create an instance of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SparkSession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spark = </a:t>
            </a:r>
            <a:r>
              <a:rPr lang="en-US" dirty="0" err="1">
                <a:latin typeface="Courier" pitchFamily="2" charset="0"/>
              </a:rPr>
              <a:t>SparkSession.builder.getOrCreate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3. Create a Python collection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Numbers = [1, 3, 5, 7, 9, 11, 13, 15]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4. create an RDD[Integer] from a Python Collection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spark.sparkContext.parallelize</a:t>
            </a:r>
            <a:r>
              <a:rPr lang="en-US" dirty="0">
                <a:latin typeface="Courier" pitchFamily="2" charset="0"/>
              </a:rPr>
              <a:t>(numbers)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5. get all elements as a list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rdd.collect</a:t>
            </a:r>
            <a:r>
              <a:rPr lang="en-US" dirty="0">
                <a:latin typeface="Courier" pitchFamily="2" charset="0"/>
              </a:rPr>
              <a:t>()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[1, 3, 5, 7, 9, 11, 13, 15]</a:t>
            </a:r>
          </a:p>
        </p:txBody>
      </p:sp>
    </p:spTree>
    <p:extLst>
      <p:ext uri="{BB962C8B-B14F-4D97-AF65-F5344CB8AC3E}">
        <p14:creationId xmlns:p14="http://schemas.microsoft.com/office/powerpoint/2010/main" val="253634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Partitioning: Enables Parallelism</a:t>
            </a:r>
          </a:p>
        </p:txBody>
      </p:sp>
      <p:pic>
        <p:nvPicPr>
          <p:cNvPr id="6" name="Content Placeholder 5" descr="A picture containing box and whisker chart&#10;&#10;Description automatically generated">
            <a:extLst>
              <a:ext uri="{FF2B5EF4-FFF2-40B4-BE49-F238E27FC236}">
                <a16:creationId xmlns:a16="http://schemas.microsoft.com/office/drawing/2014/main" id="{CB14A3FB-BB6E-B51F-B045-B8089B51C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073" y="1105989"/>
            <a:ext cx="5738949" cy="2771480"/>
          </a:xfrm>
        </p:spPr>
      </p:pic>
    </p:spTree>
    <p:extLst>
      <p:ext uri="{BB962C8B-B14F-4D97-AF65-F5344CB8AC3E}">
        <p14:creationId xmlns:p14="http://schemas.microsoft.com/office/powerpoint/2010/main" val="301638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Creation: Number of Partitions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8315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1. import required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pyspark.sql</a:t>
            </a:r>
            <a:r>
              <a:rPr lang="en-US" dirty="0">
                <a:latin typeface="Courier" pitchFamily="2" charset="0"/>
              </a:rPr>
              <a:t> import </a:t>
            </a:r>
            <a:r>
              <a:rPr lang="en-US" dirty="0" err="1">
                <a:latin typeface="Courier" pitchFamily="2" charset="0"/>
              </a:rPr>
              <a:t>SparkSession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2. create an instance of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SparkSession</a:t>
            </a:r>
            <a:endParaRPr lang="en-US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spark = </a:t>
            </a:r>
            <a:r>
              <a:rPr lang="en-US" dirty="0" err="1">
                <a:latin typeface="Courier" pitchFamily="2" charset="0"/>
              </a:rPr>
              <a:t>SparkSession.builder.getOrCreate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3. create an RDD[Integer] from a Python Collection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spark.sparkContext.parallelize</a:t>
            </a:r>
            <a:r>
              <a:rPr lang="en-US" dirty="0">
                <a:latin typeface="Courier" pitchFamily="2" charset="0"/>
              </a:rPr>
              <a:t>(range(0, 10,000,000))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4. count elements and get number of partitions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rdd.count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10,000,000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# 5. find the number of partitions</a:t>
            </a:r>
          </a:p>
          <a:p>
            <a:pPr marL="0" indent="0">
              <a:buNone/>
            </a:pPr>
            <a:r>
              <a:rPr lang="en-US" sz="2600" b="1" dirty="0" err="1">
                <a:solidFill>
                  <a:schemeClr val="tx2"/>
                </a:solidFill>
                <a:highlight>
                  <a:srgbClr val="00FF00"/>
                </a:highlight>
                <a:latin typeface="Courier" pitchFamily="2" charset="0"/>
              </a:rPr>
              <a:t>rdd.getNumPartitions</a:t>
            </a:r>
            <a:r>
              <a:rPr lang="en-US" sz="2600" b="1" dirty="0">
                <a:solidFill>
                  <a:schemeClr val="tx2"/>
                </a:solidFill>
                <a:highlight>
                  <a:srgbClr val="00FF00"/>
                </a:highlight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urier" pitchFamily="2" charset="0"/>
              </a:rPr>
              <a:t>16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each partition will have about 625000 elements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10,000,000 / 16 = 625000</a:t>
            </a:r>
          </a:p>
        </p:txBody>
      </p:sp>
    </p:spTree>
    <p:extLst>
      <p:ext uri="{BB962C8B-B14F-4D97-AF65-F5344CB8AC3E}">
        <p14:creationId xmlns:p14="http://schemas.microsoft.com/office/powerpoint/2010/main" val="317810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Summarized: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An RDD is the actual fundamental data Structure of Spark.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RDDs are immutable (Read-Only) collections of objects of varying types, which computes on the different nodes of a given cluster.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RDDs are the main logical data units in Spark.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RDDs are a distributed/partitioned collection of objects,  which are stored in memory or on disks.</a:t>
            </a:r>
          </a:p>
        </p:txBody>
      </p:sp>
    </p:spTree>
    <p:extLst>
      <p:ext uri="{BB962C8B-B14F-4D97-AF65-F5344CB8AC3E}">
        <p14:creationId xmlns:p14="http://schemas.microsoft.com/office/powerpoint/2010/main" val="1106237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Creation and Transformations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831534"/>
          </a:xfrm>
        </p:spPr>
        <p:txBody>
          <a:bodyPr>
            <a:normAutofit/>
          </a:bodyPr>
          <a:lstStyle/>
          <a:p>
            <a:r>
              <a:rPr lang="en-US" sz="2400" dirty="0"/>
              <a:t>RDDs can be created from </a:t>
            </a:r>
          </a:p>
          <a:p>
            <a:pPr lvl="1"/>
            <a:r>
              <a:rPr lang="en-US" sz="2200" dirty="0"/>
              <a:t> Python collections, </a:t>
            </a:r>
          </a:p>
          <a:p>
            <a:pPr lvl="1"/>
            <a:r>
              <a:rPr lang="en-US" sz="2200" dirty="0"/>
              <a:t> T</a:t>
            </a:r>
            <a:r>
              <a:rPr lang="en-US" sz="2000" dirty="0"/>
              <a:t>ext files, ...</a:t>
            </a:r>
          </a:p>
          <a:p>
            <a:r>
              <a:rPr lang="en-US" sz="2400" dirty="0"/>
              <a:t>RDDs can created from transformations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latin typeface="Courier" pitchFamily="2" charset="0"/>
              </a:rPr>
              <a:t>target_rdd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source_rdd</a:t>
            </a:r>
            <a:r>
              <a:rPr lang="en-US" dirty="0">
                <a:latin typeface="Courier" pitchFamily="2" charset="0"/>
              </a:rPr>
              <a:t>.&lt;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TRANSFORMATION</a:t>
            </a:r>
            <a:r>
              <a:rPr lang="en-US" dirty="0">
                <a:latin typeface="Courier" pitchFamily="2" charset="0"/>
              </a:rPr>
              <a:t>&gt;(</a:t>
            </a:r>
            <a:r>
              <a:rPr lang="en-US" dirty="0" err="1">
                <a:latin typeface="Courier" pitchFamily="2" charset="0"/>
              </a:rPr>
              <a:t>func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rdd2 = </a:t>
            </a:r>
            <a:r>
              <a:rPr lang="en-US" dirty="0" err="1">
                <a:latin typeface="Courier" pitchFamily="2" charset="0"/>
              </a:rPr>
              <a:t>rdd.</a:t>
            </a:r>
            <a:r>
              <a:rPr lang="en-US" b="1" dirty="0" err="1">
                <a:solidFill>
                  <a:srgbClr val="0070C0"/>
                </a:solidFill>
                <a:latin typeface="Courier" pitchFamily="2" charset="0"/>
              </a:rPr>
              <a:t>filter</a:t>
            </a:r>
            <a:r>
              <a:rPr lang="en-US" dirty="0">
                <a:latin typeface="Courier" pitchFamily="2" charset="0"/>
              </a:rPr>
              <a:t>(lambda x: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 rdd3 = rdd2.</a:t>
            </a:r>
            <a:r>
              <a:rPr lang="en-US" b="1" dirty="0">
                <a:solidFill>
                  <a:srgbClr val="0070C0"/>
                </a:solidFill>
                <a:latin typeface="Courier" pitchFamily="2" charset="0"/>
              </a:rPr>
              <a:t>map</a:t>
            </a:r>
            <a:r>
              <a:rPr lang="en-US" dirty="0">
                <a:latin typeface="Courier" pitchFamily="2" charset="0"/>
              </a:rPr>
              <a:t>(lambda x: (x, </a:t>
            </a:r>
            <a:r>
              <a:rPr lang="en-US" dirty="0" err="1">
                <a:latin typeface="Courier" pitchFamily="2" charset="0"/>
              </a:rPr>
              <a:t>len</a:t>
            </a:r>
            <a:r>
              <a:rPr lang="en-US" dirty="0">
                <a:latin typeface="Courier" pitchFamily="2" charset="0"/>
              </a:rPr>
              <a:t>(x)))</a:t>
            </a:r>
          </a:p>
        </p:txBody>
      </p:sp>
    </p:spTree>
    <p:extLst>
      <p:ext uri="{BB962C8B-B14F-4D97-AF65-F5344CB8AC3E}">
        <p14:creationId xmlns:p14="http://schemas.microsoft.com/office/powerpoint/2010/main" val="3489093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r>
              <a:rPr lang="en-US" dirty="0"/>
              <a:t>RDD Shorthand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1521"/>
            <a:ext cx="7886700" cy="39012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spark denotes a SparkSession object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input_path</a:t>
            </a:r>
            <a:r>
              <a:rPr lang="en-US" dirty="0">
                <a:latin typeface="Courier" pitchFamily="2" charset="0"/>
              </a:rPr>
              <a:t> = “/</a:t>
            </a:r>
            <a:r>
              <a:rPr lang="en-US" dirty="0" err="1">
                <a:latin typeface="Courier" pitchFamily="2" charset="0"/>
              </a:rPr>
              <a:t>tmp</a:t>
            </a:r>
            <a:r>
              <a:rPr lang="en-US" dirty="0">
                <a:latin typeface="Courier" pitchFamily="2" charset="0"/>
              </a:rPr>
              <a:t>/data7/”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rdd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spark.sparkContext.textFile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input_path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rdd2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rdd.</a:t>
            </a:r>
            <a:r>
              <a:rPr lang="en-US" b="1" dirty="0" err="1">
                <a:solidFill>
                  <a:srgbClr val="0070C0"/>
                </a:solidFill>
                <a:highlight>
                  <a:srgbClr val="FFFF00"/>
                </a:highlight>
                <a:latin typeface="Courier" pitchFamily="2" charset="0"/>
              </a:rPr>
              <a:t>filter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(lambda x: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rdd3 = rdd2.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ourier" pitchFamily="2" charset="0"/>
              </a:rPr>
              <a:t>map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(lambda x: (x,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(x)))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OR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rdd3 =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spark.sparkContext.textFile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input_path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       .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urier" pitchFamily="2" charset="0"/>
              </a:rPr>
              <a:t>filter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(lambda x: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       .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urier" pitchFamily="2" charset="0"/>
              </a:rPr>
              <a:t>map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(lambda x: (x,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(x)))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228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rmAutofit fontScale="90000"/>
          </a:bodyPr>
          <a:lstStyle/>
          <a:p>
            <a:r>
              <a:rPr lang="en-US" dirty="0"/>
              <a:t>RDD Shorthand Notation Penalty?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There is no performance Penalty for not writing short-hand notation.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The following are equivalent:</a:t>
            </a:r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input_path</a:t>
            </a:r>
            <a:r>
              <a:rPr lang="en-US" dirty="0">
                <a:latin typeface="Courier" pitchFamily="2" charset="0"/>
              </a:rPr>
              <a:t> = “/</a:t>
            </a:r>
            <a:r>
              <a:rPr lang="en-US" dirty="0" err="1">
                <a:latin typeface="Courier" pitchFamily="2" charset="0"/>
              </a:rPr>
              <a:t>tmp</a:t>
            </a:r>
            <a:r>
              <a:rPr lang="en-US" dirty="0">
                <a:latin typeface="Courier" pitchFamily="2" charset="0"/>
              </a:rPr>
              <a:t>/data7/”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rdd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spark.sparkContext.textFile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input_path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rdd2 =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rdd.</a:t>
            </a:r>
            <a:r>
              <a:rPr lang="en-US" b="1" dirty="0" err="1">
                <a:solidFill>
                  <a:srgbClr val="0070C0"/>
                </a:solidFill>
                <a:highlight>
                  <a:srgbClr val="FFFF00"/>
                </a:highlight>
                <a:latin typeface="Courier" pitchFamily="2" charset="0"/>
              </a:rPr>
              <a:t>filter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(lambda x: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rdd3 = rdd2.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  <a:latin typeface="Courier" pitchFamily="2" charset="0"/>
              </a:rPr>
              <a:t>map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(lambda x: (x,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(x)))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OR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input_path</a:t>
            </a:r>
            <a:r>
              <a:rPr lang="en-US" dirty="0">
                <a:latin typeface="Courier" pitchFamily="2" charset="0"/>
              </a:rPr>
              <a:t> = “/</a:t>
            </a:r>
            <a:r>
              <a:rPr lang="en-US" dirty="0" err="1">
                <a:latin typeface="Courier" pitchFamily="2" charset="0"/>
              </a:rPr>
              <a:t>tmp</a:t>
            </a:r>
            <a:r>
              <a:rPr lang="en-US" dirty="0">
                <a:latin typeface="Courier" pitchFamily="2" charset="0"/>
              </a:rPr>
              <a:t>/data7/”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rdd3 =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spark.sparkContext.textFile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input_path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       .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urier" pitchFamily="2" charset="0"/>
              </a:rPr>
              <a:t>filter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(lambda x: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(x) &gt; 80)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         .</a:t>
            </a:r>
            <a:r>
              <a:rPr lang="en-US" b="1" dirty="0">
                <a:solidFill>
                  <a:srgbClr val="0070C0"/>
                </a:solidFill>
                <a:highlight>
                  <a:srgbClr val="00FF00"/>
                </a:highlight>
                <a:latin typeface="Courier" pitchFamily="2" charset="0"/>
              </a:rPr>
              <a:t>map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(lambda x: (x,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len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(x)))</a:t>
            </a:r>
          </a:p>
          <a:p>
            <a:pPr marL="0" indent="0">
              <a:buNone/>
            </a:pP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605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1219"/>
          </a:xfrm>
        </p:spPr>
        <p:txBody>
          <a:bodyPr>
            <a:normAutofit fontScale="90000"/>
          </a:bodyPr>
          <a:lstStyle/>
          <a:p>
            <a:r>
              <a:rPr lang="en-US" dirty="0"/>
              <a:t>RDD Example: create RDD from a Python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5063"/>
            <a:ext cx="7886700" cy="38576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 Python collection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[1, 3, -9, 4, 7, -100, -200, 500, 79, 99]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RDD[Integer]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create an RDD[Integer] from array of integers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rdd.collect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3, -9, 4, 7, -100, -200, 500, 79, 99]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keep only positive elements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rdd.filter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(lambda n: n &gt; 0)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positives.collect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3, 4, 7, 500, 79, 99]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40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E06D-7B31-2069-F274-FDD64F83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2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Summary:   </a:t>
            </a:r>
            <a:r>
              <a:rPr lang="en-US" sz="4000" dirty="0">
                <a:latin typeface="Courier" pitchFamily="2" charset="0"/>
              </a:rPr>
              <a:t>RDD[T]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DC99-4F17-E4AD-357E-F9E19992D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7886700" cy="368372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RDD is a low-level data abstraction in Spark</a:t>
            </a:r>
          </a:p>
          <a:p>
            <a:pPr lvl="1"/>
            <a:r>
              <a:rPr lang="en-US" sz="2200" dirty="0"/>
              <a:t>Each element is a data type of T</a:t>
            </a:r>
          </a:p>
          <a:p>
            <a:pPr lvl="1"/>
            <a:r>
              <a:rPr lang="en-US" sz="2200" dirty="0"/>
              <a:t>T can be any data type</a:t>
            </a:r>
          </a:p>
          <a:p>
            <a:r>
              <a:rPr lang="en-US" sz="2400" dirty="0"/>
              <a:t>Your data can be represented as an RDD</a:t>
            </a:r>
          </a:p>
          <a:p>
            <a:pPr lvl="1"/>
            <a:r>
              <a:rPr lang="en-US" sz="2000" dirty="0"/>
              <a:t>Python Collections</a:t>
            </a:r>
          </a:p>
          <a:p>
            <a:pPr lvl="1"/>
            <a:r>
              <a:rPr lang="en-US" sz="2000" dirty="0"/>
              <a:t>Text files, CSV files, log files, …</a:t>
            </a:r>
          </a:p>
          <a:p>
            <a:pPr lvl="1"/>
            <a:r>
              <a:rPr lang="en-US" sz="2000" dirty="0"/>
              <a:t>Unstructured and semi-structured data</a:t>
            </a:r>
          </a:p>
          <a:p>
            <a:r>
              <a:rPr lang="en-US" sz="2400" dirty="0"/>
              <a:t>RDD is a READ-ONLY: no synchronization is required</a:t>
            </a:r>
          </a:p>
          <a:p>
            <a:r>
              <a:rPr lang="en-US" sz="2400" dirty="0"/>
              <a:t>RDD is partitioned and distributed: parallelism</a:t>
            </a:r>
          </a:p>
          <a:p>
            <a:r>
              <a:rPr lang="en-US" sz="2400" dirty="0"/>
              <a:t>RDD is resilient: fault-tolerant: you will not lose data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4D404D-4595-0DD4-92C3-3DBEEFD67B2A}"/>
              </a:ext>
            </a:extLst>
          </p:cNvPr>
          <p:cNvSpPr txBox="1"/>
          <p:nvPr/>
        </p:nvSpPr>
        <p:spPr>
          <a:xfrm>
            <a:off x="-592183" y="-6444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3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663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Abstractions in Spark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229"/>
            <a:ext cx="7886700" cy="3892494"/>
          </a:xfrm>
        </p:spPr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800" b="1" dirty="0"/>
              <a:t>RDD </a:t>
            </a:r>
          </a:p>
          <a:p>
            <a:pPr lvl="1" fontAlgn="base"/>
            <a:r>
              <a:rPr lang="en-US" dirty="0"/>
              <a:t> Low-Level</a:t>
            </a:r>
          </a:p>
          <a:p>
            <a:pPr lvl="1" fontAlgn="base"/>
            <a:r>
              <a:rPr lang="en-US" dirty="0"/>
              <a:t> Each element can have a data type T</a:t>
            </a:r>
          </a:p>
          <a:p>
            <a:pPr lvl="1" fontAlgn="base"/>
            <a:r>
              <a:rPr lang="en-US" dirty="0"/>
              <a:t> Used for unstructured and semi-structured data (log files, text files, CSV files, …)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800" b="1" dirty="0"/>
              <a:t>DataFrame</a:t>
            </a:r>
          </a:p>
          <a:p>
            <a:pPr lvl="1" fontAlgn="base"/>
            <a:r>
              <a:rPr lang="en-US" dirty="0"/>
              <a:t> High-Level</a:t>
            </a:r>
          </a:p>
          <a:p>
            <a:pPr lvl="1" fontAlgn="base"/>
            <a:r>
              <a:rPr lang="en-US" dirty="0"/>
              <a:t> Table with named columns</a:t>
            </a:r>
          </a:p>
          <a:p>
            <a:pPr lvl="1" fontAlgn="base"/>
            <a:r>
              <a:rPr lang="en-US" dirty="0"/>
              <a:t>Used for structured data</a:t>
            </a:r>
          </a:p>
          <a:p>
            <a:pPr lvl="2" fontAlgn="base"/>
            <a:r>
              <a:rPr lang="en-US" dirty="0"/>
              <a:t>CSV files</a:t>
            </a:r>
          </a:p>
          <a:p>
            <a:pPr lvl="2" fontAlgn="base"/>
            <a:r>
              <a:rPr lang="en-US" dirty="0"/>
              <a:t>JSON</a:t>
            </a:r>
          </a:p>
          <a:p>
            <a:pPr lvl="2" fontAlgn="base"/>
            <a:r>
              <a:rPr lang="en-US" dirty="0"/>
              <a:t>Parquet</a:t>
            </a:r>
          </a:p>
          <a:p>
            <a:pPr lvl="2" fontAlgn="base"/>
            <a:r>
              <a:rPr lang="en-US" dirty="0"/>
              <a:t>Relational tables</a:t>
            </a:r>
          </a:p>
        </p:txBody>
      </p:sp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Example: create RDD from a Python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an array of strings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[“fox is red”, “fox is gray”, “red fox”]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RDD[String]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an RDD[String] from array of strings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spark.sparkContext.parallelize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rdd.collect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[“fox is red”, “fox is gray”, “red fox”]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425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Example: create RDD from a Text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/project77/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samples.txt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 have 25,000,000,000 records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RDD[String]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an RDD[String] from input path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spark.sparkContext.textFile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25,000,000,000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57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 map() Transformation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RDD[V]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RDD[T]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source_rdd.map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converts a V to 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&lt;convert-V-to-T&gt;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#end-def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2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r>
              <a:rPr lang="en-US" dirty="0"/>
              <a:t>RDD Transformations Examples: 100 files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1"/>
            <a:ext cx="7886700" cy="384024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ls –l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/project77/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File_001.txt (has  500,000,000 records)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File_002.txt (has  500,000,000 records)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File_100.txt (has  500,000,000 records)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“/</a:t>
            </a:r>
            <a:r>
              <a:rPr lang="en-US" sz="24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24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/project77/”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spark : an instance of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SparkSession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create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as RDD[String] from input path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spark.sparkContext.textFile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input_path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rdd.count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50,000,000,000</a:t>
            </a:r>
          </a:p>
        </p:txBody>
      </p:sp>
    </p:spTree>
    <p:extLst>
      <p:ext uri="{BB962C8B-B14F-4D97-AF65-F5344CB8AC3E}">
        <p14:creationId xmlns:p14="http://schemas.microsoft.com/office/powerpoint/2010/main" val="1805675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r>
              <a:rPr lang="en-US" dirty="0"/>
              <a:t>RDD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1"/>
            <a:ext cx="7886700" cy="3840242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RDD[Integer]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elements are integers</a:t>
            </a:r>
          </a:p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RDD[String]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: elements are strings</a:t>
            </a:r>
          </a:p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RDD[(String, Integer)]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elements are (key, value) pairs</a:t>
            </a:r>
          </a:p>
          <a:p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RDD[(String, Integer, Integer)]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elements are triplets</a:t>
            </a:r>
          </a:p>
          <a:p>
            <a:r>
              <a:rPr lang="en-US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RDD[(String, (Integer, Integer, Integer))]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elements are (key, value) pairs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key is String</a:t>
            </a:r>
          </a:p>
          <a:p>
            <a:pPr lvl="1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value is (Integer, Integer, 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Integer) 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57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3A3-E65B-8742-A787-68B71567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191" y="880520"/>
            <a:ext cx="4382066" cy="1691230"/>
          </a:xfrm>
        </p:spPr>
        <p:txBody>
          <a:bodyPr>
            <a:normAutofit/>
          </a:bodyPr>
          <a:lstStyle/>
          <a:p>
            <a:r>
              <a:rPr lang="en-US" sz="4800" dirty="0"/>
              <a:t>Demo  </a:t>
            </a:r>
            <a:r>
              <a:rPr lang="en-US" dirty="0"/>
              <a:t>of</a:t>
            </a:r>
            <a:r>
              <a:rPr lang="en-US" sz="4800" dirty="0"/>
              <a:t>  RDD</a:t>
            </a:r>
            <a:br>
              <a:rPr lang="en-US" sz="4800" dirty="0"/>
            </a:br>
            <a:r>
              <a:rPr lang="en-US" sz="4800" dirty="0"/>
              <a:t>Create your RDDs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277B43-ED55-3D4D-B3FA-DF339711B8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09564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6638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Abstractions in Spark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40229"/>
            <a:ext cx="7886700" cy="389249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RDD </a:t>
            </a:r>
          </a:p>
          <a:p>
            <a:pPr fontAlgn="base"/>
            <a:r>
              <a:rPr lang="en-US" dirty="0"/>
              <a:t> Low-Level</a:t>
            </a:r>
          </a:p>
          <a:p>
            <a:pPr fontAlgn="base"/>
            <a:r>
              <a:rPr lang="en-US" dirty="0"/>
              <a:t>Partitioned (to enable parallel transformations)</a:t>
            </a:r>
          </a:p>
          <a:p>
            <a:pPr fontAlgn="base"/>
            <a:r>
              <a:rPr lang="en-US" dirty="0"/>
              <a:t> Each element can have a data type T</a:t>
            </a:r>
          </a:p>
          <a:p>
            <a:pPr fontAlgn="base"/>
            <a:r>
              <a:rPr lang="en-US" dirty="0"/>
              <a:t> Used for unstructured and semi-structured data (log files, text files, CSV files, …)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sz="3200" dirty="0"/>
              <a:t>Your-Data </a:t>
            </a:r>
            <a:r>
              <a:rPr lang="en-US" sz="3200" dirty="0">
                <a:sym typeface="Wingdings" pitchFamily="2" charset="2"/>
              </a:rPr>
              <a:t> Spark  RDD</a:t>
            </a:r>
            <a:endParaRPr lang="en-US" sz="3200" dirty="0"/>
          </a:p>
          <a:p>
            <a:pPr lvl="1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31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44762"/>
          </a:xfrm>
        </p:spPr>
        <p:txBody>
          <a:bodyPr/>
          <a:lstStyle/>
          <a:p>
            <a:r>
              <a:rPr lang="en-US" dirty="0"/>
              <a:t>RDD = Resilient Distributed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18606"/>
            <a:ext cx="7886700" cy="3971107"/>
          </a:xfrm>
        </p:spPr>
        <p:txBody>
          <a:bodyPr>
            <a:norm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b="1" dirty="0"/>
              <a:t>RDD</a:t>
            </a:r>
            <a:r>
              <a:rPr lang="en-US" dirty="0"/>
              <a:t> is the fundamental data structure of Spark.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dirty="0"/>
              <a:t>RDD  is an </a:t>
            </a:r>
            <a:r>
              <a:rPr lang="en-US" b="1" u="sng" dirty="0"/>
              <a:t>immutable</a:t>
            </a:r>
            <a:r>
              <a:rPr lang="en-US" dirty="0"/>
              <a:t> collection of objects which                                computes on the different node of the cluster.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u="sng" dirty="0">
                <a:solidFill>
                  <a:srgbClr val="0070C0"/>
                </a:solidFill>
              </a:rPr>
              <a:t>RDD is Resilient</a:t>
            </a:r>
            <a:r>
              <a:rPr lang="en-US" b="1" dirty="0"/>
              <a:t>: </a:t>
            </a:r>
            <a:r>
              <a:rPr lang="en-US" dirty="0"/>
              <a:t>fault-tolerant with the help of RDD lineage graph (</a:t>
            </a:r>
            <a:r>
              <a:rPr lang="en-US" b="1" u="sng" dirty="0">
                <a:hlinkClick r:id="rId2"/>
              </a:rPr>
              <a:t>DAG</a:t>
            </a:r>
            <a:r>
              <a:rPr lang="en-US" dirty="0"/>
              <a:t>) and so able to recompute missing or damaged partitions due to node failures.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u="sng" dirty="0">
                <a:solidFill>
                  <a:srgbClr val="0070C0"/>
                </a:solidFill>
              </a:rPr>
              <a:t>RDD is Distributed</a:t>
            </a:r>
            <a:r>
              <a:rPr lang="en-US" dirty="0"/>
              <a:t>,</a:t>
            </a:r>
            <a:r>
              <a:rPr lang="en-US" b="1" dirty="0"/>
              <a:t> </a:t>
            </a:r>
            <a:r>
              <a:rPr lang="en-US" dirty="0"/>
              <a:t>since Data resides on multiple nodes.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b="1" u="sng" dirty="0">
                <a:solidFill>
                  <a:srgbClr val="0070C0"/>
                </a:solidFill>
              </a:rPr>
              <a:t>RDD is a Dataset </a:t>
            </a:r>
          </a:p>
          <a:p>
            <a:pPr lvl="1" fontAlgn="base"/>
            <a:r>
              <a:rPr lang="en-US" dirty="0"/>
              <a:t>Represents records of the data you work with. </a:t>
            </a:r>
          </a:p>
          <a:p>
            <a:pPr lvl="1" fontAlgn="base"/>
            <a:r>
              <a:rPr lang="en-US" dirty="0"/>
              <a:t>The user can load the data set externally which can be either JSON file, CSV file, text file or database via JDBC with no specific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160791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= Resilient Distributed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RDD is the fundamental data structure of Spark. </a:t>
            </a:r>
          </a:p>
          <a:p>
            <a:pPr lvl="1"/>
            <a:r>
              <a:rPr lang="en-US" sz="2200" dirty="0"/>
              <a:t> Your data (files, collections, …) is represented as an RDD</a:t>
            </a:r>
          </a:p>
          <a:p>
            <a:r>
              <a:rPr lang="en-US" sz="2400" dirty="0"/>
              <a:t>RDDs are </a:t>
            </a:r>
            <a:r>
              <a:rPr lang="en-US" sz="2400" b="1" dirty="0">
                <a:solidFill>
                  <a:srgbClr val="0070C0"/>
                </a:solidFill>
              </a:rPr>
              <a:t>immutable</a:t>
            </a:r>
            <a:r>
              <a:rPr lang="en-US" sz="2400" dirty="0"/>
              <a:t> (READ-ONLY)</a:t>
            </a:r>
          </a:p>
          <a:p>
            <a:r>
              <a:rPr lang="en-US" sz="2400" dirty="0"/>
              <a:t>RDDs are </a:t>
            </a:r>
            <a:r>
              <a:rPr lang="en-US" sz="2400" b="1" dirty="0"/>
              <a:t>distributed/partitioned </a:t>
            </a:r>
            <a:r>
              <a:rPr lang="en-US" sz="2400" dirty="0"/>
              <a:t>collections of objects of any type (</a:t>
            </a:r>
            <a:r>
              <a:rPr lang="en-US" sz="2400" b="1" dirty="0"/>
              <a:t>enable parallel transformations</a:t>
            </a:r>
            <a:r>
              <a:rPr lang="en-US" sz="2400" dirty="0"/>
              <a:t>) </a:t>
            </a:r>
          </a:p>
          <a:p>
            <a:r>
              <a:rPr lang="en-US" sz="2400" dirty="0"/>
              <a:t>As the name suggests is a </a:t>
            </a:r>
            <a:r>
              <a:rPr lang="en-US" sz="2400" b="1" dirty="0">
                <a:solidFill>
                  <a:srgbClr val="0070C0"/>
                </a:solidFill>
              </a:rPr>
              <a:t>Resilient</a:t>
            </a:r>
            <a:r>
              <a:rPr lang="en-US" sz="2400" dirty="0"/>
              <a:t> (</a:t>
            </a:r>
            <a:r>
              <a:rPr lang="en-US" sz="2400" b="1" dirty="0"/>
              <a:t>Fault-tolerant</a:t>
            </a:r>
            <a:r>
              <a:rPr lang="en-US" sz="2400" dirty="0"/>
              <a:t>) records of data that resides on multiple nodes of a cluster</a:t>
            </a:r>
          </a:p>
        </p:txBody>
      </p:sp>
    </p:spTree>
    <p:extLst>
      <p:ext uri="{BB962C8B-B14F-4D97-AF65-F5344CB8AC3E}">
        <p14:creationId xmlns:p14="http://schemas.microsoft.com/office/powerpoint/2010/main" val="336344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= Resilient Distributed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RDD represents your data in Spark</a:t>
            </a:r>
          </a:p>
          <a:p>
            <a:pPr lvl="1"/>
            <a:r>
              <a:rPr lang="en-US" sz="2600" dirty="0"/>
              <a:t> data = Python collection: lists, arrays</a:t>
            </a:r>
          </a:p>
          <a:p>
            <a:pPr lvl="1"/>
            <a:r>
              <a:rPr lang="en-US" sz="2600" dirty="0"/>
              <a:t> </a:t>
            </a:r>
            <a:r>
              <a:rPr lang="en-US" sz="2800" dirty="0"/>
              <a:t>data = text files, CSV files</a:t>
            </a:r>
          </a:p>
          <a:p>
            <a:pPr lvl="1"/>
            <a:r>
              <a:rPr lang="en-US" sz="2800" dirty="0"/>
              <a:t> data = parquet files, </a:t>
            </a:r>
          </a:p>
          <a:p>
            <a:pPr lvl="1"/>
            <a:r>
              <a:rPr lang="en-US" sz="2800" dirty="0"/>
              <a:t> data = relational database table, ...</a:t>
            </a:r>
          </a:p>
          <a:p>
            <a:r>
              <a:rPr lang="en-US" sz="2800" dirty="0"/>
              <a:t> RDD : dataset of elements (huge list of elements)</a:t>
            </a:r>
          </a:p>
          <a:p>
            <a:r>
              <a:rPr lang="en-US" sz="2800" dirty="0"/>
              <a:t> RDD can handle 100s of billions of elements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5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RDD Example: represent billions of integer numbers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RDD[Integer]</a:t>
            </a:r>
          </a:p>
          <a:p>
            <a:pPr lvl="1"/>
            <a:r>
              <a:rPr lang="en-US" sz="2600" dirty="0"/>
              <a:t> Each element is an integer</a:t>
            </a:r>
          </a:p>
          <a:p>
            <a:pPr lvl="1"/>
            <a:r>
              <a:rPr lang="en-US" sz="2600" dirty="0"/>
              <a:t> </a:t>
            </a:r>
            <a:r>
              <a:rPr lang="en-US" sz="2800" dirty="0"/>
              <a:t>The number of elements can be in billions</a:t>
            </a:r>
          </a:p>
          <a:p>
            <a:pPr lvl="1"/>
            <a:r>
              <a:rPr lang="en-US" sz="2800" dirty="0">
                <a:highlight>
                  <a:srgbClr val="C0C0C0"/>
                </a:highlight>
              </a:rPr>
              <a:t> Partitioned</a:t>
            </a:r>
            <a:r>
              <a:rPr lang="en-US" sz="2800" dirty="0"/>
              <a:t>: </a:t>
            </a:r>
            <a:r>
              <a:rPr lang="en-US" sz="2800" dirty="0">
                <a:highlight>
                  <a:srgbClr val="FFFF00"/>
                </a:highlight>
              </a:rPr>
              <a:t>enable parallelism</a:t>
            </a:r>
          </a:p>
          <a:p>
            <a:pPr lvl="2"/>
            <a:r>
              <a:rPr lang="en-US" sz="2600" dirty="0"/>
              <a:t>An RDD of 800,000,000,000 can be partitioned to 20,000 chucks, each chunk 40,000,000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ighlight>
                  <a:srgbClr val="C0C0C0"/>
                </a:highlight>
              </a:rPr>
              <a:t>READ-ONLY</a:t>
            </a:r>
            <a:r>
              <a:rPr lang="en-US" sz="2800" dirty="0"/>
              <a:t>: </a:t>
            </a:r>
            <a:r>
              <a:rPr lang="en-US" sz="2800" dirty="0">
                <a:highlight>
                  <a:srgbClr val="FFFF00"/>
                </a:highlight>
              </a:rPr>
              <a:t>eliminates synchronization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07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605722"/>
          </a:xfrm>
        </p:spPr>
        <p:txBody>
          <a:bodyPr/>
          <a:lstStyle/>
          <a:p>
            <a:r>
              <a:rPr lang="en-US" dirty="0"/>
              <a:t>RDD Examples</a:t>
            </a:r>
          </a:p>
        </p:txBody>
      </p:sp>
      <p:pic>
        <p:nvPicPr>
          <p:cNvPr id="3" name="Content Placeholder 2" descr="Graphical user interface&#10;&#10;Description automatically generated">
            <a:extLst>
              <a:ext uri="{FF2B5EF4-FFF2-40B4-BE49-F238E27FC236}">
                <a16:creationId xmlns:a16="http://schemas.microsoft.com/office/drawing/2014/main" id="{E93CC5B8-EFF5-208D-6A4E-644E408C8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410" y="1323703"/>
            <a:ext cx="6166022" cy="3545953"/>
          </a:xfr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1F71CCD-659E-2E72-4D4B-FC40F106C0DF}"/>
              </a:ext>
            </a:extLst>
          </p:cNvPr>
          <p:cNvSpPr txBox="1">
            <a:spLocks/>
          </p:cNvSpPr>
          <p:nvPr/>
        </p:nvSpPr>
        <p:spPr>
          <a:xfrm>
            <a:off x="1489166" y="1101634"/>
            <a:ext cx="1881052" cy="444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RDD[String]              </a:t>
            </a:r>
            <a:r>
              <a:rPr lang="en-US" sz="2000" dirty="0">
                <a:latin typeface="Courier" pitchFamily="2" charset="0"/>
              </a:rPr>
              <a:t>                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BF315F7-C0BF-CFB3-2B52-D95A85B13924}"/>
              </a:ext>
            </a:extLst>
          </p:cNvPr>
          <p:cNvSpPr txBox="1">
            <a:spLocks/>
          </p:cNvSpPr>
          <p:nvPr/>
        </p:nvSpPr>
        <p:spPr>
          <a:xfrm>
            <a:off x="4206240" y="1101634"/>
            <a:ext cx="3306786" cy="4441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  <a:latin typeface="Courier" pitchFamily="2" charset="0"/>
              </a:rPr>
              <a:t>RDD[(String, Integer)]              </a:t>
            </a:r>
            <a:r>
              <a:rPr lang="en-US" sz="2000" dirty="0">
                <a:latin typeface="Courier" pitchFamily="2" charset="0"/>
              </a:rPr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0543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RDD Partitions: </a:t>
            </a:r>
            <a:r>
              <a:rPr lang="en-US" sz="3100" dirty="0"/>
              <a:t>Enable Parallel Transformations/Analytics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83153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In the next slide: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There is an RDD[Integer] with 4 partitions: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RDD = { </a:t>
            </a:r>
            <a:r>
              <a:rPr lang="en-US" sz="1600" dirty="0">
                <a:latin typeface="Courier" pitchFamily="2" charset="0"/>
              </a:rPr>
              <a:t>Partition-1, Partition-2, Partition-3, Partition-4 </a:t>
            </a: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Partition-1: {1, 3}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Partition-2: {5, 7}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Partition-3: {9, 11}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Partition-4: {13, 15}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When we apply a transformation to this RDD: partitions can be transformed/analyzed in Parallel.</a:t>
            </a:r>
          </a:p>
        </p:txBody>
      </p:sp>
    </p:spTree>
    <p:extLst>
      <p:ext uri="{BB962C8B-B14F-4D97-AF65-F5344CB8AC3E}">
        <p14:creationId xmlns:p14="http://schemas.microsoft.com/office/powerpoint/2010/main" val="275777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4587</TotalTime>
  <Words>1725</Words>
  <Application>Microsoft Macintosh PowerPoint</Application>
  <PresentationFormat>On-screen Show (16:9)</PresentationFormat>
  <Paragraphs>214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What is a Spark RDD? RDD = Resilient Distributed Dataset</vt:lpstr>
      <vt:lpstr>Data Abstractions in Spark</vt:lpstr>
      <vt:lpstr>Data Abstractions in Spark</vt:lpstr>
      <vt:lpstr>RDD = Resilient Distributed Dataset</vt:lpstr>
      <vt:lpstr>RDD = Resilient Distributed Dataset</vt:lpstr>
      <vt:lpstr>RDD = Resilient Distributed Dataset</vt:lpstr>
      <vt:lpstr>RDD Example: represent billions of integer numbers</vt:lpstr>
      <vt:lpstr>RDD Examples</vt:lpstr>
      <vt:lpstr>RDD Partitions: Enable Parallel Transformations/Analytics</vt:lpstr>
      <vt:lpstr>RDD Example: RDD[Integer] Partitioned</vt:lpstr>
      <vt:lpstr>RDD Creation: from Python Collections</vt:lpstr>
      <vt:lpstr>RDD Partitioning: Enables Parallelism</vt:lpstr>
      <vt:lpstr>RDD Creation: Number of Partitions</vt:lpstr>
      <vt:lpstr>RDD Summarized:</vt:lpstr>
      <vt:lpstr>RDD Creation and Transformations</vt:lpstr>
      <vt:lpstr>RDD Shorthand Notation</vt:lpstr>
      <vt:lpstr>RDD Shorthand Notation Penalty?</vt:lpstr>
      <vt:lpstr>RDD Example: create RDD from a Python Collection</vt:lpstr>
      <vt:lpstr>RDD Summary:   RDD[T]</vt:lpstr>
      <vt:lpstr>RDD Example: create RDD from a Python Collection</vt:lpstr>
      <vt:lpstr>RDD Example: create RDD from a Text File</vt:lpstr>
      <vt:lpstr>RDD  map() Transformation</vt:lpstr>
      <vt:lpstr>RDD Transformations Examples: 100 files</vt:lpstr>
      <vt:lpstr>RDD Notation</vt:lpstr>
      <vt:lpstr>Demo  of  RDD Create your RDDs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46</cp:revision>
  <dcterms:created xsi:type="dcterms:W3CDTF">2019-11-25T23:29:35Z</dcterms:created>
  <dcterms:modified xsi:type="dcterms:W3CDTF">2023-02-22T04:04:14Z</dcterms:modified>
</cp:coreProperties>
</file>