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28"/>
  </p:notesMasterIdLst>
  <p:sldIdLst>
    <p:sldId id="265" r:id="rId2"/>
    <p:sldId id="257" r:id="rId3"/>
    <p:sldId id="258" r:id="rId4"/>
    <p:sldId id="271" r:id="rId5"/>
    <p:sldId id="290" r:id="rId6"/>
    <p:sldId id="289" r:id="rId7"/>
    <p:sldId id="288" r:id="rId8"/>
    <p:sldId id="284" r:id="rId9"/>
    <p:sldId id="291" r:id="rId10"/>
    <p:sldId id="292" r:id="rId11"/>
    <p:sldId id="285" r:id="rId12"/>
    <p:sldId id="293" r:id="rId13"/>
    <p:sldId id="276" r:id="rId14"/>
    <p:sldId id="275" r:id="rId15"/>
    <p:sldId id="273" r:id="rId16"/>
    <p:sldId id="277" r:id="rId17"/>
    <p:sldId id="278" r:id="rId18"/>
    <p:sldId id="286" r:id="rId19"/>
    <p:sldId id="279" r:id="rId20"/>
    <p:sldId id="280" r:id="rId21"/>
    <p:sldId id="287" r:id="rId22"/>
    <p:sldId id="281" r:id="rId23"/>
    <p:sldId id="282" r:id="rId24"/>
    <p:sldId id="283" r:id="rId25"/>
    <p:sldId id="269" r:id="rId26"/>
    <p:sldId id="294" r:id="rId27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 autoAdjust="0"/>
    <p:restoredTop sz="94626" autoAdjust="0"/>
  </p:normalViewPr>
  <p:slideViewPr>
    <p:cSldViewPr snapToGrid="0" snapToObjects="1">
      <p:cViewPr varScale="1">
        <p:scale>
          <a:sx n="161" d="100"/>
          <a:sy n="161" d="100"/>
        </p:scale>
        <p:origin x="784" y="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6D151F-B8EE-734C-891F-0245E4D49B9C}" type="datetimeFigureOut">
              <a:rPr lang="en-US" smtClean="0"/>
              <a:t>2/22/23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Click to edit Master text styles</a:t>
            </a:r>
          </a:p>
          <a:p>
            <a:pPr lvl="1"/>
            <a:r>
              <a:rPr lang="pl-PL"/>
              <a:t>Second level</a:t>
            </a:r>
          </a:p>
          <a:p>
            <a:pPr lvl="2"/>
            <a:r>
              <a:rPr lang="pl-PL"/>
              <a:t>Third level</a:t>
            </a:r>
          </a:p>
          <a:p>
            <a:pPr lvl="3"/>
            <a:r>
              <a:rPr lang="pl-PL"/>
              <a:t>Fourth level</a:t>
            </a:r>
          </a:p>
          <a:p>
            <a:pPr lvl="4"/>
            <a:r>
              <a:rPr lang="pl-PL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3476934-2A2C-934C-B425-2420210CD1F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87016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76934-2A2C-934C-B425-2420210CD1FF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757368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3476934-2A2C-934C-B425-2420210CD1FF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887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6700" y="2993501"/>
            <a:ext cx="6858000" cy="1046663"/>
          </a:xfrm>
        </p:spPr>
        <p:txBody>
          <a:bodyPr anchor="b"/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6700" y="4040164"/>
            <a:ext cx="6858000" cy="417536"/>
          </a:xfrm>
        </p:spPr>
        <p:txBody>
          <a:bodyPr/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5" name="Google Shape;11;p9">
            <a:extLst>
              <a:ext uri="{FF2B5EF4-FFF2-40B4-BE49-F238E27FC236}">
                <a16:creationId xmlns:a16="http://schemas.microsoft.com/office/drawing/2014/main" id="{F562F608-3FAF-F944-B5A5-1195B295175B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936813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1215743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811348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811349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657601" y="2750585"/>
            <a:ext cx="5035292" cy="176040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A7E0C015-0061-4141-B120-DD81D01FA98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82824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45096" y="1098671"/>
            <a:ext cx="5035292" cy="62439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645096" y="638129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45096" y="1778794"/>
            <a:ext cx="5035292" cy="23847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-1" y="0"/>
            <a:ext cx="2879679" cy="51435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DE36E4F5-5D6D-DF48-B7A4-0AC093DE605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9540797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4224" y="833232"/>
            <a:ext cx="4407083" cy="1022864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24224" y="39998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4224" y="1884528"/>
            <a:ext cx="4407083" cy="248146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096B87FA-C788-0C43-A60C-5EB49C9779CF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732058" y="1200150"/>
            <a:ext cx="2743200" cy="2743200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24FE092B-3872-D545-8104-23189B691C1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8303992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7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1252" y="808793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41168" y="200333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09756" y="808793"/>
            <a:ext cx="2514599" cy="37507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6188149" y="808794"/>
            <a:ext cx="2514599" cy="375071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0CAD2A9F-C0BE-1D4C-9CB5-9F353CB7EC5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1297211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89" y="810931"/>
            <a:ext cx="6591807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836503" y="1870384"/>
            <a:ext cx="3206494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EF772DB-EBED-AC4E-A6B4-D6788D3D616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54516287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66800" y="1215744"/>
            <a:ext cx="2749209" cy="1178320"/>
          </a:xfrm>
        </p:spPr>
        <p:txBody>
          <a:bodyPr anchor="b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066800" y="2390362"/>
            <a:ext cx="2749454" cy="404813"/>
          </a:xfrm>
        </p:spPr>
        <p:txBody>
          <a:bodyPr anchor="ctr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8479" y="335543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248479" y="1801202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EDD728A0-FBA7-A944-9FC3-D964968E5F8D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248479" y="3262454"/>
            <a:ext cx="5035292" cy="11783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64431A57-6760-9247-9E2A-0A0473D22C62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4543236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810931"/>
            <a:ext cx="6466444" cy="81184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406536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1107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84064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17021" y="1865585"/>
            <a:ext cx="2575872" cy="284001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0" name="Google Shape;30;p13">
            <a:extLst>
              <a:ext uri="{FF2B5EF4-FFF2-40B4-BE49-F238E27FC236}">
                <a16:creationId xmlns:a16="http://schemas.microsoft.com/office/drawing/2014/main" id="{96661309-1A64-9B40-8E09-EB7C41D02D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92251250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6173" y="2568553"/>
            <a:ext cx="2651760" cy="21418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E61788CB-6A52-114B-B92E-F400D31CB6CB}"/>
              </a:ext>
            </a:extLst>
          </p:cNvPr>
          <p:cNvSpPr>
            <a:spLocks noGrp="1"/>
          </p:cNvSpPr>
          <p:nvPr>
            <p:ph idx="11"/>
          </p:nvPr>
        </p:nvSpPr>
        <p:spPr>
          <a:xfrm>
            <a:off x="3233487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D99CB098-C913-FF47-8D6F-4433AECCD961}"/>
              </a:ext>
            </a:extLst>
          </p:cNvPr>
          <p:cNvSpPr>
            <a:spLocks noGrp="1"/>
          </p:cNvSpPr>
          <p:nvPr>
            <p:ph idx="12"/>
          </p:nvPr>
        </p:nvSpPr>
        <p:spPr>
          <a:xfrm>
            <a:off x="6145851" y="2603479"/>
            <a:ext cx="2651760" cy="20989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17" name="Google Shape;30;p13">
            <a:extLst>
              <a:ext uri="{FF2B5EF4-FFF2-40B4-BE49-F238E27FC236}">
                <a16:creationId xmlns:a16="http://schemas.microsoft.com/office/drawing/2014/main" id="{4B5F8AAA-BFCE-4243-BCCA-044109B0E3F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94129556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8778" y="271067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127153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0453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336173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Picture Placeholder 11">
            <a:extLst>
              <a:ext uri="{FF2B5EF4-FFF2-40B4-BE49-F238E27FC236}">
                <a16:creationId xmlns:a16="http://schemas.microsoft.com/office/drawing/2014/main" id="{12F6D154-7CC0-C540-AA65-63CBA5A0006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48385" y="2690383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87767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12">
            <a:extLst>
              <a:ext uri="{FF2B5EF4-FFF2-40B4-BE49-F238E27FC236}">
                <a16:creationId xmlns:a16="http://schemas.microsoft.com/office/drawing/2014/main" id="{ADFEEC4C-3952-3241-AFFA-9FF6C2A44C5E}"/>
              </a:ext>
            </a:extLst>
          </p:cNvPr>
          <p:cNvSpPr>
            <a:spLocks noGrp="1"/>
          </p:cNvSpPr>
          <p:nvPr>
            <p:ph type="body" sz="quarter" idx="14"/>
          </p:nvPr>
        </p:nvSpPr>
        <p:spPr>
          <a:xfrm>
            <a:off x="3233487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7" name="Picture Placeholder 11">
            <a:extLst>
              <a:ext uri="{FF2B5EF4-FFF2-40B4-BE49-F238E27FC236}">
                <a16:creationId xmlns:a16="http://schemas.microsoft.com/office/drawing/2014/main" id="{2EB95A51-2BFE-CF45-AF89-35310B6F2550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545699" y="2690382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100131" y="1705288"/>
            <a:ext cx="2743200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 Placeholder 12">
            <a:extLst>
              <a:ext uri="{FF2B5EF4-FFF2-40B4-BE49-F238E27FC236}">
                <a16:creationId xmlns:a16="http://schemas.microsoft.com/office/drawing/2014/main" id="{97BD52A3-D0F5-C34B-B923-D91286004F77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145851" y="1938293"/>
            <a:ext cx="2651760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8" name="Picture Placeholder 11">
            <a:extLst>
              <a:ext uri="{FF2B5EF4-FFF2-40B4-BE49-F238E27FC236}">
                <a16:creationId xmlns:a16="http://schemas.microsoft.com/office/drawing/2014/main" id="{50A9B9C3-F6C3-E14E-B1BC-001989E7BF8B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6458063" y="2690381"/>
            <a:ext cx="2027337" cy="168061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20" name="Google Shape;30;p13">
            <a:extLst>
              <a:ext uri="{FF2B5EF4-FFF2-40B4-BE49-F238E27FC236}">
                <a16:creationId xmlns:a16="http://schemas.microsoft.com/office/drawing/2014/main" id="{F6FCBC8F-7CCE-2C4C-AAF7-4952D113F07E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87899674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0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8426" y="211044"/>
            <a:ext cx="6466444" cy="811840"/>
          </a:xfrm>
        </p:spPr>
        <p:txBody>
          <a:bodyPr anchor="b"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197273" y="1063485"/>
            <a:ext cx="2749454" cy="404813"/>
          </a:xfrm>
        </p:spPr>
        <p:txBody>
          <a:bodyPr anchor="ctr"/>
          <a:lstStyle>
            <a:lvl1pPr marL="0" indent="0" algn="ctr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9020D28-F0F0-5F4F-89FE-71791FFC55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88453" y="1708482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459AB6CD-55F5-B04D-A3C8-378079728986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427105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29EF3CB1-11C9-364F-BB5B-A911A25998F3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569146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1209A5E-98CB-7E4F-BAE0-DB3DEB04DA8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46927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 Placeholder 12">
            <a:extLst>
              <a:ext uri="{FF2B5EF4-FFF2-40B4-BE49-F238E27FC236}">
                <a16:creationId xmlns:a16="http://schemas.microsoft.com/office/drawing/2014/main" id="{4B1F5A97-5AAD-B944-ACE3-759382926FCD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2596483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D467BC90-669B-E145-A934-88F0093AEA08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2738524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A0E7A-9763-0E4C-8BD0-CB8351B2D7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650093" y="1708481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 Placeholder 12">
            <a:extLst>
              <a:ext uri="{FF2B5EF4-FFF2-40B4-BE49-F238E27FC236}">
                <a16:creationId xmlns:a16="http://schemas.microsoft.com/office/drawing/2014/main" id="{20F56272-45A8-464E-A2EF-92E963522CCF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788744" y="1943551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11">
            <a:extLst>
              <a:ext uri="{FF2B5EF4-FFF2-40B4-BE49-F238E27FC236}">
                <a16:creationId xmlns:a16="http://schemas.microsoft.com/office/drawing/2014/main" id="{91AC9B6C-283F-8246-AA1C-A18DA4F7E342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4930785" y="2695637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6ABE50-ACB3-F540-B07F-B7E5E31B47B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30912" y="1708483"/>
            <a:ext cx="2027337" cy="299711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AEEAAA06-A9FA-5C44-BDE5-45762EF595D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969564" y="1941489"/>
            <a:ext cx="1738579" cy="420687"/>
          </a:xfrm>
        </p:spPr>
        <p:txBody>
          <a:bodyPr/>
          <a:lstStyle>
            <a:lvl1pPr marL="0" indent="0" algn="ctr">
              <a:buNone/>
              <a:defRPr b="0" i="0">
                <a:solidFill>
                  <a:schemeClr val="bg2">
                    <a:lumMod val="25000"/>
                  </a:schemeClr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Picture Placeholder 11">
            <a:extLst>
              <a:ext uri="{FF2B5EF4-FFF2-40B4-BE49-F238E27FC236}">
                <a16:creationId xmlns:a16="http://schemas.microsoft.com/office/drawing/2014/main" id="{AB995A1D-84D4-B04C-B7C1-C51D005CC92A}"/>
              </a:ext>
            </a:extLst>
          </p:cNvPr>
          <p:cNvSpPr>
            <a:spLocks noGrp="1"/>
          </p:cNvSpPr>
          <p:nvPr>
            <p:ph type="pic" sz="quarter" idx="22"/>
          </p:nvPr>
        </p:nvSpPr>
        <p:spPr>
          <a:xfrm>
            <a:off x="7111605" y="2693575"/>
            <a:ext cx="1454497" cy="1326418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19" name="Google Shape;30;p13">
            <a:extLst>
              <a:ext uri="{FF2B5EF4-FFF2-40B4-BE49-F238E27FC236}">
                <a16:creationId xmlns:a16="http://schemas.microsoft.com/office/drawing/2014/main" id="{846B281D-577A-2847-8901-3BC5DDAA2F4F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6638050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055132"/>
            <a:ext cx="6858000" cy="2302872"/>
          </a:xfrm>
        </p:spPr>
        <p:txBody>
          <a:bodyPr anchor="b"/>
          <a:lstStyle>
            <a:lvl1pPr algn="ctr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367206"/>
            <a:ext cx="6858000" cy="467261"/>
          </a:xfrm>
        </p:spPr>
        <p:txBody>
          <a:bodyPr/>
          <a:lstStyle>
            <a:lvl1pPr marL="0" indent="0" algn="ctr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9843B12E-2970-164E-96C4-CA89A1450BBC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58579317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9" name="Google Shape;30;p13">
            <a:extLst>
              <a:ext uri="{FF2B5EF4-FFF2-40B4-BE49-F238E27FC236}">
                <a16:creationId xmlns:a16="http://schemas.microsoft.com/office/drawing/2014/main" id="{52095448-BA23-8B4C-9877-FF23F4EB99C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5157836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5" name="Google Shape;30;p13">
            <a:extLst>
              <a:ext uri="{FF2B5EF4-FFF2-40B4-BE49-F238E27FC236}">
                <a16:creationId xmlns:a16="http://schemas.microsoft.com/office/drawing/2014/main" id="{E74E0DDA-6146-E846-9C90-721AC3DB063A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6949245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oogle Shape;30;p13">
            <a:extLst>
              <a:ext uri="{FF2B5EF4-FFF2-40B4-BE49-F238E27FC236}">
                <a16:creationId xmlns:a16="http://schemas.microsoft.com/office/drawing/2014/main" id="{EF4D445F-0EE7-E74E-B0B3-D782FE7112F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2746781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7DCDAFC0-B225-9546-961B-DC5B9BDD7484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08873687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7" name="Google Shape;30;p13">
            <a:extLst>
              <a:ext uri="{FF2B5EF4-FFF2-40B4-BE49-F238E27FC236}">
                <a16:creationId xmlns:a16="http://schemas.microsoft.com/office/drawing/2014/main" id="{EE4A9134-7030-7749-89EA-6705EE975611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6833821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rgbClr val="B50043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6" name="Google Shape;11;p9">
            <a:extLst>
              <a:ext uri="{FF2B5EF4-FFF2-40B4-BE49-F238E27FC236}">
                <a16:creationId xmlns:a16="http://schemas.microsoft.com/office/drawing/2014/main" id="{42BD6F60-39BB-9B49-8AE1-7982FC4CA8D7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5433887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5" name="Google Shape;19;p11">
            <a:extLst>
              <a:ext uri="{FF2B5EF4-FFF2-40B4-BE49-F238E27FC236}">
                <a16:creationId xmlns:a16="http://schemas.microsoft.com/office/drawing/2014/main" id="{56B763D1-B56A-134D-84FC-A52CB9F6A54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09213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28650" y="1075625"/>
            <a:ext cx="4024312" cy="404813"/>
          </a:xfrm>
        </p:spPr>
        <p:txBody>
          <a:bodyPr anchor="t">
            <a:normAutofit/>
          </a:bodyPr>
          <a:lstStyle>
            <a:lvl1pPr marL="0" indent="0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583473"/>
            <a:ext cx="7886700" cy="304925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D1EBC6D6-B7A7-8349-BB7D-34239AFEBBC0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620109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96638" y="732462"/>
            <a:ext cx="7886700" cy="752851"/>
          </a:xfrm>
        </p:spPr>
        <p:txBody>
          <a:bodyPr anchor="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6287372-0917-854E-8E17-C067520FD8C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96638" y="283978"/>
            <a:ext cx="4024312" cy="404813"/>
          </a:xfrm>
        </p:spPr>
        <p:txBody>
          <a:bodyPr anchor="b">
            <a:normAutofit/>
          </a:bodyPr>
          <a:lstStyle>
            <a:lvl1pPr marL="0" indent="0" algn="l">
              <a:buNone/>
              <a:defRPr sz="1800"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6638" y="1583473"/>
            <a:ext cx="7886700" cy="154186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FE203F3-27C1-6942-B96E-19FD27429AF2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979832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9021" y="811348"/>
            <a:ext cx="4023953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88938" y="406953"/>
            <a:ext cx="4024312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9021" y="2067339"/>
            <a:ext cx="8303872" cy="256538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pic>
        <p:nvPicPr>
          <p:cNvPr id="7" name="Google Shape;19;p11">
            <a:extLst>
              <a:ext uri="{FF2B5EF4-FFF2-40B4-BE49-F238E27FC236}">
                <a16:creationId xmlns:a16="http://schemas.microsoft.com/office/drawing/2014/main" id="{960ADD97-4AD0-0A42-9114-EBC9F2ED4788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692893" y="4710394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21807794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1" y="880520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8" y="476125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1" y="476125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3220872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825915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1190" y="2689542"/>
            <a:ext cx="2749209" cy="1178320"/>
          </a:xfrm>
        </p:spPr>
        <p:txBody>
          <a:bodyPr anchor="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CF1844-CC72-4345-BCB4-9F4A8382CE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51107" y="2285147"/>
            <a:ext cx="2749454" cy="404813"/>
          </a:xfrm>
        </p:spPr>
        <p:txBody>
          <a:bodyPr anchor="b"/>
          <a:lstStyle>
            <a:lvl1pPr marL="0" indent="0">
              <a:buNone/>
              <a:defRPr b="0" i="0">
                <a:solidFill>
                  <a:srgbClr val="B50043"/>
                </a:solidFill>
                <a:latin typeface="Franklin Gothic Medium Cond" panose="020B0606030402020204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2285147"/>
            <a:ext cx="5035292" cy="20956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1A4D5AD4-5321-1C4A-B2C2-36ACAEAE06A9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9144000" cy="1922628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pic>
        <p:nvPicPr>
          <p:cNvPr id="7" name="Google Shape;15;p10">
            <a:extLst>
              <a:ext uri="{FF2B5EF4-FFF2-40B4-BE49-F238E27FC236}">
                <a16:creationId xmlns:a16="http://schemas.microsoft.com/office/drawing/2014/main" id="{8A3194B9-CC43-E546-A5E4-9AD4D155F1B3}"/>
              </a:ext>
            </a:extLst>
          </p:cNvPr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15424" y="4700455"/>
            <a:ext cx="330713" cy="33071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1084455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75285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179095"/>
            <a:ext cx="7886700" cy="34536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B9C6A4C-6C9C-1247-9E17-AAB2A147EAAC}"/>
              </a:ext>
            </a:extLst>
          </p:cNvPr>
          <p:cNvSpPr txBox="1"/>
          <p:nvPr/>
        </p:nvSpPr>
        <p:spPr>
          <a:xfrm>
            <a:off x="1539433" y="544010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1428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  <p:sldLayoutId id="2147483679" r:id="rId19"/>
    <p:sldLayoutId id="2147483680" r:id="rId20"/>
    <p:sldLayoutId id="2147483681" r:id="rId21"/>
    <p:sldLayoutId id="2147483682" r:id="rId22"/>
    <p:sldLayoutId id="2147483683" r:id="rId23"/>
    <p:sldLayoutId id="2147483684" r:id="rId24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chemeClr val="tx1"/>
          </a:solidFill>
          <a:latin typeface="Franklin Gothic Medium Cond" panose="020B0606030402020204" pitchFamily="34" charset="0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100000"/>
        </a:lnSpc>
        <a:spcBef>
          <a:spcPts val="750"/>
        </a:spcBef>
        <a:buClr>
          <a:schemeClr val="bg2">
            <a:lumMod val="25000"/>
          </a:schemeClr>
        </a:buClr>
        <a:buSzPct val="85000"/>
        <a:buFont typeface="Arial" panose="020B0604020202020204" pitchFamily="34" charset="0"/>
        <a:buChar char="•"/>
        <a:defRPr sz="20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1pPr>
      <a:lvl2pPr marL="5143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Courier New" panose="02070309020205020404" pitchFamily="49" charset="0"/>
        <a:buChar char="o"/>
        <a:defRPr sz="18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2pPr>
      <a:lvl3pPr marL="857250" indent="-171450" algn="l" defTabSz="685800" rtl="0" eaLnBrk="1" latinLnBrk="0" hangingPunct="1">
        <a:lnSpc>
          <a:spcPct val="100000"/>
        </a:lnSpc>
        <a:spcBef>
          <a:spcPts val="375"/>
        </a:spcBef>
        <a:buClr>
          <a:schemeClr val="bg2">
            <a:lumMod val="25000"/>
          </a:schemeClr>
        </a:buClr>
        <a:buSzPct val="85000"/>
        <a:buFont typeface="Wingdings" pitchFamily="2" charset="2"/>
        <a:buChar char="§"/>
        <a:defRPr sz="1600" b="0" i="0" kern="1200">
          <a:solidFill>
            <a:schemeClr val="bg2">
              <a:lumMod val="25000"/>
            </a:schemeClr>
          </a:solidFill>
          <a:latin typeface="Calibri Light" panose="020F0302020204030204" pitchFamily="34" charset="0"/>
          <a:ea typeface="+mn-ea"/>
          <a:cs typeface="Calibri Light" panose="020F0302020204030204" pitchFamily="34" charset="0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100" b="0" i="0" kern="1200">
          <a:solidFill>
            <a:schemeClr val="tx1"/>
          </a:solidFill>
          <a:latin typeface="Helvetica Light" panose="020B0403020202020204" pitchFamily="34" charset="0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parkbyexamples.com/pyspark-rdd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Relationship Id="rId5" Type="http://schemas.openxmlformats.org/officeDocument/2006/relationships/hyperlink" Target="https://www.analyticsvidhya.com/blog/2021/10/a-comprehensive-guide-to-pyspark-rdd-operations/" TargetMode="External"/><Relationship Id="rId4" Type="http://schemas.openxmlformats.org/officeDocument/2006/relationships/hyperlink" Target="https://www.tutorialspoint.com/pyspark/pyspark_rdd.htm" TargetMode="Externa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771278"/>
            <a:ext cx="7772400" cy="1929062"/>
          </a:xfrm>
        </p:spPr>
        <p:txBody>
          <a:bodyPr>
            <a:normAutofit/>
          </a:bodyPr>
          <a:lstStyle/>
          <a:p>
            <a:r>
              <a:rPr lang="en-US" dirty="0"/>
              <a:t>Creating RDDs </a:t>
            </a:r>
            <a:br>
              <a:rPr lang="en-US" dirty="0"/>
            </a:br>
            <a:r>
              <a:rPr lang="en-US" dirty="0"/>
              <a:t>in</a:t>
            </a:r>
            <a:br>
              <a:rPr lang="en-US" dirty="0"/>
            </a:br>
            <a:r>
              <a:rPr lang="en-US" dirty="0"/>
              <a:t>PySpark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800" y="3462591"/>
            <a:ext cx="6400800" cy="929309"/>
          </a:xfrm>
        </p:spPr>
        <p:txBody>
          <a:bodyPr>
            <a:normAutofit/>
          </a:bodyPr>
          <a:lstStyle/>
          <a:p>
            <a:r>
              <a:rPr lang="en-US" sz="2000" dirty="0"/>
              <a:t>Mahmoud Parsian</a:t>
            </a:r>
          </a:p>
          <a:p>
            <a:r>
              <a:rPr lang="en-US" sz="1200" dirty="0"/>
              <a:t>Ph.D. in Computer Science</a:t>
            </a:r>
          </a:p>
        </p:txBody>
      </p:sp>
    </p:spTree>
    <p:extLst>
      <p:ext uri="{BB962C8B-B14F-4D97-AF65-F5344CB8AC3E}">
        <p14:creationId xmlns:p14="http://schemas.microsoft.com/office/powerpoint/2010/main" val="459010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8783"/>
            <a:ext cx="7886700" cy="311994"/>
          </a:xfrm>
        </p:spPr>
        <p:txBody>
          <a:bodyPr>
            <a:noAutofit/>
          </a:bodyPr>
          <a:lstStyle/>
          <a:p>
            <a:r>
              <a:rPr lang="en-US" sz="2400" dirty="0"/>
              <a:t>RDD operations: set of transformations (Short-Hand-Notation)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0778"/>
            <a:ext cx="8014418" cy="4121946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6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rdd2 = rdd1.tranformation1(…)</a:t>
            </a:r>
          </a:p>
          <a:p>
            <a:pPr marL="0" indent="0">
              <a:buNone/>
            </a:pPr>
            <a:r>
              <a:rPr lang="en-US" sz="26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rdd3 = rdd2.tranformation2(…)</a:t>
            </a:r>
          </a:p>
          <a:p>
            <a:pPr marL="0" indent="0">
              <a:buNone/>
            </a:pPr>
            <a:r>
              <a:rPr lang="en-US" sz="26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rdd4 = rdd3.tranformation3(…)</a:t>
            </a:r>
          </a:p>
          <a:p>
            <a:pPr marL="0" indent="0">
              <a:buNone/>
            </a:pPr>
            <a:r>
              <a:rPr lang="en-US" sz="26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rdd5 = rdd4.tranformation4(…)</a:t>
            </a:r>
          </a:p>
          <a:p>
            <a:pPr marL="0" indent="0">
              <a:buNone/>
            </a:pPr>
            <a:endParaRPr lang="en-US" sz="2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OR as a short-hand-notation:</a:t>
            </a:r>
          </a:p>
          <a:p>
            <a:pPr marL="0" indent="0">
              <a:buNone/>
            </a:pPr>
            <a:endParaRPr lang="en-US" sz="2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rdd5</a:t>
            </a:r>
            <a:r>
              <a:rPr lang="en-US" sz="2600" dirty="0">
                <a:solidFill>
                  <a:srgbClr val="0070C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</a:t>
            </a:r>
            <a:r>
              <a:rPr lang="en-US" sz="26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rdd1.tranformation1(…)\</a:t>
            </a:r>
          </a:p>
          <a:p>
            <a:pPr marL="0" indent="0">
              <a:buNone/>
            </a:pPr>
            <a:r>
              <a:rPr lang="en-US" sz="26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    .tranformation2(…)\</a:t>
            </a:r>
          </a:p>
          <a:p>
            <a:pPr marL="0" indent="0">
              <a:buNone/>
            </a:pPr>
            <a:r>
              <a:rPr lang="en-US" sz="26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    .tranformation3(…)\</a:t>
            </a:r>
          </a:p>
          <a:p>
            <a:pPr marL="0" indent="0">
              <a:buNone/>
            </a:pPr>
            <a:r>
              <a:rPr lang="en-US" sz="26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    .tranformation4(…)</a:t>
            </a:r>
          </a:p>
          <a:p>
            <a:pPr marL="0" indent="0">
              <a:buNone/>
            </a:pPr>
            <a:endParaRPr lang="en-US" sz="2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703639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8783"/>
            <a:ext cx="7886700" cy="311994"/>
          </a:xfrm>
        </p:spPr>
        <p:txBody>
          <a:bodyPr>
            <a:noAutofit/>
          </a:bodyPr>
          <a:lstStyle/>
          <a:p>
            <a:r>
              <a:rPr lang="en-US" sz="2400" dirty="0"/>
              <a:t>RDD operations: set of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0778"/>
            <a:ext cx="8014418" cy="4121946"/>
          </a:xfrm>
        </p:spPr>
        <p:txBody>
          <a:bodyPr>
            <a:normAutofit fontScale="70000" lnSpcReduction="20000"/>
          </a:bodyPr>
          <a:lstStyle/>
          <a:p>
            <a:r>
              <a:rPr lang="en-US" sz="2600" dirty="0">
                <a:highlight>
                  <a:srgbClr val="00FF00"/>
                </a:highlight>
              </a:rPr>
              <a:t>Transformation: </a:t>
            </a:r>
            <a:r>
              <a:rPr lang="en-US" sz="2600" dirty="0" err="1">
                <a:highlight>
                  <a:srgbClr val="00FF00"/>
                </a:highlight>
              </a:rPr>
              <a:t>source_RDD</a:t>
            </a:r>
            <a:r>
              <a:rPr lang="en-US" sz="2600" dirty="0">
                <a:highlight>
                  <a:srgbClr val="00FF00"/>
                </a:highlight>
              </a:rPr>
              <a:t> </a:t>
            </a:r>
            <a:r>
              <a:rPr lang="en-US" sz="2600" dirty="0">
                <a:highlight>
                  <a:srgbClr val="00FF00"/>
                </a:highlight>
                <a:sym typeface="Wingdings" pitchFamily="2" charset="2"/>
              </a:rPr>
              <a:t> </a:t>
            </a:r>
            <a:r>
              <a:rPr lang="en-US" sz="2600" dirty="0" err="1">
                <a:highlight>
                  <a:srgbClr val="00FF00"/>
                </a:highlight>
                <a:sym typeface="Wingdings" pitchFamily="2" charset="2"/>
              </a:rPr>
              <a:t>target_RDD</a:t>
            </a:r>
            <a:endParaRPr lang="en-US" sz="2600" dirty="0">
              <a:highlight>
                <a:srgbClr val="00FF00"/>
              </a:highlight>
              <a:sym typeface="Wingdings" pitchFamily="2" charset="2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keep records which contains “error”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rdd3: RDD[String]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rdd3 = rdd2.filter(lambda x: “error” in x)</a:t>
            </a:r>
          </a:p>
          <a:p>
            <a:pPr marL="0" indent="0">
              <a:buNone/>
            </a:pPr>
            <a:endParaRPr lang="en-US" sz="2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create (K, V) pairs: K=record, V=</a:t>
            </a: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len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(record)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rdd4: RDD[(String, Integer)]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rdd4 = rdd3.map(lambda x: (x,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(x)))</a:t>
            </a:r>
          </a:p>
          <a:p>
            <a:pPr marL="0" indent="0"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make sure there are no duplicates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rdd5: RDD[(String, Integer)]</a:t>
            </a:r>
          </a:p>
          <a:p>
            <a:pPr marL="0" indent="0">
              <a:buNone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unique_rdd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= rdd4.distinct()</a:t>
            </a:r>
          </a:p>
        </p:txBody>
      </p:sp>
    </p:spTree>
    <p:extLst>
      <p:ext uri="{BB962C8B-B14F-4D97-AF65-F5344CB8AC3E}">
        <p14:creationId xmlns:p14="http://schemas.microsoft.com/office/powerpoint/2010/main" val="1682690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8783"/>
            <a:ext cx="7886700" cy="311994"/>
          </a:xfrm>
        </p:spPr>
        <p:txBody>
          <a:bodyPr>
            <a:noAutofit/>
          </a:bodyPr>
          <a:lstStyle/>
          <a:p>
            <a:r>
              <a:rPr lang="en-US" sz="2400" dirty="0"/>
              <a:t>RDD operations: set of transformations: distinct()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0778"/>
            <a:ext cx="8014418" cy="412194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# make sure there are no duplicates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</a:t>
            </a: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rdd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: RDD[(String, Integer)]</a:t>
            </a:r>
          </a:p>
          <a:p>
            <a:pPr marL="0" indent="0">
              <a:buNone/>
            </a:pP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unique_rdd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</a:rPr>
              <a:t>rdd.distinct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6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QUESTION?</a:t>
            </a:r>
          </a:p>
          <a:p>
            <a:pPr marL="0" indent="0">
              <a:buNone/>
            </a:pPr>
            <a:r>
              <a:rPr lang="en-US" sz="26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</a:rPr>
              <a:t>If distinct() function did not exist in PySpark, how would you implement it?</a:t>
            </a:r>
          </a:p>
        </p:txBody>
      </p:sp>
    </p:spTree>
    <p:extLst>
      <p:ext uri="{BB962C8B-B14F-4D97-AF65-F5344CB8AC3E}">
        <p14:creationId xmlns:p14="http://schemas.microsoft.com/office/powerpoint/2010/main" val="16794500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Job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7639" y="1376656"/>
            <a:ext cx="8229600" cy="339447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# </a:t>
            </a:r>
            <a:r>
              <a:rPr lang="en-US" sz="1600" dirty="0" err="1">
                <a:latin typeface="Consolas"/>
                <a:cs typeface="Consolas"/>
              </a:rPr>
              <a:t>sc</a:t>
            </a:r>
            <a:r>
              <a:rPr lang="en-US" sz="1600" dirty="0">
                <a:latin typeface="Consolas"/>
                <a:cs typeface="Consolas"/>
              </a:rPr>
              <a:t> as </a:t>
            </a:r>
            <a:r>
              <a:rPr lang="en-US" sz="1600" dirty="0" err="1">
                <a:latin typeface="Consolas"/>
                <a:cs typeface="Consolas"/>
              </a:rPr>
              <a:t>SparkContext</a:t>
            </a: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>
                <a:latin typeface="Consolas"/>
                <a:cs typeface="Consolas"/>
              </a:rPr>
              <a:t>logs = </a:t>
            </a:r>
            <a:r>
              <a:rPr lang="en-US" sz="1600" dirty="0" err="1">
                <a:latin typeface="Consolas"/>
                <a:cs typeface="Consolas"/>
              </a:rPr>
              <a:t>sc.textFile</a:t>
            </a:r>
            <a:r>
              <a:rPr lang="en-US" sz="1600" dirty="0">
                <a:latin typeface="Consolas"/>
                <a:cs typeface="Consolas"/>
              </a:rPr>
              <a:t>(“</a:t>
            </a:r>
            <a:r>
              <a:rPr lang="en-US" sz="1600" dirty="0" err="1">
                <a:latin typeface="Consolas"/>
                <a:cs typeface="Consolas"/>
              </a:rPr>
              <a:t>hdfs</a:t>
            </a:r>
            <a:r>
              <a:rPr lang="en-US" sz="1600" dirty="0">
                <a:latin typeface="Consolas"/>
                <a:cs typeface="Consolas"/>
              </a:rPr>
              <a:t>://...”)</a:t>
            </a:r>
          </a:p>
          <a:p>
            <a:pPr marL="0" indent="0">
              <a:buNone/>
            </a:pPr>
            <a:r>
              <a:rPr lang="en-US" sz="1200" dirty="0">
                <a:latin typeface="Consolas"/>
                <a:cs typeface="Consolas"/>
              </a:rPr>
              <a:t>errors = </a:t>
            </a:r>
            <a:r>
              <a:rPr lang="en-US" sz="1200" dirty="0" err="1">
                <a:latin typeface="Consolas"/>
                <a:cs typeface="Consolas"/>
              </a:rPr>
              <a:t>logs.</a:t>
            </a:r>
            <a:r>
              <a:rPr lang="en-US" sz="1200" dirty="0" err="1">
                <a:solidFill>
                  <a:srgbClr val="0000FF"/>
                </a:solidFill>
                <a:latin typeface="Consolas"/>
                <a:cs typeface="Consolas"/>
              </a:rPr>
              <a:t>filter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>
                <a:solidFill>
                  <a:schemeClr val="tx1"/>
                </a:solidFill>
                <a:latin typeface="Consolas"/>
                <a:cs typeface="Consolas"/>
              </a:rPr>
              <a:t>lambda rec: “ERROR” in rec)</a:t>
            </a:r>
            <a:endParaRPr lang="en-US" sz="12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600" dirty="0" err="1">
                <a:latin typeface="Consolas"/>
                <a:cs typeface="Consolas"/>
              </a:rPr>
              <a:t>errors.</a:t>
            </a:r>
            <a:r>
              <a:rPr lang="en-US" sz="1600" dirty="0" err="1">
                <a:solidFill>
                  <a:srgbClr val="0000FF"/>
                </a:solidFill>
                <a:latin typeface="Consolas"/>
                <a:cs typeface="Consolas"/>
              </a:rPr>
              <a:t>cache</a:t>
            </a:r>
            <a:r>
              <a:rPr lang="en-US" sz="1600" dirty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endParaRPr lang="en-US" sz="1600" dirty="0">
              <a:latin typeface="Consolas"/>
              <a:cs typeface="Consolas"/>
            </a:endParaRPr>
          </a:p>
          <a:p>
            <a:pPr marL="0" indent="0">
              <a:buNone/>
            </a:pPr>
            <a:r>
              <a:rPr lang="en-US" sz="1200" dirty="0" err="1">
                <a:latin typeface="Consolas"/>
                <a:cs typeface="Consolas"/>
              </a:rPr>
              <a:t>errors.</a:t>
            </a:r>
            <a:r>
              <a:rPr lang="en-US" sz="1200" dirty="0" err="1">
                <a:solidFill>
                  <a:srgbClr val="0000FF"/>
                </a:solidFill>
                <a:latin typeface="Consolas"/>
                <a:cs typeface="Consolas"/>
              </a:rPr>
              <a:t>filter</a:t>
            </a:r>
            <a:r>
              <a:rPr lang="en-US" sz="1200" dirty="0">
                <a:solidFill>
                  <a:schemeClr val="tx1"/>
                </a:solidFill>
                <a:latin typeface="Consolas"/>
                <a:cs typeface="Consolas"/>
              </a:rPr>
              <a:t>(lambda rec: “I/O” in rec).</a:t>
            </a:r>
            <a:r>
              <a:rPr lang="en-US" sz="1200" dirty="0">
                <a:solidFill>
                  <a:srgbClr val="0000FF"/>
                </a:solidFill>
                <a:latin typeface="Consolas"/>
                <a:cs typeface="Consolas"/>
              </a:rPr>
              <a:t>count</a:t>
            </a:r>
            <a:r>
              <a:rPr lang="en-US" sz="1200" dirty="0">
                <a:latin typeface="Consolas"/>
                <a:cs typeface="Consolas"/>
              </a:rPr>
              <a:t>()</a:t>
            </a:r>
          </a:p>
          <a:p>
            <a:pPr marL="0" indent="0">
              <a:buNone/>
            </a:pPr>
            <a:r>
              <a:rPr lang="en-US" sz="1200" dirty="0" err="1">
                <a:latin typeface="Consolas"/>
                <a:cs typeface="Consolas"/>
              </a:rPr>
              <a:t>errors.</a:t>
            </a:r>
            <a:r>
              <a:rPr lang="en-US" sz="1200" dirty="0" err="1">
                <a:solidFill>
                  <a:srgbClr val="0000FF"/>
                </a:solidFill>
                <a:latin typeface="Consolas"/>
                <a:cs typeface="Consolas"/>
              </a:rPr>
              <a:t>filter</a:t>
            </a:r>
            <a:r>
              <a:rPr lang="en-US" sz="1200" dirty="0">
                <a:latin typeface="Consolas"/>
                <a:cs typeface="Consolas"/>
              </a:rPr>
              <a:t>(</a:t>
            </a:r>
            <a:r>
              <a:rPr lang="en-US" sz="1200" dirty="0">
                <a:solidFill>
                  <a:srgbClr val="FF0000"/>
                </a:solidFill>
                <a:latin typeface="Consolas"/>
                <a:cs typeface="Consolas"/>
              </a:rPr>
              <a:t>lambda rec: “timeout” in rec</a:t>
            </a:r>
            <a:r>
              <a:rPr lang="en-US" sz="1200" dirty="0">
                <a:latin typeface="Consolas"/>
                <a:cs typeface="Consolas"/>
              </a:rPr>
              <a:t>).</a:t>
            </a:r>
            <a:r>
              <a:rPr lang="en-US" sz="1200" dirty="0">
                <a:solidFill>
                  <a:srgbClr val="0000FF"/>
                </a:solidFill>
                <a:latin typeface="Consolas"/>
                <a:cs typeface="Consolas"/>
              </a:rPr>
              <a:t>count</a:t>
            </a:r>
            <a:r>
              <a:rPr lang="en-US" sz="1200" dirty="0">
                <a:latin typeface="Consolas"/>
                <a:cs typeface="Consolas"/>
              </a:rPr>
              <a:t>()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2338758" y="1424771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1440427" y="1982290"/>
            <a:ext cx="1846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  <p:grpSp>
        <p:nvGrpSpPr>
          <p:cNvPr id="44" name="Group 43"/>
          <p:cNvGrpSpPr/>
          <p:nvPr/>
        </p:nvGrpSpPr>
        <p:grpSpPr>
          <a:xfrm>
            <a:off x="6751241" y="987948"/>
            <a:ext cx="1289983" cy="1472855"/>
            <a:chOff x="6751241" y="987948"/>
            <a:chExt cx="1289983" cy="1472855"/>
          </a:xfrm>
        </p:grpSpPr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181235" y="987948"/>
              <a:ext cx="859989" cy="1472855"/>
            </a:xfrm>
            <a:prstGeom prst="rect">
              <a:avLst/>
            </a:prstGeom>
          </p:spPr>
        </p:pic>
        <p:sp>
          <p:nvSpPr>
            <p:cNvPr id="10" name="Rounded Rectangle 9"/>
            <p:cNvSpPr/>
            <p:nvPr/>
          </p:nvSpPr>
          <p:spPr>
            <a:xfrm>
              <a:off x="6751241" y="1020880"/>
              <a:ext cx="1098070" cy="35854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/>
                <a:t>Driver</a:t>
              </a:r>
              <a:endParaRPr lang="en-US" sz="1600" dirty="0">
                <a:latin typeface="Consolas"/>
                <a:cs typeface="Consolas"/>
              </a:endParaRPr>
            </a:p>
          </p:txBody>
        </p:sp>
      </p:grpSp>
      <p:grpSp>
        <p:nvGrpSpPr>
          <p:cNvPr id="45" name="Group 44"/>
          <p:cNvGrpSpPr/>
          <p:nvPr/>
        </p:nvGrpSpPr>
        <p:grpSpPr>
          <a:xfrm>
            <a:off x="4075249" y="3248578"/>
            <a:ext cx="1098070" cy="1472855"/>
            <a:chOff x="4119813" y="3419509"/>
            <a:chExt cx="1098070" cy="1472855"/>
          </a:xfrm>
        </p:grpSpPr>
        <p:pic>
          <p:nvPicPr>
            <p:cNvPr id="7" name="Picture 6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357894" y="3419509"/>
              <a:ext cx="859989" cy="1472855"/>
            </a:xfrm>
            <a:prstGeom prst="rect">
              <a:avLst/>
            </a:prstGeom>
          </p:spPr>
        </p:pic>
        <p:sp>
          <p:nvSpPr>
            <p:cNvPr id="11" name="Rounded Rectangle 10"/>
            <p:cNvSpPr/>
            <p:nvPr/>
          </p:nvSpPr>
          <p:spPr>
            <a:xfrm>
              <a:off x="4119813" y="3427188"/>
              <a:ext cx="1098070" cy="35854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/>
                <a:t>Worker</a:t>
              </a:r>
              <a:endParaRPr lang="en-US" sz="1600" dirty="0">
                <a:latin typeface="Consolas"/>
                <a:cs typeface="Consolas"/>
              </a:endParaRPr>
            </a:p>
          </p:txBody>
        </p:sp>
      </p:grpSp>
      <p:grpSp>
        <p:nvGrpSpPr>
          <p:cNvPr id="46" name="Group 45"/>
          <p:cNvGrpSpPr/>
          <p:nvPr/>
        </p:nvGrpSpPr>
        <p:grpSpPr>
          <a:xfrm>
            <a:off x="5653171" y="3404032"/>
            <a:ext cx="1098070" cy="1472855"/>
            <a:chOff x="5653171" y="3404032"/>
            <a:chExt cx="1098070" cy="1472855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91252" y="3404032"/>
              <a:ext cx="859989" cy="1472855"/>
            </a:xfrm>
            <a:prstGeom prst="rect">
              <a:avLst/>
            </a:prstGeom>
          </p:spPr>
        </p:pic>
        <p:sp>
          <p:nvSpPr>
            <p:cNvPr id="13" name="Rounded Rectangle 12"/>
            <p:cNvSpPr/>
            <p:nvPr/>
          </p:nvSpPr>
          <p:spPr>
            <a:xfrm>
              <a:off x="5653171" y="3427188"/>
              <a:ext cx="1098070" cy="35854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/>
                <a:t>Worker</a:t>
              </a:r>
              <a:endParaRPr lang="en-US" sz="1600" dirty="0">
                <a:latin typeface="Consolas"/>
                <a:cs typeface="Consolas"/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7181235" y="3404032"/>
            <a:ext cx="1104121" cy="1472855"/>
            <a:chOff x="7181235" y="3404032"/>
            <a:chExt cx="1104121" cy="1472855"/>
          </a:xfrm>
        </p:grpSpPr>
        <p:pic>
          <p:nvPicPr>
            <p:cNvPr id="9" name="Picture 8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425367" y="3404032"/>
              <a:ext cx="859989" cy="1472855"/>
            </a:xfrm>
            <a:prstGeom prst="rect">
              <a:avLst/>
            </a:prstGeom>
          </p:spPr>
        </p:pic>
        <p:sp>
          <p:nvSpPr>
            <p:cNvPr id="14" name="Rounded Rectangle 13"/>
            <p:cNvSpPr/>
            <p:nvPr/>
          </p:nvSpPr>
          <p:spPr>
            <a:xfrm>
              <a:off x="7181235" y="3427188"/>
              <a:ext cx="1098070" cy="35854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/>
                <a:t>Worker</a:t>
              </a:r>
              <a:endParaRPr lang="en-US" sz="1600" dirty="0">
                <a:latin typeface="Consolas"/>
                <a:cs typeface="Consolas"/>
              </a:endParaRPr>
            </a:p>
          </p:txBody>
        </p:sp>
      </p:grpSp>
      <p:grpSp>
        <p:nvGrpSpPr>
          <p:cNvPr id="49" name="Group 48"/>
          <p:cNvGrpSpPr/>
          <p:nvPr/>
        </p:nvGrpSpPr>
        <p:grpSpPr>
          <a:xfrm>
            <a:off x="4119813" y="4415352"/>
            <a:ext cx="4159492" cy="369117"/>
            <a:chOff x="4119813" y="4415352"/>
            <a:chExt cx="4159492" cy="369117"/>
          </a:xfrm>
        </p:grpSpPr>
        <p:sp>
          <p:nvSpPr>
            <p:cNvPr id="15" name="Rounded Rectangle 14"/>
            <p:cNvSpPr/>
            <p:nvPr/>
          </p:nvSpPr>
          <p:spPr>
            <a:xfrm>
              <a:off x="7181235" y="4415352"/>
              <a:ext cx="1098070" cy="35854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/>
                <a:t>Block3</a:t>
              </a:r>
              <a:endParaRPr lang="en-US" sz="1600" dirty="0">
                <a:latin typeface="Consolas"/>
                <a:cs typeface="Consolas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4119813" y="4425929"/>
              <a:ext cx="1098070" cy="35854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/>
                <a:t>Block1</a:t>
              </a:r>
              <a:endParaRPr lang="en-US" sz="1600" dirty="0">
                <a:latin typeface="Consolas"/>
                <a:cs typeface="Consolas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5653171" y="4415352"/>
              <a:ext cx="1098070" cy="35854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/>
                <a:t>Block2</a:t>
              </a:r>
              <a:endParaRPr lang="en-US" sz="1600" dirty="0">
                <a:latin typeface="Consolas"/>
                <a:cs typeface="Consolas"/>
              </a:endParaRPr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4357894" y="3785728"/>
            <a:ext cx="4165543" cy="378548"/>
            <a:chOff x="4357894" y="3785728"/>
            <a:chExt cx="4165543" cy="378548"/>
          </a:xfrm>
        </p:grpSpPr>
        <p:sp>
          <p:nvSpPr>
            <p:cNvPr id="18" name="Rounded Rectangle 17"/>
            <p:cNvSpPr/>
            <p:nvPr/>
          </p:nvSpPr>
          <p:spPr>
            <a:xfrm>
              <a:off x="4357894" y="3785728"/>
              <a:ext cx="1098070" cy="35854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/>
                <a:t>Cache1</a:t>
              </a:r>
              <a:endParaRPr lang="en-US" sz="1600" dirty="0">
                <a:latin typeface="Consolas"/>
                <a:cs typeface="Consolas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5891252" y="3805736"/>
              <a:ext cx="1098070" cy="35854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/>
                <a:t>Cache2</a:t>
              </a:r>
              <a:endParaRPr lang="en-US" sz="1600" dirty="0">
                <a:latin typeface="Consolas"/>
                <a:cs typeface="Consolas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7425367" y="3785728"/>
              <a:ext cx="1098070" cy="35854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b"/>
            <a:lstStyle/>
            <a:p>
              <a:pPr algn="ctr"/>
              <a:r>
                <a:rPr lang="en-US" sz="2000" dirty="0"/>
                <a:t>Cache2</a:t>
              </a:r>
              <a:endParaRPr lang="en-US" sz="1600" dirty="0">
                <a:latin typeface="Consolas"/>
                <a:cs typeface="Consolas"/>
              </a:endParaRPr>
            </a:p>
          </p:txBody>
        </p:sp>
      </p:grpSp>
      <p:grpSp>
        <p:nvGrpSpPr>
          <p:cNvPr id="51" name="Group 50"/>
          <p:cNvGrpSpPr/>
          <p:nvPr/>
        </p:nvGrpSpPr>
        <p:grpSpPr>
          <a:xfrm>
            <a:off x="4624284" y="2468342"/>
            <a:ext cx="3105986" cy="966385"/>
            <a:chOff x="4624284" y="2460803"/>
            <a:chExt cx="3105986" cy="966385"/>
          </a:xfrm>
        </p:grpSpPr>
        <p:cxnSp>
          <p:nvCxnSpPr>
            <p:cNvPr id="25" name="Straight Arrow Connector 24"/>
            <p:cNvCxnSpPr>
              <a:stCxn id="6" idx="2"/>
              <a:endCxn id="11" idx="0"/>
            </p:cNvCxnSpPr>
            <p:nvPr/>
          </p:nvCxnSpPr>
          <p:spPr>
            <a:xfrm flipH="1">
              <a:off x="4624284" y="2460803"/>
              <a:ext cx="2986946" cy="795454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Arrow Connector 26"/>
            <p:cNvCxnSpPr>
              <a:stCxn id="6" idx="2"/>
              <a:endCxn id="8" idx="0"/>
            </p:cNvCxnSpPr>
            <p:nvPr/>
          </p:nvCxnSpPr>
          <p:spPr>
            <a:xfrm flipH="1">
              <a:off x="6321247" y="2460803"/>
              <a:ext cx="1289983" cy="94322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>
              <a:stCxn id="6" idx="2"/>
              <a:endCxn id="14" idx="0"/>
            </p:cNvCxnSpPr>
            <p:nvPr/>
          </p:nvCxnSpPr>
          <p:spPr>
            <a:xfrm>
              <a:off x="7611230" y="2460803"/>
              <a:ext cx="119040" cy="96638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/>
          <p:cNvGrpSpPr/>
          <p:nvPr/>
        </p:nvGrpSpPr>
        <p:grpSpPr>
          <a:xfrm>
            <a:off x="4857749" y="2468342"/>
            <a:ext cx="2991562" cy="966385"/>
            <a:chOff x="4882439" y="2414612"/>
            <a:chExt cx="2991562" cy="966385"/>
          </a:xfrm>
        </p:grpSpPr>
        <p:cxnSp>
          <p:nvCxnSpPr>
            <p:cNvPr id="31" name="Straight Arrow Connector 30"/>
            <p:cNvCxnSpPr/>
            <p:nvPr/>
          </p:nvCxnSpPr>
          <p:spPr>
            <a:xfrm flipH="1" flipV="1">
              <a:off x="7754959" y="2414612"/>
              <a:ext cx="119042" cy="958707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Arrow Connector 33"/>
            <p:cNvCxnSpPr/>
            <p:nvPr/>
          </p:nvCxnSpPr>
          <p:spPr>
            <a:xfrm flipV="1">
              <a:off x="6522856" y="2414612"/>
              <a:ext cx="1232103" cy="943229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Arrow Connector 35"/>
            <p:cNvCxnSpPr/>
            <p:nvPr/>
          </p:nvCxnSpPr>
          <p:spPr>
            <a:xfrm flipV="1">
              <a:off x="4882439" y="2493809"/>
              <a:ext cx="2872520" cy="8871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ounded Rectangular Callout 53"/>
          <p:cNvSpPr/>
          <p:nvPr/>
        </p:nvSpPr>
        <p:spPr>
          <a:xfrm>
            <a:off x="5600254" y="2185535"/>
            <a:ext cx="1098070" cy="362004"/>
          </a:xfrm>
          <a:prstGeom prst="wedgeRoundRectCallout">
            <a:avLst>
              <a:gd name="adj1" fmla="val -71915"/>
              <a:gd name="adj2" fmla="val 100506"/>
              <a:gd name="adj3" fmla="val 16667"/>
            </a:avLst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Action!</a:t>
            </a:r>
          </a:p>
        </p:txBody>
      </p:sp>
    </p:spTree>
    <p:extLst>
      <p:ext uri="{BB962C8B-B14F-4D97-AF65-F5344CB8AC3E}">
        <p14:creationId xmlns:p14="http://schemas.microsoft.com/office/powerpoint/2010/main" val="20353484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54" grpId="0" animBg="1"/>
      <p:bldP spid="54" grpId="1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 partition-level view</a:t>
            </a:r>
          </a:p>
        </p:txBody>
      </p:sp>
      <p:sp>
        <p:nvSpPr>
          <p:cNvPr id="4" name="Rounded Rectangle 3"/>
          <p:cNvSpPr/>
          <p:nvPr/>
        </p:nvSpPr>
        <p:spPr>
          <a:xfrm>
            <a:off x="1612411" y="1843512"/>
            <a:ext cx="2648856" cy="790185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000" dirty="0" err="1"/>
              <a:t>HadoopRDD</a:t>
            </a:r>
            <a:br>
              <a:rPr lang="en-US" sz="2000" dirty="0"/>
            </a:br>
            <a:r>
              <a:rPr lang="en-US" sz="1600" dirty="0">
                <a:latin typeface="Consolas"/>
                <a:cs typeface="Consolas"/>
              </a:rPr>
              <a:t>path = </a:t>
            </a:r>
            <a:r>
              <a:rPr lang="en-US" sz="1600" dirty="0" err="1">
                <a:latin typeface="Consolas"/>
                <a:cs typeface="Consolas"/>
              </a:rPr>
              <a:t>hdfs</a:t>
            </a:r>
            <a:r>
              <a:rPr lang="en-US" sz="1600" dirty="0">
                <a:latin typeface="Consolas"/>
                <a:cs typeface="Consolas"/>
              </a:rPr>
              <a:t>://...</a:t>
            </a:r>
          </a:p>
        </p:txBody>
      </p:sp>
      <p:sp>
        <p:nvSpPr>
          <p:cNvPr id="5" name="Rounded Rectangle 4"/>
          <p:cNvSpPr/>
          <p:nvPr/>
        </p:nvSpPr>
        <p:spPr>
          <a:xfrm>
            <a:off x="1612411" y="3248979"/>
            <a:ext cx="2648856" cy="1112761"/>
          </a:xfrm>
          <a:prstGeom prst="roundRect">
            <a:avLst/>
          </a:prstGeom>
          <a:ln>
            <a:headEnd type="none" w="med" len="med"/>
            <a:tailEnd type="none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b"/>
          <a:lstStyle/>
          <a:p>
            <a:pPr algn="ctr"/>
            <a:r>
              <a:rPr lang="en-US" sz="2000" dirty="0" err="1"/>
              <a:t>FilteredRDD</a:t>
            </a:r>
            <a:br>
              <a:rPr lang="en-US" sz="2000" dirty="0"/>
            </a:br>
            <a:r>
              <a:rPr lang="en-US" sz="1600" dirty="0" err="1">
                <a:latin typeface="Consolas"/>
                <a:cs typeface="Consolas"/>
              </a:rPr>
              <a:t>func</a:t>
            </a:r>
            <a:r>
              <a:rPr lang="en-US" sz="1600" dirty="0">
                <a:latin typeface="Consolas"/>
                <a:cs typeface="Consolas"/>
              </a:rPr>
              <a:t> = _.contains(…)</a:t>
            </a:r>
            <a:br>
              <a:rPr lang="en-US" sz="1600" dirty="0">
                <a:latin typeface="Consolas"/>
                <a:cs typeface="Consolas"/>
              </a:rPr>
            </a:br>
            <a:r>
              <a:rPr lang="en-US" sz="1600" dirty="0" err="1">
                <a:latin typeface="Consolas"/>
                <a:cs typeface="Consolas"/>
              </a:rPr>
              <a:t>shouldCache</a:t>
            </a:r>
            <a:r>
              <a:rPr lang="en-US" sz="1600" dirty="0">
                <a:latin typeface="Consolas"/>
                <a:cs typeface="Consolas"/>
              </a:rPr>
              <a:t> = true</a:t>
            </a:r>
          </a:p>
        </p:txBody>
      </p:sp>
      <p:cxnSp>
        <p:nvCxnSpPr>
          <p:cNvPr id="6" name="Straight Arrow Connector 5"/>
          <p:cNvCxnSpPr>
            <a:stCxn id="4" idx="2"/>
            <a:endCxn id="5" idx="0"/>
          </p:cNvCxnSpPr>
          <p:nvPr/>
        </p:nvCxnSpPr>
        <p:spPr>
          <a:xfrm>
            <a:off x="2936839" y="2633697"/>
            <a:ext cx="0" cy="615282"/>
          </a:xfrm>
          <a:prstGeom prst="straightConnector1">
            <a:avLst/>
          </a:prstGeom>
          <a:ln>
            <a:solidFill>
              <a:schemeClr val="tx1"/>
            </a:solidFill>
            <a:headEnd type="none" w="med" len="med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80713" y="1764894"/>
            <a:ext cx="56813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cs typeface="Corbel"/>
              </a:rPr>
              <a:t>log: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797690" y="3081182"/>
            <a:ext cx="814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cs typeface="Corbel"/>
              </a:rPr>
              <a:t>errors:</a:t>
            </a:r>
          </a:p>
        </p:txBody>
      </p:sp>
      <p:sp>
        <p:nvSpPr>
          <p:cNvPr id="10" name="Rounded Rectangle 9"/>
          <p:cNvSpPr/>
          <p:nvPr/>
        </p:nvSpPr>
        <p:spPr>
          <a:xfrm>
            <a:off x="5531128" y="1918968"/>
            <a:ext cx="2953825" cy="620021"/>
          </a:xfrm>
          <a:prstGeom prst="roundRect">
            <a:avLst/>
          </a:prstGeom>
          <a:solidFill>
            <a:sysClr val="window" lastClr="FFFFFF"/>
          </a:solidFill>
          <a:ln w="22225" cap="flat" cmpd="sng" algn="ctr">
            <a:solidFill>
              <a:srgbClr val="4F81BD"/>
            </a:solidFill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  <a:ea typeface="+mn-ea"/>
              <a:cs typeface="Corbel"/>
            </a:endParaRPr>
          </a:p>
        </p:txBody>
      </p:sp>
      <p:grpSp>
        <p:nvGrpSpPr>
          <p:cNvPr id="36" name="Group 35"/>
          <p:cNvGrpSpPr/>
          <p:nvPr/>
        </p:nvGrpSpPr>
        <p:grpSpPr>
          <a:xfrm>
            <a:off x="5538356" y="2030383"/>
            <a:ext cx="2953825" cy="1992691"/>
            <a:chOff x="5538356" y="2030383"/>
            <a:chExt cx="2953825" cy="1992691"/>
          </a:xfrm>
        </p:grpSpPr>
        <p:sp>
          <p:nvSpPr>
            <p:cNvPr id="11" name="Rounded Rectangle 10"/>
            <p:cNvSpPr/>
            <p:nvPr/>
          </p:nvSpPr>
          <p:spPr>
            <a:xfrm>
              <a:off x="5725901" y="2030383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Corbel"/>
              </a:endParaRPr>
            </a:p>
          </p:txBody>
        </p:sp>
        <p:sp>
          <p:nvSpPr>
            <p:cNvPr id="12" name="Rounded Rectangle 11"/>
            <p:cNvSpPr/>
            <p:nvPr/>
          </p:nvSpPr>
          <p:spPr>
            <a:xfrm>
              <a:off x="6421576" y="2030383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Corbel"/>
              </a:endParaRPr>
            </a:p>
          </p:txBody>
        </p:sp>
        <p:sp>
          <p:nvSpPr>
            <p:cNvPr id="13" name="Rounded Rectangle 12"/>
            <p:cNvSpPr/>
            <p:nvPr/>
          </p:nvSpPr>
          <p:spPr>
            <a:xfrm>
              <a:off x="7117251" y="2030383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Corbel"/>
              </a:endParaRPr>
            </a:p>
          </p:txBody>
        </p:sp>
        <p:sp>
          <p:nvSpPr>
            <p:cNvPr id="14" name="Rounded Rectangle 13"/>
            <p:cNvSpPr/>
            <p:nvPr/>
          </p:nvSpPr>
          <p:spPr>
            <a:xfrm>
              <a:off x="7812927" y="2030383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Corbel"/>
              </a:endParaRPr>
            </a:p>
          </p:txBody>
        </p:sp>
        <p:sp>
          <p:nvSpPr>
            <p:cNvPr id="15" name="Rounded Rectangle 14"/>
            <p:cNvSpPr/>
            <p:nvPr/>
          </p:nvSpPr>
          <p:spPr>
            <a:xfrm>
              <a:off x="5538356" y="3403053"/>
              <a:ext cx="2953825" cy="620021"/>
            </a:xfrm>
            <a:prstGeom prst="roundRect">
              <a:avLst/>
            </a:prstGeom>
            <a:solidFill>
              <a:sysClr val="window" lastClr="FFFFFF"/>
            </a:solidFill>
            <a:ln w="22225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ea typeface="+mn-ea"/>
                <a:cs typeface="Corbel"/>
              </a:endParaRPr>
            </a:p>
          </p:txBody>
        </p:sp>
        <p:sp>
          <p:nvSpPr>
            <p:cNvPr id="16" name="Rounded Rectangle 15"/>
            <p:cNvSpPr/>
            <p:nvPr/>
          </p:nvSpPr>
          <p:spPr>
            <a:xfrm>
              <a:off x="5733128" y="3514468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Corbel"/>
              </a:endParaRPr>
            </a:p>
          </p:txBody>
        </p:sp>
        <p:sp>
          <p:nvSpPr>
            <p:cNvPr id="17" name="Rounded Rectangle 16"/>
            <p:cNvSpPr/>
            <p:nvPr/>
          </p:nvSpPr>
          <p:spPr>
            <a:xfrm>
              <a:off x="6428804" y="3514468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Corbel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7124479" y="3514468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Corbel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7820154" y="3514468"/>
              <a:ext cx="485730" cy="412636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ea typeface="+mn-ea"/>
                <a:cs typeface="Corbel"/>
              </a:endParaRPr>
            </a:p>
          </p:txBody>
        </p:sp>
        <p:cxnSp>
          <p:nvCxnSpPr>
            <p:cNvPr id="20" name="Straight Arrow Connector 19"/>
            <p:cNvCxnSpPr>
              <a:stCxn id="11" idx="2"/>
              <a:endCxn id="16" idx="0"/>
            </p:cNvCxnSpPr>
            <p:nvPr/>
          </p:nvCxnSpPr>
          <p:spPr>
            <a:xfrm>
              <a:off x="5968766" y="2443019"/>
              <a:ext cx="7227" cy="10714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 w="med" len="lg"/>
            </a:ln>
            <a:effectLst/>
          </p:spPr>
        </p:cxnSp>
        <p:cxnSp>
          <p:nvCxnSpPr>
            <p:cNvPr id="21" name="Straight Arrow Connector 20"/>
            <p:cNvCxnSpPr>
              <a:stCxn id="12" idx="2"/>
              <a:endCxn id="17" idx="0"/>
            </p:cNvCxnSpPr>
            <p:nvPr/>
          </p:nvCxnSpPr>
          <p:spPr>
            <a:xfrm>
              <a:off x="6664441" y="2443019"/>
              <a:ext cx="7228" cy="10714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 w="med" len="lg"/>
            </a:ln>
            <a:effectLst/>
          </p:spPr>
        </p:cxnSp>
        <p:cxnSp>
          <p:nvCxnSpPr>
            <p:cNvPr id="22" name="Straight Arrow Connector 21"/>
            <p:cNvCxnSpPr>
              <a:stCxn id="13" idx="2"/>
              <a:endCxn id="18" idx="0"/>
            </p:cNvCxnSpPr>
            <p:nvPr/>
          </p:nvCxnSpPr>
          <p:spPr>
            <a:xfrm>
              <a:off x="7360116" y="2443019"/>
              <a:ext cx="7228" cy="10714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 w="med" len="lg"/>
            </a:ln>
            <a:effectLst/>
          </p:spPr>
        </p:cxnSp>
        <p:cxnSp>
          <p:nvCxnSpPr>
            <p:cNvPr id="23" name="Straight Arrow Connector 22"/>
            <p:cNvCxnSpPr>
              <a:stCxn id="14" idx="2"/>
              <a:endCxn id="19" idx="0"/>
            </p:cNvCxnSpPr>
            <p:nvPr/>
          </p:nvCxnSpPr>
          <p:spPr>
            <a:xfrm>
              <a:off x="8055792" y="2443019"/>
              <a:ext cx="7227" cy="1071449"/>
            </a:xfrm>
            <a:prstGeom prst="straightConnector1">
              <a:avLst/>
            </a:prstGeom>
            <a:noFill/>
            <a:ln w="1905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 w="med" len="lg"/>
            </a:ln>
            <a:effectLst/>
          </p:spPr>
        </p:cxnSp>
      </p:grpSp>
      <p:sp>
        <p:nvSpPr>
          <p:cNvPr id="24" name="TextBox 23"/>
          <p:cNvSpPr txBox="1"/>
          <p:nvPr/>
        </p:nvSpPr>
        <p:spPr>
          <a:xfrm>
            <a:off x="5289169" y="1246514"/>
            <a:ext cx="226481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cs typeface="Corbel"/>
              </a:rPr>
              <a:t>Partition-level view: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571170" y="1246514"/>
            <a:ext cx="216750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cs typeface="Corbel"/>
              </a:rPr>
              <a:t>Dataset-level view: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5661895" y="1855606"/>
            <a:ext cx="601133" cy="2227944"/>
          </a:xfrm>
          <a:prstGeom prst="roundRect">
            <a:avLst/>
          </a:prstGeom>
          <a:solidFill>
            <a:srgbClr val="C0504D">
              <a:alpha val="19000"/>
            </a:srgbClr>
          </a:solidFill>
          <a:ln w="19050" cmpd="sng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ounded Rectangle 26"/>
          <p:cNvSpPr/>
          <p:nvPr/>
        </p:nvSpPr>
        <p:spPr>
          <a:xfrm>
            <a:off x="6367047" y="1845931"/>
            <a:ext cx="601133" cy="2227944"/>
          </a:xfrm>
          <a:prstGeom prst="roundRect">
            <a:avLst/>
          </a:prstGeom>
          <a:solidFill>
            <a:srgbClr val="C0504D">
              <a:alpha val="19000"/>
            </a:srgbClr>
          </a:solidFill>
          <a:ln w="19050" cmpd="sng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ounded Rectangle 27"/>
          <p:cNvSpPr/>
          <p:nvPr/>
        </p:nvSpPr>
        <p:spPr>
          <a:xfrm>
            <a:off x="7061314" y="1845931"/>
            <a:ext cx="601133" cy="2227944"/>
          </a:xfrm>
          <a:prstGeom prst="roundRect">
            <a:avLst/>
          </a:prstGeom>
          <a:solidFill>
            <a:srgbClr val="C0504D">
              <a:alpha val="19000"/>
            </a:srgbClr>
          </a:solidFill>
          <a:ln w="19050" cmpd="sng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Rounded Rectangle 28"/>
          <p:cNvSpPr/>
          <p:nvPr/>
        </p:nvSpPr>
        <p:spPr>
          <a:xfrm>
            <a:off x="7757989" y="1845931"/>
            <a:ext cx="601133" cy="2227944"/>
          </a:xfrm>
          <a:prstGeom prst="roundRect">
            <a:avLst/>
          </a:prstGeom>
          <a:solidFill>
            <a:srgbClr val="C0504D">
              <a:alpha val="19000"/>
            </a:srgbClr>
          </a:solidFill>
          <a:ln w="19050" cmpd="sng">
            <a:solidFill>
              <a:schemeClr val="accent2">
                <a:lumMod val="75000"/>
              </a:schemeClr>
            </a:solidFill>
            <a:prstDash val="solid"/>
            <a:headEnd type="non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/>
          <p:cNvSpPr txBox="1"/>
          <p:nvPr/>
        </p:nvSpPr>
        <p:spPr>
          <a:xfrm>
            <a:off x="5566119" y="4119836"/>
            <a:ext cx="8386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cs typeface="Corbel"/>
              </a:rPr>
              <a:t>Task 1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6242467" y="4115371"/>
            <a:ext cx="84477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cs typeface="Corbel"/>
              </a:rPr>
              <a:t>Task 2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7073745" y="4119836"/>
            <a:ext cx="3879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solidFill>
                  <a:schemeClr val="accent2">
                    <a:lumMod val="75000"/>
                  </a:schemeClr>
                </a:solidFill>
                <a:cs typeface="Corbel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26471136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4" grpId="0"/>
      <p:bldP spid="26" grpId="0" animBg="1"/>
      <p:bldP spid="27" grpId="0" animBg="1"/>
      <p:bldP spid="28" grpId="0" animBg="1"/>
      <p:bldP spid="29" grpId="0" animBg="1"/>
      <p:bldP spid="30" grpId="0"/>
      <p:bldP spid="31" grpId="0"/>
      <p:bldP spid="32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Job scheduling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576942" y="1979387"/>
            <a:ext cx="1356029" cy="834572"/>
            <a:chOff x="515410" y="2667000"/>
            <a:chExt cx="1433286" cy="1231295"/>
          </a:xfrm>
        </p:grpSpPr>
        <p:sp>
          <p:nvSpPr>
            <p:cNvPr id="5" name="Rounded Rectangle 4"/>
            <p:cNvSpPr/>
            <p:nvPr/>
          </p:nvSpPr>
          <p:spPr>
            <a:xfrm>
              <a:off x="932695" y="3136295"/>
              <a:ext cx="580572" cy="30480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6" name="Rounded Rectangle 5"/>
            <p:cNvSpPr/>
            <p:nvPr/>
          </p:nvSpPr>
          <p:spPr>
            <a:xfrm>
              <a:off x="1353610" y="2667000"/>
              <a:ext cx="595086" cy="30480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7" name="Rounded Rectangle 6"/>
            <p:cNvSpPr/>
            <p:nvPr/>
          </p:nvSpPr>
          <p:spPr>
            <a:xfrm>
              <a:off x="515410" y="2673048"/>
              <a:ext cx="595086" cy="30480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sp>
          <p:nvSpPr>
            <p:cNvPr id="8" name="Rounded Rectangle 7"/>
            <p:cNvSpPr/>
            <p:nvPr/>
          </p:nvSpPr>
          <p:spPr>
            <a:xfrm>
              <a:off x="932695" y="3593495"/>
              <a:ext cx="580572" cy="304800"/>
            </a:xfrm>
            <a:prstGeom prst="roundRect">
              <a:avLst/>
            </a:prstGeom>
            <a:ln>
              <a:headEnd type="none" w="med" len="med"/>
              <a:tailEnd type="none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</p:grpSp>
      <p:cxnSp>
        <p:nvCxnSpPr>
          <p:cNvPr id="9" name="Straight Connector 8"/>
          <p:cNvCxnSpPr>
            <a:stCxn id="7" idx="2"/>
            <a:endCxn id="5" idx="0"/>
          </p:cNvCxnSpPr>
          <p:nvPr/>
        </p:nvCxnSpPr>
        <p:spPr>
          <a:xfrm>
            <a:off x="858446" y="2190081"/>
            <a:ext cx="387926" cy="107395"/>
          </a:xfrm>
          <a:prstGeom prst="line">
            <a:avLst/>
          </a:prstGeom>
          <a:ln w="19050" cmpd="sng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stCxn id="6" idx="2"/>
            <a:endCxn id="5" idx="0"/>
          </p:cNvCxnSpPr>
          <p:nvPr/>
        </p:nvCxnSpPr>
        <p:spPr>
          <a:xfrm flipH="1">
            <a:off x="1246373" y="2185981"/>
            <a:ext cx="405093" cy="111494"/>
          </a:xfrm>
          <a:prstGeom prst="line">
            <a:avLst/>
          </a:prstGeom>
          <a:ln w="19050" cmpd="sng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stCxn id="8" idx="0"/>
            <a:endCxn id="5" idx="2"/>
          </p:cNvCxnSpPr>
          <p:nvPr/>
        </p:nvCxnSpPr>
        <p:spPr>
          <a:xfrm flipV="1">
            <a:off x="1246372" y="2504069"/>
            <a:ext cx="0" cy="103297"/>
          </a:xfrm>
          <a:prstGeom prst="line">
            <a:avLst/>
          </a:prstGeom>
          <a:ln w="19050" cmpd="sng">
            <a:solidFill>
              <a:schemeClr val="tx1"/>
            </a:solidFill>
            <a:headEnd type="triangle" w="med" len="med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177495" y="3110596"/>
            <a:ext cx="1718195" cy="7617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50" dirty="0">
                <a:latin typeface="Consolas"/>
                <a:cs typeface="Consolas"/>
              </a:rPr>
              <a:t>rdd1.</a:t>
            </a:r>
            <a:r>
              <a:rPr lang="en-US" sz="1450" dirty="0">
                <a:solidFill>
                  <a:srgbClr val="3366FF"/>
                </a:solidFill>
                <a:latin typeface="Consolas"/>
                <a:cs typeface="Consolas"/>
              </a:rPr>
              <a:t>join</a:t>
            </a:r>
            <a:r>
              <a:rPr lang="en-US" sz="1450" dirty="0">
                <a:latin typeface="Consolas"/>
                <a:cs typeface="Consolas"/>
              </a:rPr>
              <a:t>(rdd2)</a:t>
            </a:r>
            <a:br>
              <a:rPr lang="en-US" sz="1450" dirty="0">
                <a:latin typeface="Consolas"/>
                <a:cs typeface="Consolas"/>
              </a:rPr>
            </a:br>
            <a:r>
              <a:rPr lang="en-US" sz="1450" dirty="0">
                <a:latin typeface="Consolas"/>
                <a:cs typeface="Consolas"/>
              </a:rPr>
              <a:t>    .</a:t>
            </a:r>
            <a:r>
              <a:rPr lang="en-US" sz="1450" dirty="0" err="1">
                <a:solidFill>
                  <a:srgbClr val="3366FF"/>
                </a:solidFill>
                <a:latin typeface="Consolas"/>
                <a:cs typeface="Consolas"/>
              </a:rPr>
              <a:t>groupBy</a:t>
            </a:r>
            <a:r>
              <a:rPr lang="en-US" sz="1450" dirty="0">
                <a:latin typeface="Consolas"/>
                <a:cs typeface="Consolas"/>
              </a:rPr>
              <a:t>(…)</a:t>
            </a:r>
          </a:p>
          <a:p>
            <a:r>
              <a:rPr lang="en-US" sz="1450" dirty="0">
                <a:latin typeface="Consolas"/>
                <a:cs typeface="Consolas"/>
              </a:rPr>
              <a:t>    .</a:t>
            </a:r>
            <a:r>
              <a:rPr lang="en-US" sz="1450" dirty="0">
                <a:solidFill>
                  <a:srgbClr val="3366FF"/>
                </a:solidFill>
                <a:latin typeface="Consolas"/>
                <a:cs typeface="Consolas"/>
              </a:rPr>
              <a:t>filter</a:t>
            </a:r>
            <a:r>
              <a:rPr lang="en-US" sz="1450" dirty="0">
                <a:latin typeface="Consolas"/>
                <a:cs typeface="Consolas"/>
              </a:rPr>
              <a:t>(…)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V="1">
            <a:off x="467936" y="2819403"/>
            <a:ext cx="280609" cy="234043"/>
          </a:xfrm>
          <a:prstGeom prst="straightConnector1">
            <a:avLst/>
          </a:prstGeom>
          <a:ln w="57150" cmpd="sng">
            <a:solidFill>
              <a:schemeClr val="tx1"/>
            </a:solidFill>
            <a:headEnd type="none" w="med" len="med"/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80402" y="1330155"/>
            <a:ext cx="1676999" cy="4308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dirty="0">
                <a:latin typeface="Calibri"/>
                <a:cs typeface="Calibri"/>
              </a:rPr>
              <a:t>RDD Objects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7852" y="3829961"/>
            <a:ext cx="2284913" cy="3847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900" dirty="0">
                <a:latin typeface="Calibri"/>
                <a:cs typeface="Calibri"/>
              </a:rPr>
              <a:t>build operator DAG</a:t>
            </a:r>
            <a:endParaRPr lang="en-US" sz="1900" i="1" dirty="0">
              <a:latin typeface="Calibri"/>
              <a:cs typeface="Calibri"/>
            </a:endParaRPr>
          </a:p>
        </p:txBody>
      </p:sp>
      <p:grpSp>
        <p:nvGrpSpPr>
          <p:cNvPr id="16" name="Group 15"/>
          <p:cNvGrpSpPr/>
          <p:nvPr/>
        </p:nvGrpSpPr>
        <p:grpSpPr>
          <a:xfrm>
            <a:off x="1976887" y="1333503"/>
            <a:ext cx="2498472" cy="3200400"/>
            <a:chOff x="1976887" y="1981200"/>
            <a:chExt cx="2498472" cy="4267200"/>
          </a:xfrm>
        </p:grpSpPr>
        <p:sp>
          <p:nvSpPr>
            <p:cNvPr id="17" name="TextBox 16"/>
            <p:cNvSpPr txBox="1"/>
            <p:nvPr/>
          </p:nvSpPr>
          <p:spPr>
            <a:xfrm>
              <a:off x="2613260" y="1981200"/>
              <a:ext cx="1838965" cy="5745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>
                  <a:latin typeface="Calibri"/>
                  <a:cs typeface="Calibri"/>
                </a:rPr>
                <a:t>DAGScheduler</a:t>
              </a:r>
              <a:endParaRPr lang="en-US" sz="2200" dirty="0">
                <a:latin typeface="Calibri"/>
                <a:cs typeface="Calibri"/>
              </a:endParaRPr>
            </a:p>
          </p:txBody>
        </p:sp>
        <p:sp>
          <p:nvSpPr>
            <p:cNvPr id="18" name="Rounded Rectangle 17"/>
            <p:cNvSpPr/>
            <p:nvPr/>
          </p:nvSpPr>
          <p:spPr>
            <a:xfrm>
              <a:off x="2699655" y="3497960"/>
              <a:ext cx="377066" cy="540640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19" name="Rounded Rectangle 18"/>
            <p:cNvSpPr/>
            <p:nvPr/>
          </p:nvSpPr>
          <p:spPr>
            <a:xfrm>
              <a:off x="2759309" y="3553314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20" name="Rounded Rectangle 19"/>
            <p:cNvSpPr/>
            <p:nvPr/>
          </p:nvSpPr>
          <p:spPr>
            <a:xfrm>
              <a:off x="2759309" y="3802083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21" name="Rounded Rectangle 20"/>
            <p:cNvSpPr/>
            <p:nvPr/>
          </p:nvSpPr>
          <p:spPr>
            <a:xfrm>
              <a:off x="3392162" y="3055362"/>
              <a:ext cx="377066" cy="786781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22" name="Rounded Rectangle 21"/>
            <p:cNvSpPr/>
            <p:nvPr/>
          </p:nvSpPr>
          <p:spPr>
            <a:xfrm>
              <a:off x="3451817" y="3110717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23" name="Rounded Rectangle 22"/>
            <p:cNvSpPr/>
            <p:nvPr/>
          </p:nvSpPr>
          <p:spPr>
            <a:xfrm>
              <a:off x="3451817" y="3359486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24" name="Rounded Rectangle 23"/>
            <p:cNvSpPr/>
            <p:nvPr/>
          </p:nvSpPr>
          <p:spPr>
            <a:xfrm>
              <a:off x="3451817" y="3596002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25" name="Rounded Rectangle 24"/>
            <p:cNvSpPr/>
            <p:nvPr/>
          </p:nvSpPr>
          <p:spPr>
            <a:xfrm>
              <a:off x="3922485" y="3059526"/>
              <a:ext cx="377066" cy="786781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26" name="Rounded Rectangle 25"/>
            <p:cNvSpPr/>
            <p:nvPr/>
          </p:nvSpPr>
          <p:spPr>
            <a:xfrm>
              <a:off x="3982139" y="3114879"/>
              <a:ext cx="259233" cy="181162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27" name="Rounded Rectangle 26"/>
            <p:cNvSpPr/>
            <p:nvPr/>
          </p:nvSpPr>
          <p:spPr>
            <a:xfrm>
              <a:off x="3982139" y="3363649"/>
              <a:ext cx="259233" cy="181162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28" name="Rounded Rectangle 27"/>
            <p:cNvSpPr/>
            <p:nvPr/>
          </p:nvSpPr>
          <p:spPr>
            <a:xfrm>
              <a:off x="3982139" y="3600166"/>
              <a:ext cx="259233" cy="181162"/>
            </a:xfrm>
            <a:prstGeom prst="roundRect">
              <a:avLst/>
            </a:prstGeom>
            <a:ln/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cxnSp>
          <p:nvCxnSpPr>
            <p:cNvPr id="29" name="Straight Arrow Connector 28"/>
            <p:cNvCxnSpPr>
              <a:stCxn id="23" idx="3"/>
              <a:endCxn id="27" idx="1"/>
            </p:cNvCxnSpPr>
            <p:nvPr/>
          </p:nvCxnSpPr>
          <p:spPr>
            <a:xfrm>
              <a:off x="3711050" y="3450067"/>
              <a:ext cx="271089" cy="4163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0" name="Straight Arrow Connector 29"/>
            <p:cNvCxnSpPr>
              <a:stCxn id="22" idx="3"/>
              <a:endCxn id="26" idx="1"/>
            </p:cNvCxnSpPr>
            <p:nvPr/>
          </p:nvCxnSpPr>
          <p:spPr>
            <a:xfrm>
              <a:off x="3711050" y="3201298"/>
              <a:ext cx="271089" cy="4162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1" name="Straight Arrow Connector 30"/>
            <p:cNvCxnSpPr>
              <a:stCxn id="24" idx="3"/>
              <a:endCxn id="28" idx="1"/>
            </p:cNvCxnSpPr>
            <p:nvPr/>
          </p:nvCxnSpPr>
          <p:spPr>
            <a:xfrm>
              <a:off x="3711050" y="3686583"/>
              <a:ext cx="271089" cy="4164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2" name="Straight Arrow Connector 31"/>
            <p:cNvCxnSpPr>
              <a:stCxn id="41" idx="3"/>
              <a:endCxn id="23" idx="1"/>
            </p:cNvCxnSpPr>
            <p:nvPr/>
          </p:nvCxnSpPr>
          <p:spPr>
            <a:xfrm>
              <a:off x="3018542" y="3271066"/>
              <a:ext cx="433275" cy="17900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3" name="Straight Arrow Connector 32"/>
            <p:cNvCxnSpPr>
              <a:stCxn id="20" idx="3"/>
              <a:endCxn id="24" idx="1"/>
            </p:cNvCxnSpPr>
            <p:nvPr/>
          </p:nvCxnSpPr>
          <p:spPr>
            <a:xfrm flipV="1">
              <a:off x="3018542" y="3686583"/>
              <a:ext cx="433275" cy="20608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4" name="Straight Arrow Connector 33"/>
            <p:cNvCxnSpPr>
              <a:stCxn id="20" idx="3"/>
              <a:endCxn id="23" idx="1"/>
            </p:cNvCxnSpPr>
            <p:nvPr/>
          </p:nvCxnSpPr>
          <p:spPr>
            <a:xfrm flipV="1">
              <a:off x="3018542" y="3450067"/>
              <a:ext cx="433275" cy="442597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5" name="Straight Arrow Connector 34"/>
            <p:cNvCxnSpPr>
              <a:stCxn id="19" idx="3"/>
              <a:endCxn id="22" idx="1"/>
            </p:cNvCxnSpPr>
            <p:nvPr/>
          </p:nvCxnSpPr>
          <p:spPr>
            <a:xfrm flipV="1">
              <a:off x="3018542" y="3201298"/>
              <a:ext cx="433275" cy="442597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6" name="Straight Arrow Connector 35"/>
            <p:cNvCxnSpPr>
              <a:stCxn id="19" idx="3"/>
              <a:endCxn id="23" idx="1"/>
            </p:cNvCxnSpPr>
            <p:nvPr/>
          </p:nvCxnSpPr>
          <p:spPr>
            <a:xfrm flipV="1">
              <a:off x="3018542" y="3450067"/>
              <a:ext cx="433275" cy="193828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7" name="Straight Arrow Connector 36"/>
            <p:cNvCxnSpPr>
              <a:stCxn id="20" idx="3"/>
              <a:endCxn id="22" idx="1"/>
            </p:cNvCxnSpPr>
            <p:nvPr/>
          </p:nvCxnSpPr>
          <p:spPr>
            <a:xfrm flipV="1">
              <a:off x="3018542" y="3201298"/>
              <a:ext cx="433275" cy="691366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38" name="Straight Arrow Connector 37"/>
            <p:cNvCxnSpPr>
              <a:stCxn id="19" idx="3"/>
              <a:endCxn id="24" idx="1"/>
            </p:cNvCxnSpPr>
            <p:nvPr/>
          </p:nvCxnSpPr>
          <p:spPr>
            <a:xfrm>
              <a:off x="3018542" y="3643895"/>
              <a:ext cx="433275" cy="42688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39" name="Rounded Rectangle 38"/>
            <p:cNvSpPr/>
            <p:nvPr/>
          </p:nvSpPr>
          <p:spPr>
            <a:xfrm>
              <a:off x="2699655" y="2876361"/>
              <a:ext cx="377066" cy="540640"/>
            </a:xfrm>
            <a:prstGeom prst="roundRect">
              <a:avLst/>
            </a:prstGeom>
            <a:solidFill>
              <a:sysClr val="window" lastClr="FFFFFF"/>
            </a:solidFill>
            <a:ln w="12700" cap="flat" cmpd="sng" algn="ctr">
              <a:solidFill>
                <a:srgbClr val="4F81BD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40" name="Rounded Rectangle 39"/>
            <p:cNvSpPr/>
            <p:nvPr/>
          </p:nvSpPr>
          <p:spPr>
            <a:xfrm>
              <a:off x="2759309" y="2931716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sp>
          <p:nvSpPr>
            <p:cNvPr id="41" name="Rounded Rectangle 40"/>
            <p:cNvSpPr/>
            <p:nvPr/>
          </p:nvSpPr>
          <p:spPr>
            <a:xfrm>
              <a:off x="2759309" y="3180485"/>
              <a:ext cx="259233" cy="181162"/>
            </a:xfrm>
            <a:prstGeom prst="roundRect">
              <a:avLst/>
            </a:prstGeom>
            <a:gradFill rotWithShape="1">
              <a:gsLst>
                <a:gs pos="0">
                  <a:srgbClr val="4F81BD">
                    <a:tint val="100000"/>
                    <a:shade val="100000"/>
                    <a:satMod val="130000"/>
                  </a:srgbClr>
                </a:gs>
                <a:gs pos="100000">
                  <a:srgbClr val="4F81BD">
                    <a:tint val="50000"/>
                    <a:shade val="100000"/>
                    <a:satMod val="350000"/>
                  </a:srgbClr>
                </a:gs>
              </a:gsLst>
              <a:lin ang="16200000" scaled="0"/>
            </a:gradFill>
            <a:ln w="9525" cap="flat" cmpd="sng" algn="ctr">
              <a:solidFill>
                <a:srgbClr val="4F81BD">
                  <a:shade val="95000"/>
                  <a:satMod val="105000"/>
                </a:srgbClr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>
                <a:ln>
                  <a:noFill/>
                </a:ln>
                <a:solidFill>
                  <a:sysClr val="window" lastClr="FFFFFF"/>
                </a:solidFill>
                <a:effectLst/>
                <a:uLnTx/>
                <a:uFillTx/>
                <a:latin typeface="Calibri"/>
                <a:ea typeface="+mn-ea"/>
                <a:cs typeface="Calibri"/>
              </a:endParaRPr>
            </a:p>
          </p:txBody>
        </p:sp>
        <p:cxnSp>
          <p:nvCxnSpPr>
            <p:cNvPr id="42" name="Straight Arrow Connector 41"/>
            <p:cNvCxnSpPr>
              <a:stCxn id="40" idx="3"/>
              <a:endCxn id="22" idx="1"/>
            </p:cNvCxnSpPr>
            <p:nvPr/>
          </p:nvCxnSpPr>
          <p:spPr>
            <a:xfrm>
              <a:off x="3018542" y="3022297"/>
              <a:ext cx="433275" cy="17900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3" name="Straight Arrow Connector 42"/>
            <p:cNvCxnSpPr>
              <a:stCxn id="40" idx="3"/>
              <a:endCxn id="24" idx="1"/>
            </p:cNvCxnSpPr>
            <p:nvPr/>
          </p:nvCxnSpPr>
          <p:spPr>
            <a:xfrm>
              <a:off x="3018542" y="3022297"/>
              <a:ext cx="433275" cy="664286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4" name="Straight Arrow Connector 43"/>
            <p:cNvCxnSpPr>
              <a:stCxn id="41" idx="3"/>
              <a:endCxn id="24" idx="1"/>
            </p:cNvCxnSpPr>
            <p:nvPr/>
          </p:nvCxnSpPr>
          <p:spPr>
            <a:xfrm>
              <a:off x="3018542" y="3271066"/>
              <a:ext cx="433275" cy="415517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5" name="Straight Arrow Connector 44"/>
            <p:cNvCxnSpPr>
              <a:stCxn id="41" idx="3"/>
              <a:endCxn id="22" idx="1"/>
            </p:cNvCxnSpPr>
            <p:nvPr/>
          </p:nvCxnSpPr>
          <p:spPr>
            <a:xfrm flipV="1">
              <a:off x="3018542" y="3201298"/>
              <a:ext cx="433275" cy="69768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6" name="Straight Arrow Connector 45"/>
            <p:cNvCxnSpPr>
              <a:stCxn id="41" idx="3"/>
              <a:endCxn id="23" idx="1"/>
            </p:cNvCxnSpPr>
            <p:nvPr/>
          </p:nvCxnSpPr>
          <p:spPr>
            <a:xfrm>
              <a:off x="3018542" y="3271066"/>
              <a:ext cx="433275" cy="179001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7" name="Straight Arrow Connector 46"/>
            <p:cNvCxnSpPr>
              <a:stCxn id="40" idx="3"/>
              <a:endCxn id="24" idx="1"/>
            </p:cNvCxnSpPr>
            <p:nvPr/>
          </p:nvCxnSpPr>
          <p:spPr>
            <a:xfrm>
              <a:off x="3018542" y="3022297"/>
              <a:ext cx="433275" cy="664286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cxnSp>
          <p:nvCxnSpPr>
            <p:cNvPr id="48" name="Straight Arrow Connector 47"/>
            <p:cNvCxnSpPr>
              <a:stCxn id="40" idx="3"/>
              <a:endCxn id="23" idx="1"/>
            </p:cNvCxnSpPr>
            <p:nvPr/>
          </p:nvCxnSpPr>
          <p:spPr>
            <a:xfrm>
              <a:off x="3018542" y="3022297"/>
              <a:ext cx="433275" cy="427770"/>
            </a:xfrm>
            <a:prstGeom prst="straightConnector1">
              <a:avLst/>
            </a:prstGeom>
            <a:noFill/>
            <a:ln w="12700" cap="flat" cmpd="sng" algn="ctr">
              <a:solidFill>
                <a:srgbClr val="000000"/>
              </a:solidFill>
              <a:prstDash val="solid"/>
              <a:round/>
              <a:headEnd type="none"/>
              <a:tailEnd type="triangle"/>
            </a:ln>
            <a:effectLst/>
          </p:spPr>
        </p:cxnSp>
        <p:sp>
          <p:nvSpPr>
            <p:cNvPr id="49" name="TextBox 48"/>
            <p:cNvSpPr txBox="1"/>
            <p:nvPr/>
          </p:nvSpPr>
          <p:spPr>
            <a:xfrm>
              <a:off x="2562980" y="4321315"/>
              <a:ext cx="1912379" cy="902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>
                  <a:latin typeface="Calibri"/>
                  <a:cs typeface="Calibri"/>
                </a:rPr>
                <a:t>split graph into </a:t>
              </a:r>
              <a:r>
                <a:rPr lang="en-US" sz="1900" i="1" dirty="0">
                  <a:latin typeface="Calibri"/>
                  <a:cs typeface="Calibri"/>
                </a:rPr>
                <a:t>stages</a:t>
              </a:r>
              <a:r>
                <a:rPr lang="en-US" sz="1900" dirty="0">
                  <a:latin typeface="Calibri"/>
                  <a:cs typeface="Calibri"/>
                </a:rPr>
                <a:t> of tasks</a:t>
              </a:r>
              <a:endParaRPr lang="en-US" sz="1900" i="1" dirty="0">
                <a:latin typeface="Calibri"/>
                <a:cs typeface="Calibri"/>
              </a:endParaRPr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2562980" y="5103296"/>
              <a:ext cx="1762752" cy="902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>
                  <a:latin typeface="Calibri"/>
                  <a:cs typeface="Calibri"/>
                </a:rPr>
                <a:t>submit each stage as ready</a:t>
              </a:r>
            </a:p>
          </p:txBody>
        </p:sp>
        <p:cxnSp>
          <p:nvCxnSpPr>
            <p:cNvPr id="51" name="Straight Connector 50"/>
            <p:cNvCxnSpPr/>
            <p:nvPr/>
          </p:nvCxnSpPr>
          <p:spPr>
            <a:xfrm>
              <a:off x="2286000" y="2588381"/>
              <a:ext cx="0" cy="366001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 flipV="1">
              <a:off x="2053770" y="3729640"/>
              <a:ext cx="457200" cy="416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1976887" y="3276173"/>
              <a:ext cx="559067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alibri"/>
                  <a:cs typeface="Calibri"/>
                </a:rPr>
                <a:t>DAG</a:t>
              </a:r>
            </a:p>
          </p:txBody>
        </p:sp>
      </p:grpSp>
      <p:grpSp>
        <p:nvGrpSpPr>
          <p:cNvPr id="54" name="Group 53"/>
          <p:cNvGrpSpPr/>
          <p:nvPr/>
        </p:nvGrpSpPr>
        <p:grpSpPr>
          <a:xfrm>
            <a:off x="4331305" y="1333503"/>
            <a:ext cx="2598057" cy="3200400"/>
            <a:chOff x="4331305" y="1981200"/>
            <a:chExt cx="2598057" cy="4267200"/>
          </a:xfrm>
        </p:grpSpPr>
        <p:sp>
          <p:nvSpPr>
            <p:cNvPr id="55" name="TextBox 54"/>
            <p:cNvSpPr txBox="1"/>
            <p:nvPr/>
          </p:nvSpPr>
          <p:spPr>
            <a:xfrm>
              <a:off x="5028928" y="1981200"/>
              <a:ext cx="1890261" cy="5745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 err="1">
                  <a:latin typeface="Calibri"/>
                  <a:cs typeface="Calibri"/>
                </a:rPr>
                <a:t>TaskScheduler</a:t>
              </a:r>
              <a:endParaRPr lang="en-US" sz="2200" dirty="0">
                <a:latin typeface="Calibri"/>
                <a:cs typeface="Calibri"/>
              </a:endParaRPr>
            </a:p>
          </p:txBody>
        </p:sp>
        <p:cxnSp>
          <p:nvCxnSpPr>
            <p:cNvPr id="56" name="Straight Connector 55"/>
            <p:cNvCxnSpPr/>
            <p:nvPr/>
          </p:nvCxnSpPr>
          <p:spPr>
            <a:xfrm>
              <a:off x="4696580" y="2588381"/>
              <a:ext cx="0" cy="366001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/>
            <p:cNvCxnSpPr/>
            <p:nvPr/>
          </p:nvCxnSpPr>
          <p:spPr>
            <a:xfrm flipV="1">
              <a:off x="4532085" y="3733800"/>
              <a:ext cx="457200" cy="416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/>
            <p:cNvSpPr txBox="1"/>
            <p:nvPr/>
          </p:nvSpPr>
          <p:spPr>
            <a:xfrm>
              <a:off x="4331305" y="3276173"/>
              <a:ext cx="821559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 err="1">
                  <a:latin typeface="Calibri"/>
                  <a:cs typeface="Calibri"/>
                </a:rPr>
                <a:t>TaskSet</a:t>
              </a:r>
              <a:endParaRPr lang="en-US" sz="1600" dirty="0">
                <a:latin typeface="Calibri"/>
                <a:cs typeface="Calibri"/>
              </a:endParaRPr>
            </a:p>
          </p:txBody>
        </p:sp>
        <p:sp>
          <p:nvSpPr>
            <p:cNvPr id="59" name="TextBox 58"/>
            <p:cNvSpPr txBox="1"/>
            <p:nvPr/>
          </p:nvSpPr>
          <p:spPr>
            <a:xfrm>
              <a:off x="4963885" y="4321315"/>
              <a:ext cx="1965477" cy="902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>
                  <a:latin typeface="Calibri"/>
                  <a:cs typeface="Calibri"/>
                </a:rPr>
                <a:t>launch tasks via cluster manager</a:t>
              </a:r>
              <a:endParaRPr lang="en-US" sz="1900" i="1" dirty="0">
                <a:latin typeface="Calibri"/>
                <a:cs typeface="Calibri"/>
              </a:endParaRPr>
            </a:p>
          </p:txBody>
        </p:sp>
        <p:sp>
          <p:nvSpPr>
            <p:cNvPr id="60" name="TextBox 59"/>
            <p:cNvSpPr txBox="1"/>
            <p:nvPr/>
          </p:nvSpPr>
          <p:spPr>
            <a:xfrm>
              <a:off x="4963885" y="5103296"/>
              <a:ext cx="1965477" cy="902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>
                  <a:latin typeface="Calibri"/>
                  <a:cs typeface="Calibri"/>
                </a:rPr>
                <a:t>retry failed or straggling tasks</a:t>
              </a:r>
              <a:endParaRPr lang="en-US" sz="1900" i="1" dirty="0">
                <a:latin typeface="Calibri"/>
                <a:cs typeface="Calibri"/>
              </a:endParaRPr>
            </a:p>
          </p:txBody>
        </p:sp>
        <p:sp>
          <p:nvSpPr>
            <p:cNvPr id="61" name="Rectangle 60"/>
            <p:cNvSpPr/>
            <p:nvPr/>
          </p:nvSpPr>
          <p:spPr>
            <a:xfrm>
              <a:off x="5439228" y="2818687"/>
              <a:ext cx="1040191" cy="123563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>
              <a:noFill/>
              <a:headEnd type="none" w="med" len="med"/>
              <a:tailEnd type="none"/>
            </a:ln>
          </p:spPr>
          <p:style>
            <a:lnRef idx="2">
              <a:schemeClr val="accent2"/>
            </a:lnRef>
            <a:fillRef idx="1">
              <a:schemeClr val="lt1"/>
            </a:fillRef>
            <a:effectRef idx="0">
              <a:schemeClr val="accent2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>
                <a:latin typeface="Calibri"/>
                <a:cs typeface="Calibri"/>
              </a:endParaRPr>
            </a:p>
          </p:txBody>
        </p:sp>
        <p:cxnSp>
          <p:nvCxnSpPr>
            <p:cNvPr id="62" name="Straight Arrow Connector 61"/>
            <p:cNvCxnSpPr/>
            <p:nvPr/>
          </p:nvCxnSpPr>
          <p:spPr>
            <a:xfrm>
              <a:off x="5173135" y="3652048"/>
              <a:ext cx="1548189" cy="7257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/>
            <p:cNvCxnSpPr/>
            <p:nvPr/>
          </p:nvCxnSpPr>
          <p:spPr>
            <a:xfrm flipH="1">
              <a:off x="5173136" y="3810495"/>
              <a:ext cx="1548188" cy="1210"/>
            </a:xfrm>
            <a:prstGeom prst="straightConnector1">
              <a:avLst/>
            </a:prstGeom>
            <a:ln>
              <a:solidFill>
                <a:schemeClr val="tx1"/>
              </a:solidFill>
              <a:headEnd type="none" w="med" len="med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TextBox 63"/>
            <p:cNvSpPr txBox="1"/>
            <p:nvPr/>
          </p:nvSpPr>
          <p:spPr>
            <a:xfrm>
              <a:off x="5443537" y="2781904"/>
              <a:ext cx="1043876" cy="861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800" dirty="0">
                  <a:latin typeface="Calibri"/>
                  <a:cs typeface="Calibri"/>
                </a:rPr>
                <a:t>Cluster</a:t>
              </a:r>
              <a:br>
                <a:rPr lang="en-US" sz="1800" dirty="0">
                  <a:latin typeface="Calibri"/>
                  <a:cs typeface="Calibri"/>
                </a:rPr>
              </a:br>
              <a:r>
                <a:rPr lang="en-US" sz="1800" dirty="0">
                  <a:latin typeface="Calibri"/>
                  <a:cs typeface="Calibri"/>
                </a:rPr>
                <a:t>manager</a:t>
              </a:r>
            </a:p>
          </p:txBody>
        </p:sp>
      </p:grpSp>
      <p:grpSp>
        <p:nvGrpSpPr>
          <p:cNvPr id="65" name="Group 64"/>
          <p:cNvGrpSpPr/>
          <p:nvPr/>
        </p:nvGrpSpPr>
        <p:grpSpPr>
          <a:xfrm>
            <a:off x="6805990" y="1333503"/>
            <a:ext cx="2338010" cy="3200400"/>
            <a:chOff x="6805990" y="1981200"/>
            <a:chExt cx="2338010" cy="4267200"/>
          </a:xfrm>
        </p:grpSpPr>
        <p:sp>
          <p:nvSpPr>
            <p:cNvPr id="66" name="TextBox 65"/>
            <p:cNvSpPr txBox="1"/>
            <p:nvPr/>
          </p:nvSpPr>
          <p:spPr>
            <a:xfrm>
              <a:off x="7566724" y="1981200"/>
              <a:ext cx="1056700" cy="57451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200" dirty="0">
                  <a:latin typeface="Calibri"/>
                  <a:cs typeface="Calibri"/>
                </a:rPr>
                <a:t>Worker</a:t>
              </a:r>
            </a:p>
          </p:txBody>
        </p:sp>
        <p:sp>
          <p:nvSpPr>
            <p:cNvPr id="67" name="TextBox 66"/>
            <p:cNvSpPr txBox="1"/>
            <p:nvPr/>
          </p:nvSpPr>
          <p:spPr>
            <a:xfrm>
              <a:off x="7178523" y="4321315"/>
              <a:ext cx="1965477" cy="5129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>
                  <a:latin typeface="Calibri"/>
                  <a:cs typeface="Calibri"/>
                </a:rPr>
                <a:t>execute tasks</a:t>
              </a:r>
              <a:endParaRPr lang="en-US" sz="1900" i="1" dirty="0">
                <a:latin typeface="Calibri"/>
                <a:cs typeface="Calibri"/>
              </a:endParaRPr>
            </a:p>
          </p:txBody>
        </p:sp>
        <p:sp>
          <p:nvSpPr>
            <p:cNvPr id="68" name="TextBox 67"/>
            <p:cNvSpPr txBox="1"/>
            <p:nvPr/>
          </p:nvSpPr>
          <p:spPr>
            <a:xfrm>
              <a:off x="7178523" y="5103653"/>
              <a:ext cx="1965477" cy="90281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900" dirty="0">
                  <a:latin typeface="Calibri"/>
                  <a:cs typeface="Calibri"/>
                </a:rPr>
                <a:t>store and serve blocks</a:t>
              </a:r>
              <a:endParaRPr lang="en-US" sz="1900" i="1" dirty="0">
                <a:latin typeface="Calibri"/>
                <a:cs typeface="Calibri"/>
              </a:endParaRPr>
            </a:p>
          </p:txBody>
        </p:sp>
        <p:grpSp>
          <p:nvGrpSpPr>
            <p:cNvPr id="69" name="Group 68"/>
            <p:cNvGrpSpPr/>
            <p:nvPr/>
          </p:nvGrpSpPr>
          <p:grpSpPr>
            <a:xfrm>
              <a:off x="7534124" y="2805091"/>
              <a:ext cx="1152676" cy="1338942"/>
              <a:chOff x="7533502" y="2705050"/>
              <a:chExt cx="1226720" cy="1530251"/>
            </a:xfrm>
          </p:grpSpPr>
          <p:sp>
            <p:nvSpPr>
              <p:cNvPr id="73" name="Rectangle 72"/>
              <p:cNvSpPr/>
              <p:nvPr/>
            </p:nvSpPr>
            <p:spPr>
              <a:xfrm>
                <a:off x="7533502" y="2705050"/>
                <a:ext cx="1226720" cy="1530251"/>
              </a:xfrm>
              <a:prstGeom prst="rect">
                <a:avLst/>
              </a:prstGeom>
              <a:solidFill>
                <a:schemeClr val="accent1">
                  <a:lumMod val="20000"/>
                  <a:lumOff val="80000"/>
                </a:schemeClr>
              </a:solidFill>
              <a:ln>
                <a:headEnd type="none" w="med" len="med"/>
                <a:tailEnd type="none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n-US">
                  <a:latin typeface="Calibri"/>
                  <a:cs typeface="Calibri"/>
                </a:endParaRPr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7644130" y="3440250"/>
                <a:ext cx="1035409" cy="722286"/>
              </a:xfrm>
              <a:prstGeom prst="rect">
                <a:avLst/>
              </a:prstGeom>
              <a:ln w="12700" cmpd="sng">
                <a:headEnd type="none" w="med" len="med"/>
                <a:tailEnd type="none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>
                    <a:latin typeface="Calibri"/>
                    <a:cs typeface="Calibri"/>
                  </a:rPr>
                  <a:t>Block manager</a:t>
                </a:r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7644130" y="2849768"/>
                <a:ext cx="1035410" cy="455252"/>
              </a:xfrm>
              <a:prstGeom prst="rect">
                <a:avLst/>
              </a:prstGeom>
              <a:ln w="12700" cmpd="sng">
                <a:headEnd type="none" w="med" len="med"/>
                <a:tailEnd type="none"/>
              </a:ln>
            </p:spPr>
            <p:style>
              <a:lnRef idx="2">
                <a:schemeClr val="accent1"/>
              </a:lnRef>
              <a:fillRef idx="1">
                <a:schemeClr val="lt1"/>
              </a:fillRef>
              <a:effectRef idx="0">
                <a:schemeClr val="accent1"/>
              </a:effectRef>
              <a:fontRef idx="minor">
                <a:schemeClr val="dk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1600" dirty="0">
                    <a:latin typeface="Calibri"/>
                    <a:cs typeface="Calibri"/>
                  </a:rPr>
                  <a:t>Threads</a:t>
                </a:r>
              </a:p>
            </p:txBody>
          </p:sp>
        </p:grpSp>
        <p:cxnSp>
          <p:nvCxnSpPr>
            <p:cNvPr id="70" name="Straight Connector 69"/>
            <p:cNvCxnSpPr/>
            <p:nvPr/>
          </p:nvCxnSpPr>
          <p:spPr>
            <a:xfrm>
              <a:off x="7050315" y="2588381"/>
              <a:ext cx="0" cy="3660019"/>
            </a:xfrm>
            <a:prstGeom prst="line">
              <a:avLst/>
            </a:prstGeom>
            <a:ln>
              <a:solidFill>
                <a:schemeClr val="bg1">
                  <a:lumMod val="75000"/>
                </a:schemeClr>
              </a:solidFill>
              <a:headEnd type="none" w="med" len="med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1" name="Straight Arrow Connector 70"/>
            <p:cNvCxnSpPr/>
            <p:nvPr/>
          </p:nvCxnSpPr>
          <p:spPr>
            <a:xfrm flipV="1">
              <a:off x="6882190" y="3733800"/>
              <a:ext cx="457200" cy="4160"/>
            </a:xfrm>
            <a:prstGeom prst="straightConnector1">
              <a:avLst/>
            </a:prstGeom>
            <a:ln w="57150" cmpd="sng">
              <a:solidFill>
                <a:schemeClr val="tx1"/>
              </a:solidFill>
              <a:headEnd type="none" w="med" len="med"/>
              <a:tailEnd type="triangl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72" name="TextBox 71"/>
            <p:cNvSpPr txBox="1"/>
            <p:nvPr/>
          </p:nvSpPr>
          <p:spPr>
            <a:xfrm>
              <a:off x="6805990" y="3272971"/>
              <a:ext cx="566882" cy="45140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600" dirty="0">
                  <a:latin typeface="Calibri"/>
                  <a:cs typeface="Calibri"/>
                </a:rPr>
                <a:t>Task</a:t>
              </a:r>
            </a:p>
          </p:txBody>
        </p:sp>
      </p:grpSp>
      <p:sp>
        <p:nvSpPr>
          <p:cNvPr id="76" name="TextBox 75"/>
          <p:cNvSpPr txBox="1"/>
          <p:nvPr/>
        </p:nvSpPr>
        <p:spPr>
          <a:xfrm>
            <a:off x="571170" y="4805297"/>
            <a:ext cx="822960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400" dirty="0">
                <a:latin typeface="Calibri"/>
                <a:cs typeface="Calibri"/>
              </a:rPr>
              <a:t>source: https://</a:t>
            </a:r>
            <a:r>
              <a:rPr lang="en-US" sz="1400" dirty="0" err="1">
                <a:latin typeface="Calibri"/>
                <a:cs typeface="Calibri"/>
              </a:rPr>
              <a:t>cwiki.apache.org</a:t>
            </a:r>
            <a:r>
              <a:rPr lang="en-US" sz="1400" dirty="0">
                <a:latin typeface="Calibri"/>
                <a:cs typeface="Calibri"/>
              </a:rPr>
              <a:t>/confluence/display/SPARK/</a:t>
            </a:r>
            <a:r>
              <a:rPr lang="en-US" sz="1400" dirty="0" err="1">
                <a:latin typeface="Calibri"/>
                <a:cs typeface="Calibri"/>
              </a:rPr>
              <a:t>Spark+Internals</a:t>
            </a:r>
            <a:endParaRPr lang="en-US" sz="1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8085295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RDDs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400" dirty="0"/>
              <a:t>RDDs can be created from many data sources:</a:t>
            </a:r>
          </a:p>
          <a:p>
            <a:r>
              <a:rPr lang="en-US" sz="2400" dirty="0"/>
              <a:t>Python collections</a:t>
            </a:r>
          </a:p>
          <a:p>
            <a:r>
              <a:rPr lang="en-US" sz="2400" dirty="0"/>
              <a:t>Text files, CSV files</a:t>
            </a:r>
          </a:p>
          <a:p>
            <a:r>
              <a:rPr lang="en-US" sz="2400" dirty="0"/>
              <a:t>Amazon S3</a:t>
            </a:r>
          </a:p>
          <a:p>
            <a:r>
              <a:rPr lang="en-US" sz="2400" dirty="0"/>
              <a:t>Hadoop Distributed File System (HDFS)</a:t>
            </a:r>
          </a:p>
          <a:p>
            <a:r>
              <a:rPr lang="en-US" sz="2400" dirty="0"/>
              <a:t>Relational database tables</a:t>
            </a:r>
          </a:p>
          <a:p>
            <a:r>
              <a:rPr lang="en-US" sz="2400" dirty="0"/>
              <a:t>Parquet files</a:t>
            </a:r>
          </a:p>
          <a:p>
            <a:r>
              <a:rPr lang="en-US" sz="2400" dirty="0"/>
              <a:t>…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091285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9725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/>
              <a:t>Create RDD from a Python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import required libraries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from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pyspark.sql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import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SparkSession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create an instance of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SparkSession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spark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SparkSession.builder.getOrCreate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sc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spark.sparkContext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create and RDD as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rdd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= RDD[Integer]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rdd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b="1" dirty="0" err="1">
                <a:solidFill>
                  <a:srgbClr val="00B05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sc.parallelize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([1,2,2,3,3,4,4,5])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numbers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rdd.collect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numbers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[1, 2, 2, 3, 3, 4, 4, 5]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rdd.count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8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6907786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378163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/>
              <a:t>Create RDD from a Python Collection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make all elements unique: distinct() is a transformation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rdd2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rdd.distinct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rdd2.collect()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[1, 2, 3, 4, 5]</a:t>
            </a:r>
          </a:p>
          <a:p>
            <a:pPr marL="0" indent="0">
              <a:buNone/>
            </a:pP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find sum/total of all elements: reduce() is an action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total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rdd.reduce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(lambda x, y: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x+y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total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24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total2 = rdd2.reduce(lambda x, y: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x+y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total2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15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282756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9725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/>
              <a:t>Create RDD from Python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SparkSession available as 'spark’.</a:t>
            </a:r>
          </a:p>
          <a:p>
            <a:pPr marL="0" indent="0">
              <a:buNone/>
            </a:pPr>
            <a:r>
              <a:rPr lang="en-US" sz="1100" dirty="0">
                <a:latin typeface="Consolas" panose="020B0609020204030204" pitchFamily="49" charset="0"/>
                <a:cs typeface="Consolas" panose="020B0609020204030204" pitchFamily="49" charset="0"/>
              </a:rPr>
              <a:t>&gt;&gt;&gt; genes = [("g1", 1.4), ("g1", 1.2), ("g2", 2.0), ("g2", 3.2), ("g4", 1.3), ("g2", 3.2), ("g4", 1.3)]</a:t>
            </a:r>
            <a:endParaRPr lang="en-US" sz="11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pairs : RDD[(String, Integer)]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&gt;&gt;&gt; pairs =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spark.sparkContext.parallelize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(genes)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pairs.collect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[("g1", 1.4), ("g1", 1.2), ("g2", 2.0), ("g2", 3.2), ("g4", 1.3), ("g2", 3.2), ("g4", 1.3)]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unique =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pairs.distinct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5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unique.collect</a:t>
            </a:r>
            <a:r>
              <a:rPr lang="en-US" sz="15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300" dirty="0">
                <a:latin typeface="Consolas" panose="020B0609020204030204" pitchFamily="49" charset="0"/>
                <a:cs typeface="Consolas" panose="020B0609020204030204" pitchFamily="49" charset="0"/>
              </a:rPr>
              <a:t>[("g1", 1.4), ("g1", 1.2), ("g2", 2.0), ("g2", 3.2), ("g4", 1.3)]</a:t>
            </a:r>
          </a:p>
          <a:p>
            <a:pPr marL="0" indent="0">
              <a:buNone/>
            </a:pPr>
            <a:endParaRPr lang="en-US" sz="13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17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apply a reduction transformation for each unique key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&gt;&gt;&gt; reduced =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unique.reduceByKey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(lambda x, y: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x+y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sz="1700" dirty="0" err="1">
                <a:latin typeface="Consolas" panose="020B0609020204030204" pitchFamily="49" charset="0"/>
                <a:cs typeface="Consolas" panose="020B0609020204030204" pitchFamily="49" charset="0"/>
              </a:rPr>
              <a:t>reduced.collect</a:t>
            </a: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[('g1', 2.6), ('g4', 1.3), ('g2', 5.2)]</a:t>
            </a:r>
          </a:p>
        </p:txBody>
      </p:sp>
    </p:spTree>
    <p:extLst>
      <p:ext uri="{BB962C8B-B14F-4D97-AF65-F5344CB8AC3E}">
        <p14:creationId xmlns:p14="http://schemas.microsoft.com/office/powerpoint/2010/main" val="41912216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Spark ideas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Expressive computing system, </a:t>
            </a:r>
          </a:p>
          <a:p>
            <a:r>
              <a:rPr lang="en-US" dirty="0"/>
              <a:t>Not limited to MapReduce model</a:t>
            </a:r>
          </a:p>
          <a:p>
            <a:pPr lvl="1"/>
            <a:r>
              <a:rPr lang="en-US" dirty="0"/>
              <a:t>Superset of MapReduce model </a:t>
            </a:r>
          </a:p>
          <a:p>
            <a:r>
              <a:rPr lang="en-US" dirty="0"/>
              <a:t>Facilitate system memory</a:t>
            </a:r>
          </a:p>
          <a:p>
            <a:r>
              <a:rPr lang="en-US" dirty="0"/>
              <a:t>Use memory as much as possible (faster)</a:t>
            </a:r>
          </a:p>
          <a:p>
            <a:r>
              <a:rPr lang="en-US" dirty="0"/>
              <a:t>Avoid saving intermediate results to disk</a:t>
            </a:r>
          </a:p>
          <a:p>
            <a:r>
              <a:rPr lang="en-US" dirty="0"/>
              <a:t>Cache data for repetitive queries </a:t>
            </a:r>
            <a:r>
              <a:rPr lang="en-US" sz="2600" dirty="0"/>
              <a:t>(e.g. for machine learning)</a:t>
            </a:r>
          </a:p>
          <a:p>
            <a:r>
              <a:rPr lang="en-US" dirty="0"/>
              <a:t>Compatible with Hadoop</a:t>
            </a:r>
          </a:p>
        </p:txBody>
      </p:sp>
    </p:spTree>
    <p:extLst>
      <p:ext uri="{BB962C8B-B14F-4D97-AF65-F5344CB8AC3E}">
        <p14:creationId xmlns:p14="http://schemas.microsoft.com/office/powerpoint/2010/main" val="380866308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9725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/>
              <a:t>Create RDD from a list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SparkSession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available as 'spark'.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strings = ["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", "ted", "jane", 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george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"]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names : RDD[String]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names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spark.sparkContext.parallelize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(strings)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names.collect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', 'ted', 'jane', 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george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’]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key_value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RDD[(String, Integer)]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apply a map() transformation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key_value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names.map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(lambda x: (x,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len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(x)))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key_value.collect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[('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', 4), ('ted', 3), ('jane', 4), ('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george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', 6)]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key_value.count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395323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02284"/>
            <a:ext cx="7886700" cy="378162"/>
          </a:xfrm>
        </p:spPr>
        <p:txBody>
          <a:bodyPr>
            <a:noAutofit/>
          </a:bodyPr>
          <a:lstStyle/>
          <a:p>
            <a:pPr fontAlgn="base"/>
            <a:r>
              <a:rPr lang="en-US" sz="2000" b="1" dirty="0" err="1"/>
              <a:t>PySpark</a:t>
            </a:r>
            <a:r>
              <a:rPr lang="en-US" sz="2000" b="1" dirty="0"/>
              <a:t> parallelize() – Create RDD from a list of tuples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80447"/>
            <a:ext cx="7886700" cy="4047212"/>
          </a:xfrm>
        </p:spPr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SparkSession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available as 'spark'.</a:t>
            </a:r>
            <a:endParaRPr lang="en-US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tuples = [("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", 10, 40), ("ted", 30, 50)]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tuples : RDD[(String, Integer, Integer)]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tuples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spark.sparkContext.parallelize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(tuples)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tuples.collect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[("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", 10, 40), ("ted", 30, 50)]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tuples.count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  <a:p>
            <a:pPr marL="0" indent="0">
              <a:buNone/>
            </a:pP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tuples2 : RDD[(String, Integer)]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x = (x[0], x[1], x[2])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map() is a 1-to-1 transformation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tuples2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tuples.map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(lambda x: (x[0], x[1]*x[2]))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tuples2.collect()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[('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alex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’, 400), ('ted’, 1500)]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tuples2.count()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5266380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9725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 err="1"/>
              <a:t>PySpark</a:t>
            </a:r>
            <a:r>
              <a:rPr lang="en-US" b="1" dirty="0"/>
              <a:t> parallelize() – Create RDD from a text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$ cat 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sz="2400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sz="2400" dirty="0" err="1">
                <a:latin typeface="Consolas" panose="020B0609020204030204" pitchFamily="49" charset="0"/>
                <a:cs typeface="Consolas" panose="020B0609020204030204" pitchFamily="49" charset="0"/>
              </a:rPr>
              <a:t>foxdata.txt</a:t>
            </a:r>
            <a:endParaRPr lang="en-US" sz="2400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a red fox jumped of high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fox jumped over a high fence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7030A0"/>
                </a:solidFill>
              </a:rPr>
              <a:t>red of fox jumped</a:t>
            </a:r>
          </a:p>
        </p:txBody>
      </p:sp>
    </p:spTree>
    <p:extLst>
      <p:ext uri="{BB962C8B-B14F-4D97-AF65-F5344CB8AC3E}">
        <p14:creationId xmlns:p14="http://schemas.microsoft.com/office/powerpoint/2010/main" val="250500384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362260"/>
          </a:xfrm>
        </p:spPr>
        <p:txBody>
          <a:bodyPr>
            <a:normAutofit fontScale="90000"/>
          </a:bodyPr>
          <a:lstStyle/>
          <a:p>
            <a:pPr fontAlgn="base"/>
            <a:r>
              <a:rPr lang="en-US" b="1" dirty="0" err="1"/>
              <a:t>PySpark</a:t>
            </a:r>
            <a:r>
              <a:rPr lang="en-US" b="1" dirty="0"/>
              <a:t> parallelize() – Create RDD from a text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36105"/>
            <a:ext cx="7886700" cy="3996618"/>
          </a:xfrm>
        </p:spPr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# spark as a SparkSession object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input_path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 = 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foxdata.txt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”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records : RDD[String]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records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spark.sparkContext.textFile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input_path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records.collect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700" dirty="0">
                <a:latin typeface="Consolas" panose="020B0609020204030204" pitchFamily="49" charset="0"/>
                <a:cs typeface="Consolas" panose="020B0609020204030204" pitchFamily="49" charset="0"/>
              </a:rPr>
              <a:t>['a red fox jumped of high’, 'fox jumped over a high fence’, 'red of fox jumped']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records.count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3</a:t>
            </a: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filtered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: RDD[String]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filtered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records.filter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(lambda rec: ”fence" in rec)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filtered.collect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800" dirty="0">
                <a:latin typeface="Consolas" panose="020B0609020204030204" pitchFamily="49" charset="0"/>
                <a:cs typeface="Consolas" panose="020B0609020204030204" pitchFamily="49" charset="0"/>
              </a:rPr>
              <a:t>[ 'fox jumped over a high fence’ 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filtered2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records.filter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(lambda rec: "red" in rec)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filtered2.collect()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['a red fox jumped of high', 'red of fox jumped']</a:t>
            </a:r>
          </a:p>
        </p:txBody>
      </p:sp>
    </p:spTree>
    <p:extLst>
      <p:ext uri="{BB962C8B-B14F-4D97-AF65-F5344CB8AC3E}">
        <p14:creationId xmlns:p14="http://schemas.microsoft.com/office/powerpoint/2010/main" val="309396092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9725"/>
          </a:xfrm>
        </p:spPr>
        <p:txBody>
          <a:bodyPr>
            <a:noAutofit/>
          </a:bodyPr>
          <a:lstStyle/>
          <a:p>
            <a:pPr fontAlgn="base"/>
            <a:r>
              <a:rPr lang="en-US" sz="2400" b="1" dirty="0"/>
              <a:t>Create RDD from multiple text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723569"/>
            <a:ext cx="7886700" cy="3909154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inputs = 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foxdata.txt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,/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tmp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</a:t>
            </a:r>
            <a:r>
              <a:rPr lang="en-US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foxdata.txt</a:t>
            </a: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" 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&gt;&gt;&gt; # records : RDD[String] 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records =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spark.sparkContext.textFile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(inputs)</a:t>
            </a:r>
            <a:endParaRPr lang="en-US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records.collect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[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'a red fox jumped of high’,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'fox jumped over a high fence’,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'red of fox jumped’,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'a red fox jumped of high’,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'fox jumped over a high fence’, 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'red of fox jumped’</a:t>
            </a:r>
          </a:p>
          <a:p>
            <a:pPr marL="0" indent="0">
              <a:buNone/>
            </a:pPr>
            <a:r>
              <a:rPr lang="en-US" sz="1400" dirty="0">
                <a:latin typeface="Consolas" panose="020B0609020204030204" pitchFamily="49" charset="0"/>
                <a:cs typeface="Consolas" panose="020B0609020204030204" pitchFamily="49" charset="0"/>
              </a:rPr>
              <a:t>]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&gt;&gt;&gt; </a:t>
            </a:r>
            <a:r>
              <a:rPr lang="en-US" dirty="0" err="1">
                <a:latin typeface="Consolas" panose="020B0609020204030204" pitchFamily="49" charset="0"/>
                <a:cs typeface="Consolas" panose="020B0609020204030204" pitchFamily="49" charset="0"/>
              </a:rPr>
              <a:t>records.count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pPr marL="0" indent="0">
              <a:buNone/>
            </a:pP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3525768446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68994"/>
          </a:xfrm>
        </p:spPr>
        <p:txBody>
          <a:bodyPr/>
          <a:lstStyle/>
          <a:p>
            <a:r>
              <a:rPr lang="en-US" dirty="0"/>
              <a:t>RDD Tutorials (links to URLs)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42839"/>
            <a:ext cx="8054174" cy="3789884"/>
          </a:xfrm>
        </p:spPr>
        <p:txBody>
          <a:bodyPr>
            <a:normAutofit/>
          </a:bodyPr>
          <a:lstStyle/>
          <a:p>
            <a:pPr marL="457200" indent="-457200">
              <a:buAutoNum type="arabicPeriod"/>
            </a:pPr>
            <a:r>
              <a:rPr lang="en-US" i="0" dirty="0">
                <a:solidFill>
                  <a:srgbClr val="1E73BE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3"/>
              </a:rPr>
              <a:t>PySpark RDD Tutorial, Learn with Examples</a:t>
            </a:r>
            <a:endParaRPr lang="en-US" dirty="0">
              <a:solidFill>
                <a:srgbClr val="1E73BE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AutoNum type="arabicPeriod"/>
            </a:pPr>
            <a:r>
              <a:rPr lang="en-US" i="0" dirty="0">
                <a:solidFill>
                  <a:srgbClr val="303030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4"/>
              </a:rPr>
              <a:t>PySpark – RDD</a:t>
            </a:r>
            <a:endParaRPr lang="en-US" i="0" dirty="0">
              <a:solidFill>
                <a:srgbClr val="30303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r>
              <a:rPr lang="en-US" i="0" dirty="0">
                <a:solidFill>
                  <a:srgbClr val="22222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  <a:hlinkClick r:id="rId5"/>
              </a:rPr>
              <a:t>A Comprehensive Guide to PySpark RDD Operations</a:t>
            </a:r>
            <a:endParaRPr lang="en-US" i="0" dirty="0">
              <a:solidFill>
                <a:srgbClr val="22222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AutoNum type="arabicPeriod"/>
            </a:pPr>
            <a:endParaRPr lang="en-US" i="0" dirty="0">
              <a:solidFill>
                <a:srgbClr val="303030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457200" indent="-457200">
              <a:buAutoNum type="arabicPeriod"/>
            </a:pPr>
            <a:endParaRPr lang="en-US" sz="2400" b="1" i="0" dirty="0">
              <a:solidFill>
                <a:srgbClr val="1E73BE"/>
              </a:solidFill>
              <a:effectLst/>
              <a:latin typeface="Open Sans" panose="020B0606030504020204" pitchFamily="34" charset="0"/>
            </a:endParaRPr>
          </a:p>
          <a:p>
            <a:pPr marL="0" indent="0">
              <a:buNone/>
            </a:pPr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140977493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5"/>
            <a:ext cx="7886700" cy="568994"/>
          </a:xfrm>
        </p:spPr>
        <p:txBody>
          <a:bodyPr/>
          <a:lstStyle/>
          <a:p>
            <a:r>
              <a:rPr lang="en-US" dirty="0"/>
              <a:t>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842839"/>
            <a:ext cx="8054174" cy="3789884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3200" dirty="0"/>
              <a:t>Spark can </a:t>
            </a:r>
            <a:r>
              <a:rPr lang="en-US" sz="3200" b="1" dirty="0"/>
              <a:t>create RDDs </a:t>
            </a:r>
            <a:r>
              <a:rPr lang="en-US" sz="3200" dirty="0"/>
              <a:t>from </a:t>
            </a:r>
            <a:r>
              <a:rPr lang="en-US" sz="3200" b="1" dirty="0"/>
              <a:t>many data sources</a:t>
            </a:r>
            <a:r>
              <a:rPr lang="en-US" sz="3200" dirty="0"/>
              <a:t>:</a:t>
            </a:r>
          </a:p>
          <a:p>
            <a:r>
              <a:rPr lang="en-US" sz="3000" dirty="0"/>
              <a:t> Python Collections</a:t>
            </a:r>
          </a:p>
          <a:p>
            <a:r>
              <a:rPr lang="en-US" sz="3000" dirty="0"/>
              <a:t> Text files</a:t>
            </a:r>
          </a:p>
          <a:p>
            <a:r>
              <a:rPr lang="en-US" sz="3000" dirty="0"/>
              <a:t> Amazon S3</a:t>
            </a:r>
          </a:p>
          <a:p>
            <a:r>
              <a:rPr lang="en-US" sz="3000" dirty="0"/>
              <a:t> Hadoop Dist. File System</a:t>
            </a:r>
          </a:p>
          <a:p>
            <a:r>
              <a:rPr lang="en-US" sz="3000" dirty="0"/>
              <a:t> Spark Transformations: map(), filter(), </a:t>
            </a:r>
            <a:r>
              <a:rPr lang="en-US" sz="3000" dirty="0" err="1"/>
              <a:t>flatMap</a:t>
            </a:r>
            <a:r>
              <a:rPr lang="en-US" sz="3000" dirty="0"/>
              <a:t>(), …</a:t>
            </a:r>
          </a:p>
          <a:p>
            <a:r>
              <a:rPr lang="en-US" sz="3000" dirty="0"/>
              <a:t> + many others…</a:t>
            </a:r>
          </a:p>
        </p:txBody>
      </p:sp>
    </p:spTree>
    <p:extLst>
      <p:ext uri="{BB962C8B-B14F-4D97-AF65-F5344CB8AC3E}">
        <p14:creationId xmlns:p14="http://schemas.microsoft.com/office/powerpoint/2010/main" val="14891794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RDD Data abstraction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1200149"/>
            <a:ext cx="7616853" cy="371221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</a:rPr>
              <a:t>Data = {Text files, CSV files, Log files Python collections, …}</a:t>
            </a:r>
          </a:p>
          <a:p>
            <a:pPr marL="0" indent="0">
              <a:buNone/>
            </a:pPr>
            <a:r>
              <a:rPr lang="en-US" dirty="0">
                <a:highlight>
                  <a:srgbClr val="00FF00"/>
                </a:highlight>
              </a:rPr>
              <a:t>Data  </a:t>
            </a:r>
            <a:r>
              <a:rPr lang="en-US" dirty="0">
                <a:highlight>
                  <a:srgbClr val="00FF00"/>
                </a:highlight>
                <a:sym typeface="Wingdings" pitchFamily="2" charset="2"/>
              </a:rPr>
              <a:t> Spark  RDD</a:t>
            </a:r>
            <a:endParaRPr lang="en-US" dirty="0">
              <a:highlight>
                <a:srgbClr val="00FF00"/>
              </a:highlight>
            </a:endParaRPr>
          </a:p>
          <a:p>
            <a:r>
              <a:rPr lang="en-US" dirty="0"/>
              <a:t>Resilient Distributed Datasets</a:t>
            </a:r>
          </a:p>
          <a:p>
            <a:r>
              <a:rPr lang="en-US" dirty="0"/>
              <a:t>Partitioned collection of records (to enable parallelism)</a:t>
            </a:r>
          </a:p>
          <a:p>
            <a:r>
              <a:rPr lang="en-US" dirty="0"/>
              <a:t>Spread across the cluster (reduce compute time)</a:t>
            </a:r>
          </a:p>
          <a:p>
            <a:r>
              <a:rPr lang="en-US" dirty="0"/>
              <a:t>Read-Only (to avoid synchronization)</a:t>
            </a:r>
            <a:endParaRPr lang="en-US" i="1" dirty="0"/>
          </a:p>
          <a:p>
            <a:r>
              <a:rPr lang="en-US" dirty="0"/>
              <a:t>Caching dataset in memory</a:t>
            </a:r>
          </a:p>
          <a:p>
            <a:pPr lvl="1"/>
            <a:r>
              <a:rPr lang="en-US" dirty="0"/>
              <a:t>different storage levels available</a:t>
            </a:r>
          </a:p>
          <a:p>
            <a:pPr lvl="1"/>
            <a:r>
              <a:rPr lang="en-US" dirty="0"/>
              <a:t>fallback to disk possible</a:t>
            </a:r>
          </a:p>
        </p:txBody>
      </p:sp>
    </p:spTree>
    <p:extLst>
      <p:ext uri="{BB962C8B-B14F-4D97-AF65-F5344CB8AC3E}">
        <p14:creationId xmlns:p14="http://schemas.microsoft.com/office/powerpoint/2010/main" val="23904254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9725"/>
          </a:xfrm>
        </p:spPr>
        <p:txBody>
          <a:bodyPr>
            <a:normAutofit fontScale="90000"/>
          </a:bodyPr>
          <a:lstStyle/>
          <a:p>
            <a:r>
              <a:rPr lang="en-US" dirty="0"/>
              <a:t>RDD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59958"/>
            <a:ext cx="7886700" cy="3972765"/>
          </a:xfrm>
        </p:spPr>
        <p:txBody>
          <a:bodyPr>
            <a:normAutofit/>
          </a:bodyPr>
          <a:lstStyle/>
          <a:p>
            <a:r>
              <a:rPr lang="en-US" sz="2800" b="1" i="1" dirty="0">
                <a:solidFill>
                  <a:srgbClr val="002060"/>
                </a:solidFill>
              </a:rPr>
              <a:t>Transformations</a:t>
            </a:r>
            <a:r>
              <a:rPr lang="en-US" sz="2800" dirty="0"/>
              <a:t> to build RDDs through deterministic operations on other RDDs</a:t>
            </a:r>
          </a:p>
          <a:p>
            <a:pPr lvl="1"/>
            <a:r>
              <a:rPr lang="en-US" sz="2600" dirty="0"/>
              <a:t> Create a new RDD</a:t>
            </a:r>
          </a:p>
          <a:p>
            <a:r>
              <a:rPr lang="en-US" sz="2800" b="1" i="1" dirty="0">
                <a:solidFill>
                  <a:srgbClr val="002060"/>
                </a:solidFill>
              </a:rPr>
              <a:t>Actions</a:t>
            </a:r>
            <a:r>
              <a:rPr lang="en-US" sz="2800" dirty="0"/>
              <a:t> to return value or export data</a:t>
            </a:r>
          </a:p>
          <a:p>
            <a:pPr lvl="1"/>
            <a:r>
              <a:rPr lang="en-US" sz="2600" dirty="0"/>
              <a:t> Return non-RDD value</a:t>
            </a:r>
          </a:p>
          <a:p>
            <a:pPr marL="342900" lvl="1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30641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273844"/>
            <a:ext cx="7600950" cy="449725"/>
          </a:xfrm>
        </p:spPr>
        <p:txBody>
          <a:bodyPr>
            <a:normAutofit fontScale="90000"/>
          </a:bodyPr>
          <a:lstStyle/>
          <a:p>
            <a:r>
              <a:rPr lang="en-US" dirty="0"/>
              <a:t>RDD operations: Transformations &amp; Actions</a:t>
            </a:r>
          </a:p>
        </p:txBody>
      </p:sp>
      <p:pic>
        <p:nvPicPr>
          <p:cNvPr id="5" name="Content Placeholder 4" descr="Diagram&#10;&#10;Description automatically generated">
            <a:extLst>
              <a:ext uri="{FF2B5EF4-FFF2-40B4-BE49-F238E27FC236}">
                <a16:creationId xmlns:a16="http://schemas.microsoft.com/office/drawing/2014/main" id="{EE21C35D-322C-F535-6525-D3C2280073C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14400" y="862012"/>
            <a:ext cx="6896100" cy="3568700"/>
          </a:xfrm>
        </p:spPr>
      </p:pic>
    </p:spTree>
    <p:extLst>
      <p:ext uri="{BB962C8B-B14F-4D97-AF65-F5344CB8AC3E}">
        <p14:creationId xmlns:p14="http://schemas.microsoft.com/office/powerpoint/2010/main" val="3464578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9725"/>
          </a:xfrm>
        </p:spPr>
        <p:txBody>
          <a:bodyPr>
            <a:normAutofit fontScale="90000"/>
          </a:bodyPr>
          <a:lstStyle/>
          <a:p>
            <a:r>
              <a:rPr lang="en-US" dirty="0"/>
              <a:t>RDD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59958"/>
            <a:ext cx="7886700" cy="3972765"/>
          </a:xfrm>
        </p:spPr>
        <p:txBody>
          <a:bodyPr>
            <a:normAutofit fontScale="92500" lnSpcReduction="10000"/>
          </a:bodyPr>
          <a:lstStyle/>
          <a:p>
            <a:r>
              <a:rPr lang="en-US" sz="2800" b="1" i="1" dirty="0">
                <a:solidFill>
                  <a:srgbClr val="002060"/>
                </a:solidFill>
              </a:rPr>
              <a:t>Transformations</a:t>
            </a:r>
            <a:r>
              <a:rPr lang="en-US" sz="2800" dirty="0"/>
              <a:t> to build RDDs through deterministic operations on other RDDs</a:t>
            </a:r>
          </a:p>
          <a:p>
            <a:pPr lvl="1"/>
            <a:r>
              <a:rPr lang="en-US" sz="2600" dirty="0"/>
              <a:t> </a:t>
            </a:r>
            <a:r>
              <a:rPr lang="en-US" sz="22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Transformation: </a:t>
            </a:r>
            <a:r>
              <a:rPr lang="en-US" sz="22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source_RDD</a:t>
            </a:r>
            <a:r>
              <a:rPr lang="en-US" sz="22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200" dirty="0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 </a:t>
            </a:r>
            <a:r>
              <a:rPr lang="en-US" sz="22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  <a:sym typeface="Wingdings" pitchFamily="2" charset="2"/>
              </a:rPr>
              <a:t>target_RDD</a:t>
            </a:r>
            <a:endParaRPr lang="en-US" sz="2600" dirty="0">
              <a:highlight>
                <a:srgbClr val="00FF00"/>
              </a:highlight>
              <a:latin typeface="Courier New" panose="02070309020205020404" pitchFamily="49" charset="0"/>
              <a:cs typeface="Courier New" panose="02070309020205020404" pitchFamily="49" charset="0"/>
              <a:sym typeface="Wingdings" pitchFamily="2" charset="2"/>
            </a:endParaRPr>
          </a:p>
          <a:p>
            <a:pPr lvl="1"/>
            <a:r>
              <a:rPr lang="en-US" sz="2600" dirty="0"/>
              <a:t> Create a new RDD</a:t>
            </a:r>
          </a:p>
          <a:p>
            <a:pPr lvl="1"/>
            <a:r>
              <a:rPr lang="en-US" sz="2400" dirty="0"/>
              <a:t> Transformations include (partial list):</a:t>
            </a:r>
          </a:p>
          <a:p>
            <a:pPr lvl="2"/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map()</a:t>
            </a:r>
          </a:p>
          <a:p>
            <a:pPr lvl="2"/>
            <a:r>
              <a:rPr lang="en-US" sz="2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flatMap</a:t>
            </a:r>
            <a:r>
              <a:rPr lang="en-US" sz="22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filter()</a:t>
            </a:r>
          </a:p>
          <a:p>
            <a:pPr lvl="2"/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join()</a:t>
            </a:r>
          </a:p>
          <a:p>
            <a:pPr lvl="2"/>
            <a:r>
              <a:rPr 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groupByKey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2"/>
            <a:r>
              <a:rPr lang="en-US" sz="22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ReduceByKey</a:t>
            </a:r>
            <a:r>
              <a:rPr lang="en-US" sz="2200" i="1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marL="342900" lvl="1" indent="0">
              <a:buNone/>
            </a:pPr>
            <a:endParaRPr lang="en-US" sz="2400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38805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449725"/>
          </a:xfrm>
        </p:spPr>
        <p:txBody>
          <a:bodyPr>
            <a:normAutofit fontScale="90000"/>
          </a:bodyPr>
          <a:lstStyle/>
          <a:p>
            <a:r>
              <a:rPr lang="en-US" dirty="0"/>
              <a:t>RDD operations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659958"/>
            <a:ext cx="7886700" cy="3972765"/>
          </a:xfrm>
        </p:spPr>
        <p:txBody>
          <a:bodyPr>
            <a:normAutofit/>
          </a:bodyPr>
          <a:lstStyle/>
          <a:p>
            <a:r>
              <a:rPr lang="en-US" sz="2800" b="1" i="1" dirty="0">
                <a:solidFill>
                  <a:srgbClr val="002060"/>
                </a:solidFill>
              </a:rPr>
              <a:t>Actions</a:t>
            </a:r>
            <a:r>
              <a:rPr lang="en-US" sz="2800" dirty="0"/>
              <a:t> to return value or export data</a:t>
            </a:r>
          </a:p>
          <a:p>
            <a:r>
              <a:rPr lang="en-US" sz="2800" dirty="0"/>
              <a:t>Triggers execution of transformations (called lazy binding)</a:t>
            </a:r>
          </a:p>
          <a:p>
            <a:r>
              <a:rPr lang="en-US" sz="2800" dirty="0"/>
              <a:t> </a:t>
            </a:r>
            <a:r>
              <a:rPr lang="en-US" sz="2800" dirty="0">
                <a:highlight>
                  <a:srgbClr val="00FF00"/>
                </a:highlight>
              </a:rPr>
              <a:t>Action: </a:t>
            </a:r>
            <a:r>
              <a:rPr lang="en-US" sz="2800" dirty="0" err="1">
                <a:highlight>
                  <a:srgbClr val="00FF00"/>
                </a:highlight>
              </a:rPr>
              <a:t>source_RDD</a:t>
            </a:r>
            <a:r>
              <a:rPr lang="en-US" sz="2800" dirty="0">
                <a:highlight>
                  <a:srgbClr val="00FF00"/>
                </a:highlight>
              </a:rPr>
              <a:t> </a:t>
            </a:r>
            <a:r>
              <a:rPr lang="en-US" sz="2800" dirty="0">
                <a:highlight>
                  <a:srgbClr val="00FF00"/>
                </a:highlight>
                <a:sym typeface="Wingdings" pitchFamily="2" charset="2"/>
              </a:rPr>
              <a:t> NON-RDD-Value</a:t>
            </a:r>
            <a:endParaRPr lang="en-US" sz="2800" dirty="0">
              <a:highlight>
                <a:srgbClr val="00FF00"/>
              </a:highlight>
            </a:endParaRPr>
          </a:p>
          <a:p>
            <a:r>
              <a:rPr lang="en-US" sz="2600" dirty="0"/>
              <a:t> Actions include (partial list):</a:t>
            </a:r>
          </a:p>
          <a:p>
            <a:pPr lvl="1"/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count()</a:t>
            </a:r>
          </a:p>
          <a:p>
            <a:pPr lvl="1"/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collect()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 save()</a:t>
            </a: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1803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8783"/>
            <a:ext cx="7886700" cy="311994"/>
          </a:xfrm>
        </p:spPr>
        <p:txBody>
          <a:bodyPr>
            <a:noAutofit/>
          </a:bodyPr>
          <a:lstStyle/>
          <a:p>
            <a:r>
              <a:rPr lang="en-US" sz="2400" dirty="0"/>
              <a:t>RDD operations: set of transformations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0778"/>
            <a:ext cx="8014418" cy="4121946"/>
          </a:xfrm>
        </p:spPr>
        <p:txBody>
          <a:bodyPr>
            <a:normAutofit lnSpcReduction="10000"/>
          </a:bodyPr>
          <a:lstStyle/>
          <a:p>
            <a:r>
              <a:rPr lang="en-US" sz="2600" dirty="0"/>
              <a:t>Transformation: </a:t>
            </a:r>
            <a:r>
              <a:rPr lang="en-US" sz="2600" dirty="0" err="1"/>
              <a:t>source_RDD</a:t>
            </a:r>
            <a:r>
              <a:rPr lang="en-US" sz="2600" dirty="0"/>
              <a:t> </a:t>
            </a:r>
            <a:r>
              <a:rPr lang="en-US" sz="2600" dirty="0">
                <a:sym typeface="Wingdings" pitchFamily="2" charset="2"/>
              </a:rPr>
              <a:t> </a:t>
            </a:r>
            <a:r>
              <a:rPr lang="en-US" sz="2600" dirty="0" err="1">
                <a:sym typeface="Wingdings" pitchFamily="2" charset="2"/>
              </a:rPr>
              <a:t>target_RDD</a:t>
            </a:r>
            <a:endParaRPr lang="en-US" sz="2600" dirty="0">
              <a:sym typeface="Wingdings" pitchFamily="2" charset="2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read a text file and create an RDD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rdd1: RDD[String]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</a:t>
            </a:r>
            <a:r>
              <a:rPr lang="en-US" sz="2600" dirty="0" err="1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sc</a:t>
            </a: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: SparkContext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rdd1 =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sc.textFile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(”/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tmp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/data/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samples.txt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”)</a:t>
            </a:r>
          </a:p>
          <a:p>
            <a:pPr marL="0" indent="0">
              <a:buNone/>
            </a:pPr>
            <a:endParaRPr lang="en-US" sz="2600" dirty="0"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keep records if their length is greater than 80</a:t>
            </a: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# rdd2: RDD[String]</a:t>
            </a:r>
          </a:p>
          <a:p>
            <a:pPr marL="0" indent="0">
              <a:buNone/>
            </a:pP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rdd2 = rdd1.filter(lambda x: </a:t>
            </a:r>
            <a:r>
              <a:rPr lang="en-US" sz="2600" dirty="0" err="1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len</a:t>
            </a:r>
            <a:r>
              <a:rPr lang="en-US" sz="2600" dirty="0"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(x) &gt; 80)</a:t>
            </a:r>
          </a:p>
          <a:p>
            <a:pPr marL="0" indent="0">
              <a:buNone/>
            </a:pPr>
            <a:endParaRPr lang="en-US" sz="2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12022048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8650" y="198783"/>
            <a:ext cx="7886700" cy="311994"/>
          </a:xfrm>
        </p:spPr>
        <p:txBody>
          <a:bodyPr>
            <a:noAutofit/>
          </a:bodyPr>
          <a:lstStyle/>
          <a:p>
            <a:r>
              <a:rPr lang="en-US" sz="2400" dirty="0"/>
              <a:t>RDD operations: set of transformations (Short-Hand-Notation)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8650" y="510778"/>
            <a:ext cx="8014418" cy="4121946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US" sz="26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rdd1 = </a:t>
            </a:r>
            <a:r>
              <a:rPr lang="en-US" sz="260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sc.textFile</a:t>
            </a:r>
            <a:r>
              <a:rPr lang="en-US" sz="26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(”/</a:t>
            </a:r>
            <a:r>
              <a:rPr lang="en-US" sz="260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tmp</a:t>
            </a:r>
            <a:r>
              <a:rPr lang="en-US" sz="26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/data/</a:t>
            </a:r>
            <a:r>
              <a:rPr lang="en-US" sz="260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samples.txt</a:t>
            </a:r>
            <a:r>
              <a:rPr lang="en-US" sz="26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”)</a:t>
            </a:r>
          </a:p>
          <a:p>
            <a:pPr marL="0" indent="0">
              <a:buNone/>
            </a:pPr>
            <a:r>
              <a:rPr lang="en-US" sz="26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rdd2 = rdd1.filter(lambda x: </a:t>
            </a:r>
            <a:r>
              <a:rPr lang="en-US" sz="2600" dirty="0" err="1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len</a:t>
            </a:r>
            <a:r>
              <a:rPr lang="en-US" sz="2600" dirty="0">
                <a:highlight>
                  <a:srgbClr val="FF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(x) &gt; 80)</a:t>
            </a:r>
          </a:p>
          <a:p>
            <a:pPr marL="0" indent="0">
              <a:buNone/>
            </a:pPr>
            <a:endParaRPr lang="en-US" sz="2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sz="26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OR as a short-hand-notation:</a:t>
            </a:r>
          </a:p>
          <a:p>
            <a:pPr marL="0" indent="0">
              <a:buNone/>
            </a:pPr>
            <a:r>
              <a:rPr lang="en-US" sz="2600" dirty="0">
                <a:solidFill>
                  <a:schemeClr val="tx1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rdd2</a:t>
            </a:r>
            <a:r>
              <a:rPr lang="en-US" sz="2600" dirty="0">
                <a:solidFill>
                  <a:srgbClr val="0070C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= </a:t>
            </a:r>
            <a:r>
              <a:rPr lang="en-US" sz="2400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sc.textFile</a:t>
            </a:r>
            <a:r>
              <a:rPr lang="en-US" sz="24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(”/</a:t>
            </a:r>
            <a:r>
              <a:rPr lang="en-US" sz="2400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tmp</a:t>
            </a:r>
            <a:r>
              <a:rPr lang="en-US" sz="24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/data/</a:t>
            </a:r>
            <a:r>
              <a:rPr lang="en-US" sz="2400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samples.txt</a:t>
            </a:r>
            <a:r>
              <a:rPr lang="en-US" sz="24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”)\</a:t>
            </a:r>
          </a:p>
          <a:p>
            <a:pPr marL="0" indent="0">
              <a:buNone/>
            </a:pPr>
            <a:r>
              <a:rPr lang="en-US" sz="2400" dirty="0">
                <a:solidFill>
                  <a:srgbClr val="0070C0"/>
                </a:solidFill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          .</a:t>
            </a:r>
            <a:r>
              <a:rPr lang="en-US" sz="24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filter(lambda x: </a:t>
            </a:r>
            <a:r>
              <a:rPr lang="en-US" sz="2400" dirty="0" err="1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len</a:t>
            </a:r>
            <a:r>
              <a:rPr lang="en-US" sz="2400" dirty="0">
                <a:highlight>
                  <a:srgbClr val="00FF00"/>
                </a:highlight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(x) &gt; 80)</a:t>
            </a:r>
          </a:p>
          <a:p>
            <a:pPr marL="0" indent="0">
              <a:buNone/>
            </a:pPr>
            <a:endParaRPr lang="en-US" sz="2600" dirty="0">
              <a:solidFill>
                <a:srgbClr val="0070C0"/>
              </a:solidFill>
              <a:latin typeface="Consolas" panose="020B0609020204030204" pitchFamily="49" charset="0"/>
              <a:cs typeface="Consolas" panose="020B0609020204030204" pitchFamily="49" charset="0"/>
              <a:sym typeface="Wingdings" pitchFamily="2" charset="2"/>
            </a:endParaRPr>
          </a:p>
          <a:p>
            <a:pPr marL="0" indent="0">
              <a:buNone/>
            </a:pPr>
            <a:r>
              <a:rPr lang="en-US" sz="2200" dirty="0">
                <a:solidFill>
                  <a:srgbClr val="0070C0"/>
                </a:solidFill>
                <a:latin typeface="Consolas" panose="020B0609020204030204" pitchFamily="49" charset="0"/>
                <a:cs typeface="Consolas" panose="020B0609020204030204" pitchFamily="49" charset="0"/>
                <a:sym typeface="Wingdings" pitchFamily="2" charset="2"/>
              </a:rPr>
              <a:t>NOTE: From performance point of view, both are the same. There is no penalty to use either one of them</a:t>
            </a:r>
          </a:p>
        </p:txBody>
      </p:sp>
    </p:spTree>
    <p:extLst>
      <p:ext uri="{BB962C8B-B14F-4D97-AF65-F5344CB8AC3E}">
        <p14:creationId xmlns:p14="http://schemas.microsoft.com/office/powerpoint/2010/main" val="1117297601"/>
      </p:ext>
    </p:extLst>
  </p:cSld>
  <p:clrMapOvr>
    <a:masterClrMapping/>
  </p:clrMapOvr>
</p:sld>
</file>

<file path=ppt/theme/theme1.xml><?xml version="1.0" encoding="utf-8"?>
<a:theme xmlns:a="http://schemas.openxmlformats.org/drawingml/2006/main" name="scu-ppt-master">
  <a:themeElements>
    <a:clrScheme name="Grayscale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scu-ppt-master</Template>
  <TotalTime>5564</TotalTime>
  <Words>1892</Words>
  <Application>Microsoft Macintosh PowerPoint</Application>
  <PresentationFormat>On-screen Show (16:9)</PresentationFormat>
  <Paragraphs>285</Paragraphs>
  <Slides>26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6" baseType="lpstr">
      <vt:lpstr>Arial</vt:lpstr>
      <vt:lpstr>Calibri</vt:lpstr>
      <vt:lpstr>Calibri Light</vt:lpstr>
      <vt:lpstr>Consolas</vt:lpstr>
      <vt:lpstr>Courier New</vt:lpstr>
      <vt:lpstr>Franklin Gothic Medium Cond</vt:lpstr>
      <vt:lpstr>Helvetica Light</vt:lpstr>
      <vt:lpstr>Open Sans</vt:lpstr>
      <vt:lpstr>Wingdings</vt:lpstr>
      <vt:lpstr>scu-ppt-master</vt:lpstr>
      <vt:lpstr>Creating RDDs  in PySpark</vt:lpstr>
      <vt:lpstr>Spark ideas</vt:lpstr>
      <vt:lpstr>RDD Data abstraction</vt:lpstr>
      <vt:lpstr>RDD operations</vt:lpstr>
      <vt:lpstr>RDD operations: Transformations &amp; Actions</vt:lpstr>
      <vt:lpstr>RDD operations</vt:lpstr>
      <vt:lpstr>RDD operations</vt:lpstr>
      <vt:lpstr>RDD operations: set of transformations</vt:lpstr>
      <vt:lpstr>RDD operations: set of transformations (Short-Hand-Notation)</vt:lpstr>
      <vt:lpstr>RDD operations: set of transformations (Short-Hand-Notation)</vt:lpstr>
      <vt:lpstr>RDD operations: set of transformations</vt:lpstr>
      <vt:lpstr>RDD operations: set of transformations: distinct()</vt:lpstr>
      <vt:lpstr>Job example</vt:lpstr>
      <vt:lpstr>RDD partition-level view</vt:lpstr>
      <vt:lpstr>Job scheduling</vt:lpstr>
      <vt:lpstr>Creating RDDs</vt:lpstr>
      <vt:lpstr>Create RDD from a Python Collection</vt:lpstr>
      <vt:lpstr>Create RDD from a Python Collection</vt:lpstr>
      <vt:lpstr>Create RDD from Python Collections</vt:lpstr>
      <vt:lpstr>Create RDD from a list</vt:lpstr>
      <vt:lpstr>PySpark parallelize() – Create RDD from a list of tuples</vt:lpstr>
      <vt:lpstr>PySpark parallelize() – Create RDD from a text file</vt:lpstr>
      <vt:lpstr>PySpark parallelize() – Create RDD from a text file</vt:lpstr>
      <vt:lpstr>Create RDD from multiple text files</vt:lpstr>
      <vt:lpstr>RDD Tutorials (links to URLs)</vt:lpstr>
      <vt:lpstr>Summary</vt:lpstr>
    </vt:vector>
  </TitlesOfParts>
  <Company>CERN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Kacper Surdy</dc:creator>
  <cp:lastModifiedBy>Parsian, Mahmoud</cp:lastModifiedBy>
  <cp:revision>84</cp:revision>
  <dcterms:created xsi:type="dcterms:W3CDTF">2015-06-11T09:36:54Z</dcterms:created>
  <dcterms:modified xsi:type="dcterms:W3CDTF">2023-02-23T04:17:34Z</dcterms:modified>
</cp:coreProperties>
</file>