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65" r:id="rId2"/>
    <p:sldId id="257" r:id="rId3"/>
    <p:sldId id="328" r:id="rId4"/>
    <p:sldId id="258" r:id="rId5"/>
    <p:sldId id="315" r:id="rId6"/>
    <p:sldId id="316" r:id="rId7"/>
    <p:sldId id="284" r:id="rId8"/>
    <p:sldId id="318" r:id="rId9"/>
    <p:sldId id="288" r:id="rId10"/>
    <p:sldId id="319" r:id="rId11"/>
    <p:sldId id="285" r:id="rId12"/>
    <p:sldId id="320" r:id="rId13"/>
    <p:sldId id="278" r:id="rId14"/>
    <p:sldId id="286" r:id="rId15"/>
    <p:sldId id="289" r:id="rId16"/>
    <p:sldId id="279" r:id="rId17"/>
    <p:sldId id="292" r:id="rId18"/>
    <p:sldId id="293" r:id="rId19"/>
    <p:sldId id="294" r:id="rId20"/>
    <p:sldId id="325" r:id="rId21"/>
    <p:sldId id="321" r:id="rId22"/>
    <p:sldId id="322" r:id="rId23"/>
    <p:sldId id="323" r:id="rId24"/>
    <p:sldId id="326" r:id="rId25"/>
    <p:sldId id="281" r:id="rId26"/>
    <p:sldId id="327" r:id="rId27"/>
    <p:sldId id="295" r:id="rId28"/>
    <p:sldId id="282" r:id="rId29"/>
    <p:sldId id="296" r:id="rId30"/>
    <p:sldId id="283" r:id="rId31"/>
    <p:sldId id="297" r:id="rId32"/>
    <p:sldId id="298" r:id="rId33"/>
    <p:sldId id="324" r:id="rId34"/>
    <p:sldId id="300" r:id="rId35"/>
    <p:sldId id="299" r:id="rId36"/>
    <p:sldId id="301" r:id="rId37"/>
    <p:sldId id="302" r:id="rId38"/>
    <p:sldId id="309" r:id="rId39"/>
    <p:sldId id="311" r:id="rId40"/>
    <p:sldId id="310" r:id="rId41"/>
    <p:sldId id="312" r:id="rId42"/>
    <p:sldId id="313" r:id="rId43"/>
    <p:sldId id="314" r:id="rId44"/>
    <p:sldId id="303" r:id="rId45"/>
    <p:sldId id="329" r:id="rId46"/>
    <p:sldId id="304" r:id="rId47"/>
    <p:sldId id="330" r:id="rId48"/>
    <p:sldId id="331" r:id="rId49"/>
    <p:sldId id="308" r:id="rId50"/>
    <p:sldId id="305" r:id="rId51"/>
    <p:sldId id="306" r:id="rId52"/>
    <p:sldId id="307" r:id="rId53"/>
    <p:sldId id="269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1"/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1" autoAdjust="0"/>
    <p:restoredTop sz="94632" autoAdjust="0"/>
  </p:normalViewPr>
  <p:slideViewPr>
    <p:cSldViewPr snapToGrid="0" snapToObjects="1">
      <p:cViewPr varScale="1">
        <p:scale>
          <a:sx n="161" d="100"/>
          <a:sy n="161" d="100"/>
        </p:scale>
        <p:origin x="200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929062"/>
          </a:xfrm>
        </p:spPr>
        <p:txBody>
          <a:bodyPr>
            <a:normAutofit/>
          </a:bodyPr>
          <a:lstStyle/>
          <a:p>
            <a:r>
              <a:rPr lang="en-US" dirty="0"/>
              <a:t>Map Transformation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Simple map() transformations: using a function: Improved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convert_to_lower</a:t>
            </a: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(rec is None) or (</a:t>
            </a:r>
            <a:r>
              <a:rPr lang="en-US" sz="24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 == 0): return None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return </a:t>
            </a:r>
            <a:r>
              <a:rPr lang="en-US" sz="24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rec.lower</a:t>
            </a: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#end-def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convert all characters to lowercase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drop elements, which are None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RDD[String]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rdd1.map(</a:t>
            </a:r>
            <a:r>
              <a:rPr lang="en-US" sz="28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convert_to_lower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.filter(lambda x: x is not None)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63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Problem: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Given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 RDD[String]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Convert it to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RDD[(String, Integer)]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create (K, V) pairs: where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K=record, V=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(record)</a:t>
            </a:r>
          </a:p>
        </p:txBody>
      </p:sp>
    </p:spTree>
    <p:extLst>
      <p:ext uri="{BB962C8B-B14F-4D97-AF65-F5344CB8AC3E}">
        <p14:creationId xmlns:p14="http://schemas.microsoft.com/office/powerpoint/2010/main" val="168269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map(): </a:t>
            </a:r>
            <a:r>
              <a:rPr lang="en-US" sz="2600" dirty="0" err="1"/>
              <a:t>source_RDD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target_RDD</a:t>
            </a:r>
            <a:endParaRPr lang="en-US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 RDD[String]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create (K, V) pairs: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K=record, V=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(record)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RDD[(String, Integer)]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rdd2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(lambda x: (x,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(x)))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rdd3: RDD[(String, Integer)]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rdd3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(lambda x: 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x.lower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10211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err="1"/>
              <a:t>PySpark</a:t>
            </a:r>
            <a:r>
              <a:rPr lang="en-US" b="1" dirty="0"/>
              <a:t> parallelize() – then 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spark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and RDD as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RDD[Integer]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([1,2,2,2,4,4,5])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[1, 2, 2, 2, 4, 4, 5]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unique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rdd.distinct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unique : [1, 2, 4, 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 : x+10)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rdd2 = [11, 12, 14, 15])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rdd3 = rdd2.map(lambda x: (x, 1))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rdd3 : [(11, 1), (12, 1), (14, 1), (15, 1)]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map()– Create (Key, Value) pairs: using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element format: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&gt;&lt;,&gt;&lt;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&gt;&lt;,&gt;&lt;salary&gt;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salary) pairs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this function creates (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salary) pair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tokens =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tokens[1] =&gt; NOT USED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salary = int(tokens[2])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salary)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salary) pairs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rdd2: RDD[(String]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(rec))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map()– Create (Key, Value) pairs: using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element format: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&gt;&lt;,&gt;&lt;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&gt;&lt;,&gt;&lt;salary&gt;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salary) pairs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this function creates (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salary) pair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tokens =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salary = int(tokens[2])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r>
              <a:rPr lang="en-US" b="1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salary)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salary) pairs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rdd2: RDD[(String]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Average of Gene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available as 'spark’.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genes : RDD[String]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element format: 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&gt;&lt;,&gt;&lt;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example: ‘g23,1.45’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genes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[‘g1,1.4’, ‘g1,1.2’, ‘g2,2.0’, ‘g2,3.2’, ‘g4,1.3’]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Step-1: create pairs as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Step-2: find average of values per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average of gene values – solution 1, step1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(key, value) pair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tokens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float(tokens[1])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end-def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: RDD[(String, Float)] = RDD[(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create_pair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(rec))</a:t>
            </a:r>
          </a:p>
        </p:txBody>
      </p:sp>
    </p:spTree>
    <p:extLst>
      <p:ext uri="{BB962C8B-B14F-4D97-AF65-F5344CB8AC3E}">
        <p14:creationId xmlns:p14="http://schemas.microsoft.com/office/powerpoint/2010/main" val="297913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average of gene values – solution 1, step2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: RDD[(String, Float)] = RDD[(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gene_value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[(“g1”, [1.4, 1.2]), (“g2”, [2.0, 3.2], (“g4”, [1.3])]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debug: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grouped_by_gene_id.mapValues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values: list(values)).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cpllect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find average: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[(“g1”, 1.3), (“g2”, 2.6), (“g4”, 1.3)]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grouped_by_gene_id.mapVaues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lambda values: sum(values)/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46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average of gene values – solution 1, step2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[(“g1”, [1.4, 1.2]), (“g2”, [2.0, 3.2], (“g4”, [1.3])]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find average: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[(“g1”, 1.3), (“g2”, 2.6), (“g4”, 1.3)]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grouped_by_gene_id.mapVaues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lambda values: sum(values)/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(g1, [1.4, 1.2]) -&gt; (g1, (1.4 + 1.2)/2) -&gt; (g1, 1.3)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(g2, [2.0, 3.2]) -&gt; (g2, (2.0 + 3.2)/2) -&gt; (g2, 2.6)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(g4, [1.3])      -&gt; (g4, (1.3)/1)       -&gt; (g4, 1.3)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8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48" y="338390"/>
            <a:ext cx="5917901" cy="963285"/>
          </a:xfrm>
        </p:spPr>
        <p:txBody>
          <a:bodyPr>
            <a:normAutofit fontScale="90000"/>
          </a:bodyPr>
          <a:lstStyle/>
          <a:p>
            <a:r>
              <a:rPr lang="en-US" dirty="0"/>
              <a:t>PySpark Operations: </a:t>
            </a:r>
            <a:br>
              <a:rPr lang="en-US" dirty="0"/>
            </a:br>
            <a:r>
              <a:rPr lang="en-US" dirty="0"/>
              <a:t>Transformations &amp; Actions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1E5B77-B426-B7AF-4AB2-4788E169D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48" y="1506070"/>
            <a:ext cx="5917901" cy="2960305"/>
          </a:xfrm>
        </p:spPr>
      </p:pic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average of gene values – solution 1, step2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[(“g1”, [1.4, 1.2]), (“g2”, [2.0, 3.2], (“g4”, [1.3])]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Now find average: Using a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find_average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sum(values)/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[(“g1”, 1.3), (“g2”, 2.6), (“g4”, 1.3)]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avg_by_gene_id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grouped_by_gene_id.mapVaues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find_average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(g1, [1.4, 1.2]) -&gt; (g1, (1.4 + 1.2)/2) -&gt; (g1, 1.3)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(g2, [2.0, 3.2]) -&gt; (g2, (2.0 + 3.2)/2) -&gt; (g2, 2.6)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(g4, [1.3])      -&gt; (g4, (1.3)/1)       -&gt; (g4, 1.3)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1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total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rdd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:  RDD[(</a:t>
            </a:r>
            <a:r>
              <a:rPr lang="en-US" sz="24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salary, bonus)]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Then find total salary per employee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total_salary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= salary + bonus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The new RDD will be [(</a:t>
            </a:r>
            <a:r>
              <a:rPr lang="en-US" sz="24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total_salary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)]</a:t>
            </a:r>
            <a:endParaRPr lang="en-US" sz="280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total salary: 1. Create an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:  RDD[(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, salary, bonus)]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spark.SparkContext</a:t>
            </a:r>
            <a:endParaRPr lang="en-US" sz="2400" dirty="0">
              <a:solidFill>
                <a:schemeClr val="tx1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data = [(100, 23000, 2000),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       (200, 33000, 5000),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       (300, 28000, 1000),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       (400, 65000, 4000)]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sc.parallelize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rdd.count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4</a:t>
            </a:r>
            <a:endParaRPr lang="en-US" sz="2800" dirty="0">
              <a:solidFill>
                <a:schemeClr val="tx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5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total salary: 2. map() using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:  RDD[(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, salary, bonus)]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x : 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emp_id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, salary, bonus) = (x[0], x[1], x[2])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rdd2 = 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rdd.map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(lambda x: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 (x[0], x[1]+x[2])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rdd2.collect()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(100, 25000),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(200, 38000),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(300, 29000),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(400, 69000)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Find total salary: 2. map() using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35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</a:t>
            </a: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:  RDD[(</a:t>
            </a:r>
            <a:r>
              <a:rPr lang="en-US" sz="35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emp_id</a:t>
            </a: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, salary, bonus)]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 x : (</a:t>
            </a:r>
            <a:r>
              <a:rPr lang="en-US" sz="35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emp_id</a:t>
            </a: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, salary, bonus) = (x[0], x[1], x[2])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35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find_total_salary</a:t>
            </a:r>
            <a:r>
              <a:rPr lang="en-US" sz="35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  return (x[0], x[1]+x[2])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rdd2 = 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rdd.map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find_total_salary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rdd2.collect()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(100, 25000),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(200, 38000),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(300, 29000),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(400, 69000)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0141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/>
              <a:t>Return a new RDD containing only the elements that satisfy a Boolean predicate.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/>
              <a:t>Boolean predicate : Function f returns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00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Filtering in Spark: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92E79A-5A5D-5352-B0B2-34687FED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849312"/>
            <a:ext cx="6502400" cy="3657600"/>
          </a:xfrm>
        </p:spPr>
      </p:pic>
    </p:spTree>
    <p:extLst>
      <p:ext uri="{BB962C8B-B14F-4D97-AF65-F5344CB8AC3E}">
        <p14:creationId xmlns:p14="http://schemas.microsoft.com/office/powerpoint/2010/main" val="219105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err="1"/>
              <a:t>PySpark</a:t>
            </a:r>
            <a:r>
              <a:rPr lang="en-US" b="1" dirty="0"/>
              <a:t> parallelize() – Create RDD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cat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a red fox jumped of high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fox jumped over a high fence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red of fox jumped</a:t>
            </a:r>
          </a:p>
        </p:txBody>
      </p:sp>
    </p:spTree>
    <p:extLst>
      <p:ext uri="{BB962C8B-B14F-4D97-AF65-F5344CB8AC3E}">
        <p14:creationId xmlns:p14="http://schemas.microsoft.com/office/powerpoint/2010/main" val="852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Filter example 1: use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high’, 'fox jumped over a high fence’,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"jumped"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'fox jumped over a high fence',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"red"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'red of fox jumped']</a:t>
            </a:r>
          </a:p>
        </p:txBody>
      </p:sp>
    </p:spTree>
    <p:extLst>
      <p:ext uri="{BB962C8B-B14F-4D97-AF65-F5344CB8AC3E}">
        <p14:creationId xmlns:p14="http://schemas.microsoft.com/office/powerpoint/2010/main" val="3093960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14552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1: use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8397"/>
            <a:ext cx="7886700" cy="4044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(substring, record):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substring in record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high’, 'fox jumped over a high fence’,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(”red”, rec))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'fox jumped over a high fence',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("jumped”, rec))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'red of fox jumped']</a:t>
            </a:r>
          </a:p>
        </p:txBody>
      </p:sp>
    </p:spTree>
    <p:extLst>
      <p:ext uri="{BB962C8B-B14F-4D97-AF65-F5344CB8AC3E}">
        <p14:creationId xmlns:p14="http://schemas.microsoft.com/office/powerpoint/2010/main" val="288212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map(f)</a:t>
            </a:r>
          </a:p>
          <a:p>
            <a:pPr lvl="1"/>
            <a:r>
              <a:rPr lang="en-US" dirty="0"/>
              <a:t>1-to-1 transformation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filter(p)</a:t>
            </a:r>
          </a:p>
          <a:p>
            <a:pPr lvl="1"/>
            <a:r>
              <a:rPr lang="en-US" dirty="0"/>
              <a:t>Drops non-required elements</a:t>
            </a:r>
          </a:p>
          <a:p>
            <a:pPr lvl="1"/>
            <a:r>
              <a:rPr lang="en-US" dirty="0"/>
              <a:t>p is a Boolean predicate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1-to-Many transformation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map(f) is applied to V for (K, V) elements</a:t>
            </a:r>
          </a:p>
        </p:txBody>
      </p:sp>
    </p:spTree>
    <p:extLst>
      <p:ext uri="{BB962C8B-B14F-4D97-AF65-F5344CB8AC3E}">
        <p14:creationId xmlns:p14="http://schemas.microsoft.com/office/powerpoint/2010/main" val="29221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[-5, -7, 1, 2, 2, 3, 3, 8, 8, 9, 9]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RDD[Integer]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greater_than_5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&gt; 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greater_than_5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[8, 8, 9, 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less_than_0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&lt; 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less_than_0 : [-5, -7]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greater_than_10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greater_than_10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6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497"/>
            <a:ext cx="8229600" cy="401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RDD.flatMap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26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dirty="0"/>
              <a:t>Return a new RDD by first applying a function to all elements of this RDD, and then </a:t>
            </a:r>
            <a:r>
              <a:rPr lang="en-US" sz="2600" b="1" dirty="0">
                <a:solidFill>
                  <a:srgbClr val="FF0000"/>
                </a:solidFill>
              </a:rPr>
              <a:t>flattening</a:t>
            </a:r>
            <a:r>
              <a:rPr lang="en-US" sz="2600" dirty="0"/>
              <a:t> the results.</a:t>
            </a:r>
          </a:p>
          <a:p>
            <a:r>
              <a:rPr lang="en-US" sz="2600" dirty="0" err="1"/>
              <a:t>flatM</a:t>
            </a:r>
            <a:r>
              <a:rPr lang="en-US" sz="2600" dirty="0" err="1">
                <a:effectLst/>
              </a:rPr>
              <a:t>ap</a:t>
            </a:r>
            <a:r>
              <a:rPr lang="en-US" sz="2600" dirty="0">
                <a:effectLst/>
              </a:rPr>
              <a:t>(): 1-to-Many transformation</a:t>
            </a:r>
          </a:p>
          <a:p>
            <a:r>
              <a:rPr lang="en-US" sz="2600" dirty="0" err="1"/>
              <a:t>flatMap</a:t>
            </a:r>
            <a:r>
              <a:rPr lang="en-US" sz="2600" dirty="0"/>
              <a:t>():   </a:t>
            </a:r>
            <a:r>
              <a:rPr lang="en-US" sz="2600" dirty="0" err="1"/>
              <a:t>source_RDD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f  </a:t>
            </a:r>
            <a:r>
              <a:rPr lang="en-US" sz="2600" dirty="0" err="1">
                <a:sym typeface="Wingdings" pitchFamily="2" charset="2"/>
              </a:rPr>
              <a:t>target_RDD</a:t>
            </a:r>
            <a:endParaRPr lang="en-US" sz="2600" dirty="0">
              <a:sym typeface="Wingdings" pitchFamily="2" charset="2"/>
            </a:endParaRPr>
          </a:p>
          <a:p>
            <a:r>
              <a:rPr lang="en-US" sz="2600" dirty="0" err="1">
                <a:effectLst/>
                <a:sym typeface="Wingdings" pitchFamily="2" charset="2"/>
              </a:rPr>
              <a:t>source_RDD.count</a:t>
            </a:r>
            <a:r>
              <a:rPr lang="en-US" sz="2600" dirty="0">
                <a:effectLst/>
                <a:sym typeface="Wingdings" pitchFamily="2" charset="2"/>
              </a:rPr>
              <a:t>()  and </a:t>
            </a:r>
            <a:r>
              <a:rPr lang="en-US" sz="2600" dirty="0" err="1">
                <a:effectLst/>
                <a:sym typeface="Wingdings" pitchFamily="2" charset="2"/>
              </a:rPr>
              <a:t>targe_RDD.count</a:t>
            </a:r>
            <a:r>
              <a:rPr lang="en-US" sz="2600" dirty="0">
                <a:effectLst/>
                <a:sym typeface="Wingdings" pitchFamily="2" charset="2"/>
              </a:rPr>
              <a:t>() can be very different</a:t>
            </a:r>
          </a:p>
        </p:txBody>
      </p:sp>
    </p:spTree>
    <p:extLst>
      <p:ext uri="{BB962C8B-B14F-4D97-AF65-F5344CB8AC3E}">
        <p14:creationId xmlns:p14="http://schemas.microsoft.com/office/powerpoint/2010/main" val="268951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[-5, -7], [], [1, 2, 3], [8, 9],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RDD[[Integer]]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spark : a SparkSession object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-5, -7, 1, 2, 3, 8, 9]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3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1: what happened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[-5, -7]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–-maps--&gt;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2 elements of target RDD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  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--maps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--&gt;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to None (dropped)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3]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--maps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--&gt;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to 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elements of target RDD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[8, 9]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–-maps--&gt;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2 elements of target RDD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  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--maps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--&gt;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to None (dropped)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Therefore, target RDD will have 7 elements: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[-5, -7, 1, 2, 3, 8, 9]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5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1: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empty lists [] are dropped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[-5, -7], [], [1, 2, 3], [8, 9],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RDD[[Integer]]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-5, -7, 1, 2, 3, 8, 9]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6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 vs. 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[-5, -7], [], [1, 2, 3], [8, 9],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RDD[[Integer]] (each element is a list)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nums.collect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[ [-5, -7], [], [1, 2, 3], [9, 9], []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-5, -7, 1, 2, 3, 8, 9]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mapped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nums.map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mapped.collect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: [ [-5, -7], [], [1, 2, 3], [8, 9],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15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fun2(x):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if x &gt; 0: return [x, 2*x, 3*x]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else: return []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 -2, 0, 3, 10, 50]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RDD[Integer]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(fun2)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[ 3, 6, 9, 10, 20, 30, 50, 100, 150]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987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2: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 -2, 0, 3, 10, 50]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(fun2)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[3, 6, 9]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[10, 20, 30]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[50, 100, 150]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[ 3, 6, 9, 10, 20, 30, 50, 100, 150]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468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Let’s assume that input record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&lt;continent&gt;&lt;,&gt;&lt;country&gt;&lt;,&gt;&lt;city&gt;&lt;,&gt;&lt;temperature&gt;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PROBLEM: The goal is to find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</a:t>
            </a:r>
            <a:r>
              <a:rPr lang="en-US" dirty="0">
                <a:solidFill>
                  <a:srgbClr val="002060"/>
                </a:solidFill>
              </a:rPr>
              <a:t>Temperature per country, and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</a:t>
            </a:r>
            <a:r>
              <a:rPr lang="en-US" dirty="0">
                <a:solidFill>
                  <a:srgbClr val="002060"/>
                </a:solidFill>
              </a:rPr>
              <a:t>Temperature per city.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files are: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24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define input path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/data/Temperature/”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SparkSession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SparkSession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SparkSession.builder.getOrCreate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RDD[String] from input files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(KEY, VALUE) pairs such as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(Country,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(City, Temperature)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497"/>
            <a:ext cx="8229600" cy="401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28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sz="28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/>
              <a:t>Return a new target RDD by applying a function to each element of this source RDD.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target_RDD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source_RDD.map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(f)</a:t>
            </a:r>
          </a:p>
          <a:p>
            <a:r>
              <a:rPr lang="en-US" sz="2800" dirty="0">
                <a:effectLst/>
                <a:sym typeface="Wingdings" pitchFamily="2" charset="2"/>
              </a:rPr>
              <a:t>If </a:t>
            </a:r>
            <a:r>
              <a:rPr lang="en-US" sz="2800" dirty="0" err="1">
                <a:effectLst/>
                <a:sym typeface="Wingdings" pitchFamily="2" charset="2"/>
              </a:rPr>
              <a:t>source_RDD</a:t>
            </a:r>
            <a:r>
              <a:rPr lang="en-US" sz="2800" dirty="0">
                <a:effectLst/>
                <a:sym typeface="Wingdings" pitchFamily="2" charset="2"/>
              </a:rPr>
              <a:t> has </a:t>
            </a:r>
            <a:r>
              <a:rPr lang="en-US" sz="2800" b="1" dirty="0">
                <a:effectLst/>
                <a:sym typeface="Wingdings" pitchFamily="2" charset="2"/>
              </a:rPr>
              <a:t>N</a:t>
            </a:r>
            <a:r>
              <a:rPr lang="en-US" sz="2800" dirty="0">
                <a:effectLst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elements</a:t>
            </a:r>
            <a:r>
              <a:rPr lang="en-US" sz="2800" dirty="0">
                <a:effectLst/>
                <a:sym typeface="Wingdings" pitchFamily="2" charset="2"/>
              </a:rPr>
              <a:t> then </a:t>
            </a:r>
            <a:r>
              <a:rPr lang="en-US" sz="2800" dirty="0" err="1">
                <a:effectLst/>
                <a:sym typeface="Wingdings" pitchFamily="2" charset="2"/>
              </a:rPr>
              <a:t>target_RDD</a:t>
            </a:r>
            <a:r>
              <a:rPr lang="en-US" sz="2800" dirty="0">
                <a:effectLst/>
                <a:sym typeface="Wingdings" pitchFamily="2" charset="2"/>
              </a:rPr>
              <a:t> will have exactly </a:t>
            </a:r>
            <a:r>
              <a:rPr lang="en-US" sz="2800" b="1" dirty="0">
                <a:effectLst/>
                <a:sym typeface="Wingdings" pitchFamily="2" charset="2"/>
              </a:rPr>
              <a:t>N</a:t>
            </a:r>
            <a:r>
              <a:rPr lang="en-US" sz="2800" dirty="0">
                <a:effectLst/>
                <a:sym typeface="Wingdings" pitchFamily="2" charset="2"/>
              </a:rPr>
              <a:t> elements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continent = tokens[0]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country = tokens[1]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city = tokens[2]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temperature = tokens[3]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KV1 = (country,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KV2 = (city,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[KV1, KV2]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records : RDD[String]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 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records.flatMap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sample pairs will be as: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30)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30)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70)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70)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40)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40)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(INDIA, 78)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(Mumbai, 78)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3.4 group by country/city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records : RDD[String]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records.flatMap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grouped: RDD[](String,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[30, 40, 70,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[30, 40, 70, 65,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(INDIA, [78, 80, 56, 90,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(Mumbai, [78, 80, 90, 67,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02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3.5 find AVG by country/city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grouped: RDD[(String,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[30, 40, 70,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[30, 40, 70, 65,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values: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sum(values) /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avg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(USA, 52)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(Cupertino, 65)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(INDIA, 68)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(Mumbai, 75)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17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source_rdd.mapValues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dirty="0"/>
              <a:t>Pass each value in the key-value pair RDD through a map function without changing the keys; this also retains the original RDD’s partitioning.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ource_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RDD[(K, V)]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RDD[(K, T)]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9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406" y="135172"/>
            <a:ext cx="6948943" cy="64111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Transformation: keys are unchanged</a:t>
            </a:r>
            <a:br>
              <a:rPr lang="en-US" sz="2400" b="1" dirty="0"/>
            </a:br>
            <a:r>
              <a:rPr lang="en-US" sz="2400" b="1" dirty="0">
                <a:highlight>
                  <a:srgbClr val="00FF00"/>
                </a:highlight>
              </a:rPr>
              <a:t>Complete PySpark Solution: Next Slide</a:t>
            </a:r>
          </a:p>
        </p:txBody>
      </p:sp>
      <p:pic>
        <p:nvPicPr>
          <p:cNvPr id="5" name="Content Placeholder 4" descr="A picture containing text, crossword puzzle, scoreboard&#10;&#10;Description automatically generated">
            <a:extLst>
              <a:ext uri="{FF2B5EF4-FFF2-40B4-BE49-F238E27FC236}">
                <a16:creationId xmlns:a16="http://schemas.microsoft.com/office/drawing/2014/main" id="{52A08797-8CE3-6331-EDC3-46967FCD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43" y="989012"/>
            <a:ext cx="5023457" cy="3378200"/>
          </a:xfrm>
        </p:spPr>
      </p:pic>
    </p:spTree>
    <p:extLst>
      <p:ext uri="{BB962C8B-B14F-4D97-AF65-F5344CB8AC3E}">
        <p14:creationId xmlns:p14="http://schemas.microsoft.com/office/powerpoint/2010/main" val="2699138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929"/>
            <a:ext cx="7886700" cy="335848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PySpark Solution for the previous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7"/>
            <a:ext cx="7886700" cy="412194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/home/spark-3.3.1/bin/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3.10.5 (v3.10.5:f377153967, Jun  6 2022, 12:36:10)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Welcome to Spark version 3.3.1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[('panda', 0), ('pink', 3), ('pirate', 3), ('panda', 1), ('pink', 4)]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[('panda', 0), ('pink', 3), ('pirate', 3), ('panda', 1), ('pink', 4)]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v: (v, 1))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[('panda', (0, 1)), ('pink', (3, 1)), ('pirate', (3, 1)), ('panda', (1, 1)), ('pink', (4, 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reduced = rdd2.reduceByKey(lambda x, y: (x[0]+y[0], x[1]+y[1]))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[('panda', (1, 2)), ('pink', (7, 2)), ('pirate', (3, 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final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float(x[0])/x[1])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final.collect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[('panda', 0.5), ('pink', 3.5), ('pirate', 3.0)]</a:t>
            </a:r>
            <a:endParaRPr lang="en-US" dirty="0">
              <a:solidFill>
                <a:srgbClr val="C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3352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b="1" dirty="0"/>
              <a:t>Transformation equivalent with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Pass each value in the key-value pair RDD through a map function without changing the keys; this also retains the original RDD’s partitioning.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source_RDD.mapValues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ource_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RDD[(K, V)]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RDD[(K, T)]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x : (K, V) : (x[0], x[1])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arget_RDD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ource_RDD.map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x: (x[0], f(x[1])))</a:t>
            </a:r>
          </a:p>
        </p:txBody>
      </p:sp>
    </p:spTree>
    <p:extLst>
      <p:ext uri="{BB962C8B-B14F-4D97-AF65-F5344CB8AC3E}">
        <p14:creationId xmlns:p14="http://schemas.microsoft.com/office/powerpoint/2010/main" val="819645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b="1" dirty="0"/>
              <a:t>Transformation Equivalent with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following transformations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are equivalent: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ource_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RDD: RDD[(K, V)]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RDD[(K, T)]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(1)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source_RDD.mapValues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(2)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x : (K, V) : (x[0], x[1])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arget_RDD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ource_RDD.map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x: (x[0], f(x[1])))</a:t>
            </a:r>
          </a:p>
        </p:txBody>
      </p:sp>
    </p:spTree>
    <p:extLst>
      <p:ext uri="{BB962C8B-B14F-4D97-AF65-F5344CB8AC3E}">
        <p14:creationId xmlns:p14="http://schemas.microsoft.com/office/powerpoint/2010/main" val="110728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Transformation: function 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ource_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RDD[(K, V)]</a:t>
            </a:r>
          </a:p>
          <a:p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RDD[(K, T)]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You can define function f as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 Python function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OR use a Lambda Expression</a:t>
            </a: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73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map(f):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497"/>
            <a:ext cx="8229600" cy="4013865"/>
          </a:xfrm>
        </p:spPr>
        <p:txBody>
          <a:bodyPr>
            <a:normAutofit/>
          </a:bodyPr>
          <a:lstStyle/>
          <a:p>
            <a:r>
              <a:rPr lang="en-US" sz="2800" dirty="0"/>
              <a:t>Return a new target RDD by applying a function f() to each element of this source RDD.</a:t>
            </a:r>
          </a:p>
          <a:p>
            <a:r>
              <a:rPr lang="en-US" sz="2800" dirty="0"/>
              <a:t>m</a:t>
            </a:r>
            <a:r>
              <a:rPr lang="en-US" sz="2800" dirty="0">
                <a:effectLst/>
              </a:rPr>
              <a:t>ap(): is a </a:t>
            </a:r>
            <a:r>
              <a:rPr lang="en-US" sz="2800" b="1" dirty="0">
                <a:effectLst/>
              </a:rPr>
              <a:t>1-to-1</a:t>
            </a:r>
            <a:r>
              <a:rPr lang="en-US" sz="2800" dirty="0">
                <a:effectLst/>
              </a:rPr>
              <a:t> transformation</a:t>
            </a:r>
          </a:p>
          <a:p>
            <a:r>
              <a:rPr lang="en-US" sz="2800" dirty="0"/>
              <a:t>map():   </a:t>
            </a:r>
            <a:r>
              <a:rPr lang="en-US" sz="2800" dirty="0" err="1"/>
              <a:t>source_RDD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f  </a:t>
            </a:r>
            <a:r>
              <a:rPr lang="en-US" sz="2800" dirty="0" err="1">
                <a:sym typeface="Wingdings" pitchFamily="2" charset="2"/>
              </a:rPr>
              <a:t>target_RDD</a:t>
            </a:r>
            <a:endParaRPr lang="en-US" sz="2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target_RDD</a:t>
            </a:r>
            <a:r>
              <a:rPr lang="en-US" sz="28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 = </a:t>
            </a:r>
            <a:r>
              <a:rPr lang="en-US" sz="2800" dirty="0" err="1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source_RDD.map</a:t>
            </a:r>
            <a:r>
              <a:rPr lang="en-US" sz="28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(f)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ffectLst/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After </a:t>
            </a:r>
            <a:r>
              <a:rPr lang="en-US" sz="2800" dirty="0">
                <a:solidFill>
                  <a:srgbClr val="002060"/>
                </a:solidFill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applying map() transformation: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source_RDD.count</a:t>
            </a:r>
            <a:r>
              <a:rPr lang="en-US" sz="2400" dirty="0">
                <a:solidFill>
                  <a:srgbClr val="002060"/>
                </a:solidFill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() == </a:t>
            </a:r>
            <a:r>
              <a:rPr lang="en-US" sz="2400" dirty="0" err="1">
                <a:solidFill>
                  <a:srgbClr val="002060"/>
                </a:solidFill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target_RDD.count</a:t>
            </a:r>
            <a:r>
              <a:rPr lang="en-US" sz="2400" dirty="0">
                <a:solidFill>
                  <a:srgbClr val="002060"/>
                </a:solidFill>
                <a:highlight>
                  <a:srgbClr val="FFB441"/>
                </a:highlight>
                <a:latin typeface="Courier" pitchFamily="2" charset="0"/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endParaRPr lang="en-US" sz="28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0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10), (“A”, 20), (“B”, 30)]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[(“A”, 10), (“A”, 20), (“B”, 30)]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v *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100), (“A”, 200), (“B”, 300)]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rdd3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(v, 1))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 : [(“A”, (10, 1)), (“A”, (20, 1)), (“B”, (30, 1))]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rdd3.count(): 3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506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[1,2]), (“A”, [3,4,5]), (“B”, [9])]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[(“A”, [1,2]), (“A”, [3,4,5]), (“B”, [9])]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FIND SUM and LENGTH of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(sum(v),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(v)))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(3, 2)), (“A”, (12, 3)), (“B”, (9, 1))]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5763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3: use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def fun3(v):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return (sum(v), </a:t>
            </a:r>
            <a:r>
              <a:rPr lang="en-US" b="1" dirty="0" err="1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b="1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(v))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#end-def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[7,8]), (“A”, [3,4,5]), (“B”, [9])]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[(“A”, [7,8]), (“A”, [3,4,5]), (“B”, [9])]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fun3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(15, 2)), (“A”, (12, 3)), (“B”, (9, 1))]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9629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</a:t>
            </a:r>
            <a:r>
              <a:rPr lang="en-US" sz="3200">
                <a:solidFill>
                  <a:srgbClr val="002060"/>
                </a:solidFill>
              </a:rPr>
              <a:t>of transformations </a:t>
            </a:r>
            <a:r>
              <a:rPr lang="en-US" sz="3200" dirty="0">
                <a:solidFill>
                  <a:srgbClr val="002060"/>
                </a:solidFill>
              </a:rPr>
              <a:t>such as mappers, filters, and reducers: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1-to-1 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sz="2800" dirty="0"/>
              <a:t> keep the desired elements</a:t>
            </a:r>
          </a:p>
          <a:p>
            <a:pPr lvl="1"/>
            <a:r>
              <a:rPr lang="en-US" sz="2800" dirty="0"/>
              <a:t> drop non-desired elements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1-to-Many</a:t>
            </a:r>
          </a:p>
          <a:p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3000" dirty="0"/>
              <a:t>apply a function to V of (K, V)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93316-5A77-7DD0-89BC-B89E46A64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54157"/>
            <a:ext cx="8229600" cy="3628129"/>
          </a:xfrm>
        </p:spPr>
      </p:pic>
    </p:spTree>
    <p:extLst>
      <p:ext uri="{BB962C8B-B14F-4D97-AF65-F5344CB8AC3E}">
        <p14:creationId xmlns:p14="http://schemas.microsoft.com/office/powerpoint/2010/main" val="68496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Simple map() transformations: using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Problem: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read a text file and then convert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all records to lowercase characters.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 data by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textFile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Apply map()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20220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Simple map() transformations: using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map: </a:t>
            </a:r>
            <a:r>
              <a:rPr lang="en-US" sz="2600" dirty="0" err="1"/>
              <a:t>source_RDD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target_RDD</a:t>
            </a:r>
            <a:endParaRPr lang="en-US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read a text file and create an RDD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rdd1: RDD[String]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rdd1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sc.textFile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(”/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tmp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/data/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samples.txt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”)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convert all characters to lowercase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RDD[String]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rdd1.map(lambda x: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x.lower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9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Simple map() transformations: using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convert_to_lower</a:t>
            </a: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</a:t>
            </a:r>
            <a:r>
              <a:rPr lang="en-US" sz="24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rec.lower</a:t>
            </a: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#end-def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convert all characters to lowercase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RDD[String]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rdd1.map(</a:t>
            </a:r>
            <a:r>
              <a:rPr lang="en-US" sz="2800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convert_to_lower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971664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8739</TotalTime>
  <Words>5053</Words>
  <Application>Microsoft Macintosh PowerPoint</Application>
  <PresentationFormat>On-screen Show (16:9)</PresentationFormat>
  <Paragraphs>574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Map Transformation in PySpark</vt:lpstr>
      <vt:lpstr>PySpark Operations:  Transformations &amp; Actions</vt:lpstr>
      <vt:lpstr>PySpark Common Transformations</vt:lpstr>
      <vt:lpstr>map(): source_RDD  target_RDD</vt:lpstr>
      <vt:lpstr>map(f): source_RDD  target_RDD</vt:lpstr>
      <vt:lpstr>target_RDD = source_RDD.map(f)</vt:lpstr>
      <vt:lpstr>Simple map() transformations: using lambda expression</vt:lpstr>
      <vt:lpstr>Simple map() transformations: using lambda expression</vt:lpstr>
      <vt:lpstr>Simple map() transformations: using a function</vt:lpstr>
      <vt:lpstr>Simple map() transformations: using a function: Improved</vt:lpstr>
      <vt:lpstr>RDD operations: set of transformations</vt:lpstr>
      <vt:lpstr>RDD operations: set of transformations</vt:lpstr>
      <vt:lpstr>PySpark parallelize() – then map()</vt:lpstr>
      <vt:lpstr>map()– Create (Key, Value) pairs: using lambda expressions</vt:lpstr>
      <vt:lpstr>map()– Create (Key, Value) pairs: using function</vt:lpstr>
      <vt:lpstr>Find Average of Gene values</vt:lpstr>
      <vt:lpstr>find average of gene values – solution 1, step1</vt:lpstr>
      <vt:lpstr>find average of gene values – solution 1, step2</vt:lpstr>
      <vt:lpstr>find average of gene values – solution 1, step2 explained</vt:lpstr>
      <vt:lpstr>find average of gene values – solution 1, step2 explained</vt:lpstr>
      <vt:lpstr>Find total salary</vt:lpstr>
      <vt:lpstr>Find total salary: 1. Create an RDD</vt:lpstr>
      <vt:lpstr>Find total salary: 2. map() using Lambda Expression</vt:lpstr>
      <vt:lpstr>Find total salary: 2. map() using function</vt:lpstr>
      <vt:lpstr>Filtering in Spark</vt:lpstr>
      <vt:lpstr>Filtering in Spark: RDD.filter(f)</vt:lpstr>
      <vt:lpstr>PySpark parallelize() – Create RDD from a text file</vt:lpstr>
      <vt:lpstr>Filter example 1: use Lambda Expressions</vt:lpstr>
      <vt:lpstr>Filter example 1: use Functions</vt:lpstr>
      <vt:lpstr>Filter example 2</vt:lpstr>
      <vt:lpstr>target_RDD = source_RDD.flatMap(f)</vt:lpstr>
      <vt:lpstr>flatMap() Example 1</vt:lpstr>
      <vt:lpstr>flatMap() Example 1: what happened</vt:lpstr>
      <vt:lpstr>flatMap() Example 1: Explanation</vt:lpstr>
      <vt:lpstr>flatMap()  vs. map()</vt:lpstr>
      <vt:lpstr>flatMap() Example 2</vt:lpstr>
      <vt:lpstr>flatMap() Example 2: what happened?</vt:lpstr>
      <vt:lpstr>flatMap() Example 3</vt:lpstr>
      <vt:lpstr>flatMap() Example 3.1</vt:lpstr>
      <vt:lpstr>flatMap() Example 3.2 </vt:lpstr>
      <vt:lpstr>flatMap() Example 3.3 </vt:lpstr>
      <vt:lpstr>flatMap() Example 3.4 group by country/city</vt:lpstr>
      <vt:lpstr>flatMap() Example 3.5 find AVG by country/city</vt:lpstr>
      <vt:lpstr>mapValues() Transformation</vt:lpstr>
      <vt:lpstr>mapValues() Transformation: keys are unchanged Complete PySpark Solution: Next Slide</vt:lpstr>
      <vt:lpstr>PySpark Solution for the previous slide</vt:lpstr>
      <vt:lpstr>mapValues() Transformation equivalent with map()</vt:lpstr>
      <vt:lpstr>mapValues() Transformation Equivalent with map()</vt:lpstr>
      <vt:lpstr>mapValues() Transformation: function f()</vt:lpstr>
      <vt:lpstr>mapValues() Example 1</vt:lpstr>
      <vt:lpstr>mapValues() Example 2</vt:lpstr>
      <vt:lpstr>mapValues() Example 3: use a function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118</cp:revision>
  <dcterms:created xsi:type="dcterms:W3CDTF">2015-06-11T09:36:54Z</dcterms:created>
  <dcterms:modified xsi:type="dcterms:W3CDTF">2023-02-23T19:13:42Z</dcterms:modified>
</cp:coreProperties>
</file>