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5" r:id="rId2"/>
    <p:sldId id="257" r:id="rId3"/>
    <p:sldId id="297" r:id="rId4"/>
    <p:sldId id="316" r:id="rId5"/>
    <p:sldId id="319" r:id="rId6"/>
    <p:sldId id="317" r:id="rId7"/>
    <p:sldId id="315" r:id="rId8"/>
    <p:sldId id="298" r:id="rId9"/>
    <p:sldId id="300" r:id="rId10"/>
    <p:sldId id="299" r:id="rId11"/>
    <p:sldId id="301" r:id="rId12"/>
    <p:sldId id="302" r:id="rId13"/>
    <p:sldId id="309" r:id="rId14"/>
    <p:sldId id="311" r:id="rId15"/>
    <p:sldId id="310" r:id="rId16"/>
    <p:sldId id="312" r:id="rId17"/>
    <p:sldId id="313" r:id="rId18"/>
    <p:sldId id="314" r:id="rId19"/>
    <p:sldId id="318" r:id="rId20"/>
    <p:sldId id="269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20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7"/>
            <a:ext cx="7772400" cy="239334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RDD.flatMap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-predicate)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/>
              <a:t>flatMap</a:t>
            </a:r>
            <a:r>
              <a:rPr lang="en-US" dirty="0"/>
              <a:t> Transformation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929309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 vs. map()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[-5, -7], [1, 2, 3], [6, 7], [] 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RDD[[Integer]] (each element is a list)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nums.collect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 [ [-5, -7], [1, 2, 3], [6, 7], [] 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nums.flatMap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x: x)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flattened : [ -5, -7, 1, 2, 3, 6, 7]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 mapped =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nums.map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x: x)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mapped.collect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: [ [-5, -7], [1, 2, 3], [6, 7], [] 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71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fun2(x):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if x &gt; 0: return [x, 2*x, 3*x]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else: return []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spark as a SparkSession object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[100, -1, -2, 0, 3, 10]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RDD[Integer]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(fun2)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flattened : [100, 200, 300, 3, 6, 9, 10, 20, 30]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5987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Example 2: what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[100, -1, -2, 0, 3, 10]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(fun2)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[100, 200, 300]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[3, 6, 9]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[10, 20, 30]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flattened : [100, 200, 300, 3, 6, 9, 10, 20, 30]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46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Let’s assume that input record has the following format: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&lt;continent&gt;&lt;,&gt;&lt;country&gt;&lt;,&gt;&lt;city&gt;&lt;,&gt;&lt;temperature&gt;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PROBLEM: The goal is to find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</a:t>
            </a:r>
            <a:r>
              <a:rPr lang="en-US" dirty="0">
                <a:solidFill>
                  <a:srgbClr val="002060"/>
                </a:solidFill>
              </a:rPr>
              <a:t>Temperature per country, and 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</a:t>
            </a:r>
            <a:r>
              <a:rPr lang="en-US" dirty="0">
                <a:solidFill>
                  <a:srgbClr val="002060"/>
                </a:solidFill>
              </a:rPr>
              <a:t>Temperature per city.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files are: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/data/Temperature/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usa.txt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/data/Temperature/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canada.txt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/data/Temperature/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india.txt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2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define input path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/data/Temperature/”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RDD[String] from input files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spark as a SparkSession object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create (KEY, VALUE) pairs such as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(Country, Temperature)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(City, Temperature)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create_pairs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(rec):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tokens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rec.split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continent = tokens[0]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country = tokens[1]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city = tokens[2]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temperature = tokens[3]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KV1 = (country, temperature)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KV2 = (city, temperature)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[KV1, KV2]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records : RDD[String]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pairs : RDD[(String, Integer)]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records.flatMap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create_pairs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sample pairs will be as: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30)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30)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70)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70)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40)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40)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(INDIA, 78)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(Mumbai, 78)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6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3.4 group by country/city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records : RDD[String]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pairs : RDD[(String, Integer)]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records.flatMap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create_pairs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pairs.groupByKey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grouped: RDD[(String,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[30, 40, 70,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[30, 40, 70, 65,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(INDIA, [78, 80, 56, 90,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(Mumbai, [78, 80, 90, 67,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0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 3.5 find AVG by country/city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pairs.groupByKey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grouped: RDD[(String,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(USA, [30, 40, 70,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(Cupertino, [30, 40, 70, 65,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grouped.mapValues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values: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sum(values) /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avg : RDD[(String, Integer)]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(USA, 52)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(Cupertino, 65)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(INDIA, 68)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(Mumbai, 75)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1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38406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/>
              <a:t>flatMap</a:t>
            </a:r>
            <a:r>
              <a:rPr lang="en-US" sz="2400" b="1" dirty="0"/>
              <a:t>() Example: flattening Strings: are considered as </a:t>
            </a:r>
            <a:r>
              <a:rPr lang="en-US" sz="2400" b="1"/>
              <a:t>Iterable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spark 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strings = ["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xyzt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"", ""]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xyzt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'', '']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x: x)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rdd2.collect()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['a', 'b', 'c', 'x', 'y', 'z', 't']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rdd2.count()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0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Common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map(f)</a:t>
            </a:r>
          </a:p>
          <a:p>
            <a:pPr lvl="1"/>
            <a:r>
              <a:rPr lang="en-US" dirty="0"/>
              <a:t>1-to-1 transformation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filter(p)</a:t>
            </a:r>
          </a:p>
          <a:p>
            <a:pPr lvl="1"/>
            <a:r>
              <a:rPr lang="en-US" dirty="0"/>
              <a:t>Drops non-required elements</a:t>
            </a:r>
          </a:p>
          <a:p>
            <a:pPr lvl="1"/>
            <a:r>
              <a:rPr lang="en-US" dirty="0"/>
              <a:t>P is a Boolean predicate</a:t>
            </a:r>
          </a:p>
          <a:p>
            <a:r>
              <a:rPr lang="en-US" b="1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b="1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1-to-Many transformation</a:t>
            </a: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dirty="0"/>
              <a:t>map(f) is applied to V for (K, V) elements</a:t>
            </a:r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Spark has a rich set of transformations such as mappers, filters, and reducers</a:t>
            </a:r>
          </a:p>
          <a:p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000" dirty="0"/>
              <a:t>1-to-1 </a:t>
            </a:r>
          </a:p>
          <a:p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sz="2800" dirty="0"/>
              <a:t> keep the desired elements</a:t>
            </a:r>
          </a:p>
          <a:p>
            <a:pPr lvl="1"/>
            <a:r>
              <a:rPr lang="en-US" sz="2800" dirty="0"/>
              <a:t> drop non-desired elements</a:t>
            </a:r>
          </a:p>
          <a:p>
            <a:r>
              <a:rPr lang="en-US" sz="3000" dirty="0"/>
              <a:t> </a:t>
            </a:r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000" dirty="0"/>
              <a:t>1-to-Many</a:t>
            </a:r>
          </a:p>
          <a:p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mapValues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3000" dirty="0"/>
              <a:t>apply a function to V of (K, V)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514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source_RDD.flatMap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(f)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8497"/>
            <a:ext cx="8229600" cy="4013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RDD.flatMap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26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preservesPartitioning</a:t>
            </a:r>
            <a:r>
              <a:rPr lang="en-US" sz="26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dirty="0"/>
              <a:t>Return a new RDD by first applying a function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  <a:r>
              <a:rPr lang="en-US" sz="2600" dirty="0"/>
              <a:t>to all elements of this RDD, and then </a:t>
            </a:r>
            <a:r>
              <a:rPr lang="en-US" sz="2600" b="1" u="sng" dirty="0">
                <a:solidFill>
                  <a:srgbClr val="FF0000"/>
                </a:solidFill>
              </a:rPr>
              <a:t>flattening</a:t>
            </a:r>
            <a:r>
              <a:rPr lang="en-US" sz="2600" dirty="0"/>
              <a:t> the results.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>
                <a:latin typeface="Courier" pitchFamily="2" charset="0"/>
              </a:rPr>
              <a:t>   map() : 1-to-1 transformation</a:t>
            </a:r>
          </a:p>
          <a:p>
            <a:r>
              <a:rPr lang="en-US" sz="2600" dirty="0" err="1">
                <a:latin typeface="Courier" pitchFamily="2" charset="0"/>
              </a:rPr>
              <a:t>flatM</a:t>
            </a:r>
            <a:r>
              <a:rPr lang="en-US" sz="2600" dirty="0" err="1">
                <a:effectLst/>
                <a:latin typeface="Courier" pitchFamily="2" charset="0"/>
              </a:rPr>
              <a:t>ap</a:t>
            </a:r>
            <a:r>
              <a:rPr lang="en-US" sz="2600" dirty="0">
                <a:effectLst/>
                <a:latin typeface="Courier" pitchFamily="2" charset="0"/>
              </a:rPr>
              <a:t>(): 1-to-Many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895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514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source_RDD.flatMap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(f)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D6F73F9-6B3B-981B-B795-696C14A70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62910"/>
            <a:ext cx="8233356" cy="3886200"/>
          </a:xfrm>
        </p:spPr>
      </p:pic>
    </p:spTree>
    <p:extLst>
      <p:ext uri="{BB962C8B-B14F-4D97-AF65-F5344CB8AC3E}">
        <p14:creationId xmlns:p14="http://schemas.microsoft.com/office/powerpoint/2010/main" val="27982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514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target_RDD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source_RDD.flatMap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(f)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44C24-7208-5AC5-A71F-BFEADED5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18985"/>
            <a:ext cx="7886700" cy="38137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&lt;SparkContext master=local[*]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PySparkShell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strings = ['red fox jumped', 'gray wolf']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['red fox jumped', 'gray wolf']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rdd.flatMap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x: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x.split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("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flattened.collect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['red', 'fox', 'jumped', 'gray', 'wolf']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1169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56" y="273845"/>
            <a:ext cx="7561193" cy="54514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map() vs.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Content Placeholder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E2BB908-5A54-888E-1FF4-3E6CB02B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817" y="993913"/>
            <a:ext cx="6846072" cy="3638412"/>
          </a:xfrm>
        </p:spPr>
      </p:pic>
    </p:spTree>
    <p:extLst>
      <p:ext uri="{BB962C8B-B14F-4D97-AF65-F5344CB8AC3E}">
        <p14:creationId xmlns:p14="http://schemas.microsoft.com/office/powerpoint/2010/main" val="254767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49724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ourier" pitchFamily="2" charset="0"/>
              </a:rPr>
              <a:t>target_RDD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source_RDD.flatMap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func</a:t>
            </a:r>
            <a:r>
              <a:rPr lang="en-US" sz="2400" dirty="0">
                <a:latin typeface="Courier" pitchFamily="2" charset="0"/>
              </a:rPr>
              <a:t>)</a:t>
            </a:r>
            <a:endParaRPr lang="en-US" sz="2400" dirty="0">
              <a:latin typeface="Courier" pitchFamily="2" charset="0"/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569"/>
            <a:ext cx="8229600" cy="4188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RDD.flatMap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2600" i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preservesPartitioning</a:t>
            </a:r>
            <a:r>
              <a:rPr lang="en-US" sz="2600" i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dirty="0"/>
              <a:t>Return a new RDD by first applying a function f() to all elements of this RDD, and then </a:t>
            </a:r>
            <a:r>
              <a:rPr lang="en-US" sz="2600" b="1" dirty="0">
                <a:solidFill>
                  <a:srgbClr val="FF0000"/>
                </a:solidFill>
              </a:rPr>
              <a:t>flattening</a:t>
            </a:r>
            <a:r>
              <a:rPr lang="en-US" sz="2600" dirty="0"/>
              <a:t> the results.</a:t>
            </a:r>
            <a:endParaRPr lang="en-US" sz="2600" dirty="0">
              <a:effectLst/>
            </a:endParaRPr>
          </a:p>
          <a:p>
            <a:r>
              <a:rPr lang="en-US" sz="2600" dirty="0">
                <a:effectLst/>
                <a:highlight>
                  <a:srgbClr val="FFFF00"/>
                </a:highlight>
                <a:sym typeface="Wingdings" pitchFamily="2" charset="2"/>
              </a:rPr>
              <a:t>NOTE: </a:t>
            </a:r>
            <a:r>
              <a:rPr lang="en-US" sz="2600" dirty="0" err="1">
                <a:effectLst/>
                <a:highlight>
                  <a:srgbClr val="FFFF00"/>
                </a:highlight>
                <a:sym typeface="Wingdings" pitchFamily="2" charset="2"/>
              </a:rPr>
              <a:t>source_RDD.count</a:t>
            </a:r>
            <a:r>
              <a:rPr lang="en-US" sz="2600" dirty="0">
                <a:effectLst/>
                <a:highlight>
                  <a:srgbClr val="FFFF00"/>
                </a:highlight>
                <a:sym typeface="Wingdings" pitchFamily="2" charset="2"/>
              </a:rPr>
              <a:t>()  and </a:t>
            </a:r>
            <a:r>
              <a:rPr lang="en-US" sz="2600" dirty="0" err="1">
                <a:effectLst/>
                <a:highlight>
                  <a:srgbClr val="FFFF00"/>
                </a:highlight>
                <a:sym typeface="Wingdings" pitchFamily="2" charset="2"/>
              </a:rPr>
              <a:t>targe_RDD.count</a:t>
            </a:r>
            <a:r>
              <a:rPr lang="en-US" sz="2600" dirty="0">
                <a:effectLst/>
                <a:highlight>
                  <a:srgbClr val="FFFF00"/>
                </a:highlight>
                <a:sym typeface="Wingdings" pitchFamily="2" charset="2"/>
              </a:rPr>
              <a:t>() can be very different</a:t>
            </a:r>
          </a:p>
        </p:txBody>
      </p:sp>
    </p:spTree>
    <p:extLst>
      <p:ext uri="{BB962C8B-B14F-4D97-AF65-F5344CB8AC3E}">
        <p14:creationId xmlns:p14="http://schemas.microsoft.com/office/powerpoint/2010/main" val="316234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spark as SparkSession object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 [0, -5, -7], [], [1, 2, 3, 4], [6, 8], [] ]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RDD[[Integer]]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 # NOTE: empty lists are dropped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flattened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nums.flatMap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x)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flattened : [0, -5, -7, 1, 2, 3, 4, 6, 8]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flattened.count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3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 Example 1: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empty lists [] are dropped </a:t>
            </a:r>
          </a:p>
          <a:p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[0, -5, -7]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 to 3 elements {0, -5, -7}</a:t>
            </a:r>
          </a:p>
          <a:p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dropped</a:t>
            </a:r>
          </a:p>
          <a:p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2, 3, 4]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maps to 4 elements {1, 2, 3, 4}</a:t>
            </a:r>
          </a:p>
          <a:p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[6, 8]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maps to 2 elements {6, 8}</a:t>
            </a:r>
          </a:p>
          <a:p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9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dropped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64505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6720</TotalTime>
  <Words>1568</Words>
  <Application>Microsoft Macintosh PowerPoint</Application>
  <PresentationFormat>On-screen Show (16:9)</PresentationFormat>
  <Paragraphs>215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RDD.flatMap(boolean-predicate)  flatMap Transformation in PySpark</vt:lpstr>
      <vt:lpstr>PySpark Common Transformations</vt:lpstr>
      <vt:lpstr>target_RDD = source_RDD.flatMap(f)</vt:lpstr>
      <vt:lpstr>target_RDD = source_RDD.flatMap(f)</vt:lpstr>
      <vt:lpstr>target_RDD = source_RDD.flatMap(f)</vt:lpstr>
      <vt:lpstr>map() vs. flatMap()</vt:lpstr>
      <vt:lpstr>target_RDD = source_RDD.flatMap(func)</vt:lpstr>
      <vt:lpstr>flatMap() Example 1</vt:lpstr>
      <vt:lpstr>flatMap() Example 1: Explanation</vt:lpstr>
      <vt:lpstr>flatMap()  vs. map()</vt:lpstr>
      <vt:lpstr>flatMap() Example 2</vt:lpstr>
      <vt:lpstr>flatMap() Example 2: what happened?</vt:lpstr>
      <vt:lpstr>flatMap() Example 3</vt:lpstr>
      <vt:lpstr>flatMap() Example 3.1</vt:lpstr>
      <vt:lpstr>flatMap() Example 3.2 </vt:lpstr>
      <vt:lpstr>flatMap() Example 3.3 </vt:lpstr>
      <vt:lpstr>flatMap() Example 3.4 group by country/city</vt:lpstr>
      <vt:lpstr>flatMap() Example 3.5 find AVG by country/city</vt:lpstr>
      <vt:lpstr>flatMap() Example: flattening Strings: are considered as Iterable</vt:lpstr>
      <vt:lpstr>Summary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111</cp:revision>
  <dcterms:created xsi:type="dcterms:W3CDTF">2015-06-11T09:36:54Z</dcterms:created>
  <dcterms:modified xsi:type="dcterms:W3CDTF">2023-02-24T21:59:07Z</dcterms:modified>
</cp:coreProperties>
</file>