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7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63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0043"/>
    <a:srgbClr val="0051BA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6327"/>
  </p:normalViewPr>
  <p:slideViewPr>
    <p:cSldViewPr snapToGrid="0" snapToObjects="1">
      <p:cViewPr varScale="1">
        <p:scale>
          <a:sx n="146" d="100"/>
          <a:sy n="146" d="100"/>
        </p:scale>
        <p:origin x="17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spark/spark-partitioning-understanding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416230"/>
            <a:ext cx="6858000" cy="1640479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Partitioning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Spark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27269"/>
            <a:ext cx="6858000" cy="730431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Examine the content of Partitions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</a:t>
            </a:r>
            <a:r>
              <a:rPr lang="en-US" sz="2800" dirty="0" err="1">
                <a:latin typeface="Courier" pitchFamily="2" charset="0"/>
              </a:rPr>
              <a:t>rdd.foreachPartition</a:t>
            </a:r>
            <a:r>
              <a:rPr lang="en-US" sz="2800" dirty="0">
                <a:latin typeface="Courier" pitchFamily="2" charset="0"/>
              </a:rPr>
              <a:t>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[3, 4]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[17]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[6]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[2]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[10]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[16]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[5]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[7]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[11]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[0]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[13, 14]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[8, 9]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[18, 19]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[15]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partition elements= [12]</a:t>
            </a: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292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  <a:latin typeface="Courier" pitchFamily="2" charset="0"/>
              </a:rPr>
              <a:t>RePartition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 RDD Using </a:t>
            </a:r>
            <a:r>
              <a:rPr lang="en-US" sz="2800" dirty="0" err="1">
                <a:highlight>
                  <a:srgbClr val="FFFF00"/>
                </a:highlight>
              </a:rPr>
              <a:t>RDD.coalesce</a:t>
            </a:r>
            <a:r>
              <a:rPr lang="en-US" sz="2800" dirty="0">
                <a:highlight>
                  <a:srgbClr val="FFFF00"/>
                </a:highlight>
              </a:rPr>
              <a:t>(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i="1" dirty="0">
                <a:highlight>
                  <a:srgbClr val="FFFF00"/>
                </a:highlight>
              </a:rPr>
              <a:t>)</a:t>
            </a: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b="1" dirty="0" err="1">
                <a:highlight>
                  <a:srgbClr val="FFFF00"/>
                </a:highlight>
                <a:latin typeface="Courier" pitchFamily="2" charset="0"/>
              </a:rPr>
              <a:t>RDD.coalesce</a:t>
            </a:r>
            <a:r>
              <a:rPr lang="en-US" sz="2800" b="1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800" b="1" i="1" dirty="0" err="1">
                <a:highlight>
                  <a:srgbClr val="FFFF00"/>
                </a:highlight>
                <a:latin typeface="Courier" pitchFamily="2" charset="0"/>
              </a:rPr>
              <a:t>numPartitions</a:t>
            </a:r>
            <a:r>
              <a:rPr lang="en-US" sz="2800" b="1" i="1" dirty="0">
                <a:highlight>
                  <a:srgbClr val="FFFF00"/>
                </a:highlight>
                <a:latin typeface="Courier" pitchFamily="2" charset="0"/>
              </a:rPr>
              <a:t>): </a:t>
            </a:r>
          </a:p>
          <a:p>
            <a:pPr marL="0" indent="0">
              <a:buNone/>
            </a:pPr>
            <a:r>
              <a:rPr lang="en-US" sz="2800" b="1" i="1" dirty="0">
                <a:highlight>
                  <a:srgbClr val="FFFF00"/>
                </a:highlight>
                <a:latin typeface="Courier" pitchFamily="2" charset="0"/>
              </a:rPr>
              <a:t>  </a:t>
            </a:r>
            <a:r>
              <a:rPr lang="en-US" sz="2800" dirty="0">
                <a:highlight>
                  <a:srgbClr val="FFFF00"/>
                </a:highlight>
              </a:rPr>
              <a:t>Return a new RDD that is reduced into 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 partitions.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 = </a:t>
            </a:r>
            <a:r>
              <a:rPr lang="en-US" sz="2800" dirty="0" err="1">
                <a:latin typeface="Courier" pitchFamily="2" charset="0"/>
              </a:rPr>
              <a:t>rdd.coalesce</a:t>
            </a:r>
            <a:r>
              <a:rPr lang="en-US" sz="2800" dirty="0">
                <a:latin typeface="Courier" pitchFamily="2" charset="0"/>
              </a:rPr>
              <a:t>(5)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rdd2.getNumPartitions()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5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rdd2.foreachPartition(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[11, 12, 13, 14]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 [15, 16, 17, 18, 19]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[0, 1, 2]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[3, 4, 5, 6]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[7, 8, 9, 10]</a:t>
            </a:r>
          </a:p>
        </p:txBody>
      </p:sp>
    </p:spTree>
    <p:extLst>
      <p:ext uri="{BB962C8B-B14F-4D97-AF65-F5344CB8AC3E}">
        <p14:creationId xmlns:p14="http://schemas.microsoft.com/office/powerpoint/2010/main" val="86977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Partitioning: repartition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800" dirty="0" err="1">
                <a:highlight>
                  <a:srgbClr val="FFFF00"/>
                </a:highlight>
              </a:rPr>
              <a:t>RDD.repartition</a:t>
            </a:r>
            <a:r>
              <a:rPr lang="en-US" sz="2800" dirty="0">
                <a:highlight>
                  <a:srgbClr val="FFFF00"/>
                </a:highlight>
              </a:rPr>
              <a:t>(</a:t>
            </a:r>
            <a:r>
              <a:rPr lang="en-US" sz="2800" i="1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):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</a:rPr>
              <a:t>Return a new RDD that has exactly </a:t>
            </a:r>
            <a:r>
              <a:rPr lang="en-US" sz="2800" dirty="0" err="1">
                <a:highlight>
                  <a:srgbClr val="FFFF00"/>
                </a:highlight>
              </a:rPr>
              <a:t>numPartitions</a:t>
            </a:r>
            <a:r>
              <a:rPr lang="en-US" sz="2800" dirty="0">
                <a:highlight>
                  <a:srgbClr val="FFFF00"/>
                </a:highlight>
              </a:rPr>
              <a:t> partitions.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 = rdd2.repartition(4)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rdd3.foreachPartition(</a:t>
            </a:r>
            <a:r>
              <a:rPr lang="en-US" sz="2800" dirty="0" err="1">
                <a:latin typeface="Courier" pitchFamily="2" charset="0"/>
              </a:rPr>
              <a:t>debug_partition</a:t>
            </a:r>
            <a:r>
              <a:rPr lang="en-US" sz="2800" dirty="0">
                <a:latin typeface="Courier" pitchFamily="2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[3, 4, 5, 6]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[15, 16, 17, 18, 19]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[0, 1, 2]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partition elements= [7, 8, 9, 10, 11, 12, 13, 14]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 rdd3.getNumPartitions()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6321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86214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References and Further Reading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/>
              <a:t>Spark Partitioning &amp; Partition Understanding</a:t>
            </a:r>
          </a:p>
          <a:p>
            <a:pPr lvl="1"/>
            <a:r>
              <a:rPr lang="en-US" dirty="0">
                <a:hlinkClick r:id="rId2"/>
              </a:rPr>
              <a:t>https://sparkbyexamples.com/spark/spark-partitioning-understanding/</a:t>
            </a:r>
            <a:endParaRPr lang="en-US" dirty="0"/>
          </a:p>
          <a:p>
            <a:pPr fontAlgn="base"/>
            <a:r>
              <a:rPr lang="en-US" dirty="0"/>
              <a:t>Apache Spark Partitioning and Spark Partition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techvidvan.com</a:t>
            </a:r>
            <a:r>
              <a:rPr lang="en-US" dirty="0"/>
              <a:t>/tutorials/spark-partition/ </a:t>
            </a:r>
          </a:p>
          <a:p>
            <a:pPr lvl="1"/>
            <a:endParaRPr lang="en-US" b="1" dirty="0"/>
          </a:p>
          <a:p>
            <a:r>
              <a:rPr lang="en-US" b="1" dirty="0"/>
              <a:t>Data Algorithms with Spark (book</a:t>
            </a:r>
            <a:r>
              <a:rPr lang="en-US" b="1"/>
              <a:t>) by </a:t>
            </a:r>
            <a:r>
              <a:rPr lang="en-US"/>
              <a:t>Mahmoud </a:t>
            </a:r>
            <a:r>
              <a:rPr lang="en-US" dirty="0"/>
              <a:t>Parsian</a:t>
            </a:r>
          </a:p>
        </p:txBody>
      </p:sp>
    </p:spTree>
    <p:extLst>
      <p:ext uri="{BB962C8B-B14F-4D97-AF65-F5344CB8AC3E}">
        <p14:creationId xmlns:p14="http://schemas.microsoft.com/office/powerpoint/2010/main" val="50398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53993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Partitioning?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875076"/>
          </a:xfrm>
        </p:spPr>
        <p:txBody>
          <a:bodyPr>
            <a:normAutofit/>
          </a:bodyPr>
          <a:lstStyle/>
          <a:p>
            <a:pPr fontAlgn="base"/>
            <a:r>
              <a:rPr lang="en-US" sz="2800" b="1" dirty="0"/>
              <a:t>Partitioning</a:t>
            </a:r>
            <a:r>
              <a:rPr lang="en-US" sz="2800" dirty="0"/>
              <a:t> is simply defined as dividing data into parts (chunks), in a distributed system. </a:t>
            </a:r>
          </a:p>
          <a:p>
            <a:pPr fontAlgn="base"/>
            <a:r>
              <a:rPr lang="en-US" sz="2800" dirty="0"/>
              <a:t>Partitioning means, the division of the large </a:t>
            </a:r>
            <a:r>
              <a:rPr lang="en-US" sz="2800" i="1" dirty="0"/>
              <a:t>dataset</a:t>
            </a:r>
            <a:r>
              <a:rPr lang="en-US" sz="2800" dirty="0"/>
              <a:t>. Also, store them as multiple parts of the cluster.</a:t>
            </a:r>
          </a:p>
          <a:p>
            <a:pPr fontAlgn="base"/>
            <a:r>
              <a:rPr lang="en-US" sz="2800" b="1" dirty="0">
                <a:highlight>
                  <a:srgbClr val="00FF00"/>
                </a:highlight>
              </a:rPr>
              <a:t>Partitioning</a:t>
            </a:r>
            <a:r>
              <a:rPr lang="en-US" sz="2800" dirty="0">
                <a:highlight>
                  <a:srgbClr val="00FF00"/>
                </a:highlight>
              </a:rPr>
              <a:t> enables to process chunks in </a:t>
            </a:r>
            <a:r>
              <a:rPr lang="en-US" sz="2800" b="1" dirty="0">
                <a:highlight>
                  <a:srgbClr val="00FF00"/>
                </a:highlight>
              </a:rPr>
              <a:t>parallel</a:t>
            </a:r>
            <a:r>
              <a:rPr lang="en-US" sz="2800" dirty="0">
                <a:highlight>
                  <a:srgbClr val="00FF00"/>
                </a:highlight>
              </a:rPr>
              <a:t>.</a:t>
            </a:r>
          </a:p>
          <a:p>
            <a:pPr lvl="1" fontAlgn="base"/>
            <a:r>
              <a:rPr lang="en-US" sz="2600" dirty="0">
                <a:highlight>
                  <a:srgbClr val="00FF00"/>
                </a:highlight>
              </a:rPr>
              <a:t> data = { Partition-1, Partition-2, …, Partition-N}</a:t>
            </a:r>
          </a:p>
          <a:p>
            <a:pPr lvl="1" fontAlgn="base"/>
            <a:r>
              <a:rPr lang="en-US" sz="2600" dirty="0">
                <a:highlight>
                  <a:srgbClr val="00FF00"/>
                </a:highlight>
              </a:rPr>
              <a:t> Run Partitions in </a:t>
            </a:r>
            <a:r>
              <a:rPr lang="en-US" sz="2400" b="1" dirty="0">
                <a:highlight>
                  <a:srgbClr val="00FF00"/>
                </a:highlight>
              </a:rPr>
              <a:t>parallel</a:t>
            </a:r>
            <a:endParaRPr lang="en-US" sz="26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0297"/>
            <a:ext cx="7886700" cy="91439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What is Spark Partitioning?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8274"/>
            <a:ext cx="7886700" cy="3744449"/>
          </a:xfrm>
        </p:spPr>
        <p:txBody>
          <a:bodyPr>
            <a:normAutofit/>
          </a:bodyPr>
          <a:lstStyle/>
          <a:p>
            <a:pPr fontAlgn="base"/>
            <a:r>
              <a:rPr lang="en-US" sz="2800" dirty="0"/>
              <a:t>Spark partitioning is a way to split the data into multiple partitions (called chunks)</a:t>
            </a:r>
          </a:p>
          <a:p>
            <a:pPr fontAlgn="base"/>
            <a:r>
              <a:rPr lang="en-US" sz="2800" dirty="0"/>
              <a:t>Spark executes transformations on multiple partitions in parallel and in-memory which allows completing the job faster. </a:t>
            </a:r>
          </a:p>
          <a:p>
            <a:pPr fontAlgn="base"/>
            <a:r>
              <a:rPr lang="en-US" sz="2800" dirty="0"/>
              <a:t>You can also write partitioned data into a file system (multiple sub-directories) for faster reads by downstream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1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9666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Spark Partitioning Example: 3 Partitions</a:t>
            </a:r>
            <a:br>
              <a:rPr lang="en-US" b="1" dirty="0"/>
            </a:br>
            <a:r>
              <a:rPr lang="en-US" b="1" dirty="0"/>
              <a:t>Each Partition {P1, P2, P3} can run in Parallel</a:t>
            </a:r>
            <a:endParaRPr lang="en-US" dirty="0"/>
          </a:p>
        </p:txBody>
      </p:sp>
      <p:pic>
        <p:nvPicPr>
          <p:cNvPr id="3" name="Content Placeholder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8B433B-2E51-E274-90B7-9A58569B4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656" y="1384663"/>
            <a:ext cx="5746952" cy="2943497"/>
          </a:xfrm>
        </p:spPr>
      </p:pic>
    </p:spTree>
    <p:extLst>
      <p:ext uri="{BB962C8B-B14F-4D97-AF65-F5344CB8AC3E}">
        <p14:creationId xmlns:p14="http://schemas.microsoft.com/office/powerpoint/2010/main" val="10189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92310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RDD Partitioning Example: 4 Partitions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E1EB107-B5D0-93AC-8068-C70264CFD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983" y="896983"/>
            <a:ext cx="6270171" cy="3735342"/>
          </a:xfrm>
        </p:spPr>
      </p:pic>
    </p:spTree>
    <p:extLst>
      <p:ext uri="{BB962C8B-B14F-4D97-AF65-F5344CB8AC3E}">
        <p14:creationId xmlns:p14="http://schemas.microsoft.com/office/powerpoint/2010/main" val="65784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4"/>
            <a:ext cx="7886700" cy="923109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Partitions Enable Parallelism</a:t>
            </a:r>
            <a:br>
              <a:rPr lang="en-US" b="1" dirty="0"/>
            </a:br>
            <a:r>
              <a:rPr lang="en-US" b="1" dirty="0"/>
              <a:t>Partitions Run in Parallel</a:t>
            </a:r>
            <a:endParaRPr lang="en-US" dirty="0"/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EA25CD84-A45D-9288-3448-46FF4A071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623" y="1297577"/>
            <a:ext cx="4362994" cy="2377440"/>
          </a:xfrm>
        </p:spPr>
      </p:pic>
    </p:spTree>
    <p:extLst>
      <p:ext uri="{BB962C8B-B14F-4D97-AF65-F5344CB8AC3E}">
        <p14:creationId xmlns:p14="http://schemas.microsoft.com/office/powerpoint/2010/main" val="3850550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54864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RDD Partitioning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53440"/>
            <a:ext cx="7886700" cy="3779283"/>
          </a:xfrm>
        </p:spPr>
        <p:txBody>
          <a:bodyPr>
            <a:normAutofit/>
          </a:bodyPr>
          <a:lstStyle/>
          <a:p>
            <a:r>
              <a:rPr lang="en-US" sz="2800" dirty="0"/>
              <a:t>Let an RDD to have 800,000,000,000 elements</a:t>
            </a:r>
          </a:p>
          <a:p>
            <a:r>
              <a:rPr lang="en-US" sz="2800" dirty="0"/>
              <a:t>Let number of partitions to be 40,000</a:t>
            </a:r>
          </a:p>
          <a:p>
            <a:r>
              <a:rPr lang="en-US" sz="2800" dirty="0"/>
              <a:t>Then each partition have about 20,000,000 elements</a:t>
            </a:r>
          </a:p>
          <a:p>
            <a:pPr marL="0" indent="0">
              <a:buNone/>
            </a:pPr>
            <a:r>
              <a:rPr lang="en-US" sz="2800" dirty="0"/>
              <a:t>    40,000 x 20,000,000 = 800,000,000,000</a:t>
            </a:r>
          </a:p>
          <a:p>
            <a:r>
              <a:rPr lang="en-US" sz="2800" dirty="0"/>
              <a:t>MAXIMUM parallelism is 40,000 tasks at a time</a:t>
            </a:r>
          </a:p>
          <a:p>
            <a:pPr lvl="1"/>
            <a:r>
              <a:rPr lang="en-US" sz="2600" dirty="0"/>
              <a:t> depends on the availability of resources in cluster</a:t>
            </a:r>
          </a:p>
        </p:txBody>
      </p:sp>
    </p:spTree>
    <p:extLst>
      <p:ext uri="{BB962C8B-B14F-4D97-AF65-F5344CB8AC3E}">
        <p14:creationId xmlns:p14="http://schemas.microsoft.com/office/powerpoint/2010/main" val="344339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54864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3866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Create an RDD and examine the Partitions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</a:rPr>
              <a:t>&gt;&gt;&gt;# spark : </a:t>
            </a:r>
            <a:r>
              <a:rPr lang="en-US" sz="2800" dirty="0" err="1">
                <a:latin typeface="Courier" pitchFamily="2" charset="0"/>
              </a:rPr>
              <a:t>SParkSession</a:t>
            </a: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</a:t>
            </a:r>
            <a:r>
              <a:rPr lang="en-US" sz="2400" dirty="0">
                <a:latin typeface="Courier" pitchFamily="2" charset="0"/>
              </a:rPr>
              <a:t> = </a:t>
            </a:r>
            <a:r>
              <a:rPr lang="en-US" sz="2400" dirty="0" err="1">
                <a:latin typeface="Courier" pitchFamily="2" charset="0"/>
              </a:rPr>
              <a:t>spark.sparkContext.parallelize</a:t>
            </a:r>
            <a:r>
              <a:rPr lang="en-US" sz="2400" dirty="0">
                <a:latin typeface="Courier" pitchFamily="2" charset="0"/>
              </a:rPr>
              <a:t>(range(0,20))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rdd.collect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[0, 1, 2, 3, 4, 5, 6, 7, 8, 9, 10, 11, 12, 13, 14, 15, 16, 17, 18, 19]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&gt;&gt;&gt; </a:t>
            </a:r>
            <a:r>
              <a:rPr lang="en-US" sz="2400" dirty="0" err="1">
                <a:latin typeface="Courier" pitchFamily="2" charset="0"/>
              </a:rPr>
              <a:t>rdd.getNumPartitions</a:t>
            </a:r>
            <a:r>
              <a:rPr lang="en-US" sz="24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15711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17715"/>
            <a:ext cx="7886700" cy="40059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Understanding Basics of Partitioning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7845-E1A5-E78E-E52E-7214A8E1E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18309"/>
            <a:ext cx="7886700" cy="4206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Create a function to examine the content of Partition elements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p denotes a single partition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&gt;&gt;&gt; def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debug_partition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(p):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&gt;&gt;&gt;  print("partition elements=", list(p))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&gt;&gt;&gt; #end-def</a:t>
            </a: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  <a:p>
            <a:pPr marL="0" indent="0">
              <a:buNone/>
            </a:pPr>
            <a:endParaRPr lang="en-US" sz="2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680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1549</TotalTime>
  <Words>747</Words>
  <Application>Microsoft Macintosh PowerPoint</Application>
  <PresentationFormat>On-screen Show (16:9)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Office Theme</vt:lpstr>
      <vt:lpstr>Partitioning in Spark</vt:lpstr>
      <vt:lpstr>  What is Partitioning?</vt:lpstr>
      <vt:lpstr>  What is Spark Partitioning? </vt:lpstr>
      <vt:lpstr>  Spark Partitioning Example: 3 Partitions Each Partition {P1, P2, P3} can run in Parallel</vt:lpstr>
      <vt:lpstr>  RDD Partitioning Example: 4 Partitions </vt:lpstr>
      <vt:lpstr>  Partitions Enable Parallelism Partitions Run in Parallel</vt:lpstr>
      <vt:lpstr>  RDD Partitioning Example</vt:lpstr>
      <vt:lpstr> Understanding Basics of Partitioning</vt:lpstr>
      <vt:lpstr> Understanding Basics of Partitioning</vt:lpstr>
      <vt:lpstr> Understanding Basics of Partitioning</vt:lpstr>
      <vt:lpstr> Understanding Basics of Partitioning</vt:lpstr>
      <vt:lpstr> Understanding Basics of Partitioning: repartition</vt:lpstr>
      <vt:lpstr>  References and Further Reading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35</cp:revision>
  <dcterms:created xsi:type="dcterms:W3CDTF">2019-11-25T23:29:35Z</dcterms:created>
  <dcterms:modified xsi:type="dcterms:W3CDTF">2023-02-25T00:24:47Z</dcterms:modified>
</cp:coreProperties>
</file>