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5" r:id="rId2"/>
    <p:sldId id="257" r:id="rId3"/>
    <p:sldId id="330" r:id="rId4"/>
    <p:sldId id="340" r:id="rId5"/>
    <p:sldId id="332" r:id="rId6"/>
    <p:sldId id="331" r:id="rId7"/>
    <p:sldId id="342" r:id="rId8"/>
    <p:sldId id="341" r:id="rId9"/>
    <p:sldId id="333" r:id="rId10"/>
    <p:sldId id="334" r:id="rId11"/>
    <p:sldId id="335" r:id="rId12"/>
    <p:sldId id="343" r:id="rId13"/>
    <p:sldId id="345" r:id="rId14"/>
    <p:sldId id="344" r:id="rId15"/>
    <p:sldId id="329" r:id="rId16"/>
    <p:sldId id="336" r:id="rId17"/>
    <p:sldId id="337" r:id="rId18"/>
    <p:sldId id="315" r:id="rId19"/>
    <p:sldId id="338" r:id="rId20"/>
    <p:sldId id="346" r:id="rId21"/>
    <p:sldId id="327" r:id="rId22"/>
    <p:sldId id="33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 snapToGrid="0" snapToObjects="1">
      <p:cViewPr varScale="1">
        <p:scale>
          <a:sx n="161" d="100"/>
          <a:sy n="161" d="100"/>
        </p:scale>
        <p:origin x="78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151F-B8EE-734C-891F-0245E4D49B9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76934-2A2C-934C-B425-2420210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6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28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407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303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72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16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43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512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129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996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380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579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783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492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467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736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38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3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21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10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7983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77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8259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44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2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data-algorithms-with-spark/blob/master/wiki-spark/docs/duplicate_removal_rdd.md" TargetMode="External"/><Relationship Id="rId2" Type="http://schemas.openxmlformats.org/officeDocument/2006/relationships/hyperlink" Target="https://github.com/mahmoudparsian/data-algorithms-with-spark/tree/master/code/chap04/python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8"/>
            <a:ext cx="7772400" cy="1929062"/>
          </a:xfrm>
        </p:spPr>
        <p:txBody>
          <a:bodyPr>
            <a:normAutofit/>
          </a:bodyPr>
          <a:lstStyle/>
          <a:p>
            <a:r>
              <a:rPr lang="en-US" sz="4000" dirty="0"/>
              <a:t>Reducers</a:t>
            </a:r>
            <a:br>
              <a:rPr lang="en-US" sz="4000" dirty="0"/>
            </a:br>
            <a:r>
              <a:rPr lang="en-US" sz="4000" dirty="0"/>
              <a:t>in</a:t>
            </a:r>
            <a:br>
              <a:rPr lang="en-US" sz="4000" dirty="0"/>
            </a:br>
            <a:r>
              <a:rPr lang="en-US" sz="4000" dirty="0"/>
              <a:t>PySpark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62591"/>
            <a:ext cx="6400800" cy="672087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Reduction Example? Partitioned?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Given a set of integer numbers: {4, 2, 2, 8, 3, 10, 6} </a:t>
            </a:r>
          </a:p>
          <a:p>
            <a:r>
              <a:rPr lang="en-US" sz="2400" dirty="0">
                <a:solidFill>
                  <a:srgbClr val="2320D9"/>
                </a:solidFill>
              </a:rPr>
              <a:t>Find average of these numbers</a:t>
            </a:r>
          </a:p>
          <a:p>
            <a:pPr marL="800100" lvl="1" indent="-457200">
              <a:buAutoNum type="arabicPeriod"/>
            </a:pPr>
            <a:r>
              <a:rPr lang="en-US" sz="2200" dirty="0"/>
              <a:t>Step-1: add these numbers: 35</a:t>
            </a:r>
          </a:p>
          <a:p>
            <a:pPr marL="800100" lvl="1" indent="-457200">
              <a:buAutoNum type="arabicPeriod"/>
            </a:pPr>
            <a:r>
              <a:rPr lang="en-US" sz="2200" dirty="0"/>
              <a:t>Step-2: divide sum be length: 35/7 = 5.0</a:t>
            </a:r>
          </a:p>
          <a:p>
            <a:pPr marL="0" indent="0">
              <a:buNone/>
            </a:pPr>
            <a:r>
              <a:rPr lang="en-US" sz="2400" dirty="0"/>
              <a:t>P1: Partition-1: {4, 2} </a:t>
            </a:r>
            <a:r>
              <a:rPr lang="en-US" sz="2400" dirty="0">
                <a:sym typeface="Wingdings" pitchFamily="2" charset="2"/>
              </a:rPr>
              <a:t> 6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P2: Partition-2: {2, 8, 3} </a:t>
            </a:r>
            <a:r>
              <a:rPr lang="en-US" sz="2400" dirty="0">
                <a:sym typeface="Wingdings" pitchFamily="2" charset="2"/>
              </a:rPr>
              <a:t> 13</a:t>
            </a:r>
          </a:p>
          <a:p>
            <a:pPr marL="0" indent="0">
              <a:buNone/>
            </a:pPr>
            <a:r>
              <a:rPr lang="en-US" sz="2400" dirty="0"/>
              <a:t>P3: Partition-3: {10, 6} </a:t>
            </a:r>
            <a:r>
              <a:rPr lang="en-US" sz="2400" dirty="0">
                <a:sym typeface="Wingdings" pitchFamily="2" charset="2"/>
              </a:rPr>
              <a:t> 16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Add(</a:t>
            </a:r>
            <a:r>
              <a:rPr lang="en-US" sz="2400" dirty="0"/>
              <a:t>P1, P2, P3) </a:t>
            </a:r>
            <a:r>
              <a:rPr lang="en-US" sz="2400" dirty="0">
                <a:sym typeface="Wingdings" pitchFamily="2" charset="2"/>
              </a:rPr>
              <a:t> Add(P1, Add(P2, P3) </a:t>
            </a:r>
          </a:p>
          <a:p>
            <a:pPr>
              <a:buFont typeface="Wingdings" pitchFamily="2" charset="2"/>
              <a:buChar char="à"/>
            </a:pPr>
            <a:r>
              <a:rPr lang="en-US" sz="2400" dirty="0">
                <a:sym typeface="Wingdings" pitchFamily="2" charset="2"/>
              </a:rPr>
              <a:t>Add(6, 29)</a:t>
            </a:r>
          </a:p>
          <a:p>
            <a:pPr>
              <a:buFont typeface="Wingdings" pitchFamily="2" charset="2"/>
              <a:buChar char="à"/>
            </a:pPr>
            <a:r>
              <a:rPr lang="en-US" sz="2400" dirty="0">
                <a:sym typeface="Wingdings" pitchFamily="2" charset="2"/>
              </a:rPr>
              <a:t> 35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7748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6113"/>
          </a:xfrm>
        </p:spPr>
        <p:txBody>
          <a:bodyPr>
            <a:noAutofit/>
          </a:bodyPr>
          <a:lstStyle/>
          <a:p>
            <a:r>
              <a:rPr lang="en-US" sz="2400" dirty="0"/>
              <a:t>What is a Reduction Example? Partitioned?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47423"/>
            <a:ext cx="7886700" cy="40472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400" dirty="0"/>
              <a:t>Given a set of integer numbers: {4, 2, 2, 8, 3, 10, 6} </a:t>
            </a:r>
          </a:p>
          <a:p>
            <a:r>
              <a:rPr lang="en-US" sz="2400" dirty="0">
                <a:solidFill>
                  <a:srgbClr val="2320D9"/>
                </a:solidFill>
              </a:rPr>
              <a:t>Find average of these numbers</a:t>
            </a:r>
          </a:p>
          <a:p>
            <a:pPr marL="800100" lvl="1" indent="-457200">
              <a:buAutoNum type="arabicPeriod"/>
            </a:pPr>
            <a:r>
              <a:rPr lang="en-US" sz="2200" dirty="0"/>
              <a:t>Step-1: add these numbers: 35</a:t>
            </a:r>
          </a:p>
          <a:p>
            <a:pPr marL="800100" lvl="1" indent="-457200">
              <a:buAutoNum type="arabicPeriod"/>
            </a:pPr>
            <a:r>
              <a:rPr lang="en-US" sz="2200" dirty="0"/>
              <a:t>Step-2: divide sum be length: 35/7 = 5.0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P1: Partition-1: {4, 2} </a:t>
            </a:r>
            <a:r>
              <a:rPr lang="en-US" sz="2400" dirty="0">
                <a:highlight>
                  <a:srgbClr val="00FF00"/>
                </a:highlight>
                <a:sym typeface="Wingdings" pitchFamily="2" charset="2"/>
              </a:rPr>
              <a:t> 6</a:t>
            </a:r>
            <a:endParaRPr lang="en-US" sz="2400" dirty="0">
              <a:highlight>
                <a:srgbClr val="00FF00"/>
              </a:highlight>
            </a:endParaRP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P2: Partition-2: {2, 8} </a:t>
            </a:r>
            <a:r>
              <a:rPr lang="en-US" sz="2400" dirty="0">
                <a:highlight>
                  <a:srgbClr val="00FF00"/>
                </a:highlight>
                <a:sym typeface="Wingdings" pitchFamily="2" charset="2"/>
              </a:rPr>
              <a:t> 10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P3: Partition-3: {3, 10} </a:t>
            </a:r>
            <a:r>
              <a:rPr lang="en-US" sz="2400" dirty="0">
                <a:highlight>
                  <a:srgbClr val="00FF00"/>
                </a:highlight>
                <a:sym typeface="Wingdings" pitchFamily="2" charset="2"/>
              </a:rPr>
              <a:t> 13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  <a:sym typeface="Wingdings" pitchFamily="2" charset="2"/>
              </a:rPr>
              <a:t>P4: Partition-4: {6}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Add(</a:t>
            </a:r>
            <a:r>
              <a:rPr lang="en-US" sz="2400" dirty="0"/>
              <a:t>P1, P2, P3, P4) </a:t>
            </a:r>
            <a:r>
              <a:rPr lang="en-US" sz="2400" dirty="0">
                <a:sym typeface="Wingdings" pitchFamily="2" charset="2"/>
              </a:rPr>
              <a:t> Add(P1, Add(P2, P3, P4)) </a:t>
            </a:r>
          </a:p>
          <a:p>
            <a:pPr>
              <a:buFont typeface="Wingdings" pitchFamily="2" charset="2"/>
              <a:buChar char="à"/>
            </a:pPr>
            <a:r>
              <a:rPr lang="en-US" sz="2400" dirty="0">
                <a:sym typeface="Wingdings" pitchFamily="2" charset="2"/>
              </a:rPr>
              <a:t> Add(P1, Add(P2, Add(P3, P4)))</a:t>
            </a:r>
          </a:p>
          <a:p>
            <a:pPr>
              <a:buFont typeface="Wingdings" pitchFamily="2" charset="2"/>
              <a:buChar char="à"/>
            </a:pPr>
            <a:r>
              <a:rPr lang="en-US" sz="2400" dirty="0">
                <a:sym typeface="Wingdings" pitchFamily="2" charset="2"/>
              </a:rPr>
              <a:t> Add(6, Add(10, Add(13, 6)))</a:t>
            </a:r>
          </a:p>
          <a:p>
            <a:pPr>
              <a:buFont typeface="Wingdings" pitchFamily="2" charset="2"/>
              <a:buChar char="à"/>
            </a:pPr>
            <a:r>
              <a:rPr lang="en-US" sz="2400" dirty="0">
                <a:sym typeface="Wingdings" pitchFamily="2" charset="2"/>
              </a:rPr>
              <a:t>Add(6, Add(10, 19))</a:t>
            </a:r>
          </a:p>
          <a:p>
            <a:pPr>
              <a:buFont typeface="Wingdings" pitchFamily="2" charset="2"/>
              <a:buChar char="à"/>
            </a:pPr>
            <a:r>
              <a:rPr lang="en-US" sz="2400" dirty="0">
                <a:sym typeface="Wingdings" pitchFamily="2" charset="2"/>
              </a:rPr>
              <a:t>Add(6, 29)</a:t>
            </a:r>
          </a:p>
          <a:p>
            <a:pPr>
              <a:buFont typeface="Wingdings" pitchFamily="2" charset="2"/>
              <a:buChar char="à"/>
            </a:pPr>
            <a:r>
              <a:rPr lang="en-US" sz="2400" dirty="0">
                <a:sym typeface="Wingdings" pitchFamily="2" charset="2"/>
              </a:rPr>
              <a:t>35</a:t>
            </a:r>
          </a:p>
          <a:p>
            <a:pPr>
              <a:buFont typeface="Wingdings" pitchFamily="2" charset="2"/>
              <a:buChar char="à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7794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6113"/>
          </a:xfrm>
        </p:spPr>
        <p:txBody>
          <a:bodyPr>
            <a:noAutofit/>
          </a:bodyPr>
          <a:lstStyle/>
          <a:p>
            <a:r>
              <a:rPr lang="en-US" sz="2400" dirty="0"/>
              <a:t>Reduction Example in Spark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8085C24D-6198-E9EE-70B6-BF635AE30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248" y="768096"/>
            <a:ext cx="6739128" cy="4101559"/>
          </a:xfrm>
        </p:spPr>
      </p:pic>
    </p:spTree>
    <p:extLst>
      <p:ext uri="{BB962C8B-B14F-4D97-AF65-F5344CB8AC3E}">
        <p14:creationId xmlns:p14="http://schemas.microsoft.com/office/powerpoint/2010/main" val="241773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6113"/>
          </a:xfrm>
        </p:spPr>
        <p:txBody>
          <a:bodyPr>
            <a:noAutofit/>
          </a:bodyPr>
          <a:lstStyle/>
          <a:p>
            <a:r>
              <a:rPr lang="en-US" sz="2400" dirty="0"/>
              <a:t>Reduction Example in Spark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433C6CE-7AA8-42E6-8AD9-826003E90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304" y="822960"/>
            <a:ext cx="6062472" cy="3383280"/>
          </a:xfrm>
        </p:spPr>
      </p:pic>
    </p:spTree>
    <p:extLst>
      <p:ext uri="{BB962C8B-B14F-4D97-AF65-F5344CB8AC3E}">
        <p14:creationId xmlns:p14="http://schemas.microsoft.com/office/powerpoint/2010/main" val="413550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6113"/>
          </a:xfrm>
        </p:spPr>
        <p:txBody>
          <a:bodyPr>
            <a:noAutofit/>
          </a:bodyPr>
          <a:lstStyle/>
          <a:p>
            <a:r>
              <a:rPr lang="en-US" sz="2400" dirty="0"/>
              <a:t>Reduction Example in Spark</a:t>
            </a:r>
          </a:p>
        </p:txBody>
      </p:sp>
      <p:pic>
        <p:nvPicPr>
          <p:cNvPr id="7" name="Content Placeholder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42AA19-98FA-FC56-1556-B6F39A860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758952"/>
            <a:ext cx="7886700" cy="3630168"/>
          </a:xfrm>
        </p:spPr>
      </p:pic>
    </p:spTree>
    <p:extLst>
      <p:ext uri="{BB962C8B-B14F-4D97-AF65-F5344CB8AC3E}">
        <p14:creationId xmlns:p14="http://schemas.microsoft.com/office/powerpoint/2010/main" val="1851393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Reduction of (key, value) pairs?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Consider a set of  billions of (key, value) pairs: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(gene_1, 2.0)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(gene_1, 3.0)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(gene_2, 4.0)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(gene_2, 5.0)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(gene_2, 3.0)</a:t>
            </a:r>
          </a:p>
          <a:p>
            <a:pPr marL="0" indent="0">
              <a:buNone/>
            </a:pPr>
            <a:r>
              <a:rPr lang="en-US" sz="2400" dirty="0"/>
              <a:t>…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What is the average per gene?</a:t>
            </a:r>
          </a:p>
          <a:p>
            <a:pPr marL="0" indent="0">
              <a:buNone/>
            </a:pPr>
            <a:endParaRPr lang="en-US" sz="2400" dirty="0"/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3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Reduction of (key, value) pairs?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Consider a set of  billions of (key, value) pairs: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(gene_1, 2.0), (gene_1, 3.0)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(gene_2, 4.0), (gene_2, 5.0), (gene_2, 3.0)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What is the average per gene?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C0C0C0"/>
                </a:highlight>
              </a:rPr>
              <a:t>Step-1: Group by gene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(gene-1, [2.0, 3.0])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(gene-2, [4.0, 5.0, 3.0])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C0C0C0"/>
                </a:highlight>
              </a:rPr>
              <a:t>Step-2: Perform a reduction per (key, value)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63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Reduction of (key, value) pairs?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Consider a set of  billions of (key, value) pairs: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What is the average per gene?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C0C0C0"/>
                </a:highlight>
              </a:rPr>
              <a:t>Step-1: Group by gene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(gene-1, [2.0, 3.0])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(gene-2, [4.0, 5.0, 3.0])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C0C0C0"/>
                </a:highlight>
              </a:rPr>
              <a:t>Step-2: Perform a reduction per (key, value)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(gene-1, (2.0+3.0)/2)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(gene-1, 2.5)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(gene-2, (4.0+5.0+3.0)/3)  (gene-2, 4.0)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Final Result: {(gene-1, 2.5), (gene-2, 4.0)}</a:t>
            </a:r>
            <a:endParaRPr lang="en-US" sz="1800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92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PySpark’s</a:t>
            </a:r>
            <a:r>
              <a:rPr lang="en-US" dirty="0"/>
              <a:t> RDD Reduction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aggregateByKey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60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89481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RDD.groupByKey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800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3325"/>
            <a:ext cx="7886700" cy="3869398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Group the values for </a:t>
            </a:r>
            <a:r>
              <a:rPr lang="en-US" sz="3100" b="1" u="sng" dirty="0"/>
              <a:t>each key</a:t>
            </a:r>
            <a:r>
              <a:rPr lang="en-US" sz="3100" dirty="0"/>
              <a:t> in the RDD into a single sequence (as </a:t>
            </a:r>
            <a:r>
              <a:rPr lang="en-US" sz="310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3100" dirty="0">
                <a:latin typeface="Consolas" panose="020B0609020204030204" pitchFamily="49" charset="0"/>
                <a:cs typeface="Consolas" panose="020B0609020204030204" pitchFamily="49" charset="0"/>
              </a:rPr>
              <a:t> of values</a:t>
            </a:r>
            <a:r>
              <a:rPr lang="en-US" sz="3100" dirty="0"/>
              <a:t>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Given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RDD = [(A, v1), (A, v2), (A, v5), (A, v6), 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       (B, x), (B, y), (C, z)]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21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RDD.groupByKey</a:t>
            </a:r>
            <a:r>
              <a:rPr lang="en-US" sz="2100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1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 </a:t>
            </a:r>
            <a:r>
              <a:rPr lang="en-US" sz="2100" b="1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Creates a NEW target RDD as: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[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[v1, v2, v5, v6]), 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(B, [x, y]),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(C, [z])</a:t>
            </a:r>
          </a:p>
          <a:p>
            <a:pPr marL="0" indent="0">
              <a:buNone/>
            </a:pPr>
            <a:r>
              <a:rPr lang="en-US" sz="21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]</a:t>
            </a:r>
            <a:endParaRPr lang="en-US" sz="2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926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What is a reduction</a:t>
            </a:r>
          </a:p>
          <a:p>
            <a:pPr marL="457200" indent="-457200">
              <a:buAutoNum type="arabicPeriod"/>
            </a:pPr>
            <a:r>
              <a:rPr lang="en-US" sz="2400" dirty="0"/>
              <a:t>What is reduction of (key, value) pairs</a:t>
            </a:r>
          </a:p>
          <a:p>
            <a:pPr marL="457200" indent="-457200">
              <a:buAutoNum type="arabicPeriod"/>
            </a:pPr>
            <a:r>
              <a:rPr lang="en-US" sz="2400" dirty="0"/>
              <a:t>RDD’s Reduction Transformations: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aggregateByKey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63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89481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RDD.groupByKey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8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3325"/>
            <a:ext cx="7886700" cy="3869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Given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RDD = [(A, 3), (A, 4), (A, 5), (A, 6),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(B, 10), (B, 20), (C, 8)]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Then find average per key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grouped = </a:t>
            </a:r>
            <a:r>
              <a:rPr lang="en-US" sz="18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RDD.groupByKey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avg_per_key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grouped.mapValues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lambda values: float(sum(values)) / </a:t>
            </a:r>
            <a:r>
              <a:rPr lang="en-US" sz="18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(values)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avg_per_key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[(A, 4.5), (B, 15), (C, 8)]</a:t>
            </a:r>
          </a:p>
        </p:txBody>
      </p:sp>
    </p:spTree>
    <p:extLst>
      <p:ext uri="{BB962C8B-B14F-4D97-AF65-F5344CB8AC3E}">
        <p14:creationId xmlns:p14="http://schemas.microsoft.com/office/powerpoint/2010/main" val="1819503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6899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2839"/>
            <a:ext cx="8054174" cy="3789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Spark has a rich set of reduction transformations:</a:t>
            </a:r>
          </a:p>
          <a:p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/>
              <a:t>groups values by a key</a:t>
            </a:r>
          </a:p>
          <a:p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400" dirty="0"/>
              <a:t>Merge the values for each key using an associative and commutative reduce function.</a:t>
            </a:r>
          </a:p>
          <a:p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aggregateByKey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dirty="0"/>
              <a:t>Aggregate the values of each key, using given combine functions and a neutral “zero value”.</a:t>
            </a:r>
            <a:endParaRPr lang="en-US" sz="2400" dirty="0"/>
          </a:p>
          <a:p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combineByKey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(): </a:t>
            </a:r>
            <a:r>
              <a:rPr lang="en-US" dirty="0"/>
              <a:t>Generic function to combine the elements for each key using a custom set of aggregation functions.</a:t>
            </a:r>
            <a:endParaRPr lang="en-US" sz="2400" dirty="0"/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83393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68994"/>
          </a:xfrm>
        </p:spPr>
        <p:txBody>
          <a:bodyPr/>
          <a:lstStyle/>
          <a:p>
            <a:r>
              <a:rPr lang="en-US" dirty="0"/>
              <a:t>Reading on reductions (links to URLs)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2839"/>
            <a:ext cx="8054174" cy="3789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1.RDD.groupByKey() Examples</a:t>
            </a:r>
            <a:endParaRPr lang="en-US" sz="2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i="0" dirty="0">
                <a:solidFill>
                  <a:srgbClr val="24292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2. Duplicate Removal in RDD PySpark</a:t>
            </a:r>
            <a:endParaRPr lang="en-US" sz="2800" i="0" dirty="0">
              <a:solidFill>
                <a:srgbClr val="24292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2986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Reduction?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According to dictionary: </a:t>
            </a:r>
          </a:p>
          <a:p>
            <a:pPr marL="457200" indent="-457200">
              <a:buAutoNum type="arabicPeriod"/>
            </a:pPr>
            <a:r>
              <a:rPr lang="en-US" sz="2400" dirty="0"/>
              <a:t>the action or fact of making a specified thing </a:t>
            </a:r>
            <a:r>
              <a:rPr lang="en-US" sz="2400" b="1" dirty="0">
                <a:solidFill>
                  <a:srgbClr val="2320D9"/>
                </a:solidFill>
              </a:rPr>
              <a:t>smaller</a:t>
            </a:r>
            <a:r>
              <a:rPr lang="en-US" sz="2400" dirty="0"/>
              <a:t>                    </a:t>
            </a:r>
          </a:p>
          <a:p>
            <a:pPr marL="0" indent="0">
              <a:buNone/>
            </a:pPr>
            <a:r>
              <a:rPr lang="en-US" sz="2400" dirty="0"/>
              <a:t>      or less in amount, degree, or size.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2.   a thing that is made </a:t>
            </a:r>
            <a:r>
              <a:rPr lang="en-US" sz="2400" b="1" dirty="0">
                <a:solidFill>
                  <a:srgbClr val="2320D9"/>
                </a:solidFill>
              </a:rPr>
              <a:t>smaller or less in size</a:t>
            </a:r>
            <a:r>
              <a:rPr lang="en-US" sz="2400" dirty="0">
                <a:solidFill>
                  <a:srgbClr val="2320D9"/>
                </a:solidFill>
              </a:rPr>
              <a:t> </a:t>
            </a:r>
            <a:r>
              <a:rPr lang="en-US" sz="2400" dirty="0"/>
              <a:t>or amount.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7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11212-65F7-DEE7-C845-AA42E6E26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6114"/>
          </a:xfrm>
        </p:spPr>
        <p:txBody>
          <a:bodyPr>
            <a:normAutofit fontScale="90000"/>
          </a:bodyPr>
          <a:lstStyle/>
          <a:p>
            <a:r>
              <a:rPr lang="en-US" dirty="0"/>
              <a:t>Reduction in Action: Add numbers in 2 Partitions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C2567C3-AFA0-8ABD-E5E5-9D27A6E0C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296" y="813816"/>
            <a:ext cx="6071616" cy="3529584"/>
          </a:xfrm>
        </p:spPr>
      </p:pic>
    </p:spTree>
    <p:extLst>
      <p:ext uri="{BB962C8B-B14F-4D97-AF65-F5344CB8AC3E}">
        <p14:creationId xmlns:p14="http://schemas.microsoft.com/office/powerpoint/2010/main" val="2033846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Reduction Scenario?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set of numbers,</a:t>
            </a:r>
          </a:p>
          <a:p>
            <a:pPr marL="457200" indent="-457200">
              <a:buAutoNum type="arabicPeriod"/>
            </a:pPr>
            <a:r>
              <a:rPr lang="en-US" sz="2400" dirty="0"/>
              <a:t>Find average of these numbers</a:t>
            </a:r>
          </a:p>
          <a:p>
            <a:pPr marL="457200" indent="-457200">
              <a:buAutoNum type="arabicPeriod"/>
            </a:pPr>
            <a:r>
              <a:rPr lang="en-US" sz="2400" dirty="0"/>
              <a:t>Find median of these numbers</a:t>
            </a:r>
          </a:p>
          <a:p>
            <a:pPr marL="457200" indent="-457200">
              <a:buAutoNum type="arabicPeriod"/>
            </a:pPr>
            <a:r>
              <a:rPr lang="en-US" sz="2400" dirty="0"/>
              <a:t>Find standard deviation of these numbers</a:t>
            </a:r>
          </a:p>
          <a:p>
            <a:pPr marL="457200" indent="-457200">
              <a:buAutoNum type="arabicPeriod"/>
            </a:pPr>
            <a:r>
              <a:rPr lang="en-US" sz="2400" dirty="0"/>
              <a:t>Find top-10 of these numbers</a:t>
            </a:r>
          </a:p>
          <a:p>
            <a:pPr marL="457200" indent="-457200">
              <a:buAutoNum type="arabicPeriod"/>
            </a:pPr>
            <a:r>
              <a:rPr lang="en-US" sz="2400" dirty="0"/>
              <a:t>Find (minimum, maximum) of these numbers</a:t>
            </a:r>
          </a:p>
          <a:p>
            <a:pPr marL="0" indent="0">
              <a:buNone/>
            </a:pPr>
            <a:endParaRPr lang="en-US" sz="2400" dirty="0"/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76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57676"/>
          </a:xfrm>
        </p:spPr>
        <p:txBody>
          <a:bodyPr>
            <a:normAutofit fontScale="90000"/>
          </a:bodyPr>
          <a:lstStyle/>
          <a:p>
            <a:r>
              <a:rPr lang="en-US" dirty="0"/>
              <a:t>Reduction in MapReduce: Example-1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4760A234-5733-BF88-08F0-5454866C0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088" y="731838"/>
            <a:ext cx="7424928" cy="4137817"/>
          </a:xfrm>
        </p:spPr>
      </p:pic>
    </p:spTree>
    <p:extLst>
      <p:ext uri="{BB962C8B-B14F-4D97-AF65-F5344CB8AC3E}">
        <p14:creationId xmlns:p14="http://schemas.microsoft.com/office/powerpoint/2010/main" val="193818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57676"/>
          </a:xfrm>
        </p:spPr>
        <p:txBody>
          <a:bodyPr>
            <a:normAutofit fontScale="90000"/>
          </a:bodyPr>
          <a:lstStyle/>
          <a:p>
            <a:r>
              <a:rPr lang="en-US" dirty="0"/>
              <a:t>Reduction in MapReduce: Example-2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C0B3D258-64DC-8784-DDF7-5448CB17C4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472" y="731520"/>
            <a:ext cx="5568696" cy="3858767"/>
          </a:xfrm>
        </p:spPr>
      </p:pic>
    </p:spTree>
    <p:extLst>
      <p:ext uri="{BB962C8B-B14F-4D97-AF65-F5344CB8AC3E}">
        <p14:creationId xmlns:p14="http://schemas.microsoft.com/office/powerpoint/2010/main" val="273390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Reduction Example?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set of integer numbers: {4, 2, 2, 8, 3, 10, 6} </a:t>
            </a:r>
          </a:p>
          <a:p>
            <a:r>
              <a:rPr lang="en-US" sz="2400" dirty="0">
                <a:solidFill>
                  <a:srgbClr val="2320D9"/>
                </a:solidFill>
              </a:rPr>
              <a:t>Find average of these numbers</a:t>
            </a:r>
          </a:p>
          <a:p>
            <a:pPr marL="800100" lvl="1" indent="-457200">
              <a:buAutoNum type="arabicPeriod"/>
            </a:pPr>
            <a:r>
              <a:rPr lang="en-US" sz="2200" dirty="0"/>
              <a:t>Step-1: add these numbers: 35</a:t>
            </a:r>
          </a:p>
          <a:p>
            <a:pPr marL="800100" lvl="1" indent="-457200">
              <a:buAutoNum type="arabicPeriod"/>
            </a:pPr>
            <a:r>
              <a:rPr lang="en-US" sz="2200" dirty="0"/>
              <a:t>Step-2: divide sum be length: 35/7 = 5.0</a:t>
            </a:r>
          </a:p>
          <a:p>
            <a:r>
              <a:rPr lang="en-US" sz="2400" dirty="0">
                <a:solidFill>
                  <a:srgbClr val="2320D9"/>
                </a:solidFill>
              </a:rPr>
              <a:t>Find median of these numbers</a:t>
            </a:r>
          </a:p>
          <a:p>
            <a:pPr marL="800100" lvl="1" indent="-457200">
              <a:buAutoNum type="arabicPeriod"/>
            </a:pPr>
            <a:r>
              <a:rPr lang="en-US" sz="2200" dirty="0"/>
              <a:t>Step-1: sort these numbers:</a:t>
            </a:r>
          </a:p>
          <a:p>
            <a:pPr marL="685800" lvl="2" indent="0">
              <a:buNone/>
            </a:pPr>
            <a:r>
              <a:rPr lang="en-US" sz="2000" dirty="0"/>
              <a:t>{2, 2, 3, 4, 6, 8, 10}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200" dirty="0"/>
              <a:t>Step-2: get the middle number: 4</a:t>
            </a:r>
          </a:p>
          <a:p>
            <a:pPr marL="0" indent="0">
              <a:buNone/>
            </a:pPr>
            <a:endParaRPr lang="en-US" sz="2400" dirty="0"/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56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Reduction Example? Partitioned?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Given a set of integer numbers: {4, 2, 2, 8, 3, 10, 6} </a:t>
            </a:r>
          </a:p>
          <a:p>
            <a:r>
              <a:rPr lang="en-US" sz="2400" dirty="0">
                <a:solidFill>
                  <a:srgbClr val="2320D9"/>
                </a:solidFill>
              </a:rPr>
              <a:t>Find average of these numbers</a:t>
            </a:r>
          </a:p>
          <a:p>
            <a:pPr marL="800100" lvl="1" indent="-457200">
              <a:buAutoNum type="arabicPeriod"/>
            </a:pPr>
            <a:r>
              <a:rPr lang="en-US" sz="2200" dirty="0"/>
              <a:t>Step-1: add these numbers: 35</a:t>
            </a:r>
          </a:p>
          <a:p>
            <a:pPr marL="800100" lvl="1" indent="-457200">
              <a:buAutoNum type="arabicPeriod"/>
            </a:pPr>
            <a:r>
              <a:rPr lang="en-US" sz="2200" dirty="0"/>
              <a:t>Step-2: divide sum be length: 35/7 = 5.0</a:t>
            </a:r>
          </a:p>
          <a:p>
            <a:pPr marL="0" indent="0">
              <a:buNone/>
            </a:pPr>
            <a:r>
              <a:rPr lang="en-US" sz="2400" dirty="0"/>
              <a:t>Partition-1: {4, 2, 2, 8} </a:t>
            </a:r>
            <a:r>
              <a:rPr lang="en-US" sz="2400" dirty="0">
                <a:sym typeface="Wingdings" pitchFamily="2" charset="2"/>
              </a:rPr>
              <a:t> 16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Partition-2: {3, 10, 6} </a:t>
            </a:r>
            <a:r>
              <a:rPr lang="en-US" sz="2400" dirty="0">
                <a:sym typeface="Wingdings" pitchFamily="2" charset="2"/>
              </a:rPr>
              <a:t> 19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Add(</a:t>
            </a:r>
            <a:r>
              <a:rPr lang="en-US" sz="2400" dirty="0"/>
              <a:t>Partition-1, Partition-2) </a:t>
            </a:r>
            <a:r>
              <a:rPr lang="en-US" sz="2400" dirty="0">
                <a:sym typeface="Wingdings" pitchFamily="2" charset="2"/>
              </a:rPr>
              <a:t> 35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80974417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8670</TotalTime>
  <Words>1198</Words>
  <Application>Microsoft Macintosh PowerPoint</Application>
  <PresentationFormat>On-screen Show (16:9)</PresentationFormat>
  <Paragraphs>140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Franklin Gothic Medium Cond</vt:lpstr>
      <vt:lpstr>Helvetica Light</vt:lpstr>
      <vt:lpstr>Wingdings</vt:lpstr>
      <vt:lpstr>scu-ppt-master</vt:lpstr>
      <vt:lpstr>Reducers in PySpark</vt:lpstr>
      <vt:lpstr>Outline</vt:lpstr>
      <vt:lpstr>What is a Reduction?</vt:lpstr>
      <vt:lpstr>Reduction in Action: Add numbers in 2 Partitions</vt:lpstr>
      <vt:lpstr>What is a Reduction Scenario?</vt:lpstr>
      <vt:lpstr>Reduction in MapReduce: Example-1</vt:lpstr>
      <vt:lpstr>Reduction in MapReduce: Example-2</vt:lpstr>
      <vt:lpstr>What is a Reduction Example?</vt:lpstr>
      <vt:lpstr>What is a Reduction Example? Partitioned?</vt:lpstr>
      <vt:lpstr>What is a Reduction Example? Partitioned?</vt:lpstr>
      <vt:lpstr>What is a Reduction Example? Partitioned?</vt:lpstr>
      <vt:lpstr>Reduction Example in Spark</vt:lpstr>
      <vt:lpstr>Reduction Example in Spark</vt:lpstr>
      <vt:lpstr>Reduction Example in Spark</vt:lpstr>
      <vt:lpstr>What is a Reduction of (key, value) pairs?</vt:lpstr>
      <vt:lpstr>What is a Reduction of (key, value) pairs?</vt:lpstr>
      <vt:lpstr>What is a Reduction of (key, value) pairs?</vt:lpstr>
      <vt:lpstr>PySpark’s RDD Reduction Transformations</vt:lpstr>
      <vt:lpstr>RDD.groupByKey() Transformation</vt:lpstr>
      <vt:lpstr>RDD.groupByKey() Example</vt:lpstr>
      <vt:lpstr>Summary</vt:lpstr>
      <vt:lpstr>Reading on reductions (links to URLs)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 Surdy</dc:creator>
  <cp:lastModifiedBy>Parsian, Mahmoud</cp:lastModifiedBy>
  <cp:revision>137</cp:revision>
  <dcterms:created xsi:type="dcterms:W3CDTF">2015-06-11T09:36:54Z</dcterms:created>
  <dcterms:modified xsi:type="dcterms:W3CDTF">2023-02-25T03:46:18Z</dcterms:modified>
</cp:coreProperties>
</file>