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6"/>
  </p:notesMasterIdLst>
  <p:sldIdLst>
    <p:sldId id="265" r:id="rId2"/>
    <p:sldId id="257" r:id="rId3"/>
    <p:sldId id="329" r:id="rId4"/>
    <p:sldId id="336" r:id="rId5"/>
    <p:sldId id="337" r:id="rId6"/>
    <p:sldId id="315" r:id="rId7"/>
    <p:sldId id="338" r:id="rId8"/>
    <p:sldId id="349" r:id="rId9"/>
    <p:sldId id="339" r:id="rId10"/>
    <p:sldId id="348" r:id="rId11"/>
    <p:sldId id="316" r:id="rId12"/>
    <p:sldId id="340" r:id="rId13"/>
    <p:sldId id="317" r:id="rId14"/>
    <p:sldId id="341" r:id="rId15"/>
    <p:sldId id="342" r:id="rId16"/>
    <p:sldId id="344" r:id="rId17"/>
    <p:sldId id="343" r:id="rId18"/>
    <p:sldId id="318" r:id="rId19"/>
    <p:sldId id="319" r:id="rId20"/>
    <p:sldId id="347" r:id="rId21"/>
    <p:sldId id="345" r:id="rId22"/>
    <p:sldId id="269" r:id="rId23"/>
    <p:sldId id="327" r:id="rId24"/>
    <p:sldId id="346" r:id="rId25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20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pyspark-algorithms/blob/master/code/chap02/sum_by_groupbykey.py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hmoudparsian/pyspark-tutorial/blob/master/tutorial/pyspark-examples/rdds/pyspark-session-2022-04-19-read-text-groupbykey-mapvalues-filter.txt" TargetMode="Externa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2067338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RDD.groupByKey</a:t>
            </a:r>
            <a:r>
              <a:rPr lang="en-US" sz="40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br>
              <a:rPr lang="en-US" sz="4000" dirty="0"/>
            </a:br>
            <a:r>
              <a:rPr lang="en-US" sz="4000" dirty="0"/>
              <a:t>Reducer</a:t>
            </a:r>
            <a:br>
              <a:rPr lang="en-US" sz="4000" dirty="0"/>
            </a:br>
            <a:r>
              <a:rPr lang="en-US" sz="4000" dirty="0"/>
              <a:t>in</a:t>
            </a:r>
            <a:br>
              <a:rPr lang="en-US" sz="4000" dirty="0"/>
            </a:br>
            <a:r>
              <a:rPr lang="en-US" sz="4000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672087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1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formalized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()  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Group the values for each key in the RDD into a single sequence. </a:t>
            </a:r>
          </a:p>
          <a:p>
            <a:pPr marL="0" indent="0">
              <a:buNone/>
            </a:pPr>
            <a:r>
              <a:rPr lang="en-US" b="1" u="sng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Formalized: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Let a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have a key A with n values (from all partitions) as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{ (A, V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(A,  V</a:t>
            </a:r>
            <a:r>
              <a:rPr lang="en-US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), …, (A,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 }</a:t>
            </a:r>
          </a:p>
          <a:p>
            <a:pPr marL="0" indent="0">
              <a:buNone/>
            </a:pP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target_TDD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source_RDD.groupByKey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: RDD[(A,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[V</a:t>
            </a:r>
            <a:r>
              <a:rPr lang="en-US" baseline="-25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 V</a:t>
            </a:r>
            <a:r>
              <a:rPr lang="en-US" baseline="-25000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…, </a:t>
            </a:r>
            <a:r>
              <a:rPr lang="en-US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V</a:t>
            </a:r>
            <a:r>
              <a:rPr lang="en-US" baseline="-25000" dirty="0" err="1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# n (key, value) pairs is reduced to one (key, values)</a:t>
            </a:r>
          </a:p>
        </p:txBody>
      </p:sp>
    </p:spTree>
    <p:extLst>
      <p:ext uri="{BB962C8B-B14F-4D97-AF65-F5344CB8AC3E}">
        <p14:creationId xmlns:p14="http://schemas.microsoft.com/office/powerpoint/2010/main" val="30585662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93668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Source_RDD.groupByKey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pic>
        <p:nvPicPr>
          <p:cNvPr id="6" name="Content Placeholder 5" descr="Diagram&#10;&#10;Description automatically generated">
            <a:extLst>
              <a:ext uri="{FF2B5EF4-FFF2-40B4-BE49-F238E27FC236}">
                <a16:creationId xmlns:a16="http://schemas.microsoft.com/office/drawing/2014/main" id="{628C368E-91BE-B40D-4957-00F0737FAD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0976" y="981074"/>
            <a:ext cx="6739128" cy="3581781"/>
          </a:xfrm>
        </p:spPr>
      </p:pic>
    </p:spTree>
    <p:extLst>
      <p:ext uri="{BB962C8B-B14F-4D97-AF65-F5344CB8AC3E}">
        <p14:creationId xmlns:p14="http://schemas.microsoft.com/office/powerpoint/2010/main" val="2088919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97864" y="273845"/>
            <a:ext cx="6016752" cy="393668"/>
          </a:xfrm>
        </p:spPr>
        <p:txBody>
          <a:bodyPr/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Shuffle</a:t>
            </a:r>
          </a:p>
        </p:txBody>
      </p:sp>
      <p:pic>
        <p:nvPicPr>
          <p:cNvPr id="7" name="Content Placeholder 6" descr="Diagram&#10;&#10;Description automatically generated">
            <a:extLst>
              <a:ext uri="{FF2B5EF4-FFF2-40B4-BE49-F238E27FC236}">
                <a16:creationId xmlns:a16="http://schemas.microsoft.com/office/drawing/2014/main" id="{B0CAF04F-673E-C02E-E2C8-EB717A2856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3272" y="749808"/>
            <a:ext cx="6620256" cy="4119847"/>
          </a:xfrm>
        </p:spPr>
      </p:pic>
    </p:spTree>
    <p:extLst>
      <p:ext uri="{BB962C8B-B14F-4D97-AF65-F5344CB8AC3E}">
        <p14:creationId xmlns:p14="http://schemas.microsoft.com/office/powerpoint/2010/main" val="35987201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Example-1: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pairs = [(‘A’, 2), (‘A’, 3), (‘B’, 4), (‘B’, 5), (‘B’, 9)]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# grouped : [(‘A’, [2, 3]), (‘B’, [4, 5, 9])]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# find average by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8.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lambda values: float(sum(values)) /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9.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2.5), (‘B’, 6.0)]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2424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Example-2: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: create (K, V) pairs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 cat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A,2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A,3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B,4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B,5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B,9</a:t>
            </a:r>
          </a:p>
          <a:p>
            <a:pPr marL="0" indent="0">
              <a:buNone/>
            </a:pPr>
            <a:endParaRPr lang="en-US" sz="17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Find average per key.</a:t>
            </a:r>
          </a:p>
        </p:txBody>
      </p:sp>
    </p:spTree>
    <p:extLst>
      <p:ext uri="{BB962C8B-B14F-4D97-AF65-F5344CB8AC3E}">
        <p14:creationId xmlns:p14="http://schemas.microsoft.com/office/powerpoint/2010/main" val="25308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Example-2: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sample.txt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”)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3. #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[‘A,2’, ‘A,3’, ‘B,4’, ‘B,5’, ‘B,9’]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highlight>
                <a:srgbClr val="00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Before using </a:t>
            </a:r>
            <a:r>
              <a:rPr lang="en-US" sz="1800" dirty="0" err="1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(),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we need to create (key, value) pairs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Use a Python function to create (key, value) pairs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6873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Example-2: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create (key, value) pairs: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def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create_key_value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(rec):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tokens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rec.split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(“,”)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tokens[0]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the_value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int(tokens[1])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return (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the_value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#end-def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Now, create a (key, value) pairs: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8. 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key_value_rdd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rdd.map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create_key_value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9.  #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key_value_rdd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RDD[(String, Integer)]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key_value_rdd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2), (‘A’, 3), (‘B’, 4), (‘B’, 5), (‘B’, 9)] </a:t>
            </a: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85963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Example-2: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key_value_rdd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</a:p>
          <a:p>
            <a:pPr marL="342900" indent="-342900">
              <a:buAutoNum type="arabicPeriod"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[(‘A’, 2), (‘A’, 3), (‘B’, 4), (‘B’, 5), (‘B’, 9)] 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key_value_rdd.groupByKey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grouped : [(‘A’, [2, 3]), (‘B’, [4, 5, 9])]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# find average by key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       lambda values: float(sum(values)) /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(values)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avg_by_key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2.5), (‘B’, 6.0)]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663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20515"/>
          </a:xfrm>
        </p:spPr>
        <p:txBody>
          <a:bodyPr>
            <a:normAutofit fontScale="90000"/>
          </a:bodyPr>
          <a:lstStyle/>
          <a:p>
            <a:pPr lvl="1"/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in Picture</a:t>
            </a:r>
          </a:p>
        </p:txBody>
      </p:sp>
      <p:pic>
        <p:nvPicPr>
          <p:cNvPr id="5" name="Content Placeholder 4" descr="Schematic&#10;&#10;Description automatically generated with medium confidence">
            <a:extLst>
              <a:ext uri="{FF2B5EF4-FFF2-40B4-BE49-F238E27FC236}">
                <a16:creationId xmlns:a16="http://schemas.microsoft.com/office/drawing/2014/main" id="{AE34C812-CD97-6E9E-1BE3-83A3E6D82E5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5528" y="594360"/>
            <a:ext cx="6693408" cy="4275295"/>
          </a:xfrm>
        </p:spPr>
      </p:pic>
    </p:spTree>
    <p:extLst>
      <p:ext uri="{BB962C8B-B14F-4D97-AF65-F5344CB8AC3E}">
        <p14:creationId xmlns:p14="http://schemas.microsoft.com/office/powerpoint/2010/main" val="1354764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Summary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124712"/>
            <a:ext cx="7886700" cy="35080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</a:t>
            </a: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RDD[(K, V)]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#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: RDD[(K, [V1, V2, …])</a:t>
            </a:r>
            <a:b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target_RDD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800" b="1" dirty="0" err="1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source_RDD.groupByKey</a:t>
            </a: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040274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What is reduction of (key, value) pairs</a:t>
            </a:r>
          </a:p>
          <a:p>
            <a:pPr marL="457200" indent="-457200">
              <a:buAutoNum type="arabicPeriod"/>
            </a:pPr>
            <a:r>
              <a:rPr lang="en-US" sz="2400" dirty="0"/>
              <a:t>Reduction Transformations: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84523"/>
          </a:xfrm>
        </p:spPr>
        <p:txBody>
          <a:bodyPr>
            <a:normAutofit fontScale="90000"/>
          </a:bodyPr>
          <a:lstStyle/>
          <a:p>
            <a:pPr lvl="1"/>
            <a:r>
              <a:rPr lang="en-US" sz="20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Final Example: </a:t>
            </a:r>
            <a:r>
              <a:rPr lang="en-US" sz="2000" b="1" dirty="0" err="1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 to find median per key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8368"/>
            <a:ext cx="7886700" cy="4133088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1. # spark :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2. </a:t>
            </a:r>
            <a:r>
              <a:rPr lang="en-US" sz="14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 = [(‘A’, 2), (‘A’, 3), (‘A’, 4), (‘A’, 1), (‘B’, 5), (‘B’, 9), (‘B’, 2)]</a:t>
            </a:r>
            <a:r>
              <a:rPr lang="en-US" sz="17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3.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(pairs)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4.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= </a:t>
            </a:r>
            <a:r>
              <a:rPr lang="en-US" sz="15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[(‘A’, 2), (‘A’, 3), (‘A’, 4), (‘A’, 1), (‘B’, 5), (‘B’, 9), (‘B’, 2)]</a:t>
            </a:r>
            <a:r>
              <a:rPr lang="en-US" sz="23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5. 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6. # grouped : [(‘A’, [2, 3, 4, 1]), (‘B’, [9, 2, 5])]</a:t>
            </a:r>
          </a:p>
          <a:p>
            <a:pPr marL="0" indent="0">
              <a:buNone/>
            </a:pPr>
            <a:endParaRPr lang="en-US" sz="1800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7. # find median by key</a:t>
            </a:r>
          </a:p>
          <a:p>
            <a:pPr marL="0" indent="0">
              <a:buNone/>
            </a:pPr>
            <a:r>
              <a:rPr lang="en-US" dirty="0"/>
              <a:t>8.   </a:t>
            </a:r>
            <a:r>
              <a:rPr lang="en-US" dirty="0">
                <a:highlight>
                  <a:srgbClr val="FFFF00"/>
                </a:highlight>
              </a:rPr>
              <a:t># Import statistics Library</a:t>
            </a:r>
            <a:br>
              <a:rPr lang="en-US" dirty="0"/>
            </a:br>
            <a:r>
              <a:rPr lang="en-US" dirty="0"/>
              <a:t>9.   </a:t>
            </a:r>
            <a:r>
              <a:rPr lang="en-US" dirty="0">
                <a:highlight>
                  <a:srgbClr val="FFFF00"/>
                </a:highlight>
              </a:rPr>
              <a:t>import statistics</a:t>
            </a:r>
            <a:endParaRPr lang="en-US" sz="1800" dirty="0">
              <a:solidFill>
                <a:srgbClr val="002060"/>
              </a:solidFill>
              <a:highlight>
                <a:srgbClr val="FFFF00"/>
              </a:highlight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10.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median_by_key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800" dirty="0" err="1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grouped.mapValues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highlight>
                  <a:srgbClr val="FFFF00"/>
                </a:highlight>
              </a:rPr>
              <a:t>statistics.median</a:t>
            </a:r>
            <a:r>
              <a:rPr lang="en-US" sz="1800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11. # </a:t>
            </a:r>
            <a:r>
              <a:rPr lang="en-US" sz="1800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median_by_key</a:t>
            </a: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: [(‘A’, 2.5), (‘B’, 5.0)]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endParaRPr lang="en-US" sz="1800" b="1" dirty="0">
              <a:solidFill>
                <a:srgbClr val="00206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552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421100"/>
          </a:xfrm>
        </p:spPr>
        <p:txBody>
          <a:bodyPr>
            <a:normAutofit/>
          </a:bodyPr>
          <a:lstStyle/>
          <a:p>
            <a:pPr lvl="1"/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Pros &amp; Cons </a:t>
            </a:r>
            <a:r>
              <a:rPr lang="en-US" b="1" dirty="0" err="1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b="1" dirty="0">
                <a:solidFill>
                  <a:srgbClr val="00206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86384"/>
            <a:ext cx="7886700" cy="3846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Pros: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Simple to use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Implements SQL’s 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Ideal for GROUPING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rgbClr val="002060"/>
                </a:solidFill>
                <a:highlight>
                  <a:srgbClr val="C0C0C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When you NEED all values for reduction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Cons:</a:t>
            </a:r>
          </a:p>
          <a:p>
            <a:pPr marL="0" indent="0">
              <a:buNone/>
            </a:pPr>
            <a:r>
              <a:rPr lang="en-US" sz="2800" b="1" dirty="0">
                <a:solidFill>
                  <a:srgbClr val="002060"/>
                </a:solidFill>
                <a:highlight>
                  <a:srgbClr val="00FF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1. If values for a key is too many, then it might create Out of Memory problems</a:t>
            </a:r>
          </a:p>
        </p:txBody>
      </p:sp>
    </p:spTree>
    <p:extLst>
      <p:ext uri="{BB962C8B-B14F-4D97-AF65-F5344CB8AC3E}">
        <p14:creationId xmlns:p14="http://schemas.microsoft.com/office/powerpoint/2010/main" val="1871788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Complete Solution of </a:t>
            </a:r>
            <a:r>
              <a:rPr lang="en-US"/>
              <a:t>groupByKey()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  <a:hlinkClick r:id="rId2"/>
              </a:rPr>
              <a:t>Link to Complete Solution of  groupByKey():</a:t>
            </a:r>
            <a:endParaRPr lang="en-US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002060"/>
                </a:solidFill>
              </a:rPr>
              <a:t>https://</a:t>
            </a:r>
            <a:r>
              <a:rPr lang="en-US" sz="1100" dirty="0" err="1">
                <a:solidFill>
                  <a:srgbClr val="002060"/>
                </a:solidFill>
              </a:rPr>
              <a:t>github.com</a:t>
            </a:r>
            <a:r>
              <a:rPr lang="en-US" sz="1100" dirty="0">
                <a:solidFill>
                  <a:srgbClr val="002060"/>
                </a:solidFill>
              </a:rPr>
              <a:t>/</a:t>
            </a:r>
            <a:r>
              <a:rPr lang="en-US" sz="1100" dirty="0" err="1">
                <a:solidFill>
                  <a:srgbClr val="002060"/>
                </a:solidFill>
              </a:rPr>
              <a:t>mahmoudparsian</a:t>
            </a:r>
            <a:r>
              <a:rPr lang="en-US" sz="1100" dirty="0">
                <a:solidFill>
                  <a:srgbClr val="002060"/>
                </a:solidFill>
              </a:rPr>
              <a:t>/</a:t>
            </a:r>
            <a:r>
              <a:rPr lang="en-US" sz="1100" dirty="0" err="1">
                <a:solidFill>
                  <a:srgbClr val="002060"/>
                </a:solidFill>
              </a:rPr>
              <a:t>pyspark</a:t>
            </a:r>
            <a:r>
              <a:rPr lang="en-US" sz="1100" dirty="0">
                <a:solidFill>
                  <a:srgbClr val="002060"/>
                </a:solidFill>
              </a:rPr>
              <a:t>-algorithms/blob/master/code/chap02/</a:t>
            </a:r>
            <a:r>
              <a:rPr lang="en-US" sz="1100" dirty="0" err="1">
                <a:solidFill>
                  <a:srgbClr val="002060"/>
                </a:solidFill>
              </a:rPr>
              <a:t>sum_by_groupbykey.py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</a:rPr>
              <a:t>Spark has a rich set of reduction transformations</a:t>
            </a:r>
          </a:p>
          <a:p>
            <a:r>
              <a:rPr lang="en-US" sz="3000" dirty="0"/>
              <a:t> </a:t>
            </a:r>
            <a:r>
              <a:rPr lang="en-US" sz="30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000" dirty="0">
                <a:latin typeface="Consolas" panose="020B0609020204030204" pitchFamily="49" charset="0"/>
                <a:cs typeface="Consolas" panose="020B0609020204030204" pitchFamily="49" charset="0"/>
              </a:rPr>
              <a:t>: </a:t>
            </a:r>
            <a:r>
              <a:rPr lang="en-US" sz="3000" dirty="0"/>
              <a:t>groups values by a key</a:t>
            </a:r>
          </a:p>
          <a:p>
            <a:r>
              <a:rPr lang="en-US" sz="3000" dirty="0"/>
              <a:t>Similar to SQL’s </a:t>
            </a:r>
            <a:r>
              <a:rPr lang="en-US" sz="3000" b="1" dirty="0"/>
              <a:t>GROUP BY</a:t>
            </a: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83393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Reading on reductions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>
                <a:solidFill>
                  <a:srgbClr val="002060"/>
                </a:solidFill>
                <a:hlinkClick r:id="rId2"/>
              </a:rPr>
              <a:t>groupByKey</a:t>
            </a:r>
            <a:r>
              <a:rPr lang="en-US" sz="2800" dirty="0">
                <a:solidFill>
                  <a:srgbClr val="002060"/>
                </a:solidFill>
                <a:hlinkClick r:id="rId2"/>
              </a:rPr>
              <a:t>() Example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36298632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2.0)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(gene_1, 3.0)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4.0)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5.0)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(gene_2, 3.0)</a:t>
            </a:r>
          </a:p>
          <a:p>
            <a:pPr marL="0" indent="0">
              <a:buNone/>
            </a:pPr>
            <a:r>
              <a:rPr lang="en-US" sz="2400" dirty="0"/>
              <a:t>…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endParaRPr lang="en-US" sz="2400" dirty="0"/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73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(gene_1, 2.0), (gene_1, 3.0)</a:t>
            </a:r>
          </a:p>
          <a:p>
            <a:pPr marL="0" indent="0">
              <a:buNone/>
            </a:pP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(gene_2, 4.0), (gene_2, 5.0), (gene_2, 3.0)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3.0])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4963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9743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a Reduction of (key, value) pairs?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26936"/>
            <a:ext cx="7886700" cy="38057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Consider a set of  billions of (key, value) pairs: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00FF00"/>
                </a:highlight>
              </a:rPr>
              <a:t>What is the average per gene?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Step-1: Group by gene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[2.0, 3.0])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(gene-2, [4.0, 5.0, 3.0])</a:t>
            </a:r>
          </a:p>
          <a:p>
            <a:pPr marL="0" indent="0">
              <a:buNone/>
            </a:pPr>
            <a:r>
              <a:rPr lang="en-US" sz="2400" dirty="0">
                <a:highlight>
                  <a:srgbClr val="C0C0C0"/>
                </a:highlight>
              </a:rPr>
              <a:t>Step-2: Perform a reduction per (key, value)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(gene-1, (2.0+3.0)/2) </a:t>
            </a: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(gene-1, 2.5)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(gene-2, (4.0+5.0+3.0)/3)  (gene-2, 4.0)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685800" lvl="2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4926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PySpark</a:t>
            </a:r>
            <a:r>
              <a:rPr lang="en-US" dirty="0"/>
              <a:t> Reduction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1"/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600" dirty="0">
                <a:highlight>
                  <a:srgbClr val="FF00FF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similar to SQL’s GROUP BY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aggregateByKey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combineByKey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604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sz="5500" dirty="0"/>
              <a:t>Group the values for </a:t>
            </a:r>
            <a:r>
              <a:rPr lang="en-US" sz="5500" b="1" u="sng" dirty="0"/>
              <a:t>each key</a:t>
            </a:r>
            <a:r>
              <a:rPr lang="en-US" sz="5500" dirty="0"/>
              <a:t> in the RDD into a single sequence (as </a:t>
            </a:r>
            <a:r>
              <a:rPr lang="en-US" sz="5500" dirty="0" err="1"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 of values</a:t>
            </a:r>
            <a:r>
              <a:rPr lang="en-US" sz="55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RDD = [(A, a1), (A, a2), (A, a3), (A, a4)</a:t>
            </a:r>
          </a:p>
          <a:p>
            <a:pPr marL="0" indent="0">
              <a:buNone/>
            </a:pPr>
            <a:r>
              <a:rPr lang="en-US" sz="5500" dirty="0">
                <a:latin typeface="Consolas" panose="020B0609020204030204" pitchFamily="49" charset="0"/>
                <a:cs typeface="Consolas" panose="020B0609020204030204" pitchFamily="49" charset="0"/>
              </a:rPr>
              <a:t>(B, b1), (B, b2), (B, b3), (C, c1) ]</a:t>
            </a:r>
          </a:p>
          <a:p>
            <a:pPr marL="0" indent="0">
              <a:buNone/>
            </a:pPr>
            <a:endParaRPr lang="en-US" sz="55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51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creates a new RDD as:</a:t>
            </a:r>
          </a:p>
          <a:p>
            <a:pPr marL="0" indent="0">
              <a:buNone/>
            </a:pP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</a:t>
            </a:r>
          </a:p>
          <a:p>
            <a:pPr marL="0" indent="0">
              <a:buNone/>
            </a:pP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(A, [a1, a2, a4, a3]), </a:t>
            </a:r>
            <a:r>
              <a:rPr lang="en-US" sz="5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order of values can be any</a:t>
            </a:r>
          </a:p>
          <a:p>
            <a:pPr marL="0" indent="0">
              <a:buNone/>
            </a:pP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(B, [b3, b1, b2]),     </a:t>
            </a:r>
            <a:r>
              <a:rPr lang="en-US" sz="51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order of values can be any</a:t>
            </a:r>
          </a:p>
          <a:p>
            <a:pPr marL="0" indent="0">
              <a:buNone/>
            </a:pP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</a:t>
            </a:r>
            <a:r>
              <a:rPr lang="en-US" sz="51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(C, [c1])</a:t>
            </a:r>
          </a:p>
          <a:p>
            <a:pPr marL="0" indent="0">
              <a:buNone/>
            </a:pPr>
            <a:r>
              <a:rPr lang="en-US" sz="51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]</a:t>
            </a:r>
            <a:endParaRPr lang="en-US" sz="51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2592647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(): creates </a:t>
            </a:r>
            <a:r>
              <a:rPr lang="en-US" sz="2800" b="1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Iterable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values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RDD =[(A, 2), (A, 7), (A, 9), (A, 6)]</a:t>
            </a:r>
          </a:p>
          <a:p>
            <a:pPr marL="0" indent="0">
              <a:buNone/>
            </a:pP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</a:rPr>
              <a:t>Then</a:t>
            </a:r>
          </a:p>
          <a:p>
            <a:pPr marL="0" indent="0">
              <a:buNone/>
            </a:pPr>
            <a:r>
              <a:rPr lang="en-US" sz="36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3600" b="1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 </a:t>
            </a:r>
          </a:p>
          <a:p>
            <a:pPr marL="0" indent="0">
              <a:buNone/>
            </a:pP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	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</a:t>
            </a:r>
            <a:r>
              <a:rPr lang="en-US" sz="32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A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, </a:t>
            </a:r>
            <a:r>
              <a:rPr lang="en-US" sz="32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</a:t>
            </a:r>
            <a:r>
              <a:rPr lang="en-US" sz="3200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2, 9, 6, 7</a:t>
            </a:r>
            <a:r>
              <a:rPr lang="en-US" sz="32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]</a:t>
            </a:r>
            <a:r>
              <a:rPr lang="en-US" sz="3200" b="1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)</a:t>
            </a:r>
            <a:endParaRPr lang="en-US" sz="2800" b="1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[2, 9, 6, 7] 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 </a:t>
            </a:r>
            <a:r>
              <a:rPr lang="en-US" sz="3200" b="1" dirty="0" err="1">
                <a:solidFill>
                  <a:srgbClr val="2320D9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Iterable</a:t>
            </a:r>
            <a:r>
              <a:rPr lang="en-US" sz="3200" b="1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&lt;Integer&gt;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801517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89481"/>
          </a:xfrm>
        </p:spPr>
        <p:txBody>
          <a:bodyPr>
            <a:normAutofit/>
          </a:bodyPr>
          <a:lstStyle/>
          <a:p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RDD.groupByKey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() </a:t>
            </a:r>
            <a:r>
              <a:rPr lang="en-US" sz="2800" dirty="0"/>
              <a:t>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63325"/>
            <a:ext cx="7886700" cy="38693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Group the values for each key in the RDD into a single sequence. </a:t>
            </a:r>
          </a:p>
          <a:p>
            <a:r>
              <a:rPr lang="en-US" sz="2800" dirty="0"/>
              <a:t>Consider the following (key, value) pairs for an RDD: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2320D9"/>
                </a:solidFill>
              </a:rPr>
              <a:t>rdd</a:t>
            </a:r>
            <a:r>
              <a:rPr lang="en-US" sz="2800" dirty="0">
                <a:solidFill>
                  <a:srgbClr val="2320D9"/>
                </a:solidFill>
              </a:rPr>
              <a:t> = [ (A, 1), (A, 2),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20D9"/>
                </a:solidFill>
              </a:rPr>
              <a:t>              (B, 3), (B, 5), (B, 10), (B, 12),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2320D9"/>
                </a:solidFill>
              </a:rPr>
              <a:t>              (C, 7) ]</a:t>
            </a:r>
          </a:p>
          <a:p>
            <a:pPr marL="0" indent="0">
              <a:buNone/>
            </a:pPr>
            <a:r>
              <a:rPr lang="en-US" sz="2800" dirty="0"/>
              <a:t>Then </a:t>
            </a:r>
            <a:r>
              <a:rPr lang="en-US" sz="2800" dirty="0" err="1"/>
              <a:t>rdd.groupByKey</a:t>
            </a:r>
            <a:r>
              <a:rPr lang="en-US" sz="2800" dirty="0"/>
              <a:t>() creates a </a:t>
            </a:r>
            <a:r>
              <a:rPr lang="en-US" sz="2800" b="1" u="sng" dirty="0"/>
              <a:t>new RDD </a:t>
            </a:r>
            <a:r>
              <a:rPr lang="en-US" sz="2800" dirty="0"/>
              <a:t>as: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2060"/>
                </a:solidFill>
              </a:rPr>
              <a:t>[ (A, [1, 2]), (B, [3, 5, 10, 12]), </a:t>
            </a:r>
            <a:r>
              <a:rPr lang="en-US" sz="2800" dirty="0"/>
              <a:t>(C, [7]) ]</a:t>
            </a:r>
            <a:br>
              <a:rPr lang="en-US" sz="28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1505618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8652</TotalTime>
  <Words>1658</Words>
  <Application>Microsoft Macintosh PowerPoint</Application>
  <PresentationFormat>On-screen Show (16:9)</PresentationFormat>
  <Paragraphs>177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3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Wingdings</vt:lpstr>
      <vt:lpstr>scu-ppt-master</vt:lpstr>
      <vt:lpstr>RDD.groupByKey()  Reducer in PySpark</vt:lpstr>
      <vt:lpstr>Outline</vt:lpstr>
      <vt:lpstr>What is a Reduction of (key, value) pairs?</vt:lpstr>
      <vt:lpstr>What is a Reduction of (key, value) pairs?</vt:lpstr>
      <vt:lpstr>What is a Reduction of (key, value) pairs?</vt:lpstr>
      <vt:lpstr>PySpark Reduction Transformations</vt:lpstr>
      <vt:lpstr>RDD.groupByKey() Transformation</vt:lpstr>
      <vt:lpstr>groupByKey(): creates Iterable values</vt:lpstr>
      <vt:lpstr>RDD.groupByKey() Transformation</vt:lpstr>
      <vt:lpstr>groupByKey() formalized</vt:lpstr>
      <vt:lpstr>Target_RDD = Source_RDD.groupByKey()</vt:lpstr>
      <vt:lpstr>groupByKey() Shuffle</vt:lpstr>
      <vt:lpstr>Example-1: groupByKey()</vt:lpstr>
      <vt:lpstr>Example-2: groupByKey() : create (K, V) pairs</vt:lpstr>
      <vt:lpstr>Example-2: groupByKey()</vt:lpstr>
      <vt:lpstr>Example-2: groupByKey()</vt:lpstr>
      <vt:lpstr>Example-2: groupByKey()</vt:lpstr>
      <vt:lpstr>groupByKey() in Picture</vt:lpstr>
      <vt:lpstr>Summary RDD.groupByKey()</vt:lpstr>
      <vt:lpstr>Final Example: groupByKey() to find median per key</vt:lpstr>
      <vt:lpstr>Pros &amp; Cons RDD.groupByKey()</vt:lpstr>
      <vt:lpstr>Complete Solution of groupByKey()</vt:lpstr>
      <vt:lpstr>Summary</vt:lpstr>
      <vt:lpstr>Reading on reductions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141</cp:revision>
  <dcterms:created xsi:type="dcterms:W3CDTF">2015-06-11T09:36:54Z</dcterms:created>
  <dcterms:modified xsi:type="dcterms:W3CDTF">2023-02-25T04:32:39Z</dcterms:modified>
</cp:coreProperties>
</file>