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65" r:id="rId2"/>
    <p:sldId id="257" r:id="rId3"/>
    <p:sldId id="329" r:id="rId4"/>
    <p:sldId id="336" r:id="rId5"/>
    <p:sldId id="347" r:id="rId6"/>
    <p:sldId id="348" r:id="rId7"/>
    <p:sldId id="337" r:id="rId8"/>
    <p:sldId id="338" r:id="rId9"/>
    <p:sldId id="339" r:id="rId10"/>
    <p:sldId id="340" r:id="rId11"/>
    <p:sldId id="317" r:id="rId12"/>
    <p:sldId id="342" r:id="rId13"/>
    <p:sldId id="363" r:id="rId14"/>
    <p:sldId id="349" r:id="rId15"/>
    <p:sldId id="318" r:id="rId16"/>
    <p:sldId id="319" r:id="rId17"/>
    <p:sldId id="350" r:id="rId18"/>
    <p:sldId id="352" r:id="rId19"/>
    <p:sldId id="353" r:id="rId20"/>
    <p:sldId id="354" r:id="rId21"/>
    <p:sldId id="355" r:id="rId22"/>
    <p:sldId id="356" r:id="rId23"/>
    <p:sldId id="351" r:id="rId24"/>
    <p:sldId id="357" r:id="rId25"/>
    <p:sldId id="358" r:id="rId26"/>
    <p:sldId id="359" r:id="rId27"/>
    <p:sldId id="360" r:id="rId28"/>
    <p:sldId id="361" r:id="rId29"/>
    <p:sldId id="362" r:id="rId30"/>
    <p:sldId id="345" r:id="rId31"/>
    <p:sldId id="269" r:id="rId32"/>
    <p:sldId id="327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lashlearn.com/math-vocabulary/multiplication/product" TargetMode="External"/><Relationship Id="rId2" Type="http://schemas.openxmlformats.org/officeDocument/2006/relationships/hyperlink" Target="https://www.splashlearn.com/math-vocabulary/number-sense/number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plashlearn.com/math-vocabulary/division/division" TargetMode="External"/><Relationship Id="rId4" Type="http://schemas.openxmlformats.org/officeDocument/2006/relationships/hyperlink" Target="https://www.splashlearn.com/math-vocabulary/addition/adden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pyspark-tutorial/blob/master/tutorial/pyspark-examples/rdds/groupbykey_and_reducebykey_example.ipynb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7"/>
            <a:ext cx="7772400" cy="216275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RDD.reduceByKey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(f) </a:t>
            </a:r>
            <a:b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000" dirty="0"/>
              <a:t>Reducer</a:t>
            </a:r>
            <a:br>
              <a:rPr lang="en-US" sz="4000" dirty="0"/>
            </a:br>
            <a:r>
              <a:rPr lang="en-US" sz="4000" dirty="0"/>
              <a:t>in</a:t>
            </a:r>
            <a:br>
              <a:rPr lang="en-US" sz="4000" dirty="0"/>
            </a:br>
            <a:r>
              <a:rPr lang="en-US" sz="4000" dirty="0"/>
              <a:t>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4" y="273845"/>
            <a:ext cx="6016752" cy="393668"/>
          </a:xfrm>
        </p:spPr>
        <p:txBody>
          <a:bodyPr/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Shuffle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0CAF04F-673E-C02E-E2C8-EB717A285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272" y="749808"/>
            <a:ext cx="6620256" cy="4119847"/>
          </a:xfrm>
        </p:spPr>
      </p:pic>
    </p:spTree>
    <p:extLst>
      <p:ext uri="{BB962C8B-B14F-4D97-AF65-F5344CB8AC3E}">
        <p14:creationId xmlns:p14="http://schemas.microsoft.com/office/powerpoint/2010/main" val="359872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# spark :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pairs = [(‘A’, 2), (‘A’, 3), (‘B’, 4), (‘B’, 5), (‘B’, 9)]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2), (‘A’, 3), (‘B’, 4), (‘B’, 5), (‘B’, 9)] 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# grouped : [(‘A’, [2, 3]), (‘B’, [4, 5, 9])]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# find average by key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sum_by_key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grouped.mapValues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v: sum(v))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sum_by_key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5.0), (‘B’, 18.0)]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2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07" y="516835"/>
            <a:ext cx="7886700" cy="763325"/>
          </a:xfrm>
        </p:spPr>
        <p:txBody>
          <a:bodyPr>
            <a:normAutofit/>
          </a:bodyPr>
          <a:lstStyle/>
          <a:p>
            <a:pPr lvl="1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by Key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7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088"/>
            <a:ext cx="7886700" cy="33363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/>
              <a:t>Merge the values for </a:t>
            </a:r>
            <a:r>
              <a:rPr lang="en-US" sz="3200" b="1" u="sng" dirty="0"/>
              <a:t>each key</a:t>
            </a:r>
            <a:r>
              <a:rPr lang="en-US" sz="3200" dirty="0"/>
              <a:t> using an </a:t>
            </a:r>
            <a:r>
              <a:rPr lang="en-US" sz="3200" b="1" u="sng" dirty="0"/>
              <a:t>associative</a:t>
            </a:r>
            <a:r>
              <a:rPr lang="en-US" sz="3200" dirty="0"/>
              <a:t> and </a:t>
            </a:r>
            <a:r>
              <a:rPr lang="en-US" sz="3200" b="1" u="sng" dirty="0"/>
              <a:t>commutative</a:t>
            </a:r>
            <a:r>
              <a:rPr lang="en-US" sz="3200" dirty="0"/>
              <a:t> reduce function.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func</a:t>
            </a:r>
            <a:r>
              <a:rPr lang="en-US" sz="2800" dirty="0"/>
              <a:t>  must be </a:t>
            </a:r>
            <a:r>
              <a:rPr lang="en-US" sz="2800" b="1" u="sng" dirty="0"/>
              <a:t>associative</a:t>
            </a:r>
            <a:r>
              <a:rPr lang="en-US" sz="2800" dirty="0"/>
              <a:t> and </a:t>
            </a:r>
            <a:r>
              <a:rPr lang="en-US" sz="2800" b="1" u="sng" dirty="0"/>
              <a:t>commutative</a:t>
            </a:r>
            <a:r>
              <a:rPr lang="en-US" sz="2800" dirty="0"/>
              <a:t> </a:t>
            </a:r>
          </a:p>
          <a:p>
            <a:r>
              <a:rPr lang="en-US" sz="2800" dirty="0"/>
              <a:t>NOT all functions are associative and commutative </a:t>
            </a:r>
            <a:br>
              <a:rPr lang="en-US" sz="2800" dirty="0"/>
            </a:br>
            <a:endParaRPr lang="en-US" sz="2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8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07" y="516835"/>
            <a:ext cx="7886700" cy="763325"/>
          </a:xfrm>
        </p:spPr>
        <p:txBody>
          <a:bodyPr>
            <a:normAutofit/>
          </a:bodyPr>
          <a:lstStyle/>
          <a:p>
            <a:pPr lvl="1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by Key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7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088"/>
            <a:ext cx="7886700" cy="3336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/>
              <a:t>Merge the values for </a:t>
            </a:r>
            <a:r>
              <a:rPr lang="en-US" sz="3200" b="1" u="sng" dirty="0"/>
              <a:t>each key</a:t>
            </a:r>
            <a:r>
              <a:rPr lang="en-US" sz="3200" dirty="0"/>
              <a:t> using an </a:t>
            </a:r>
            <a:r>
              <a:rPr lang="en-US" sz="3200" b="1" u="sng" dirty="0"/>
              <a:t>associative</a:t>
            </a:r>
            <a:r>
              <a:rPr lang="en-US" sz="3200" dirty="0"/>
              <a:t> and </a:t>
            </a:r>
            <a:r>
              <a:rPr lang="en-US" sz="3200" b="1" u="sng" dirty="0"/>
              <a:t>commutative</a:t>
            </a:r>
            <a:r>
              <a:rPr lang="en-US" sz="3200" dirty="0"/>
              <a:t> reduce function.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 RDD[(K, V)]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 RDD[(K, V)]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source_RDD.reduceByKey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lambda x, y: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0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by Key: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# spark :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pairs = [(‘A’, 2), (‘A’, 3), (‘B’, 4), (‘B’, 5), (‘B’, 9)]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2), (‘A’, 3), (‘B’, 4), (‘B’, 5), (‘B’, 9)] 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sum_by_key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x, y: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sum_by_key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[(‘A’, 5.0), (‘B’, 18.0)]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3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20515"/>
          </a:xfrm>
        </p:spPr>
        <p:txBody>
          <a:bodyPr>
            <a:normAutofit fontScale="90000"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in Picture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C67C95B-CF44-25D7-EAD7-FBF3541A4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809" y="594360"/>
            <a:ext cx="6940296" cy="4178808"/>
          </a:xfrm>
        </p:spPr>
      </p:pic>
    </p:spTree>
    <p:extLst>
      <p:ext uri="{BB962C8B-B14F-4D97-AF65-F5344CB8AC3E}">
        <p14:creationId xmlns:p14="http://schemas.microsoft.com/office/powerpoint/2010/main" val="135476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7240"/>
            <a:ext cx="7886700" cy="3855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b="1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sz="24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RDD[(K, V)]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b="1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4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RDD[(K, V)]</a:t>
            </a:r>
            <a:b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dirty="0" err="1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source_RDD.reduceByKey</a:t>
            </a: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lambda a, b: 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(a, b)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V x V </a:t>
            </a: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V</a:t>
            </a:r>
          </a:p>
          <a:p>
            <a:r>
              <a:rPr lang="en-US" sz="2800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func</a:t>
            </a: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must be associative</a:t>
            </a:r>
          </a:p>
          <a:p>
            <a:r>
              <a:rPr lang="en-US" sz="2800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func</a:t>
            </a: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must be 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commutative </a:t>
            </a:r>
            <a:endParaRPr lang="en-US" sz="2800" dirty="0">
              <a:solidFill>
                <a:srgbClr val="002060"/>
              </a:solidFill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7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800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func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must be associative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7240"/>
            <a:ext cx="7886700" cy="38554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What is Associative Property?</a:t>
            </a:r>
          </a:p>
          <a:p>
            <a:r>
              <a:rPr lang="en-US" dirty="0"/>
              <a:t>This property states that when three or more </a:t>
            </a:r>
            <a:r>
              <a:rPr lang="en-US" dirty="0">
                <a:hlinkClick r:id="rId2"/>
              </a:rPr>
              <a:t>numbers</a:t>
            </a:r>
            <a:r>
              <a:rPr lang="en-US" dirty="0"/>
              <a:t> are added (or multiplied), the sum (or the </a:t>
            </a:r>
            <a:r>
              <a:rPr lang="en-US" dirty="0">
                <a:hlinkClick r:id="rId3"/>
              </a:rPr>
              <a:t>product</a:t>
            </a:r>
            <a:r>
              <a:rPr lang="en-US" dirty="0"/>
              <a:t>) is the same regardless of the grouping of the </a:t>
            </a:r>
            <a:r>
              <a:rPr lang="en-US" dirty="0">
                <a:hlinkClick r:id="rId4"/>
              </a:rPr>
              <a:t>addends</a:t>
            </a:r>
            <a:r>
              <a:rPr lang="en-US" dirty="0"/>
              <a:t> (or the multiplicands).</a:t>
            </a:r>
          </a:p>
          <a:p>
            <a:r>
              <a:rPr lang="en-US" dirty="0"/>
              <a:t>Grouping means the use of parentheses or brackets to group numbers.</a:t>
            </a:r>
          </a:p>
          <a:p>
            <a:r>
              <a:rPr lang="en-US" dirty="0"/>
              <a:t>Associative property involves 3 or more numbers.</a:t>
            </a:r>
          </a:p>
          <a:p>
            <a:r>
              <a:rPr lang="en-US" dirty="0"/>
              <a:t>Associative property can only be used with addition and multiplication and not with </a:t>
            </a:r>
            <a:r>
              <a:rPr lang="en-US" u="sng" dirty="0"/>
              <a:t>subtraction</a:t>
            </a:r>
            <a:r>
              <a:rPr lang="en-US" dirty="0"/>
              <a:t> or </a:t>
            </a:r>
            <a:r>
              <a:rPr lang="en-US" dirty="0">
                <a:hlinkClick r:id="rId5"/>
              </a:rPr>
              <a:t>division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800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(b + c)) = ((a + b) + c)</a:t>
            </a:r>
            <a:b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>
              <a:solidFill>
                <a:srgbClr val="002060"/>
              </a:solidFill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5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800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func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must be associative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7240"/>
            <a:ext cx="7886700" cy="38554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(b + c)) = ((a + b) + c)</a:t>
            </a:r>
          </a:p>
          <a:p>
            <a:pPr marL="0" indent="0">
              <a:buNone/>
            </a:pPr>
            <a:endParaRPr lang="en-US" sz="28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 (+) is associative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 + (3 + 4)) = ((2 + 3) + 4)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 + 7) = (5 + 4)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9 = 9</a:t>
            </a:r>
            <a:b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Multiplicaion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(*) is associative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 * (3 * 4)) = ((2 * 3) * 4)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 * 12) = (6 * 4)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24 = 24</a:t>
            </a:r>
            <a:b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9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800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func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must be associative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7240"/>
            <a:ext cx="7886700" cy="38554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(b + c)) = ((a + b) + c)</a:t>
            </a:r>
          </a:p>
          <a:p>
            <a:pPr marL="0" indent="0">
              <a:buNone/>
            </a:pPr>
            <a:endParaRPr lang="en-US" sz="28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Division (/) is </a:t>
            </a:r>
            <a:r>
              <a:rPr lang="en-US" sz="2800" b="1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associative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 / (3 / 4)) = ((2 / 3) / 4)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 / .75) = (.67 / 4)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2.67 = 0.17 ???</a:t>
            </a:r>
            <a:b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Subtraction (-) is </a:t>
            </a:r>
            <a:r>
              <a:rPr lang="en-US" sz="2800" b="1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associative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(2 - (3 - 4)) = ((2 - 3) - 4)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 – (-1)) = ((-1) - 4)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 = -5 ???</a:t>
            </a:r>
            <a:b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reduction of (key, value) pairs</a:t>
            </a:r>
          </a:p>
          <a:p>
            <a:pPr marL="457200" indent="-457200">
              <a:buAutoNum type="arabicPeriod"/>
            </a:pPr>
            <a:r>
              <a:rPr lang="en-US" sz="2400" dirty="0"/>
              <a:t>Reduction Transformations: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average function is NOT associative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7240"/>
            <a:ext cx="7886700" cy="38554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(b + c)) = ((a + b) + c)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Avg(1, 2, 3) = (1+2+3)/3 = 2.0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P1: Partition-1: {1, 2}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P2: Partition-2: {3}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Avg(P1) = (1+2)/2 = 1.5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Avg(P2) = (3)/1 = 3.0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Avg(P1, P2) = (1.5+3.0)/2 = 2.25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1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 = 2.25 ???</a:t>
            </a:r>
          </a:p>
        </p:txBody>
      </p:sp>
    </p:spTree>
    <p:extLst>
      <p:ext uri="{BB962C8B-B14F-4D97-AF65-F5344CB8AC3E}">
        <p14:creationId xmlns:p14="http://schemas.microsoft.com/office/powerpoint/2010/main" val="22492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Make 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average function to be associative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7240"/>
            <a:ext cx="7886700" cy="3855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(b + c)) = ((a + b) + c)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Avg(1, 2, 3) = (1+2+3)/3 = 2.0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TRICK: map(num) -&gt; (num, 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P1: Partition-1: {1, 2} -&gt; {(1, 1), (2, 1)}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P2: Partition-2: {3} -&gt; {(3, 1)}</a:t>
            </a:r>
          </a:p>
        </p:txBody>
      </p:sp>
    </p:spTree>
    <p:extLst>
      <p:ext uri="{BB962C8B-B14F-4D97-AF65-F5344CB8AC3E}">
        <p14:creationId xmlns:p14="http://schemas.microsoft.com/office/powerpoint/2010/main" val="18840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Make 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average function to be associative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7240"/>
            <a:ext cx="7886700" cy="3855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(b + c)) = ((a + b) + c)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Avg(1, 2, 3) = (1+2+3)/3 = 2.0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TRICK: map(num) -&gt; (num, 1)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P1: Partition-1: {1, 2} -&gt; {(1, 1), (2, 1)}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P2: Partition-2: {3} -&gt; {(3, 1)}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Avg(P1) = ((1+2), (1+1)) = (3, 2)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Avg(P2) = (3, 1)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Avg(P1, P2) = (3+3, 2+1) =&gt;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(6, 3)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 need an additional map: 6/3 = 2.0</a:t>
            </a:r>
            <a:endParaRPr lang="en-US" sz="26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8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800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func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must be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commutative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7240"/>
            <a:ext cx="7886700" cy="3855482"/>
          </a:xfrm>
        </p:spPr>
        <p:txBody>
          <a:bodyPr>
            <a:normAutofit/>
          </a:bodyPr>
          <a:lstStyle/>
          <a:p>
            <a:r>
              <a:rPr lang="en-US" dirty="0"/>
              <a:t>The commutative property states that the numbers on which we operate can be moved or swapped from their position without making any difference to the answer. </a:t>
            </a:r>
          </a:p>
          <a:p>
            <a:pPr marL="0" indent="0">
              <a:buNone/>
            </a:pPr>
            <a:r>
              <a:rPr lang="en-US" sz="3200" dirty="0"/>
              <a:t>  a + b = b + a</a:t>
            </a:r>
          </a:p>
          <a:p>
            <a:r>
              <a:rPr lang="en-US" dirty="0"/>
              <a:t>The property holds for Addition and Multiplication</a:t>
            </a:r>
          </a:p>
          <a:p>
            <a:r>
              <a:rPr lang="en-US" dirty="0"/>
              <a:t>The property does NOT hold for subtraction and division</a:t>
            </a:r>
            <a:endParaRPr lang="en-US" sz="2800" dirty="0">
              <a:solidFill>
                <a:srgbClr val="002060"/>
              </a:solidFill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1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800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func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must be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commutative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7240"/>
            <a:ext cx="7886700" cy="3855482"/>
          </a:xfrm>
        </p:spPr>
        <p:txBody>
          <a:bodyPr>
            <a:normAutofit/>
          </a:bodyPr>
          <a:lstStyle/>
          <a:p>
            <a:r>
              <a:rPr lang="en-US" sz="3200" dirty="0"/>
              <a:t>a + b = b + a</a:t>
            </a:r>
          </a:p>
          <a:p>
            <a:r>
              <a:rPr lang="en-US" dirty="0"/>
              <a:t>The property holds for Addition and Multiplication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 + 5 = 5 + 2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 = 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 * 5 = 5 * 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10 = 10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property does NOT hold for subtraction and division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 – 5 = 5 – 2 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-3 = 3 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NO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 / 5 = 5 / 2  0.40 = 2.5  NO</a:t>
            </a:r>
            <a:endParaRPr lang="en-US" dirty="0">
              <a:solidFill>
                <a:srgbClr val="FF0000"/>
              </a:solidFill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9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AVG of values per Key: </a:t>
            </a:r>
            <a:r>
              <a:rPr lang="en-US" dirty="0" err="1"/>
              <a:t>reduceByKey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2.0)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3.0)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4.0)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5.0)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3.0)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AVERAGE of values per gene?</a:t>
            </a:r>
          </a:p>
          <a:p>
            <a:pPr marL="0" indent="0">
              <a:buNone/>
            </a:pPr>
            <a:endParaRPr lang="en-US" sz="2400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6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solution: Try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# spark :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pairs = [(’A’, 1), (‘A’, 2), (‘A’, 3), (‘B’, 4), (‘B’, 5), (‘B’, 9)] </a:t>
            </a: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[(’A’, 1), (‘A’, 2), (‘A’, 3), (‘B’, 4), (‘B’, 5), (‘B’, 9)] </a:t>
            </a: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800" b="1" dirty="0" err="1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avg_by_key</a:t>
            </a:r>
            <a:r>
              <a:rPr lang="en-US" sz="1800" b="1" dirty="0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sz="1800" b="1" dirty="0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x, y : (</a:t>
            </a:r>
            <a:r>
              <a:rPr lang="en-US" sz="1800" b="1" dirty="0" err="1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sz="1800" b="1" dirty="0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)/2 )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NOT WORK: since AVG of AVG is NOT an AVG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P1: Partition-1: (A, 1), (A,2)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P2: Partition-2: (A, 3)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AVG(P1)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1.5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AVG(P2)  3.0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AVG(P1, P2)  2.25</a:t>
            </a:r>
            <a:endParaRPr lang="en-US" sz="1800" b="1" dirty="0">
              <a:solidFill>
                <a:srgbClr val="002060"/>
              </a:solidFill>
              <a:highlight>
                <a:srgbClr val="FF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4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solution: Try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# spark :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pairs = [(’A’, 1), (‘A’, 2), (‘A’, 3), (‘B’, 4), (‘B’, 5), (‘B’, 9)] </a:t>
            </a: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[(’A’, 1), (‘A’, 2), (‘A’, 3), (‘B’, 4), (‘B’, 5), (‘B’, 9)] </a:t>
            </a: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# </a:t>
            </a:r>
            <a:r>
              <a:rPr lang="en-US" sz="1800" b="1" dirty="0" err="1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avg_by_key</a:t>
            </a:r>
            <a:r>
              <a:rPr lang="en-US" sz="1800" b="1" dirty="0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sz="1800" b="1" dirty="0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x, y : (</a:t>
            </a:r>
            <a:r>
              <a:rPr lang="en-US" sz="1800" b="1" dirty="0" err="1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sz="1800" b="1" dirty="0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)/2 )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6. # create (value, count) per value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7. rdd2 = </a:t>
            </a:r>
            <a:r>
              <a:rPr lang="en-US" sz="18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rdd.mapValues</a:t>
            </a:r>
            <a:r>
              <a:rPr lang="en-US" sz="18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v: (v, 1))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8. # rdd2: </a:t>
            </a: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[(’A’, (1, 1)), (‘A’, (2, 1)), (‘A’, (3, 1)),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9.  #          (‘B’, (4, 1)), (‘B’, (5, 1)), (‘B’, (9, 1))] </a:t>
            </a:r>
            <a:endParaRPr lang="en-US" sz="1800" b="1" dirty="0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sum_count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rdd2.reduceByKey(lambda x, 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11.                 (x[0]+y[0], x[1]+y[1]) ) </a:t>
            </a:r>
            <a:r>
              <a:rPr lang="en-US" sz="1800" dirty="0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27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solution: Try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1. # rdd2: </a:t>
            </a: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[(’A’, (1, 1)), (‘A’, (2, 1)), (‘A’, (3, 1)),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         (‘B’, (4, 1)), (‘B’, (5, 1)), (‘B’, (9, 1))]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x = (sum1, count1)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y = (sum2, count2)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sum_count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rdd2.reduceByKey(lambda x, 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(x[0]+y[0], x[1]+y[1])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2060"/>
                </a:solidFill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sum_count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[(A, (6, 3)), (B, (18, 3))]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find AVG per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 = (sum, count) = (p[0], p[1])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sum_count.mapValues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p: p[0]/p[1])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[(A, 2.0), (B, 6.0)]</a:t>
            </a:r>
          </a:p>
        </p:txBody>
      </p:sp>
    </p:spTree>
    <p:extLst>
      <p:ext uri="{BB962C8B-B14F-4D97-AF65-F5344CB8AC3E}">
        <p14:creationId xmlns:p14="http://schemas.microsoft.com/office/powerpoint/2010/main" val="313025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Example: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to find median 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8085980" cy="41330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# spark :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 = [(‘A’, 2), (‘A’, 3), (‘A’, 4), (‘A’, 1), (‘B’, 5), (‘B’, 9), (‘B’, 2)]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=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[(‘A’, 2), (‘A’, 3), (‘A’, 4), (‘A’, 1), (‘B’, 5), (‘B’, 9), (‘B’, 2)]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Since you need all values to find median per key.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sz="1800" b="1" u="sng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VERY HARD</a:t>
            </a: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to come up with a proper solution using </a:t>
            </a:r>
            <a:r>
              <a:rPr lang="en-US" sz="1800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 it is very easy to find median per key by using </a:t>
            </a:r>
            <a:r>
              <a:rPr lang="en-US" sz="1800" dirty="0" err="1">
                <a:solidFill>
                  <a:schemeClr val="tx2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1800" dirty="0">
                <a:solidFill>
                  <a:schemeClr val="tx2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transformation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2.0)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3.0)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4.0)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5.0)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3.0)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sum of values per gene?</a:t>
            </a:r>
          </a:p>
          <a:p>
            <a:pPr marL="0" indent="0">
              <a:buNone/>
            </a:pPr>
            <a:endParaRPr lang="en-US" sz="2400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3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Pros &amp; Cons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86384"/>
            <a:ext cx="7886700" cy="384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Simple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Scales better than 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1. Must make sure that your 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is associative and commutative</a:t>
            </a:r>
          </a:p>
        </p:txBody>
      </p:sp>
    </p:spTree>
    <p:extLst>
      <p:ext uri="{BB962C8B-B14F-4D97-AF65-F5344CB8AC3E}">
        <p14:creationId xmlns:p14="http://schemas.microsoft.com/office/powerpoint/2010/main" val="187178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Complete Solution of </a:t>
            </a:r>
            <a:r>
              <a:rPr lang="en-US" dirty="0" err="1"/>
              <a:t>reduceByKey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reduceByKey</a:t>
            </a:r>
            <a:r>
              <a:rPr lang="en-US" dirty="0">
                <a:hlinkClick r:id="rId2"/>
              </a:rPr>
              <a:t>()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Spark has a rich set of reduction transformations</a:t>
            </a:r>
          </a:p>
          <a:p>
            <a:r>
              <a:rPr lang="en-US" sz="3000" dirty="0"/>
              <a:t> </a:t>
            </a:r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marL="342900" lvl="1" indent="0">
              <a:buNone/>
            </a:pPr>
            <a:r>
              <a:rPr lang="en-US" sz="2800" dirty="0"/>
              <a:t>Merge the values for </a:t>
            </a:r>
            <a:r>
              <a:rPr lang="en-US" sz="2800" b="1" u="sng" dirty="0"/>
              <a:t>each key</a:t>
            </a:r>
            <a:r>
              <a:rPr lang="en-US" sz="2800" u="sng" dirty="0"/>
              <a:t> </a:t>
            </a:r>
            <a:r>
              <a:rPr lang="en-US" sz="2800" dirty="0"/>
              <a:t>using an </a:t>
            </a:r>
            <a:r>
              <a:rPr lang="en-US" sz="2800" b="1" u="sng" dirty="0"/>
              <a:t>associative</a:t>
            </a:r>
            <a:r>
              <a:rPr lang="en-US" sz="2800" dirty="0"/>
              <a:t> and </a:t>
            </a:r>
            <a:r>
              <a:rPr lang="en-US" sz="2800" b="1" u="sng" dirty="0"/>
              <a:t>commutative</a:t>
            </a:r>
            <a:r>
              <a:rPr lang="en-US" sz="2800" dirty="0"/>
              <a:t> reduce function.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339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(gene_1, 2.0), (gene_1, 3.0)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(gene_2, 4.0), (gene_2, 5.0), (gene_2, 9.0)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sum of values per gene?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Final output by gene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5.0)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(gene-2, 18.0)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Sum of values per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(gene_1, 2.0), (gene_1, 3.0)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(gene_2, 4.0), (gene_2, 5.0), (gene_2, 9.0)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sum of values per gene?</a:t>
            </a:r>
          </a:p>
          <a:p>
            <a:r>
              <a:rPr lang="en-US" sz="2400" dirty="0">
                <a:highlight>
                  <a:srgbClr val="C0C0C0"/>
                </a:highlight>
              </a:rPr>
              <a:t>Solution-1: use </a:t>
            </a:r>
            <a:r>
              <a:rPr lang="en-US" sz="2400" dirty="0" err="1">
                <a:highlight>
                  <a:srgbClr val="C0C0C0"/>
                </a:highlight>
              </a:rPr>
              <a:t>groupByKey</a:t>
            </a:r>
            <a:r>
              <a:rPr lang="en-US" sz="2400" dirty="0">
                <a:highlight>
                  <a:srgbClr val="C0C0C0"/>
                </a:highlight>
              </a:rPr>
              <a:t>()</a:t>
            </a:r>
          </a:p>
          <a:p>
            <a:r>
              <a:rPr lang="en-US" sz="2400" dirty="0">
                <a:highlight>
                  <a:srgbClr val="C0C0C0"/>
                </a:highlight>
              </a:rPr>
              <a:t>Solution-2: use </a:t>
            </a:r>
            <a:r>
              <a:rPr lang="en-US" sz="2400" dirty="0" err="1">
                <a:highlight>
                  <a:srgbClr val="C0C0C0"/>
                </a:highlight>
              </a:rPr>
              <a:t>reduceByKey</a:t>
            </a:r>
            <a:r>
              <a:rPr lang="en-US" sz="2400" dirty="0">
                <a:highlight>
                  <a:srgbClr val="C0C0C0"/>
                </a:highlight>
              </a:rPr>
              <a:t>()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9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Sum of values per Key: </a:t>
            </a:r>
            <a:r>
              <a:rPr lang="en-US" dirty="0" err="1"/>
              <a:t>groupByKey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(gene_1, 2.0), (gene_1, 3.0)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(gene_2, 4.0), (gene_2, 5.0), (gene_2, 9.0)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sum of values per gene?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Step-1: Group by gene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[2.0, 3.0])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(gene-2, [4.0, 5.0, 9.0])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Step-2: Perform a reduction per (key, value)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8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Sum of values per Key: </a:t>
            </a:r>
            <a:r>
              <a:rPr lang="en-US" dirty="0" err="1"/>
              <a:t>groupByKey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average per gene?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Step-1: Group by gene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[2.0, 3.0])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(gene-2, [4.0, 5.0, 9.0])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Step-2: Perform a reduction per (key, value)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(2.0+3.0))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(gene-1, 5.0)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(gene-2, (4.0+5.0+9.0))  (gene-2, 18.0)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9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948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325"/>
            <a:ext cx="7886700" cy="38693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r>
              <a:rPr lang="en-US" sz="3200" dirty="0"/>
              <a:t>Group the values for </a:t>
            </a:r>
            <a:r>
              <a:rPr lang="en-US" sz="3200" b="1" u="sng" dirty="0"/>
              <a:t>each key</a:t>
            </a:r>
            <a:r>
              <a:rPr lang="en-US" sz="3200" dirty="0"/>
              <a:t> in the RDD into a single sequence (as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of values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RDD = [(A, v1), (A, v2), (A, v5), (A, v6)]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(A, [v1, v2, v5, v6])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926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948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325"/>
            <a:ext cx="7886700" cy="386939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RDD.groupByKey</a:t>
            </a:r>
            <a:r>
              <a:rPr lang="en-US" b="1" dirty="0"/>
              <a:t>()  </a:t>
            </a:r>
          </a:p>
          <a:p>
            <a:r>
              <a:rPr lang="en-US" dirty="0"/>
              <a:t>Group the values for each key in the RDD into a single sequence. </a:t>
            </a:r>
          </a:p>
          <a:p>
            <a:r>
              <a:rPr lang="en-US" sz="2800" dirty="0"/>
              <a:t>Consider the following (key, value) pairs for an RDD: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2320D9"/>
                </a:solidFill>
              </a:rPr>
              <a:t>rdd</a:t>
            </a:r>
            <a:r>
              <a:rPr lang="en-US" sz="2800" dirty="0">
                <a:solidFill>
                  <a:srgbClr val="2320D9"/>
                </a:solidFill>
              </a:rPr>
              <a:t> = [ (A, 1), (A, 2), (C, 7)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320D9"/>
                </a:solidFill>
              </a:rPr>
              <a:t>            (B, 3), (B, 5), (B, 10), (B, 12) ]</a:t>
            </a:r>
          </a:p>
          <a:p>
            <a:pPr marL="0" indent="0">
              <a:buNone/>
            </a:pPr>
            <a:r>
              <a:rPr lang="en-US" sz="2800" dirty="0"/>
              <a:t>Then </a:t>
            </a:r>
            <a:r>
              <a:rPr lang="en-US" sz="2800" dirty="0" err="1"/>
              <a:t>rdd.groupByKey</a:t>
            </a:r>
            <a:r>
              <a:rPr lang="en-US" sz="2800" dirty="0"/>
              <a:t>() creates a </a:t>
            </a:r>
            <a:r>
              <a:rPr lang="en-US" sz="2800" b="1" u="sng" dirty="0"/>
              <a:t>new RDD </a:t>
            </a:r>
            <a:r>
              <a:rPr lang="en-US" sz="2800" dirty="0"/>
              <a:t>as: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[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(A, [1, 2])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(B, [3, 5, 10, 12])</a:t>
            </a:r>
          </a:p>
          <a:p>
            <a:pPr marL="0" indent="0">
              <a:buNone/>
            </a:pPr>
            <a:r>
              <a:rPr lang="en-US" sz="2800" dirty="0"/>
              <a:t> (C, [7]) </a:t>
            </a:r>
          </a:p>
          <a:p>
            <a:pPr marL="0" indent="0">
              <a:buNone/>
            </a:pPr>
            <a:r>
              <a:rPr lang="en-US" sz="2800" dirty="0"/>
              <a:t>]</a:t>
            </a:r>
            <a:br>
              <a:rPr lang="en-US" sz="2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05618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8724</TotalTime>
  <Words>2767</Words>
  <Application>Microsoft Macintosh PowerPoint</Application>
  <PresentationFormat>On-screen Show (16:9)</PresentationFormat>
  <Paragraphs>259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RDD.reduceByKey(f)  Reducer in PySpark</vt:lpstr>
      <vt:lpstr>Outline</vt:lpstr>
      <vt:lpstr>What is a Reduction of (key, value) pairs?</vt:lpstr>
      <vt:lpstr>What is a Reduction of (key, value) pairs?</vt:lpstr>
      <vt:lpstr>Sum of values per Key </vt:lpstr>
      <vt:lpstr>Sum of values per Key: groupByKey()</vt:lpstr>
      <vt:lpstr>Sum of values per Key: groupByKey()</vt:lpstr>
      <vt:lpstr>groupByKey() Transformation</vt:lpstr>
      <vt:lpstr>groupByKey() Transformation</vt:lpstr>
      <vt:lpstr>groupByKey() Shuffle</vt:lpstr>
      <vt:lpstr>groupByKey() solution</vt:lpstr>
      <vt:lpstr>Sum by Key: reduceByKey()</vt:lpstr>
      <vt:lpstr>Sum by Key: reduceByKey()</vt:lpstr>
      <vt:lpstr>Sum by Key: reduceByKey()</vt:lpstr>
      <vt:lpstr>reduceByKey() in Picture</vt:lpstr>
      <vt:lpstr>Summary RDD.reduceByKey()</vt:lpstr>
      <vt:lpstr>reduceByKey(func): func must be associative</vt:lpstr>
      <vt:lpstr>reduceByKey(func): func must be associative</vt:lpstr>
      <vt:lpstr>reduceByKey(func): func must be associative</vt:lpstr>
      <vt:lpstr>reduceByKey(func): average function is NOT associative</vt:lpstr>
      <vt:lpstr>reduceByKey(func): Make average function to be associative</vt:lpstr>
      <vt:lpstr>reduceByKey(func): Make average function to be associative</vt:lpstr>
      <vt:lpstr>reduceByKey(func): func must be commutative</vt:lpstr>
      <vt:lpstr>reduceByKey(func): func must be commutative</vt:lpstr>
      <vt:lpstr>AVG of values per Key: reduceByKey()</vt:lpstr>
      <vt:lpstr>AVG: reduceByKey() solution: Try 1</vt:lpstr>
      <vt:lpstr>AVG: reduceByKey() solution: Try 2</vt:lpstr>
      <vt:lpstr>AVG: reduceByKey() solution: Try 2</vt:lpstr>
      <vt:lpstr>Final Example: reduceByKey() to find median per key</vt:lpstr>
      <vt:lpstr>Pros &amp; Cons RDD.reduceByKey()</vt:lpstr>
      <vt:lpstr>Complete Solution of reduceByKey()</vt:lpstr>
      <vt:lpstr>Summary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147</cp:revision>
  <dcterms:created xsi:type="dcterms:W3CDTF">2015-06-11T09:36:54Z</dcterms:created>
  <dcterms:modified xsi:type="dcterms:W3CDTF">2023-02-25T04:47:56Z</dcterms:modified>
</cp:coreProperties>
</file>