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5" r:id="rId2"/>
    <p:sldId id="257" r:id="rId3"/>
    <p:sldId id="329" r:id="rId4"/>
    <p:sldId id="336" r:id="rId5"/>
    <p:sldId id="347" r:id="rId6"/>
    <p:sldId id="348" r:id="rId7"/>
    <p:sldId id="364" r:id="rId8"/>
    <p:sldId id="366" r:id="rId9"/>
    <p:sldId id="365" r:id="rId10"/>
    <p:sldId id="337" r:id="rId11"/>
    <p:sldId id="368" r:id="rId12"/>
    <p:sldId id="370" r:id="rId13"/>
    <p:sldId id="372" r:id="rId14"/>
    <p:sldId id="371" r:id="rId15"/>
    <p:sldId id="369" r:id="rId16"/>
    <p:sldId id="317" r:id="rId17"/>
    <p:sldId id="373" r:id="rId18"/>
    <p:sldId id="374" r:id="rId19"/>
    <p:sldId id="363" r:id="rId20"/>
    <p:sldId id="269" r:id="rId21"/>
    <p:sldId id="32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tutorial/blob/master/tutorial/combine-by-key/standard_deviation_by_combineByKey.md" TargetMode="External"/><Relationship Id="rId2" Type="http://schemas.openxmlformats.org/officeDocument/2006/relationships/hyperlink" Target="https://github.com/mahmoudparsian/pyspark-tutorial/blob/master/tutorial/combine-by-key/spark-combineByKey.md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7"/>
            <a:ext cx="7772400" cy="209914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RDD.combineByKey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(ƛ1, ƛ2, ƛ3) </a:t>
            </a:r>
            <a:br>
              <a:rPr lang="en-US" sz="4000" dirty="0"/>
            </a:br>
            <a:r>
              <a:rPr lang="en-US" sz="4000" dirty="0"/>
              <a:t>Reducer</a:t>
            </a:r>
            <a:br>
              <a:rPr lang="en-US" sz="4000" dirty="0"/>
            </a:br>
            <a:r>
              <a:rPr lang="en-US" sz="4000" dirty="0"/>
              <a:t>in</a:t>
            </a:r>
            <a:br>
              <a:rPr lang="en-US" sz="4000" dirty="0"/>
            </a:br>
            <a:r>
              <a:rPr lang="en-US" sz="4000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combineByKey</a:t>
            </a:r>
            <a:r>
              <a:rPr lang="en-US" dirty="0"/>
              <a:t>(): Mother of All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 and  </a:t>
            </a:r>
            <a:r>
              <a:rPr lang="en-US" sz="2400" b="1" dirty="0">
                <a:solidFill>
                  <a:srgbClr val="2320D9"/>
                </a:solidFill>
              </a:rPr>
              <a:t>C</a:t>
            </a:r>
            <a:r>
              <a:rPr lang="en-US" sz="2400" dirty="0"/>
              <a:t>  can be different (OR can be the same)</a:t>
            </a:r>
          </a:p>
          <a:p>
            <a:pPr marL="0" indent="0">
              <a:buNone/>
            </a:pPr>
            <a:r>
              <a:rPr lang="en-US" sz="2400" b="1" dirty="0" err="1"/>
              <a:t>RDD.combineByKey</a:t>
            </a:r>
            <a:r>
              <a:rPr lang="en-US" sz="2400" dirty="0"/>
              <a:t>(</a:t>
            </a:r>
            <a:r>
              <a:rPr lang="en-US" sz="2400" dirty="0" err="1"/>
              <a:t>createCombiner</a:t>
            </a:r>
            <a:r>
              <a:rPr lang="en-US" sz="2400" dirty="0"/>
              <a:t>, </a:t>
            </a:r>
            <a:r>
              <a:rPr lang="en-US" sz="2400" dirty="0" err="1"/>
              <a:t>mergeValue</a:t>
            </a:r>
            <a:r>
              <a:rPr lang="en-US" sz="2400" dirty="0"/>
              <a:t>,  </a:t>
            </a:r>
            <a:r>
              <a:rPr lang="en-US" sz="2400" dirty="0" err="1"/>
              <a:t>mergeCombiners</a:t>
            </a:r>
            <a:r>
              <a:rPr lang="en-US" sz="2400" dirty="0"/>
              <a:t>) </a:t>
            </a:r>
            <a:r>
              <a:rPr lang="en-US" sz="2400" dirty="0">
                <a:sym typeface="Wingdings" pitchFamily="2" charset="2"/>
              </a:rPr>
              <a:t> RDD[(K, </a:t>
            </a:r>
            <a:r>
              <a:rPr lang="en-US" sz="2400" b="1" dirty="0">
                <a:solidFill>
                  <a:srgbClr val="2320D9"/>
                </a:solidFill>
                <a:sym typeface="Wingdings" pitchFamily="2" charset="2"/>
              </a:rPr>
              <a:t>C</a:t>
            </a:r>
            <a:r>
              <a:rPr lang="en-US" sz="2400" dirty="0">
                <a:sym typeface="Wingdings" pitchFamily="2" charset="2"/>
              </a:rPr>
              <a:t>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Generic function to combine the elements for each key using a custom set of aggregation functions.</a:t>
            </a:r>
          </a:p>
          <a:p>
            <a:r>
              <a:rPr lang="en-US" sz="2600" dirty="0"/>
              <a:t>Turns an RDD[(K, V)] into a result of type RDD[(K, C)], for a “combined type”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provide three functions:</a:t>
            </a:r>
          </a:p>
          <a:p>
            <a:r>
              <a:rPr lang="en-US" sz="2400" i="1" dirty="0" err="1"/>
              <a:t>createCombiner</a:t>
            </a:r>
            <a:r>
              <a:rPr lang="en-US" sz="2400" dirty="0"/>
              <a:t>, which turns a V into a C (e.g., creates a one-element list)</a:t>
            </a:r>
          </a:p>
          <a:p>
            <a:r>
              <a:rPr lang="en-US" sz="2400" i="1" dirty="0" err="1"/>
              <a:t>mergeValue</a:t>
            </a:r>
            <a:r>
              <a:rPr lang="en-US" sz="2400" dirty="0"/>
              <a:t>, to merge a V into a C (e.g., adds it to the end of a list)</a:t>
            </a:r>
          </a:p>
          <a:p>
            <a:r>
              <a:rPr lang="en-US" sz="2400" i="1" dirty="0" err="1"/>
              <a:t>mergeCombiners</a:t>
            </a:r>
            <a:r>
              <a:rPr lang="en-US" sz="2400" dirty="0"/>
              <a:t>, to combine two C’s into a single one (e.g., merges the lists)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4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930"/>
            <a:ext cx="7886700" cy="4373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combineByKey</a:t>
            </a:r>
            <a:r>
              <a:rPr lang="en-US" dirty="0"/>
              <a:t>(): Mother of All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2250"/>
            <a:ext cx="7886700" cy="40204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 and  </a:t>
            </a:r>
            <a:r>
              <a:rPr lang="en-US" sz="2400" b="1" dirty="0">
                <a:solidFill>
                  <a:srgbClr val="2320D9"/>
                </a:solidFill>
              </a:rPr>
              <a:t>C</a:t>
            </a:r>
            <a:r>
              <a:rPr lang="en-US" sz="2400" dirty="0"/>
              <a:t>  can be different</a:t>
            </a:r>
          </a:p>
          <a:p>
            <a:pPr marL="0" indent="0">
              <a:buNone/>
            </a:pPr>
            <a:r>
              <a:rPr lang="en-US" sz="1900" b="1" dirty="0" err="1"/>
              <a:t>RDD.combineByKey</a:t>
            </a:r>
            <a:r>
              <a:rPr lang="en-US" sz="1900" dirty="0"/>
              <a:t>(</a:t>
            </a:r>
            <a:r>
              <a:rPr lang="en-US" sz="1900" dirty="0" err="1"/>
              <a:t>createCombiner</a:t>
            </a:r>
            <a:r>
              <a:rPr lang="en-US" sz="1900" dirty="0"/>
              <a:t>, </a:t>
            </a:r>
            <a:r>
              <a:rPr lang="en-US" sz="1900" dirty="0" err="1"/>
              <a:t>mergeValue</a:t>
            </a:r>
            <a:r>
              <a:rPr lang="en-US" sz="1900" dirty="0"/>
              <a:t>,  </a:t>
            </a:r>
            <a:r>
              <a:rPr lang="en-US" sz="1900" dirty="0" err="1"/>
              <a:t>mergeCombiners</a:t>
            </a:r>
            <a:r>
              <a:rPr lang="en-US" sz="1900" dirty="0"/>
              <a:t>) </a:t>
            </a:r>
            <a:r>
              <a:rPr lang="en-US" sz="1900" dirty="0">
                <a:sym typeface="Wingdings" pitchFamily="2" charset="2"/>
              </a:rPr>
              <a:t> RDD[(K, </a:t>
            </a:r>
            <a:r>
              <a:rPr lang="en-US" sz="1900" b="1" dirty="0">
                <a:solidFill>
                  <a:srgbClr val="2320D9"/>
                </a:solidFill>
                <a:sym typeface="Wingdings" pitchFamily="2" charset="2"/>
              </a:rPr>
              <a:t>C</a:t>
            </a:r>
            <a:r>
              <a:rPr lang="en-US" sz="1900" dirty="0">
                <a:sym typeface="Wingdings" pitchFamily="2" charset="2"/>
              </a:rPr>
              <a:t>)]</a:t>
            </a:r>
          </a:p>
          <a:p>
            <a:r>
              <a:rPr lang="en-US" sz="2400" i="1" dirty="0" err="1"/>
              <a:t>createCombiner</a:t>
            </a:r>
            <a:r>
              <a:rPr lang="en-US" sz="2400" dirty="0"/>
              <a:t>, which turns a V into a C</a:t>
            </a:r>
          </a:p>
          <a:p>
            <a:pPr marL="34290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 v :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createCombiner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</a:p>
          <a:p>
            <a:pPr marL="342900" lvl="1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apply this one time per partition</a:t>
            </a:r>
          </a:p>
          <a:p>
            <a:r>
              <a:rPr lang="en-US" sz="2400" i="1" dirty="0" err="1"/>
              <a:t>mergeValue</a:t>
            </a:r>
            <a:r>
              <a:rPr lang="en-US" sz="2400" dirty="0"/>
              <a:t>, to merge a V into a C (e.g., adds it to the end of a list)</a:t>
            </a:r>
          </a:p>
          <a:p>
            <a:r>
              <a:rPr lang="en-US" sz="2400" i="1" dirty="0" err="1"/>
              <a:t>mergeCombiners</a:t>
            </a:r>
            <a:r>
              <a:rPr lang="en-US" sz="2400" dirty="0"/>
              <a:t>, to combine two C’s into a single one (e.g., merges the lists)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56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930"/>
            <a:ext cx="7886700" cy="4373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combineByKey</a:t>
            </a:r>
            <a:r>
              <a:rPr lang="en-US" dirty="0"/>
              <a:t>(): Mother of All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2250"/>
            <a:ext cx="7886700" cy="40204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 and  </a:t>
            </a:r>
            <a:r>
              <a:rPr lang="en-US" sz="2400" b="1" dirty="0">
                <a:solidFill>
                  <a:srgbClr val="2320D9"/>
                </a:solidFill>
              </a:rPr>
              <a:t>C</a:t>
            </a:r>
            <a:r>
              <a:rPr lang="en-US" sz="2400" dirty="0"/>
              <a:t>  can be different</a:t>
            </a:r>
          </a:p>
          <a:p>
            <a:pPr marL="0" indent="0">
              <a:buNone/>
            </a:pPr>
            <a:r>
              <a:rPr lang="en-US" sz="1900" b="1" dirty="0" err="1"/>
              <a:t>RDD.combineByKey</a:t>
            </a:r>
            <a:r>
              <a:rPr lang="en-US" sz="1900" dirty="0"/>
              <a:t>(</a:t>
            </a:r>
            <a:r>
              <a:rPr lang="en-US" sz="1900" dirty="0" err="1"/>
              <a:t>createCombiner</a:t>
            </a:r>
            <a:r>
              <a:rPr lang="en-US" sz="1900" dirty="0"/>
              <a:t>, </a:t>
            </a:r>
            <a:r>
              <a:rPr lang="en-US" sz="1900" dirty="0" err="1"/>
              <a:t>mergeValue</a:t>
            </a:r>
            <a:r>
              <a:rPr lang="en-US" sz="1900" dirty="0"/>
              <a:t>,  </a:t>
            </a:r>
            <a:r>
              <a:rPr lang="en-US" sz="1900" dirty="0" err="1"/>
              <a:t>mergeCombiners</a:t>
            </a:r>
            <a:r>
              <a:rPr lang="en-US" sz="1900" dirty="0"/>
              <a:t>) </a:t>
            </a:r>
            <a:r>
              <a:rPr lang="en-US" sz="1900" dirty="0">
                <a:sym typeface="Wingdings" pitchFamily="2" charset="2"/>
              </a:rPr>
              <a:t> RDD[(K, </a:t>
            </a:r>
            <a:r>
              <a:rPr lang="en-US" sz="1900" b="1" dirty="0">
                <a:solidFill>
                  <a:srgbClr val="2320D9"/>
                </a:solidFill>
                <a:sym typeface="Wingdings" pitchFamily="2" charset="2"/>
              </a:rPr>
              <a:t>C</a:t>
            </a:r>
            <a:r>
              <a:rPr lang="en-US" sz="1900" dirty="0">
                <a:sym typeface="Wingdings" pitchFamily="2" charset="2"/>
              </a:rPr>
              <a:t>)]</a:t>
            </a:r>
          </a:p>
          <a:p>
            <a:r>
              <a:rPr lang="en-US" sz="2400" i="1" dirty="0" err="1"/>
              <a:t>createCombiner</a:t>
            </a:r>
            <a:r>
              <a:rPr lang="en-US" sz="2400" dirty="0"/>
              <a:t>, which turns a V into a C</a:t>
            </a:r>
          </a:p>
          <a:p>
            <a:pPr marL="34290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 v :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createCombiner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</a:p>
          <a:p>
            <a:pPr marL="342900" lvl="1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apply this one time per partition</a:t>
            </a:r>
          </a:p>
          <a:p>
            <a:r>
              <a:rPr lang="en-US" sz="2400" i="1" dirty="0" err="1"/>
              <a:t>mergeValue</a:t>
            </a:r>
            <a:r>
              <a:rPr lang="en-US" sz="2400" dirty="0"/>
              <a:t>, to merge a V into a C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lambda C, v :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mergeValue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(C, v)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apply this for all remaining elements per partition</a:t>
            </a:r>
            <a:endParaRPr lang="en-US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err="1"/>
              <a:t>mergeCombiners</a:t>
            </a:r>
            <a:r>
              <a:rPr lang="en-US" sz="2400" dirty="0"/>
              <a:t>, to combine two C’s into a single one</a:t>
            </a:r>
          </a:p>
          <a:p>
            <a:pPr marL="342900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lambda C1, C2 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mergeCombiners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(C1, C2)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930"/>
            <a:ext cx="7886700" cy="4373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combineByKey</a:t>
            </a:r>
            <a:r>
              <a:rPr lang="en-US" dirty="0"/>
              <a:t>(): Mother of All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2250"/>
            <a:ext cx="7886700" cy="40204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 and  </a:t>
            </a:r>
            <a:r>
              <a:rPr lang="en-US" sz="2400" b="1" dirty="0">
                <a:solidFill>
                  <a:srgbClr val="2320D9"/>
                </a:solidFill>
              </a:rPr>
              <a:t>C</a:t>
            </a:r>
            <a:r>
              <a:rPr lang="en-US" sz="2400" dirty="0"/>
              <a:t>  can be different</a:t>
            </a:r>
          </a:p>
          <a:p>
            <a:pPr marL="0" indent="0">
              <a:buNone/>
            </a:pPr>
            <a:r>
              <a:rPr lang="en-US" sz="1900" b="1" dirty="0" err="1"/>
              <a:t>RDD.combineByKey</a:t>
            </a:r>
            <a:r>
              <a:rPr lang="en-US" sz="1900" dirty="0"/>
              <a:t>(</a:t>
            </a:r>
            <a:r>
              <a:rPr lang="en-US" sz="1900" dirty="0" err="1"/>
              <a:t>createCombiner</a:t>
            </a:r>
            <a:r>
              <a:rPr lang="en-US" sz="1900" dirty="0"/>
              <a:t>, </a:t>
            </a:r>
            <a:r>
              <a:rPr lang="en-US" sz="1900" dirty="0" err="1"/>
              <a:t>mergeValue</a:t>
            </a:r>
            <a:r>
              <a:rPr lang="en-US" sz="1900" dirty="0"/>
              <a:t>,  </a:t>
            </a:r>
            <a:r>
              <a:rPr lang="en-US" sz="1900" dirty="0" err="1"/>
              <a:t>mergeCombiners</a:t>
            </a:r>
            <a:r>
              <a:rPr lang="en-US" sz="1900" dirty="0"/>
              <a:t>) </a:t>
            </a:r>
            <a:r>
              <a:rPr lang="en-US" sz="1900" dirty="0">
                <a:sym typeface="Wingdings" pitchFamily="2" charset="2"/>
              </a:rPr>
              <a:t> RDD[(K, </a:t>
            </a:r>
            <a:r>
              <a:rPr lang="en-US" sz="1900" b="1" dirty="0">
                <a:solidFill>
                  <a:srgbClr val="2320D9"/>
                </a:solidFill>
                <a:sym typeface="Wingdings" pitchFamily="2" charset="2"/>
              </a:rPr>
              <a:t>C</a:t>
            </a:r>
            <a:r>
              <a:rPr lang="en-US" sz="1900" dirty="0">
                <a:sym typeface="Wingdings" pitchFamily="2" charset="2"/>
              </a:rPr>
              <a:t>)]</a:t>
            </a:r>
          </a:p>
          <a:p>
            <a:r>
              <a:rPr lang="en-US" sz="2400" i="1" dirty="0" err="1"/>
              <a:t>createCombiner</a:t>
            </a:r>
            <a:r>
              <a:rPr lang="en-US" sz="2400" dirty="0"/>
              <a:t>, which turns a V into a C</a:t>
            </a:r>
          </a:p>
          <a:p>
            <a:pPr marL="342900" lvl="1" indent="0">
              <a:buNone/>
            </a:pP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 v : </a:t>
            </a:r>
            <a:r>
              <a:rPr lang="en-US" sz="2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createCombiner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</a:p>
          <a:p>
            <a:pPr marL="342900" lvl="1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apply this one time per partition</a:t>
            </a:r>
          </a:p>
          <a:p>
            <a:r>
              <a:rPr lang="en-US" sz="2400" i="1" dirty="0" err="1"/>
              <a:t>mergeValue</a:t>
            </a:r>
            <a:r>
              <a:rPr lang="en-US" sz="2400" dirty="0"/>
              <a:t>, to merge a V into a C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lambda C, v :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mergeValue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(C, v)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apply this for all remaining elements per partition</a:t>
            </a:r>
          </a:p>
          <a:p>
            <a:r>
              <a:rPr lang="en-US" sz="2400" i="1" dirty="0" err="1"/>
              <a:t>mergeCombiners</a:t>
            </a:r>
            <a:r>
              <a:rPr lang="en-US" sz="2400" dirty="0"/>
              <a:t>, to combine two C’s into a single one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lambda C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mergeCombiners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apply this between 2 partitions</a:t>
            </a:r>
          </a:p>
        </p:txBody>
      </p:sp>
    </p:spTree>
    <p:extLst>
      <p:ext uri="{BB962C8B-B14F-4D97-AF65-F5344CB8AC3E}">
        <p14:creationId xmlns:p14="http://schemas.microsoft.com/office/powerpoint/2010/main" val="191920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449195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combineByKey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(): Find AVG per key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5AE7F3-AD64-5608-3C62-023858E2C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795131"/>
            <a:ext cx="7338557" cy="39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combineByKey</a:t>
            </a:r>
            <a:r>
              <a:rPr lang="en-US" dirty="0"/>
              <a:t>(): Mother of All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RDD[(K, </a:t>
            </a:r>
            <a:r>
              <a:rPr lang="en-US" sz="24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and  </a:t>
            </a:r>
            <a:r>
              <a:rPr lang="en-US" sz="24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can be different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RDD[(K, </a:t>
            </a:r>
            <a:r>
              <a:rPr lang="en-US" sz="24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source_rdd.combineByKey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createCombiner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mergeValue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mergeCombiners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provide three functions:</a:t>
            </a:r>
          </a:p>
          <a:p>
            <a:r>
              <a:rPr lang="en-US" sz="2400" i="1" dirty="0" err="1"/>
              <a:t>createCombiner</a:t>
            </a:r>
            <a:r>
              <a:rPr lang="en-US" sz="2400" dirty="0"/>
              <a:t>, which turns a V into a C</a:t>
            </a:r>
          </a:p>
          <a:p>
            <a:r>
              <a:rPr lang="en-US" sz="2400" i="1" dirty="0" err="1"/>
              <a:t>mergeValue</a:t>
            </a:r>
            <a:r>
              <a:rPr lang="en-US" sz="2400" dirty="0"/>
              <a:t>, to merge a V into a C </a:t>
            </a:r>
          </a:p>
          <a:p>
            <a:r>
              <a:rPr lang="en-US" sz="2400" i="1" dirty="0" err="1"/>
              <a:t>mergeCombiners</a:t>
            </a:r>
            <a:r>
              <a:rPr lang="en-US" sz="2400" dirty="0"/>
              <a:t>, to combine two C’s into a single one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3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solution: find AVG 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pairs = [(‘A’, 2), (‘A’, 3), (‘B’, 4), (‘B’, 5), (‘B’, 9)]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2), (‘A’, 3), (‘B’, 4), (‘B’, 5), (‘B’, 9)]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 COMBINED type to be C = (C[0], C[1]) = (sum, count)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 is a tuple of 2 values as (sum, count)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Combined =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rdd.combineByKey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v : (v, 1),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C, v: (C[0]+v, C[1]+1),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(C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[0]+C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[0],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[1]+C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</p:txBody>
      </p:sp>
    </p:spTree>
    <p:extLst>
      <p:ext uri="{BB962C8B-B14F-4D97-AF65-F5344CB8AC3E}">
        <p14:creationId xmlns:p14="http://schemas.microsoft.com/office/powerpoint/2010/main" val="357242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solution: find AVG 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2), (‘A’, 3), (‘B’, 4), (‘B’, 5), (‘B’, 9)]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Let COMBINED type to be C = (C[0], C[1]) = (sum, count)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combined =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rdd.combineByKey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v : (v, 1),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C, v: (C[0]+v, C[1]+1),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(C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[0]+C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[0],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[1]+C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combined : [(A, (5, 2)), (B, (18, 3))]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# Now find avg per key</a:t>
            </a:r>
          </a:p>
        </p:txBody>
      </p:sp>
    </p:spTree>
    <p:extLst>
      <p:ext uri="{BB962C8B-B14F-4D97-AF65-F5344CB8AC3E}">
        <p14:creationId xmlns:p14="http://schemas.microsoft.com/office/powerpoint/2010/main" val="219293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solution: find AVG 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combined =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rdd.combineByKey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v : (v, 1),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C, v: (C[0]+v, C[1]+1),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lambda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(C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[0]+C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[0], 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[1]+C</a:t>
            </a:r>
            <a:r>
              <a:rPr lang="en-US" sz="1800" baseline="-25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# combined : [(A, (5, 2)), (B, (18, 3))]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# Now find avg per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p = (sum, count)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avg_per_key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combined.mapValues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p: p[0] / p[1]))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avg_per_key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[(A, 2.5), (B, 6.0)]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4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07" y="516835"/>
            <a:ext cx="7886700" cy="763325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(f1, f2, f3)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088"/>
            <a:ext cx="7886700" cy="3336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RDD[(K, V)]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 RDD[(K, C)]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source_RDD.combineByKey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f1,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f2,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f3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0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reduction of (key, value) pairs</a:t>
            </a:r>
          </a:p>
          <a:p>
            <a:pPr marL="457200" indent="-457200">
              <a:buAutoNum type="arabicPeriod"/>
            </a:pPr>
            <a:r>
              <a:rPr lang="en-US" sz="2400" dirty="0"/>
              <a:t>Reduction Transformations: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Complete Solution of </a:t>
            </a:r>
            <a:r>
              <a:rPr lang="en-US" dirty="0" err="1"/>
              <a:t>combineByKey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Average By Key: use combineByKey()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Mean and Standard Deviation by </a:t>
            </a:r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  <a:hlinkClick r:id="rId3"/>
              </a:rPr>
              <a:t>combineByKey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()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of reduction transformations</a:t>
            </a:r>
          </a:p>
          <a:p>
            <a:r>
              <a:rPr lang="en-US" sz="3000" dirty="0"/>
              <a:t> </a:t>
            </a:r>
            <a:r>
              <a:rPr lang="en-US" sz="3000"/>
              <a:t>RDD.</a:t>
            </a:r>
            <a:r>
              <a:rPr lang="en-US" sz="3000" b="1"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(f1, f2, f3)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8339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2.0)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3.0)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4.0)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5.0)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3.0)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r>
              <a:rPr lang="en-US" sz="2400" dirty="0">
                <a:highlight>
                  <a:srgbClr val="00FF00"/>
                </a:highlight>
              </a:rPr>
              <a:t>What is the sum of values per gene?</a:t>
            </a:r>
          </a:p>
          <a:p>
            <a:r>
              <a:rPr lang="en-US" sz="2400" dirty="0">
                <a:highlight>
                  <a:srgbClr val="00FF00"/>
                </a:highlight>
              </a:rPr>
              <a:t>What is the average of values per gene?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9.0)</a:t>
            </a:r>
          </a:p>
          <a:p>
            <a:r>
              <a:rPr lang="en-US" dirty="0">
                <a:highlight>
                  <a:srgbClr val="00FF00"/>
                </a:highlight>
              </a:rPr>
              <a:t>What is the sum of values per gene?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C0C0C0"/>
                </a:highlight>
              </a:rPr>
              <a:t>Final output by gene:</a:t>
            </a:r>
            <a:r>
              <a:rPr lang="en-US" dirty="0"/>
              <a:t>  [(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gene-1, 5.0), (gene-2, 18.0)]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What is the average of values per gene?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Final output by gene:</a:t>
            </a:r>
            <a:r>
              <a:rPr lang="en-US" dirty="0"/>
              <a:t>  [(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gene-1, 2.5), (gene-2, 6.0)]</a:t>
            </a:r>
          </a:p>
          <a:p>
            <a:pPr marL="342900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00FF00"/>
                </a:highlight>
              </a:rPr>
              <a:t>What is the (sum, count) of values per gene?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Final output by gene:</a:t>
            </a:r>
            <a:r>
              <a:rPr lang="en-US" dirty="0"/>
              <a:t>  [(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gene-1, (5, 2)), (gene-2, (18, 3))]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Sum of values per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9.0)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(sum, count) of values per gene?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Final output by gene:  [(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gene-1, (5, 2)), (gene-2, (18, 3))]</a:t>
            </a:r>
          </a:p>
          <a:p>
            <a:pPr lvl="1"/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320D9"/>
                </a:solidFill>
                <a:highlight>
                  <a:srgbClr val="00FF00"/>
                </a:highlight>
              </a:rPr>
              <a:t>Solution: use </a:t>
            </a:r>
            <a:r>
              <a:rPr lang="en-US" sz="3200" dirty="0" err="1">
                <a:solidFill>
                  <a:srgbClr val="2320D9"/>
                </a:solidFill>
                <a:highlight>
                  <a:srgbClr val="00FF00"/>
                </a:highlight>
              </a:rPr>
              <a:t>combineByKey</a:t>
            </a:r>
            <a:r>
              <a:rPr lang="en-US" sz="3200" dirty="0">
                <a:solidFill>
                  <a:srgbClr val="2320D9"/>
                </a:solidFill>
                <a:highlight>
                  <a:srgbClr val="00FF00"/>
                </a:highlight>
              </a:rPr>
              <a:t>()</a:t>
            </a:r>
          </a:p>
          <a:p>
            <a:pPr lvl="1"/>
            <a:endParaRPr lang="en-US" sz="14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Reduction Transformations: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RDD.groupByKey</a:t>
            </a:r>
            <a:r>
              <a:rPr lang="en-US" sz="2400" dirty="0"/>
              <a:t>():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rdd</a:t>
            </a:r>
            <a:r>
              <a:rPr lang="en-US" sz="2400" dirty="0"/>
              <a:t> = [ (K, V</a:t>
            </a:r>
            <a:r>
              <a:rPr lang="en-US" sz="2400" baseline="-25000" dirty="0"/>
              <a:t>1</a:t>
            </a:r>
            <a:r>
              <a:rPr lang="en-US" sz="2400" dirty="0"/>
              <a:t>), (K, V</a:t>
            </a:r>
            <a:r>
              <a:rPr lang="en-US" sz="2400" baseline="-25000" dirty="0"/>
              <a:t>2</a:t>
            </a:r>
            <a:r>
              <a:rPr lang="en-US" sz="2400" dirty="0"/>
              <a:t>), …, (K, </a:t>
            </a:r>
            <a:r>
              <a:rPr lang="en-US" sz="2400" dirty="0" err="1"/>
              <a:t>V</a:t>
            </a:r>
            <a:r>
              <a:rPr lang="en-US" sz="2400" baseline="-25000" dirty="0" err="1"/>
              <a:t>n</a:t>
            </a:r>
            <a:r>
              <a:rPr lang="en-US" sz="2400" dirty="0"/>
              <a:t>) ]</a:t>
            </a:r>
          </a:p>
          <a:p>
            <a:pPr marL="0" indent="0">
              <a:buNone/>
            </a:pPr>
            <a:r>
              <a:rPr lang="en-US" sz="2400" dirty="0" err="1"/>
              <a:t>rdd.groupByKey</a:t>
            </a:r>
            <a:r>
              <a:rPr lang="en-US" sz="2400" dirty="0"/>
              <a:t>() </a:t>
            </a:r>
            <a:r>
              <a:rPr lang="en-US" sz="2400" dirty="0">
                <a:sym typeface="Wingdings" pitchFamily="2" charset="2"/>
              </a:rPr>
              <a:t> (K, [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n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118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Reduction Transformations: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/>
              <a:t>Merge the values for each key using an associative and commutative reduce function.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 err="1"/>
              <a:t>reduceByKey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)) </a:t>
            </a:r>
            <a:r>
              <a:rPr lang="en-US" sz="2400" dirty="0">
                <a:sym typeface="Wingdings" pitchFamily="2" charset="2"/>
              </a:rPr>
              <a:t> RDD[(K, </a:t>
            </a:r>
            <a:r>
              <a:rPr lang="en-US" sz="2400" b="1" dirty="0">
                <a:solidFill>
                  <a:srgbClr val="2320D9"/>
                </a:solidFill>
                <a:sym typeface="Wingdings" pitchFamily="2" charset="2"/>
              </a:rPr>
              <a:t>V</a:t>
            </a:r>
            <a:r>
              <a:rPr lang="en-US" sz="2400" dirty="0">
                <a:sym typeface="Wingdings" pitchFamily="2" charset="2"/>
              </a:rPr>
              <a:t>)]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Limitation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</a:rPr>
              <a:t>:</a:t>
            </a:r>
            <a:r>
              <a:rPr lang="en-US" sz="2400" dirty="0"/>
              <a:t> both source and target RDDs value types are THE SAME.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For example</a:t>
            </a:r>
            <a:r>
              <a:rPr lang="en-US" sz="2400" dirty="0"/>
              <a:t>: V can String, Integer, tuple, array/list, dictionary</a:t>
            </a:r>
          </a:p>
        </p:txBody>
      </p:sp>
    </p:spTree>
    <p:extLst>
      <p:ext uri="{BB962C8B-B14F-4D97-AF65-F5344CB8AC3E}">
        <p14:creationId xmlns:p14="http://schemas.microsoft.com/office/powerpoint/2010/main" val="18121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Reduction Transformations: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/>
              <a:t>Merge the values for each key using an associative and commutative reduce function.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 err="1"/>
              <a:t>reduceByKey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)) </a:t>
            </a:r>
            <a:r>
              <a:rPr lang="en-US" sz="2400" dirty="0">
                <a:sym typeface="Wingdings" pitchFamily="2" charset="2"/>
              </a:rPr>
              <a:t> RDD[(K, </a:t>
            </a:r>
            <a:r>
              <a:rPr lang="en-US" sz="2400" b="1" dirty="0">
                <a:solidFill>
                  <a:srgbClr val="2320D9"/>
                </a:solidFill>
                <a:sym typeface="Wingdings" pitchFamily="2" charset="2"/>
              </a:rPr>
              <a:t>V</a:t>
            </a:r>
            <a:r>
              <a:rPr lang="en-US" sz="2400" dirty="0">
                <a:sym typeface="Wingdings" pitchFamily="2" charset="2"/>
              </a:rPr>
              <a:t>)]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solidFill>
                  <a:srgbClr val="2320D9"/>
                </a:solidFill>
                <a:highlight>
                  <a:srgbClr val="00FF00"/>
                </a:highlight>
              </a:rPr>
              <a:t>V</a:t>
            </a:r>
            <a:r>
              <a:rPr lang="en-US" sz="2400" dirty="0">
                <a:highlight>
                  <a:srgbClr val="00FF00"/>
                </a:highlight>
              </a:rPr>
              <a:t> and  </a:t>
            </a:r>
            <a:r>
              <a:rPr lang="en-US" sz="2400" b="1" dirty="0">
                <a:solidFill>
                  <a:srgbClr val="2320D9"/>
                </a:solidFill>
                <a:highlight>
                  <a:srgbClr val="00FF00"/>
                </a:highlight>
              </a:rPr>
              <a:t>T</a:t>
            </a:r>
            <a:r>
              <a:rPr lang="en-US" sz="2400" dirty="0">
                <a:highlight>
                  <a:srgbClr val="00FF00"/>
                </a:highlight>
              </a:rPr>
              <a:t>  can be different data types</a:t>
            </a:r>
          </a:p>
          <a:p>
            <a:pPr marL="0" indent="0">
              <a:buNone/>
            </a:pPr>
            <a:r>
              <a:rPr lang="en-US" sz="2400" b="1" dirty="0" err="1"/>
              <a:t>combineByKey</a:t>
            </a:r>
            <a:r>
              <a:rPr lang="en-US" sz="2400" dirty="0"/>
              <a:t>(Lambda1, Lambda2, Lambda3) </a:t>
            </a:r>
            <a:r>
              <a:rPr lang="en-US" sz="2400" dirty="0">
                <a:sym typeface="Wingdings" pitchFamily="2" charset="2"/>
              </a:rPr>
              <a:t> RDD[(K, </a:t>
            </a:r>
            <a:r>
              <a:rPr lang="en-US" sz="2400" b="1" dirty="0">
                <a:solidFill>
                  <a:srgbClr val="2320D9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)]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7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Reduction Transformations: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{ (K, V</a:t>
            </a:r>
            <a:r>
              <a:rPr lang="en-US" sz="2400" baseline="-25000" dirty="0"/>
              <a:t>1</a:t>
            </a:r>
            <a:r>
              <a:rPr lang="en-US" sz="2400" dirty="0"/>
              <a:t>), (K, V</a:t>
            </a:r>
            <a:r>
              <a:rPr lang="en-US" sz="2400" baseline="-25000" dirty="0"/>
              <a:t>2</a:t>
            </a:r>
            <a:r>
              <a:rPr lang="en-US" sz="2400" dirty="0"/>
              <a:t>), …, (K, </a:t>
            </a:r>
            <a:r>
              <a:rPr lang="en-US" sz="2400" dirty="0" err="1"/>
              <a:t>V</a:t>
            </a:r>
            <a:r>
              <a:rPr lang="en-US" sz="2400" baseline="-25000" dirty="0" err="1"/>
              <a:t>n</a:t>
            </a:r>
            <a:r>
              <a:rPr lang="en-US" sz="2400" dirty="0"/>
              <a:t>) }</a:t>
            </a:r>
          </a:p>
          <a:p>
            <a:pPr marL="0" indent="0">
              <a:buNone/>
            </a:pPr>
            <a:r>
              <a:rPr lang="en-US" sz="2400" b="1" dirty="0" err="1"/>
              <a:t>groupByKey</a:t>
            </a:r>
            <a:r>
              <a:rPr lang="en-US" sz="2400" dirty="0"/>
              <a:t>() </a:t>
            </a:r>
            <a:r>
              <a:rPr lang="en-US" sz="2400" dirty="0">
                <a:sym typeface="Wingdings" pitchFamily="2" charset="2"/>
              </a:rPr>
              <a:t> (K, [</a:t>
            </a:r>
            <a:r>
              <a:rPr lang="en-US" sz="2400" dirty="0"/>
              <a:t>V</a:t>
            </a:r>
            <a:r>
              <a:rPr lang="en-US" sz="2400" baseline="-25000" dirty="0"/>
              <a:t>1, </a:t>
            </a:r>
            <a:r>
              <a:rPr lang="en-US" sz="2400" dirty="0"/>
              <a:t>V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V</a:t>
            </a:r>
            <a:r>
              <a:rPr lang="en-US" sz="2400" baseline="-25000" dirty="0" err="1"/>
              <a:t>n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b="1" dirty="0" err="1"/>
              <a:t>reduceByKey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)) </a:t>
            </a:r>
            <a:r>
              <a:rPr lang="en-US" sz="2400" dirty="0">
                <a:sym typeface="Wingdings" pitchFamily="2" charset="2"/>
              </a:rPr>
              <a:t> RDD[(K, </a:t>
            </a:r>
            <a:r>
              <a:rPr lang="en-US" sz="2400" b="1" dirty="0">
                <a:solidFill>
                  <a:srgbClr val="2320D9"/>
                </a:solidFill>
                <a:sym typeface="Wingdings" pitchFamily="2" charset="2"/>
              </a:rPr>
              <a:t>V</a:t>
            </a:r>
            <a:r>
              <a:rPr lang="en-US" sz="2400" dirty="0">
                <a:sym typeface="Wingdings" pitchFamily="2" charset="2"/>
              </a:rPr>
              <a:t>)]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source_RDD</a:t>
            </a:r>
            <a:r>
              <a:rPr lang="en-US" sz="2400" dirty="0"/>
              <a:t> : RDD[(K,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)]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>
                <a:solidFill>
                  <a:srgbClr val="2320D9"/>
                </a:solidFill>
              </a:rPr>
              <a:t>V</a:t>
            </a:r>
            <a:r>
              <a:rPr lang="en-US" sz="2400" dirty="0"/>
              <a:t> and  </a:t>
            </a:r>
            <a:r>
              <a:rPr lang="en-US" sz="2400" b="1" dirty="0">
                <a:solidFill>
                  <a:srgbClr val="2320D9"/>
                </a:solidFill>
              </a:rPr>
              <a:t>C</a:t>
            </a:r>
            <a:r>
              <a:rPr lang="en-US" sz="2400" dirty="0"/>
              <a:t>  can be different (C is called: Combined data type)</a:t>
            </a:r>
          </a:p>
          <a:p>
            <a:pPr marL="0" indent="0">
              <a:buNone/>
            </a:pPr>
            <a:r>
              <a:rPr lang="en-US" sz="2400" b="1" dirty="0" err="1"/>
              <a:t>combineByKey</a:t>
            </a:r>
            <a:r>
              <a:rPr lang="en-US" sz="2400" dirty="0"/>
              <a:t>(Lambda1, Lmabda2, Lambda3) </a:t>
            </a:r>
            <a:r>
              <a:rPr lang="en-US" sz="2400" dirty="0">
                <a:sym typeface="Wingdings" pitchFamily="2" charset="2"/>
              </a:rPr>
              <a:t> RDD[(K, </a:t>
            </a:r>
            <a:r>
              <a:rPr lang="en-US" sz="2400" b="1" dirty="0">
                <a:solidFill>
                  <a:srgbClr val="2320D9"/>
                </a:solidFill>
                <a:sym typeface="Wingdings" pitchFamily="2" charset="2"/>
              </a:rPr>
              <a:t>C</a:t>
            </a:r>
            <a:r>
              <a:rPr lang="en-US" sz="2400" dirty="0">
                <a:sym typeface="Wingdings" pitchFamily="2" charset="2"/>
              </a:rPr>
              <a:t>)]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84843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9056</TotalTime>
  <Words>1847</Words>
  <Application>Microsoft Macintosh PowerPoint</Application>
  <PresentationFormat>On-screen Show (16:9)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RDD.combineByKey(ƛ1, ƛ2, ƛ3)  Reducer in PySpark</vt:lpstr>
      <vt:lpstr>Outline</vt:lpstr>
      <vt:lpstr>What is a Reduction of (key, value) pairs?</vt:lpstr>
      <vt:lpstr>What is a Reduction of (key, value) pairs?</vt:lpstr>
      <vt:lpstr>Sum of values per Key </vt:lpstr>
      <vt:lpstr>Review Reduction Transformations:</vt:lpstr>
      <vt:lpstr>Review Reduction Transformations:</vt:lpstr>
      <vt:lpstr>Review Reduction Transformations:</vt:lpstr>
      <vt:lpstr>Review Reduction Transformations:</vt:lpstr>
      <vt:lpstr>combineByKey(): Mother of All Reductions</vt:lpstr>
      <vt:lpstr>combineByKey(): Mother of All Reductions</vt:lpstr>
      <vt:lpstr>combineByKey(): Mother of All Reductions</vt:lpstr>
      <vt:lpstr>combineByKey(): Mother of All Reductions</vt:lpstr>
      <vt:lpstr>combineByKey(): Find AVG per key</vt:lpstr>
      <vt:lpstr>combineByKey(): Mother of All Reductions</vt:lpstr>
      <vt:lpstr>combineByKey() solution: find AVG per key</vt:lpstr>
      <vt:lpstr>combineByKey() solution: find AVG per key</vt:lpstr>
      <vt:lpstr>combineByKey() solution: find AVG per key</vt:lpstr>
      <vt:lpstr>combineByKey(f1, f2, f3)</vt:lpstr>
      <vt:lpstr>Complete Solution of combineByKey()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154</cp:revision>
  <dcterms:created xsi:type="dcterms:W3CDTF">2015-06-11T09:36:54Z</dcterms:created>
  <dcterms:modified xsi:type="dcterms:W3CDTF">2023-02-25T05:52:34Z</dcterms:modified>
</cp:coreProperties>
</file>