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31"/>
  </p:notesMasterIdLst>
  <p:handoutMasterIdLst>
    <p:handoutMasterId r:id="rId32"/>
  </p:handoutMasterIdLst>
  <p:sldIdLst>
    <p:sldId id="256" r:id="rId2"/>
    <p:sldId id="961" r:id="rId3"/>
    <p:sldId id="973" r:id="rId4"/>
    <p:sldId id="957" r:id="rId5"/>
    <p:sldId id="946" r:id="rId6"/>
    <p:sldId id="947" r:id="rId7"/>
    <p:sldId id="948" r:id="rId8"/>
    <p:sldId id="949" r:id="rId9"/>
    <p:sldId id="950" r:id="rId10"/>
    <p:sldId id="951" r:id="rId11"/>
    <p:sldId id="956" r:id="rId12"/>
    <p:sldId id="967" r:id="rId13"/>
    <p:sldId id="968" r:id="rId14"/>
    <p:sldId id="952" r:id="rId15"/>
    <p:sldId id="953" r:id="rId16"/>
    <p:sldId id="954" r:id="rId17"/>
    <p:sldId id="966" r:id="rId18"/>
    <p:sldId id="965" r:id="rId19"/>
    <p:sldId id="970" r:id="rId20"/>
    <p:sldId id="971" r:id="rId21"/>
    <p:sldId id="969" r:id="rId22"/>
    <p:sldId id="955" r:id="rId23"/>
    <p:sldId id="959" r:id="rId24"/>
    <p:sldId id="958" r:id="rId25"/>
    <p:sldId id="962" r:id="rId26"/>
    <p:sldId id="963" r:id="rId27"/>
    <p:sldId id="964" r:id="rId28"/>
    <p:sldId id="960" r:id="rId29"/>
    <p:sldId id="972" r:id="rId3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eerF" initials="S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6ED4"/>
    <a:srgbClr val="1656F6"/>
    <a:srgbClr val="F2ED16"/>
    <a:srgbClr val="D5A0EA"/>
    <a:srgbClr val="1199FF"/>
    <a:srgbClr val="6464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26" autoAdjust="0"/>
    <p:restoredTop sz="84010" autoAdjust="0"/>
  </p:normalViewPr>
  <p:slideViewPr>
    <p:cSldViewPr snapToGrid="0" snapToObjects="1">
      <p:cViewPr>
        <p:scale>
          <a:sx n="158" d="100"/>
          <a:sy n="158" d="100"/>
        </p:scale>
        <p:origin x="784" y="-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7BEEB40-9CB5-094C-B03F-1159FF583432}" type="datetimeFigureOut">
              <a:rPr lang="en-US"/>
              <a:pPr>
                <a:defRPr/>
              </a:pPr>
              <a:t>6/3/24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88E9033-08CD-624A-8C50-7CD9BF644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222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09B3727-60DA-C948-8187-0C7A242A7EC2}" type="datetimeFigureOut">
              <a:rPr lang="en-US"/>
              <a:pPr>
                <a:defRPr/>
              </a:pPr>
              <a:t>6/3/24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B7C4FBC-5220-9747-9139-414F213DFD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90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</a:t>
            </a:r>
            <a:r>
              <a:rPr lang="en-US" baseline="0" dirty="0"/>
              <a:t> In GraphX are they uni or bi? I think </a:t>
            </a:r>
            <a:r>
              <a:rPr lang="en-US" baseline="0" dirty="0" err="1"/>
              <a:t>uni.</a:t>
            </a:r>
            <a:r>
              <a:rPr lang="en-US" baseline="0" dirty="0"/>
              <a:t>. But to do bi, I think I have to do two edges, right?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0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Check if property</a:t>
            </a:r>
            <a:r>
              <a:rPr lang="en-US" baseline="0" dirty="0"/>
              <a:t> is required on edge. If it is, fill in the rest.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89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Shortest path doesn’t take the edge labels/weights</a:t>
            </a:r>
            <a:r>
              <a:rPr lang="en-US" baseline="0" dirty="0"/>
              <a:t> into account right? Is it even right to call them weights?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14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</a:t>
            </a:r>
            <a:r>
              <a:rPr lang="en-US" dirty="0"/>
              <a:t> of data 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71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</a:t>
            </a:r>
            <a:r>
              <a:rPr lang="en-US" dirty="0"/>
              <a:t> of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77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39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4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B7C4FBC-5220-9747-9139-414F213DFDA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4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857007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1719199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3381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7123835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9889387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294882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873715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5235157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7324563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7204563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547465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9664370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4129999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databricks_logoTM_800px.png">
            <a:extLst>
              <a:ext uri="{FF2B5EF4-FFF2-40B4-BE49-F238E27FC236}">
                <a16:creationId xmlns:a16="http://schemas.microsoft.com/office/drawing/2014/main" id="{BA1E31F1-1BB0-402E-DDFA-FB2E8F6D2C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485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031059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1029619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4700712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931334" y="1323212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FF3F9746-D39B-674D-B64B-9AF75CD7F0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Picture 9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5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1323212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331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31334" y="1286171"/>
            <a:ext cx="3562048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 i="0" baseline="0">
                <a:solidFill>
                  <a:srgbClr val="404040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Source Sans Pro Regular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560360" y="1286171"/>
            <a:ext cx="3543451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400" b="0" i="0">
                <a:solidFill>
                  <a:srgbClr val="404040"/>
                </a:solidFill>
                <a:latin typeface="Source Sans Pro"/>
                <a:cs typeface="Source Sans Pro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Source Sans Pro Regular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4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B66F010-0F61-0F40-8921-6DABAD4DFD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4" name="Picture 13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8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half" idx="16"/>
          </p:nvPr>
        </p:nvSpPr>
        <p:spPr>
          <a:xfrm>
            <a:off x="4572000" y="1843144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3"/>
          <p:cNvSpPr>
            <a:spLocks noGrp="1"/>
          </p:cNvSpPr>
          <p:nvPr>
            <p:ph sz="half" idx="17"/>
          </p:nvPr>
        </p:nvSpPr>
        <p:spPr>
          <a:xfrm>
            <a:off x="927358" y="1843144"/>
            <a:ext cx="3562048" cy="2963466"/>
          </a:xfrm>
          <a:prstGeom prst="rect">
            <a:avLst/>
          </a:prstGeom>
        </p:spPr>
        <p:txBody>
          <a:bodyPr>
            <a:normAutofit/>
          </a:bodyPr>
          <a:lstStyle>
            <a:lvl1pPr marL="168275" indent="-168275">
              <a:buFont typeface="Arial"/>
              <a:buChar char="•"/>
              <a:defRPr sz="2000"/>
            </a:lvl1pPr>
            <a:lvl2pPr marL="458788" indent="-169863">
              <a:buFont typeface="Lucida Grande"/>
              <a:buChar char="–"/>
              <a:defRPr sz="1800"/>
            </a:lvl2pPr>
            <a:lvl3pPr marL="744538" indent="-115888">
              <a:buFont typeface="Arial"/>
              <a:buChar char="•"/>
              <a:defRPr sz="1400"/>
            </a:lvl3pPr>
            <a:lvl4pPr marL="973138" indent="-112713">
              <a:buFont typeface="Lucida Grande"/>
              <a:buChar char="–"/>
              <a:defRPr sz="1200"/>
            </a:lvl4pPr>
            <a:lvl5pPr marL="1198563" indent="-115888">
              <a:buFont typeface="Arial"/>
              <a:buChar char="•"/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887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52500" y="952049"/>
            <a:ext cx="6930571" cy="2440157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44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Thin"/>
                <a:cs typeface="Newslab Ligh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952500" y="2965040"/>
            <a:ext cx="6851951" cy="138067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l">
              <a:buNone/>
              <a:defRPr sz="2400" b="0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8406E0D-5B7F-FF41-ADAC-10EAED37AB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1601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020CF171-3262-4844-9482-7EE9513E76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5" name="Picture 4" descr="databricks_logoTM_800px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235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Picture Placeholder 9"/>
          <p:cNvGraphicFramePr>
            <a:graphicFrameLocks/>
          </p:cNvGraphicFramePr>
          <p:nvPr/>
        </p:nvGraphicFramePr>
        <p:xfrm>
          <a:off x="1158875" y="1149350"/>
          <a:ext cx="7273925" cy="349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271927" imgH="3492719" progId="Excel.Chart.8">
                  <p:embed/>
                </p:oleObj>
              </mc:Choice>
              <mc:Fallback>
                <p:oleObj r:id="rId2" imgW="7271927" imgH="3492719" progId="Excel.Char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149350"/>
                        <a:ext cx="7273925" cy="3495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A1BDB9D5-035D-D340-8F72-357354FBC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Picture 5" descr="databricks_logoTM_800px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6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7425530"/>
      </p:ext>
    </p:extLst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01_FLASHLIGHT_explora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38" y="987425"/>
            <a:ext cx="1092200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6" descr="02_CLOUDCLUSTER_managedcluster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8" y="1006475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03_PIPELINE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5" y="1006475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04_THIRDPARTY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163" y="1006475"/>
            <a:ext cx="108267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05_UNIFIED_PLATFORM_knot.ep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950" y="946150"/>
            <a:ext cx="1144588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 descr="06_COMMUNITY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1065213"/>
            <a:ext cx="987425" cy="98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1" descr="07_LIBRARIES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3688" y="1027113"/>
            <a:ext cx="1093787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08_LOGO_BUG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7050" y="3424238"/>
            <a:ext cx="10731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09_EXPLORE_LANGUAGE.pn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2325688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4" descr="10_COLLABORATE.png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975" y="2338388"/>
            <a:ext cx="989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5" descr="11_CHART_visualize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392363"/>
            <a:ext cx="989013" cy="98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6" descr="12_DASHBOARD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381250"/>
            <a:ext cx="9731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7" descr="13_CLUSTERS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3552825"/>
            <a:ext cx="1103313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8" descr="14_WAND_PowerSpark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213" y="3554413"/>
            <a:ext cx="1047750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9" descr="15_IMPORT_CLOUD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3552825"/>
            <a:ext cx="103505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20" descr="16_CALENDAR_schedule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200" y="2393950"/>
            <a:ext cx="973138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1" descr="17_CHECKLIST_monitor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63" y="2392363"/>
            <a:ext cx="1031875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1028700" y="1878013"/>
            <a:ext cx="723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Exploration</a:t>
            </a:r>
          </a:p>
        </p:txBody>
      </p:sp>
      <p:sp>
        <p:nvSpPr>
          <p:cNvPr id="21" name="TextBox 23"/>
          <p:cNvSpPr txBox="1">
            <a:spLocks noChangeArrowheads="1"/>
          </p:cNvSpPr>
          <p:nvPr/>
        </p:nvSpPr>
        <p:spPr bwMode="auto">
          <a:xfrm>
            <a:off x="1958975" y="1878013"/>
            <a:ext cx="10429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Managed Clusters</a:t>
            </a:r>
          </a:p>
        </p:txBody>
      </p:sp>
      <p:sp>
        <p:nvSpPr>
          <p:cNvPr id="22" name="TextBox 24"/>
          <p:cNvSpPr txBox="1">
            <a:spLocks noChangeArrowheads="1"/>
          </p:cNvSpPr>
          <p:nvPr/>
        </p:nvSpPr>
        <p:spPr bwMode="auto">
          <a:xfrm>
            <a:off x="3311525" y="1878013"/>
            <a:ext cx="6461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Pipelines</a:t>
            </a:r>
          </a:p>
        </p:txBody>
      </p:sp>
      <p:sp>
        <p:nvSpPr>
          <p:cNvPr id="23" name="TextBox 25"/>
          <p:cNvSpPr txBox="1">
            <a:spLocks noChangeArrowheads="1"/>
          </p:cNvSpPr>
          <p:nvPr/>
        </p:nvSpPr>
        <p:spPr bwMode="auto">
          <a:xfrm>
            <a:off x="4221163" y="1878013"/>
            <a:ext cx="8509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3</a:t>
            </a:r>
            <a:r>
              <a:rPr lang="en-US" sz="900" baseline="30000">
                <a:latin typeface="Source Sans Pro Light" charset="0"/>
              </a:rPr>
              <a:t>rd</a:t>
            </a:r>
            <a:r>
              <a:rPr lang="en-US" sz="900">
                <a:latin typeface="Source Sans Pro Light" charset="0"/>
              </a:rPr>
              <a:t> Party Apps</a:t>
            </a:r>
          </a:p>
        </p:txBody>
      </p:sp>
      <p:sp>
        <p:nvSpPr>
          <p:cNvPr id="24" name="TextBox 26"/>
          <p:cNvSpPr txBox="1">
            <a:spLocks noChangeArrowheads="1"/>
          </p:cNvSpPr>
          <p:nvPr/>
        </p:nvSpPr>
        <p:spPr bwMode="auto">
          <a:xfrm>
            <a:off x="6950075" y="1878013"/>
            <a:ext cx="7493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Community</a:t>
            </a:r>
          </a:p>
        </p:txBody>
      </p:sp>
      <p:sp>
        <p:nvSpPr>
          <p:cNvPr id="25" name="TextBox 27"/>
          <p:cNvSpPr txBox="1">
            <a:spLocks noChangeArrowheads="1"/>
          </p:cNvSpPr>
          <p:nvPr/>
        </p:nvSpPr>
        <p:spPr bwMode="auto">
          <a:xfrm>
            <a:off x="1096963" y="4357688"/>
            <a:ext cx="582612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Clusters</a:t>
            </a:r>
          </a:p>
        </p:txBody>
      </p:sp>
      <p:sp>
        <p:nvSpPr>
          <p:cNvPr id="26" name="TextBox 28"/>
          <p:cNvSpPr txBox="1">
            <a:spLocks noChangeArrowheads="1"/>
          </p:cNvSpPr>
          <p:nvPr/>
        </p:nvSpPr>
        <p:spPr bwMode="auto">
          <a:xfrm>
            <a:off x="6937375" y="3216275"/>
            <a:ext cx="9398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Monitor Results</a:t>
            </a:r>
          </a:p>
        </p:txBody>
      </p:sp>
      <p:sp>
        <p:nvSpPr>
          <p:cNvPr id="27" name="TextBox 29"/>
          <p:cNvSpPr txBox="1">
            <a:spLocks noChangeArrowheads="1"/>
          </p:cNvSpPr>
          <p:nvPr/>
        </p:nvSpPr>
        <p:spPr bwMode="auto">
          <a:xfrm>
            <a:off x="5607050" y="3216275"/>
            <a:ext cx="11588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Schedule Workflows </a:t>
            </a:r>
          </a:p>
        </p:txBody>
      </p:sp>
      <p:sp>
        <p:nvSpPr>
          <p:cNvPr id="28" name="TextBox 30"/>
          <p:cNvSpPr txBox="1">
            <a:spLocks noChangeArrowheads="1"/>
          </p:cNvSpPr>
          <p:nvPr/>
        </p:nvSpPr>
        <p:spPr bwMode="auto">
          <a:xfrm>
            <a:off x="3259138" y="4354513"/>
            <a:ext cx="74930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Import Data</a:t>
            </a:r>
          </a:p>
        </p:txBody>
      </p:sp>
      <p:sp>
        <p:nvSpPr>
          <p:cNvPr id="29" name="TextBox 31"/>
          <p:cNvSpPr txBox="1">
            <a:spLocks noChangeArrowheads="1"/>
          </p:cNvSpPr>
          <p:nvPr/>
        </p:nvSpPr>
        <p:spPr bwMode="auto">
          <a:xfrm>
            <a:off x="2012950" y="4357688"/>
            <a:ext cx="9032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Power of Spark</a:t>
            </a:r>
          </a:p>
        </p:txBody>
      </p:sp>
      <p:sp>
        <p:nvSpPr>
          <p:cNvPr id="30" name="TextBox 32"/>
          <p:cNvSpPr txBox="1">
            <a:spLocks noChangeArrowheads="1"/>
          </p:cNvSpPr>
          <p:nvPr/>
        </p:nvSpPr>
        <p:spPr bwMode="auto">
          <a:xfrm>
            <a:off x="2057400" y="3205163"/>
            <a:ext cx="7366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Collaborate</a:t>
            </a:r>
          </a:p>
        </p:txBody>
      </p:sp>
      <p:sp>
        <p:nvSpPr>
          <p:cNvPr id="31" name="TextBox 33"/>
          <p:cNvSpPr txBox="1">
            <a:spLocks noChangeArrowheads="1"/>
          </p:cNvSpPr>
          <p:nvPr/>
        </p:nvSpPr>
        <p:spPr bwMode="auto">
          <a:xfrm>
            <a:off x="4364038" y="3205163"/>
            <a:ext cx="542925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Publish</a:t>
            </a:r>
          </a:p>
        </p:txBody>
      </p:sp>
      <p:sp>
        <p:nvSpPr>
          <p:cNvPr id="32" name="TextBox 34"/>
          <p:cNvSpPr txBox="1">
            <a:spLocks noChangeArrowheads="1"/>
          </p:cNvSpPr>
          <p:nvPr/>
        </p:nvSpPr>
        <p:spPr bwMode="auto">
          <a:xfrm>
            <a:off x="3336925" y="3205163"/>
            <a:ext cx="5953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Visualize</a:t>
            </a:r>
          </a:p>
        </p:txBody>
      </p:sp>
      <p:sp>
        <p:nvSpPr>
          <p:cNvPr id="33" name="TextBox 35"/>
          <p:cNvSpPr txBox="1">
            <a:spLocks noChangeArrowheads="1"/>
          </p:cNvSpPr>
          <p:nvPr/>
        </p:nvSpPr>
        <p:spPr bwMode="auto">
          <a:xfrm>
            <a:off x="1019175" y="3205163"/>
            <a:ext cx="6461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Language</a:t>
            </a:r>
          </a:p>
        </p:txBody>
      </p:sp>
      <p:sp>
        <p:nvSpPr>
          <p:cNvPr id="34" name="TextBox 36"/>
          <p:cNvSpPr txBox="1">
            <a:spLocks noChangeArrowheads="1"/>
          </p:cNvSpPr>
          <p:nvPr/>
        </p:nvSpPr>
        <p:spPr bwMode="auto">
          <a:xfrm>
            <a:off x="8204200" y="1878013"/>
            <a:ext cx="620713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Libraries</a:t>
            </a:r>
          </a:p>
        </p:txBody>
      </p:sp>
      <p:sp>
        <p:nvSpPr>
          <p:cNvPr id="35" name="TextBox 37"/>
          <p:cNvSpPr txBox="1">
            <a:spLocks noChangeArrowheads="1"/>
          </p:cNvSpPr>
          <p:nvPr/>
        </p:nvSpPr>
        <p:spPr bwMode="auto">
          <a:xfrm>
            <a:off x="5700713" y="1878013"/>
            <a:ext cx="954087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Unified Platform</a:t>
            </a:r>
          </a:p>
        </p:txBody>
      </p:sp>
      <p:sp>
        <p:nvSpPr>
          <p:cNvPr id="36" name="TextBox 38"/>
          <p:cNvSpPr txBox="1">
            <a:spLocks noChangeArrowheads="1"/>
          </p:cNvSpPr>
          <p:nvPr/>
        </p:nvSpPr>
        <p:spPr bwMode="auto">
          <a:xfrm>
            <a:off x="5875338" y="4302125"/>
            <a:ext cx="6461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r>
              <a:rPr lang="en-US" sz="900">
                <a:latin typeface="Source Sans Pro Light" charset="0"/>
              </a:rPr>
              <a:t>Logo Bug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461375" y="4786313"/>
            <a:ext cx="558800" cy="273050"/>
          </a:xfrm>
          <a:prstGeom prst="rect">
            <a:avLst/>
          </a:prstGeom>
        </p:spPr>
        <p:txBody>
          <a:bodyPr/>
          <a:lstStyle>
            <a:lvl1pPr algn="r">
              <a:defRPr sz="1200" smtClean="0">
                <a:solidFill>
                  <a:schemeClr val="tx2">
                    <a:lumMod val="75000"/>
                    <a:lumOff val="25000"/>
                  </a:schemeClr>
                </a:solidFill>
                <a:latin typeface="Source Sans Pro Light"/>
              </a:defRPr>
            </a:lvl1pPr>
          </a:lstStyle>
          <a:p>
            <a:pPr>
              <a:defRPr/>
            </a:pPr>
            <a:fld id="{C3F6515F-5302-4A42-9CB9-369F5101367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9" name="Picture 38" descr="databricks_logoTM_800px.png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10" y="4806610"/>
            <a:ext cx="1100363" cy="187062"/>
          </a:xfrm>
          <a:prstGeom prst="rect">
            <a:avLst/>
          </a:prstGeom>
        </p:spPr>
      </p:pic>
      <p:sp>
        <p:nvSpPr>
          <p:cNvPr id="41" name="Title Placeholder 1"/>
          <p:cNvSpPr>
            <a:spLocks noGrp="1"/>
          </p:cNvSpPr>
          <p:nvPr>
            <p:ph type="title"/>
          </p:nvPr>
        </p:nvSpPr>
        <p:spPr bwMode="auto">
          <a:xfrm>
            <a:off x="254760" y="206375"/>
            <a:ext cx="8560454" cy="8572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8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bricks_logoTM_rev_CMYK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938" y="4484688"/>
            <a:ext cx="2235200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03111" y="159839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Newslab Thin"/>
                <a:cs typeface="Newslab Light"/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03111" y="2717006"/>
            <a:ext cx="6349823" cy="6664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Parting words or contact information go here.</a:t>
            </a:r>
          </a:p>
        </p:txBody>
      </p:sp>
    </p:spTree>
    <p:extLst>
      <p:ext uri="{BB962C8B-B14F-4D97-AF65-F5344CB8AC3E}">
        <p14:creationId xmlns:p14="http://schemas.microsoft.com/office/powerpoint/2010/main" val="2627383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2789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517568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248840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1583171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47160857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241816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4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hmoudparsian/big-data-mapreduce-course/blob/master/slides/pyspark/graphframes/graphframes_demo_sessions/create_a_graph_using_graphframes_1.py" TargetMode="Externa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graphframes-in-jupyter-a-practical-guide-9b3b346cebc5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mssqltips.com/sqlservertip/6746/graph-analytics-apache-spark-graphframe-api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19C863-E1BB-5D46-A894-A1FA7CB25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576251"/>
            <a:ext cx="6858000" cy="1567543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</a:t>
            </a:r>
            <a:br>
              <a:rPr lang="en-US" dirty="0"/>
            </a:br>
            <a:r>
              <a:rPr lang="en-US" dirty="0"/>
              <a:t>to</a:t>
            </a:r>
            <a:br>
              <a:rPr lang="en-US" dirty="0"/>
            </a:br>
            <a:r>
              <a:rPr lang="en-US" dirty="0"/>
              <a:t>GraphFrames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ECF74E0-F6BF-9C42-9F7E-605ED16AA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796937"/>
            <a:ext cx="6858000" cy="660763"/>
          </a:xfrm>
        </p:spPr>
        <p:txBody>
          <a:bodyPr>
            <a:normAutofit/>
          </a:bodyPr>
          <a:lstStyle/>
          <a:p>
            <a:r>
              <a:rPr lang="en-US" dirty="0"/>
              <a:t>Mahmoud Parsian</a:t>
            </a:r>
          </a:p>
          <a:p>
            <a:r>
              <a:rPr lang="en-US" sz="1100" dirty="0"/>
              <a:t>Ph.D. in Computer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21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/>
          <p:cNvCxnSpPr>
            <a:endCxn id="19" idx="3"/>
          </p:cNvCxnSpPr>
          <p:nvPr/>
        </p:nvCxnSpPr>
        <p:spPr>
          <a:xfrm flipV="1">
            <a:off x="4612725" y="1133647"/>
            <a:ext cx="817096" cy="5069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5098622" y="2754689"/>
            <a:ext cx="473815" cy="1811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54486" y="1901709"/>
            <a:ext cx="267156" cy="81289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7"/>
          </p:cNvCxnSpPr>
          <p:nvPr/>
        </p:nvCxnSpPr>
        <p:spPr>
          <a:xfrm flipH="1">
            <a:off x="3313830" y="3054744"/>
            <a:ext cx="250311" cy="5542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75806" y="1837354"/>
            <a:ext cx="543900" cy="175204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3"/>
          <p:cNvSpPr txBox="1">
            <a:spLocks/>
          </p:cNvSpPr>
          <p:nvPr/>
        </p:nvSpPr>
        <p:spPr>
          <a:xfrm>
            <a:off x="169863" y="206663"/>
            <a:ext cx="2503005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chemeClr val="accent5"/>
                </a:solidFill>
              </a:rPr>
              <a:t>Shortest Path:</a:t>
            </a:r>
            <a:endParaRPr lang="en-US" sz="2000" dirty="0">
              <a:solidFill>
                <a:schemeClr val="accent5"/>
              </a:solidFill>
            </a:endParaRPr>
          </a:p>
        </p:txBody>
      </p:sp>
      <p:cxnSp>
        <p:nvCxnSpPr>
          <p:cNvPr id="14" name="Straight Arrow Connector 13"/>
          <p:cNvCxnSpPr>
            <a:endCxn id="20" idx="2"/>
          </p:cNvCxnSpPr>
          <p:nvPr/>
        </p:nvCxnSpPr>
        <p:spPr>
          <a:xfrm>
            <a:off x="3354034" y="3699757"/>
            <a:ext cx="689462" cy="10619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415823" y="2804468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68964" y="196452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61569" y="270883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513220" y="2571573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89617" y="89931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43496" y="357311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39309" y="1892635"/>
            <a:ext cx="274532" cy="27453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921784" y="4309366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46303" y="2571573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38540" y="1558453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40576" y="110105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60237" y="163703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79502" y="3568759"/>
            <a:ext cx="274532" cy="27453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248664" y="3054744"/>
            <a:ext cx="239259" cy="51957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93190" y="2239059"/>
            <a:ext cx="259028" cy="56731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64149" y="369975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64605" y="1883732"/>
            <a:ext cx="268946" cy="81532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1"/>
            <a:endCxn id="31" idx="5"/>
          </p:cNvCxnSpPr>
          <p:nvPr/>
        </p:nvCxnSpPr>
        <p:spPr>
          <a:xfrm flipH="1" flipV="1">
            <a:off x="3574904" y="1335378"/>
            <a:ext cx="1311603" cy="1276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1"/>
          </p:cNvCxnSpPr>
          <p:nvPr/>
        </p:nvCxnSpPr>
        <p:spPr>
          <a:xfrm flipH="1" flipV="1">
            <a:off x="4265983" y="3799182"/>
            <a:ext cx="696005" cy="550388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  <a:endCxn id="28" idx="0"/>
          </p:cNvCxnSpPr>
          <p:nvPr/>
        </p:nvCxnSpPr>
        <p:spPr>
          <a:xfrm flipH="1">
            <a:off x="5059050" y="2805901"/>
            <a:ext cx="494374" cy="150346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5"/>
            <a:endCxn id="38" idx="0"/>
          </p:cNvCxnSpPr>
          <p:nvPr/>
        </p:nvCxnSpPr>
        <p:spPr>
          <a:xfrm>
            <a:off x="4395897" y="2943167"/>
            <a:ext cx="1405518" cy="75659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9" idx="2"/>
          </p:cNvCxnSpPr>
          <p:nvPr/>
        </p:nvCxnSpPr>
        <p:spPr>
          <a:xfrm flipV="1">
            <a:off x="2713072" y="1036585"/>
            <a:ext cx="2676545" cy="64037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3"/>
          </p:cNvCxnSpPr>
          <p:nvPr/>
        </p:nvCxnSpPr>
        <p:spPr>
          <a:xfrm flipH="1">
            <a:off x="5098622" y="2126963"/>
            <a:ext cx="780891" cy="511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6"/>
            <a:endCxn id="27" idx="1"/>
          </p:cNvCxnSpPr>
          <p:nvPr/>
        </p:nvCxnSpPr>
        <p:spPr>
          <a:xfrm>
            <a:off x="3615108" y="1238316"/>
            <a:ext cx="2264405" cy="6945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120835" y="2669299"/>
            <a:ext cx="392385" cy="150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16" idx="1"/>
            <a:endCxn id="30" idx="5"/>
          </p:cNvCxnSpPr>
          <p:nvPr/>
        </p:nvCxnSpPr>
        <p:spPr>
          <a:xfrm flipH="1" flipV="1">
            <a:off x="2672868" y="1792781"/>
            <a:ext cx="1136300" cy="21195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31" idx="3"/>
          </p:cNvCxnSpPr>
          <p:nvPr/>
        </p:nvCxnSpPr>
        <p:spPr>
          <a:xfrm flipV="1">
            <a:off x="2601141" y="1335378"/>
            <a:ext cx="779639" cy="22466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7" idx="4"/>
          </p:cNvCxnSpPr>
          <p:nvPr/>
        </p:nvCxnSpPr>
        <p:spPr>
          <a:xfrm flipV="1">
            <a:off x="4207625" y="2983371"/>
            <a:ext cx="91210" cy="600722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5801415" y="2167167"/>
            <a:ext cx="175161" cy="153259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91900" y="1838949"/>
            <a:ext cx="1181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 hops</a:t>
            </a:r>
          </a:p>
        </p:txBody>
      </p:sp>
    </p:spTree>
    <p:extLst>
      <p:ext uri="{BB962C8B-B14F-4D97-AF65-F5344CB8AC3E}">
        <p14:creationId xmlns:p14="http://schemas.microsoft.com/office/powerpoint/2010/main" val="2447376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Graph by using GraphFrames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 DataFrame of nodes:</a:t>
            </a:r>
          </a:p>
          <a:p>
            <a:pPr marL="342900" lvl="1" indent="0">
              <a:buNone/>
            </a:pPr>
            <a:r>
              <a:rPr lang="en-US" dirty="0">
                <a:latin typeface="Courier" pitchFamily="2" charset="0"/>
              </a:rPr>
              <a:t>vertices: DataFrame(…)</a:t>
            </a:r>
          </a:p>
          <a:p>
            <a:r>
              <a:rPr lang="en-US" dirty="0"/>
              <a:t>Requires a DataFrame of edges </a:t>
            </a:r>
          </a:p>
          <a:p>
            <a:pPr marL="342900" lvl="1" indent="0">
              <a:buNone/>
            </a:pPr>
            <a:r>
              <a:rPr lang="en-US" dirty="0">
                <a:latin typeface="Courier" pitchFamily="2" charset="0"/>
              </a:rPr>
              <a:t>edges: DataFrame(…)</a:t>
            </a:r>
          </a:p>
          <a:p>
            <a:r>
              <a:rPr lang="en-US" dirty="0"/>
              <a:t>Build a graph: place nodes and edges in a GraphFrame object.</a:t>
            </a:r>
          </a:p>
          <a:p>
            <a:pPr marL="342900" lvl="1" indent="0">
              <a:buNone/>
            </a:pPr>
            <a:r>
              <a:rPr lang="en-US" dirty="0">
                <a:latin typeface="Courier" pitchFamily="2" charset="0"/>
              </a:rPr>
              <a:t>graph = GraphFrame(vertices, edges)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then start processing the graph using GraphFrame algorithms.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741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3435"/>
            <a:ext cx="7886700" cy="546663"/>
          </a:xfrm>
        </p:spPr>
        <p:txBody>
          <a:bodyPr/>
          <a:lstStyle/>
          <a:p>
            <a:r>
              <a:rPr lang="en-US" dirty="0"/>
              <a:t>Create Graph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59E625A4-5064-0C3E-3794-BA94F2DA63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551" y="690563"/>
            <a:ext cx="7772898" cy="39417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002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3435"/>
            <a:ext cx="7886700" cy="546663"/>
          </a:xfrm>
        </p:spPr>
        <p:txBody>
          <a:bodyPr/>
          <a:lstStyle/>
          <a:p>
            <a:r>
              <a:rPr lang="en-US" dirty="0"/>
              <a:t>Create Graph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3CC8630D-3035-FC7A-4214-164A2A0BAF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0031" y="1179513"/>
            <a:ext cx="6783938" cy="3452812"/>
          </a:xfrm>
        </p:spPr>
      </p:pic>
    </p:spTree>
    <p:extLst>
      <p:ext uri="{BB962C8B-B14F-4D97-AF65-F5344CB8AC3E}">
        <p14:creationId xmlns:p14="http://schemas.microsoft.com/office/powerpoint/2010/main" val="216790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b="1" dirty="0" err="1">
                <a:latin typeface="Courier" pitchFamily="2" charset="0"/>
              </a:rPr>
              <a:t>vertices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_list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[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("a", "Alice", 34),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("b", "Bob", 36),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("c", "Charlie", 30)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      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]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column_names_nodes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["id", "name", "age"]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vertices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spark.createDataFrame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b="1" dirty="0" err="1">
                <a:latin typeface="Courier" pitchFamily="2" charset="0"/>
              </a:rPr>
              <a:t>vertices</a:t>
            </a:r>
            <a:r>
              <a:rPr lang="en-US" sz="2000" b="1" dirty="0" err="1">
                <a:latin typeface="Consolas" charset="0"/>
                <a:ea typeface="Consolas" charset="0"/>
                <a:cs typeface="Consolas" charset="0"/>
              </a:rPr>
              <a:t>_list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column_names_nodes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545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dges_list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[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("a", "b", "friend"),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("b", "c", "follow"),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("c", "b", "follow")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]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column_names_edges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["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src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", "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", "relationship"]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edges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spark.createDataFrame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edges_list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column_names_edges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56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# import required library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from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</a:rPr>
              <a:t>graphframes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 import GraphFrame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#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vertices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 : DataFrame(id, name, age)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#            id represents a unique node ID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#    edges : DataFrame(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src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dst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, relationship)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#           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src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: a node ID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#           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dst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: a node ID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# Create a graph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graph = GraphFrame(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vertices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, edges)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227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Graph: GraphFrame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class </a:t>
            </a:r>
            <a:r>
              <a:rPr lang="en-US" b="1" dirty="0">
                <a:latin typeface="Courier" pitchFamily="2" charset="0"/>
              </a:rPr>
              <a:t>GraphFrame</a:t>
            </a:r>
            <a:r>
              <a:rPr lang="en-US" dirty="0">
                <a:latin typeface="Courier" pitchFamily="2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def vertices: DataFrame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</a:rPr>
              <a:t>def edges: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DataFrame</a:t>
            </a:r>
            <a:endParaRPr lang="en-US" dirty="0">
              <a:highlight>
                <a:srgbClr val="00FF00"/>
              </a:highlight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  <a:latin typeface="Courier" pitchFamily="2" charset="0"/>
              </a:rPr>
              <a:t>  # MOTIF FINDING is done by find()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</a:rPr>
              <a:t>def find(pattern: String): DataFrame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def degrees(): DataFrame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def </a:t>
            </a:r>
            <a:r>
              <a:rPr lang="en-US" dirty="0" err="1">
                <a:latin typeface="Courier" pitchFamily="2" charset="0"/>
              </a:rPr>
              <a:t>pageRank</a:t>
            </a:r>
            <a:r>
              <a:rPr lang="en-US" dirty="0">
                <a:latin typeface="Courier" pitchFamily="2" charset="0"/>
              </a:rPr>
              <a:t>(): GraphFrame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def </a:t>
            </a:r>
            <a:r>
              <a:rPr lang="en-US" dirty="0" err="1">
                <a:latin typeface="Courier" pitchFamily="2" charset="0"/>
              </a:rPr>
              <a:t>connectedComponents</a:t>
            </a:r>
            <a:r>
              <a:rPr lang="en-US" dirty="0">
                <a:latin typeface="Courier" pitchFamily="2" charset="0"/>
              </a:rPr>
              <a:t>(): GraphFrame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246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45355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Create Graph using </a:t>
            </a:r>
            <a:r>
              <a:rPr lang="en-US" dirty="0" err="1"/>
              <a:t>GraphFrames</a:t>
            </a:r>
            <a:r>
              <a:rPr lang="en-US" dirty="0"/>
              <a:t> Package</a:t>
            </a:r>
            <a:br>
              <a:rPr lang="en-US" dirty="0"/>
            </a:br>
            <a:r>
              <a:rPr lang="en-US" dirty="0"/>
              <a:t> </a:t>
            </a:r>
            <a:r>
              <a:rPr lang="en-US" sz="2700" dirty="0"/>
              <a:t>(high-level)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97105"/>
            <a:ext cx="7886700" cy="3135617"/>
          </a:xfrm>
        </p:spPr>
        <p:txBody>
          <a:bodyPr>
            <a:noAutofit/>
          </a:bodyPr>
          <a:lstStyle/>
          <a:p>
            <a:pPr marL="228600" indent="-228600">
              <a:buAutoNum type="arabicPeriod"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Build </a:t>
            </a:r>
            <a:r>
              <a:rPr lang="en-US" dirty="0" err="1">
                <a:latin typeface="Courier" pitchFamily="2" charset="0"/>
                <a:ea typeface="Consolas" charset="0"/>
                <a:cs typeface="Consolas" charset="0"/>
              </a:rPr>
              <a:t>vertices_df</a:t>
            </a: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as DataFrame()</a:t>
            </a:r>
          </a:p>
          <a:p>
            <a:pPr marL="228600" indent="-228600">
              <a:buAutoNum type="arabicPeriod"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Build </a:t>
            </a:r>
            <a:r>
              <a:rPr lang="en-US" dirty="0" err="1">
                <a:latin typeface="Courier" pitchFamily="2" charset="0"/>
                <a:ea typeface="Consolas" charset="0"/>
                <a:cs typeface="Consolas" charset="0"/>
              </a:rPr>
              <a:t>edges_df</a:t>
            </a: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as DataFrame()</a:t>
            </a:r>
          </a:p>
          <a:p>
            <a:pPr marL="228600" indent="-228600">
              <a:buAutoNum type="arabicPeriod"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Import required GraphFrame library</a:t>
            </a:r>
          </a:p>
          <a:p>
            <a:pPr marL="342900" lvl="1" indent="0">
              <a:buNone/>
            </a:pP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from 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graphframes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 import GraphFrame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4. Create graph as:</a:t>
            </a:r>
          </a:p>
          <a:p>
            <a:pPr marL="342900" lvl="1" indent="0">
              <a:buNone/>
            </a:pP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graph = GraphFrame(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vertices_df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edges_df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84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88156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Create Graph using GraphFrames Package </a:t>
            </a:r>
            <a:r>
              <a:rPr lang="en-US" sz="2200" dirty="0"/>
              <a:t>(detailed)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2001"/>
            <a:ext cx="7886700" cy="38707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1. Build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vertices_df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 as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DataFrame(id, V1, …,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Vn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Consolas" charset="0"/>
                <a:cs typeface="Consolas" charset="0"/>
              </a:rPr>
              <a:t>Each row must have an “id” column, followed by any number of optional attributes V1, …, </a:t>
            </a:r>
            <a:r>
              <a:rPr lang="en-US" sz="2000" dirty="0" err="1">
                <a:latin typeface="Courier" pitchFamily="2" charset="0"/>
                <a:ea typeface="Consolas" charset="0"/>
                <a:cs typeface="Consolas" charset="0"/>
              </a:rPr>
              <a:t>Vn</a:t>
            </a:r>
            <a:endParaRPr lang="en-US" sz="2000" dirty="0">
              <a:latin typeface="Courier" pitchFamily="2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2. Build </a:t>
            </a:r>
            <a:r>
              <a:rPr lang="en-US" dirty="0" err="1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edges_df</a:t>
            </a:r>
            <a:r>
              <a:rPr lang="en-US" dirty="0">
                <a:highlight>
                  <a:srgbClr val="00FF00"/>
                </a:highlight>
                <a:latin typeface="Courier" pitchFamily="2" charset="0"/>
                <a:ea typeface="Consolas" charset="0"/>
                <a:cs typeface="Consolas" charset="0"/>
              </a:rPr>
              <a:t> as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   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DataFrame(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src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dst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, E1, …, </a:t>
            </a:r>
            <a:r>
              <a:rPr lang="en-US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Em</a:t>
            </a:r>
            <a:r>
              <a:rPr lang="en-US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ea typeface="Consolas" charset="0"/>
                <a:cs typeface="Consolas" charset="0"/>
              </a:rPr>
              <a:t>Each row must have </a:t>
            </a:r>
            <a:r>
              <a:rPr lang="en-US" sz="2000" dirty="0" err="1">
                <a:latin typeface="Courier" pitchFamily="2" charset="0"/>
                <a:ea typeface="Consolas" charset="0"/>
                <a:cs typeface="Consolas" charset="0"/>
              </a:rPr>
              <a:t>src</a:t>
            </a:r>
            <a:r>
              <a:rPr lang="en-US" sz="2000" dirty="0">
                <a:latin typeface="Courier" pitchFamily="2" charset="0"/>
                <a:ea typeface="Consolas" charset="0"/>
                <a:cs typeface="Consolas" charset="0"/>
              </a:rPr>
              <a:t> (source node) and </a:t>
            </a:r>
            <a:r>
              <a:rPr lang="en-US" sz="2000" dirty="0" err="1">
                <a:latin typeface="Courier" pitchFamily="2" charset="0"/>
                <a:ea typeface="Consolas" charset="0"/>
                <a:cs typeface="Consolas" charset="0"/>
              </a:rPr>
              <a:t>dst</a:t>
            </a:r>
            <a:r>
              <a:rPr lang="en-US" sz="2000" dirty="0">
                <a:latin typeface="Courier" pitchFamily="2" charset="0"/>
                <a:ea typeface="Consolas" charset="0"/>
                <a:cs typeface="Consolas" charset="0"/>
              </a:rPr>
              <a:t> (destination node) columns, followed by any number of optional attributes E1, …, </a:t>
            </a:r>
            <a:r>
              <a:rPr lang="en-US" sz="2000" dirty="0" err="1">
                <a:latin typeface="Courier" pitchFamily="2" charset="0"/>
                <a:ea typeface="Consolas" charset="0"/>
                <a:cs typeface="Consolas" charset="0"/>
              </a:rPr>
              <a:t>Em</a:t>
            </a:r>
            <a:endParaRPr lang="en-US" sz="2000" dirty="0">
              <a:latin typeface="Courier" pitchFamily="2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19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GraphFrame?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800" dirty="0"/>
              <a:t>GraphFrames is an external package for Apache Spark which provides:</a:t>
            </a:r>
          </a:p>
          <a:p>
            <a:pPr lvl="1" defTabSz="914400">
              <a:spcBef>
                <a:spcPts val="0"/>
              </a:spcBef>
              <a:buSzTx/>
            </a:pPr>
            <a:r>
              <a:rPr lang="en-US" sz="2600" dirty="0"/>
              <a:t> </a:t>
            </a:r>
            <a:r>
              <a:rPr lang="en-US" sz="2600" dirty="0" err="1"/>
              <a:t>DataFrame</a:t>
            </a:r>
            <a:r>
              <a:rPr lang="en-US" sz="2600" dirty="0"/>
              <a:t>-based Graphs</a:t>
            </a:r>
          </a:p>
          <a:p>
            <a:pPr lvl="1" defTabSz="914400">
              <a:spcBef>
                <a:spcPts val="0"/>
              </a:spcBef>
              <a:buSzTx/>
            </a:pPr>
            <a:r>
              <a:rPr lang="en-US" sz="2600" dirty="0"/>
              <a:t> High-level APIs in Python, Scala, Java</a:t>
            </a:r>
          </a:p>
          <a:p>
            <a:pPr lvl="1" defTabSz="914400">
              <a:spcBef>
                <a:spcPts val="0"/>
              </a:spcBef>
              <a:buSzTx/>
            </a:pPr>
            <a:r>
              <a:rPr lang="en-US" sz="2800" dirty="0"/>
              <a:t> Create graphs using GraphFrames</a:t>
            </a:r>
          </a:p>
          <a:p>
            <a:pPr lvl="1" defTabSz="914400">
              <a:spcBef>
                <a:spcPts val="0"/>
              </a:spcBef>
              <a:buSzTx/>
            </a:pPr>
            <a:r>
              <a:rPr lang="en-US" sz="2800" dirty="0"/>
              <a:t> Analyze graph using GraphFrames</a:t>
            </a:r>
          </a:p>
          <a:p>
            <a:pPr lvl="1" defTabSz="914400">
              <a:spcBef>
                <a:spcPts val="0"/>
              </a:spcBef>
              <a:buSzTx/>
            </a:pPr>
            <a:r>
              <a:rPr lang="en-US" sz="2800" dirty="0"/>
              <a:t> Run graph algorithms using GraphFrames</a:t>
            </a:r>
          </a:p>
          <a:p>
            <a:pPr mar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1700" dirty="0"/>
          </a:p>
          <a:p>
            <a:pPr mar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800" dirty="0"/>
              <a:t>GraphFrames Documentation:</a:t>
            </a:r>
          </a:p>
          <a:p>
            <a:pPr lvl="1" defTabSz="914400">
              <a:spcBef>
                <a:spcPts val="0"/>
              </a:spcBef>
              <a:buSzTx/>
            </a:pPr>
            <a:r>
              <a:rPr lang="en-US" dirty="0">
                <a:solidFill>
                  <a:srgbClr val="0070C0"/>
                </a:solidFill>
              </a:rPr>
              <a:t> https://</a:t>
            </a:r>
            <a:r>
              <a:rPr lang="en-US" dirty="0" err="1">
                <a:solidFill>
                  <a:srgbClr val="0070C0"/>
                </a:solidFill>
              </a:rPr>
              <a:t>graphframes.github.io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graphframes</a:t>
            </a:r>
            <a:r>
              <a:rPr lang="en-US" dirty="0">
                <a:solidFill>
                  <a:srgbClr val="0070C0"/>
                </a:solidFill>
              </a:rPr>
              <a:t>/docs/_site/</a:t>
            </a:r>
            <a:r>
              <a:rPr lang="en-US" dirty="0" err="1">
                <a:solidFill>
                  <a:srgbClr val="0070C0"/>
                </a:solidFill>
              </a:rPr>
              <a:t>index.html</a:t>
            </a:r>
            <a:endParaRPr lang="en-US" sz="34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51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88156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Create Graph using GraphFrames Package </a:t>
            </a:r>
            <a:r>
              <a:rPr lang="en-US" sz="2200" dirty="0"/>
              <a:t>(detailed)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2001"/>
            <a:ext cx="7886700" cy="38707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3. Import required GraphFrame library</a:t>
            </a:r>
          </a:p>
          <a:p>
            <a:pPr marL="342900" lvl="1" indent="0">
              <a:buNone/>
            </a:pP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from 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graphframes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 import GraphFrame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ea typeface="Consolas" charset="0"/>
                <a:cs typeface="Consolas" charset="0"/>
              </a:rPr>
              <a:t>4. Create graph as:</a:t>
            </a:r>
          </a:p>
          <a:p>
            <a:pPr marL="342900" lvl="1" indent="0">
              <a:buNone/>
            </a:pP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graph = GraphFrame(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vertices_df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edges_df</a:t>
            </a:r>
            <a:r>
              <a:rPr lang="en-US" sz="2000" dirty="0">
                <a:highlight>
                  <a:srgbClr val="FFFF00"/>
                </a:highlight>
                <a:latin typeface="Courier" pitchFamily="2" charset="0"/>
                <a:ea typeface="Consolas" charset="0"/>
                <a:cs typeface="Consolas" charset="0"/>
              </a:rPr>
              <a:t>)</a:t>
            </a:r>
          </a:p>
          <a:p>
            <a:pPr marL="342900" lvl="1" indent="0">
              <a:buNone/>
            </a:pPr>
            <a:endParaRPr lang="en-US" sz="2000" dirty="0">
              <a:highlight>
                <a:srgbClr val="FFFF00"/>
              </a:highlight>
              <a:latin typeface="Courier" pitchFamily="2" charset="0"/>
              <a:ea typeface="Consolas" charset="0"/>
              <a:cs typeface="Consolas" charset="0"/>
            </a:endParaRPr>
          </a:p>
          <a:p>
            <a:pPr marL="342900" lvl="1" indent="0">
              <a:buNone/>
            </a:pPr>
            <a:r>
              <a:rPr lang="en-US" sz="2000" dirty="0">
                <a:highlight>
                  <a:srgbClr val="C0C0C0"/>
                </a:highlight>
                <a:latin typeface="Courier" pitchFamily="2" charset="0"/>
                <a:ea typeface="Consolas" charset="0"/>
                <a:cs typeface="Consolas" charset="0"/>
              </a:rPr>
              <a:t>Now graph is ready to be used for</a:t>
            </a:r>
          </a:p>
          <a:p>
            <a:pPr lvl="1"/>
            <a:r>
              <a:rPr lang="en-US" sz="2000" dirty="0">
                <a:highlight>
                  <a:srgbClr val="C0C0C0"/>
                </a:highlight>
                <a:latin typeface="Courier" pitchFamily="2" charset="0"/>
                <a:ea typeface="Consolas" charset="0"/>
                <a:cs typeface="Consolas" charset="0"/>
              </a:rPr>
              <a:t> analysis</a:t>
            </a:r>
          </a:p>
          <a:p>
            <a:pPr lvl="1"/>
            <a:r>
              <a:rPr lang="en-US" sz="2000" dirty="0">
                <a:highlight>
                  <a:srgbClr val="C0C0C0"/>
                </a:highlight>
                <a:latin typeface="Courier" pitchFamily="2" charset="0"/>
                <a:ea typeface="Consolas" charset="0"/>
                <a:cs typeface="Consolas" charset="0"/>
              </a:rPr>
              <a:t> running graph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38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88156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Graph: Complete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2001"/>
            <a:ext cx="7886700" cy="3870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" pitchFamily="2" charset="0"/>
                <a:ea typeface="Consolas" charset="0"/>
                <a:cs typeface="Consolas" charset="0"/>
              </a:rPr>
              <a:t>Complete Code (as a URL link) 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  <a:ea typeface="Consolas" charset="0"/>
                <a:cs typeface="Consolas" charset="0"/>
              </a:rPr>
              <a:t>is given below:</a:t>
            </a:r>
            <a:r>
              <a:rPr lang="en-US" sz="2800" dirty="0">
                <a:latin typeface="Courier" pitchFamily="2" charset="0"/>
                <a:ea typeface="Consolas" charset="0"/>
                <a:cs typeface="Consolas" charset="0"/>
                <a:hlinkClick r:id="rId2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Courier" pitchFamily="2" charset="0"/>
                <a:ea typeface="Consolas" charset="0"/>
                <a:cs typeface="Consolas" charset="0"/>
                <a:hlinkClick r:id="rId2"/>
              </a:rPr>
              <a:t>Create Graph using GraphFrames</a:t>
            </a:r>
            <a:endParaRPr lang="en-US" sz="2800" dirty="0">
              <a:latin typeface="Courier" pitchFamily="2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200" dirty="0">
              <a:latin typeface="Courier" pitchFamily="2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153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/>
              <a:t>How many “follow” relationships are represented in our dataset?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dirty="0"/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graph.edges.filter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("relationship = 'follow'").count()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result: Long = 2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174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Coverage </a:t>
            </a:r>
          </a:p>
        </p:txBody>
      </p:sp>
      <p:sp>
        <p:nvSpPr>
          <p:cNvPr id="30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400" dirty="0"/>
              <a:t>Collaborative Filtering</a:t>
            </a:r>
          </a:p>
          <a:p>
            <a:pPr lvl="1"/>
            <a:r>
              <a:rPr lang="en-US" sz="4400" dirty="0"/>
              <a:t>Alternating Least Squares</a:t>
            </a:r>
          </a:p>
          <a:p>
            <a:r>
              <a:rPr lang="en-US" sz="5400" dirty="0"/>
              <a:t>Community Detection</a:t>
            </a:r>
          </a:p>
          <a:p>
            <a:pPr lvl="1"/>
            <a:r>
              <a:rPr lang="en-US" sz="4400" dirty="0"/>
              <a:t>Triangle-Counting</a:t>
            </a:r>
          </a:p>
          <a:p>
            <a:pPr lvl="1"/>
            <a:r>
              <a:rPr lang="en-US" sz="4400" dirty="0"/>
              <a:t>K-core Decomposition</a:t>
            </a:r>
          </a:p>
          <a:p>
            <a:r>
              <a:rPr lang="en-US" sz="5400" dirty="0"/>
              <a:t>Graph Analytics</a:t>
            </a:r>
          </a:p>
          <a:p>
            <a:pPr lvl="1"/>
            <a:r>
              <a:rPr lang="en-US" sz="4400" dirty="0"/>
              <a:t>PageRank</a:t>
            </a:r>
          </a:p>
          <a:p>
            <a:pPr lvl="1"/>
            <a:r>
              <a:rPr lang="en-US" sz="4400" dirty="0"/>
              <a:t>Personalized PageRank</a:t>
            </a:r>
          </a:p>
          <a:p>
            <a:pPr lvl="1"/>
            <a:r>
              <a:rPr lang="en-US" sz="4400" dirty="0"/>
              <a:t>Shortest Path</a:t>
            </a:r>
          </a:p>
          <a:p>
            <a:r>
              <a:rPr lang="en-US" sz="5400" dirty="0"/>
              <a:t>Classification</a:t>
            </a:r>
          </a:p>
          <a:p>
            <a:pPr lvl="1"/>
            <a:r>
              <a:rPr lang="en-US" sz="4400" dirty="0"/>
              <a:t>Neural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762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built in algorithms: Example PageRank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04" y="1063625"/>
            <a:ext cx="7873571" cy="3508375"/>
          </a:xfrm>
        </p:spPr>
        <p:txBody>
          <a:bodyPr>
            <a:normAutofit/>
          </a:bodyPr>
          <a:lstStyle/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nsolas" charset="0"/>
                <a:ea typeface="Consolas" charset="0"/>
                <a:cs typeface="Consolas" charset="0"/>
              </a:rPr>
              <a:t># graph : GraphFrame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nsolas" charset="0"/>
                <a:ea typeface="Consolas" charset="0"/>
                <a:cs typeface="Consolas" charset="0"/>
              </a:rPr>
              <a:t># run PageRank algorithm for 20 iterations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results </a:t>
            </a:r>
            <a:r>
              <a:rPr lang="en-US" sz="2000" b="1" dirty="0">
                <a:latin typeface="Consolas" charset="0"/>
                <a:ea typeface="Consolas" charset="0"/>
                <a:cs typeface="Consolas" charset="0"/>
              </a:rPr>
              <a:t>=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graph.pageRank.resetProbability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(0.01)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      .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maxIter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(20)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                       .run() </a:t>
            </a: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dirty="0">
                <a:highlight>
                  <a:srgbClr val="00FF00"/>
                </a:highlight>
                <a:latin typeface="Consolas" charset="0"/>
                <a:ea typeface="Consolas" charset="0"/>
                <a:cs typeface="Consolas" charset="0"/>
              </a:rPr>
              <a:t># inspect the result of PageRank algorithm</a:t>
            </a:r>
            <a:endParaRPr lang="en-US" sz="2000" dirty="0">
              <a:highlight>
                <a:srgbClr val="00FF00"/>
              </a:highlight>
              <a:latin typeface="Consolas" charset="0"/>
              <a:ea typeface="Consolas" charset="0"/>
              <a:cs typeface="Consolas" charset="0"/>
            </a:endParaRPr>
          </a:p>
          <a:p>
            <a:pPr marL="0" lv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results.vertices.select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("id", "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pagerank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").show()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3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Motif finding refers to searching for structural patterns in a graph.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17590" y="2730844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88228" y="2730844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34714" y="3785287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18486" y="3009900"/>
            <a:ext cx="27926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38586" y="3558746"/>
            <a:ext cx="749642" cy="469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77561" y="2502778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grandson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3397" y="3821546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mother</a:t>
            </a:r>
          </a:p>
        </p:txBody>
      </p:sp>
    </p:spTree>
    <p:extLst>
      <p:ext uri="{BB962C8B-B14F-4D97-AF65-F5344CB8AC3E}">
        <p14:creationId xmlns:p14="http://schemas.microsoft.com/office/powerpoint/2010/main" val="1693117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Finding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Motif finding refers to searching for structural patterns in a graph.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717590" y="2730844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688228" y="2730844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34714" y="3785287"/>
            <a:ext cx="864973" cy="82790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718486" y="3009900"/>
            <a:ext cx="279262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38586" y="3558746"/>
            <a:ext cx="749642" cy="4695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644345" y="3466060"/>
            <a:ext cx="1046206" cy="549886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77561" y="2502778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grandson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93397" y="3821546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mother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508339" y="3804511"/>
            <a:ext cx="1248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mother</a:t>
            </a:r>
          </a:p>
        </p:txBody>
      </p:sp>
    </p:spTree>
    <p:extLst>
      <p:ext uri="{BB962C8B-B14F-4D97-AF65-F5344CB8AC3E}">
        <p14:creationId xmlns:p14="http://schemas.microsoft.com/office/powerpoint/2010/main" val="1632065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Motif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a domain specific language to find patterns within data</a:t>
            </a:r>
          </a:p>
          <a:p>
            <a:r>
              <a:rPr lang="en-US" dirty="0"/>
              <a:t>edge e from vertex a to vertex b</a:t>
            </a:r>
          </a:p>
          <a:p>
            <a:pPr marL="0" indent="0">
              <a:buNone/>
            </a:pPr>
            <a:r>
              <a:rPr lang="en-US" dirty="0"/>
              <a:t>a  </a:t>
            </a:r>
            <a:r>
              <a:rPr lang="en-US" dirty="0">
                <a:sym typeface="Wingdings" pitchFamily="2" charset="2"/>
              </a:rPr>
              <a:t> b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(a)-[e]-&gt;(b)</a:t>
            </a: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/>
              <a:t>two edges from a to b and from b to c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dirty="0">
                <a:sym typeface="Wingdings" pitchFamily="2" charset="2"/>
              </a:rPr>
              <a:t> b  &amp;  b  c</a:t>
            </a:r>
            <a:endParaRPr lang="en-US" dirty="0"/>
          </a:p>
          <a:p>
            <a:pPr marL="0" indent="0">
              <a:buNone/>
            </a:pPr>
            <a:r>
              <a:rPr lang="pt-BR" dirty="0">
                <a:latin typeface="Consolas" charset="0"/>
                <a:ea typeface="Consolas" charset="0"/>
                <a:cs typeface="Consolas" charset="0"/>
              </a:rPr>
              <a:t>(a)-[e]-&gt;(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); (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b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)-[e2]-&gt;(</a:t>
            </a:r>
            <a:r>
              <a:rPr lang="pt-BR" dirty="0" err="1">
                <a:latin typeface="Consolas" charset="0"/>
                <a:ea typeface="Consolas" charset="0"/>
                <a:cs typeface="Consolas" charset="0"/>
              </a:rPr>
              <a:t>c</a:t>
            </a:r>
            <a:r>
              <a:rPr lang="pt-BR" dirty="0">
                <a:latin typeface="Consolas" charset="0"/>
                <a:ea typeface="Consolas" charset="0"/>
                <a:cs typeface="Consolas" charset="0"/>
              </a:rPr>
              <a:t>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10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991" y="424329"/>
            <a:ext cx="7172325" cy="3394075"/>
          </a:xfrm>
        </p:spPr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 err="1"/>
              <a:t>GraphFrames</a:t>
            </a:r>
            <a:r>
              <a:rPr lang="en-US" sz="4000" dirty="0"/>
              <a:t> Tutorials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000" dirty="0"/>
              <a:t>URL Links:</a:t>
            </a:r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sz="2400" b="1" dirty="0">
                <a:hlinkClick r:id="rId3"/>
              </a:rPr>
              <a:t>1. GraphFrames in Jupyter: a practical guide</a:t>
            </a:r>
            <a:endParaRPr lang="en-US" sz="2400" b="1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endParaRPr lang="en-US" sz="2400" b="1" dirty="0"/>
          </a:p>
          <a:p>
            <a:pPr marL="0" indent="0" defTabSz="914400">
              <a:spcBef>
                <a:spcPts val="0"/>
              </a:spcBef>
              <a:buClrTx/>
              <a:buSzTx/>
              <a:buNone/>
              <a:defRPr/>
            </a:pPr>
            <a:r>
              <a:rPr lang="en-US" sz="2400" b="1" dirty="0">
                <a:hlinkClick r:id="rId4"/>
              </a:rPr>
              <a:t>2. Getting Started with Graph Analytics</a:t>
            </a:r>
            <a:endParaRPr lang="en-US" sz="2400" b="1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106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24015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97859"/>
            <a:ext cx="7886700" cy="38348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GraphFrames is </a:t>
            </a:r>
            <a:r>
              <a:rPr lang="en-US" b="1" dirty="0"/>
              <a:t>an external package for Apache Spark which provides DataFrame-based Graphs: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Nodes are expressed as a </a:t>
            </a:r>
            <a:r>
              <a:rPr lang="en-US" dirty="0" err="1">
                <a:highlight>
                  <a:srgbClr val="FFFF00"/>
                </a:highlight>
              </a:rPr>
              <a:t>DataFrame</a:t>
            </a:r>
            <a:r>
              <a:rPr lang="en-US" dirty="0">
                <a:highlight>
                  <a:srgbClr val="FFFF00"/>
                </a:highlight>
              </a:rPr>
              <a:t>(id, n1, n2, n3, …)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Edges are expressed as a </a:t>
            </a:r>
            <a:r>
              <a:rPr lang="en-US" dirty="0" err="1">
                <a:highlight>
                  <a:srgbClr val="FFFF00"/>
                </a:highlight>
              </a:rPr>
              <a:t>DataFrame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src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dst</a:t>
            </a:r>
            <a:r>
              <a:rPr lang="en-US" dirty="0">
                <a:highlight>
                  <a:srgbClr val="FFFF00"/>
                </a:highlight>
              </a:rPr>
              <a:t>, e1, e2, e3, …)</a:t>
            </a:r>
          </a:p>
          <a:p>
            <a:r>
              <a:rPr lang="en-US" dirty="0"/>
              <a:t>GraphFrames provides high-level APIs in Scala, Java, and Python.</a:t>
            </a:r>
          </a:p>
          <a:p>
            <a:r>
              <a:rPr lang="en-US" dirty="0"/>
              <a:t>GraphFrames aims to provide both the functionality of GraphX and extended functionality taking advantage of Spark DataFrames.</a:t>
            </a:r>
          </a:p>
          <a:p>
            <a:r>
              <a:rPr lang="en-US" i="1" dirty="0"/>
              <a:t>GraphFrames are to DataFrames as GraphX is to RDDs.</a:t>
            </a:r>
          </a:p>
          <a:p>
            <a:r>
              <a:rPr lang="en-US" i="1" dirty="0"/>
              <a:t>GraphFrames provides</a:t>
            </a:r>
            <a:r>
              <a:rPr lang="en-US" dirty="0"/>
              <a:t> extended functionality, which includes </a:t>
            </a:r>
            <a:r>
              <a:rPr lang="en-US" b="1" dirty="0"/>
              <a:t>motif</a:t>
            </a:r>
            <a:r>
              <a:rPr lang="en-US" dirty="0"/>
              <a:t> </a:t>
            </a:r>
            <a:r>
              <a:rPr lang="en-US" b="1" dirty="0"/>
              <a:t>finding</a:t>
            </a:r>
            <a:r>
              <a:rPr lang="en-US" dirty="0"/>
              <a:t>, DataFrame-based serialization, and highly expressive graph queries.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81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in GraphFrame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914400" fontAlgn="auto">
              <a:spcBef>
                <a:spcPts val="0"/>
              </a:spcBef>
              <a:spcAft>
                <a:spcPts val="0"/>
              </a:spcAft>
              <a:buSzTx/>
              <a:buNone/>
            </a:pPr>
            <a:r>
              <a:rPr lang="en-US" sz="2800" dirty="0" err="1"/>
              <a:t>GraphFrames</a:t>
            </a:r>
            <a:r>
              <a:rPr lang="en-US" sz="2800" dirty="0"/>
              <a:t> supports </a:t>
            </a:r>
            <a:r>
              <a:rPr lang="en-US" sz="2800" b="1" dirty="0">
                <a:solidFill>
                  <a:schemeClr val="tx1"/>
                </a:solidFill>
              </a:rPr>
              <a:t>Directed</a:t>
            </a:r>
            <a:r>
              <a:rPr lang="en-US" sz="2600" b="1" dirty="0">
                <a:solidFill>
                  <a:schemeClr val="tx1"/>
                </a:solidFill>
              </a:rPr>
              <a:t>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E4BD4641-9AB2-4443-134A-A82256966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310" y="1733550"/>
            <a:ext cx="5006340" cy="248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9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GraphFrames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Create and analyze graphs by using DataFrames</a:t>
            </a:r>
          </a:p>
          <a:p>
            <a:r>
              <a:rPr lang="en-US" sz="3200" dirty="0"/>
              <a:t>GraphFrames API is Available in</a:t>
            </a:r>
          </a:p>
          <a:p>
            <a:pPr lvl="1"/>
            <a:r>
              <a:rPr lang="en-US" sz="2800" dirty="0"/>
              <a:t> Scala</a:t>
            </a:r>
          </a:p>
          <a:p>
            <a:pPr lvl="1"/>
            <a:r>
              <a:rPr lang="en-US" sz="2800" dirty="0"/>
              <a:t> </a:t>
            </a:r>
            <a:r>
              <a:rPr lang="en-US" sz="2800" dirty="0">
                <a:highlight>
                  <a:srgbClr val="FFFF00"/>
                </a:highlight>
              </a:rPr>
              <a:t>Python</a:t>
            </a:r>
          </a:p>
          <a:p>
            <a:pPr lvl="1"/>
            <a:r>
              <a:rPr lang="en-US" sz="2800" dirty="0"/>
              <a:t>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F03A678-4452-844A-9F06-1DF79E40D90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67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36381" y="1391884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20469" y="2167971"/>
            <a:ext cx="162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San Diego</a:t>
            </a:r>
          </a:p>
        </p:txBody>
      </p:sp>
      <p:cxnSp>
        <p:nvCxnSpPr>
          <p:cNvPr id="5" name="Straight Arrow Connector 4"/>
          <p:cNvCxnSpPr>
            <a:stCxn id="2" idx="6"/>
          </p:cNvCxnSpPr>
          <p:nvPr/>
        </p:nvCxnSpPr>
        <p:spPr>
          <a:xfrm flipV="1">
            <a:off x="3496942" y="1722031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509452" y="1414937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46302" y="2170190"/>
            <a:ext cx="1581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Santa Clara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7831" y="972781"/>
            <a:ext cx="96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5638" y="972781"/>
            <a:ext cx="968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7503" y="1384551"/>
            <a:ext cx="6912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53896" y="1676072"/>
            <a:ext cx="13600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  <a:cs typeface="Consolas" panose="020B0609020204030204" pitchFamily="49" charset="0"/>
              </a:rPr>
              <a:t>connection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57E304-885B-FAC7-50D8-89A4BED44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43105"/>
          </a:xfrm>
        </p:spPr>
        <p:txBody>
          <a:bodyPr/>
          <a:lstStyle/>
          <a:p>
            <a:r>
              <a:rPr lang="en-US" dirty="0"/>
              <a:t>Graph: Two Vertices and One Edge</a:t>
            </a:r>
          </a:p>
        </p:txBody>
      </p:sp>
    </p:spTree>
    <p:extLst>
      <p:ext uri="{BB962C8B-B14F-4D97-AF65-F5344CB8AC3E}">
        <p14:creationId xmlns:p14="http://schemas.microsoft.com/office/powerpoint/2010/main" val="2545105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/>
          <p:cNvCxnSpPr/>
          <p:nvPr/>
        </p:nvCxnSpPr>
        <p:spPr>
          <a:xfrm flipH="1">
            <a:off x="3483692" y="4051314"/>
            <a:ext cx="2082221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460712" y="3890114"/>
            <a:ext cx="2069069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36381" y="1046326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2" idx="6"/>
          </p:cNvCxnSpPr>
          <p:nvPr/>
        </p:nvCxnSpPr>
        <p:spPr>
          <a:xfrm flipV="1">
            <a:off x="3496942" y="1376473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509452" y="1069379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750050" y="887356"/>
            <a:ext cx="150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unidirectional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</a:p>
        </p:txBody>
      </p:sp>
      <p:sp>
        <p:nvSpPr>
          <p:cNvPr id="12" name="Title 13"/>
          <p:cNvSpPr txBox="1">
            <a:spLocks/>
          </p:cNvSpPr>
          <p:nvPr/>
        </p:nvSpPr>
        <p:spPr>
          <a:xfrm>
            <a:off x="1774546" y="46710"/>
            <a:ext cx="3580187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chemeClr val="accent5"/>
                </a:solidFill>
              </a:rPr>
              <a:t>Edge types:</a:t>
            </a:r>
            <a:endParaRPr lang="en-US" sz="2000" dirty="0">
              <a:solidFill>
                <a:schemeClr val="accent5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36381" y="2336409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13" idx="6"/>
          </p:cNvCxnSpPr>
          <p:nvPr/>
        </p:nvCxnSpPr>
        <p:spPr>
          <a:xfrm flipV="1">
            <a:off x="3496942" y="2666556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 w="lg" len="lg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509452" y="2359462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50050" y="2666690"/>
            <a:ext cx="150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bidirectional</a:t>
            </a:r>
          </a:p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</a:p>
        </p:txBody>
      </p:sp>
      <p:sp>
        <p:nvSpPr>
          <p:cNvPr id="17" name="Oval 16"/>
          <p:cNvSpPr/>
          <p:nvPr/>
        </p:nvSpPr>
        <p:spPr>
          <a:xfrm>
            <a:off x="2836381" y="3594616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509452" y="3617669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750050" y="4035840"/>
            <a:ext cx="15062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2 uni edges</a:t>
            </a:r>
          </a:p>
        </p:txBody>
      </p:sp>
    </p:spTree>
    <p:extLst>
      <p:ext uri="{BB962C8B-B14F-4D97-AF65-F5344CB8AC3E}">
        <p14:creationId xmlns:p14="http://schemas.microsoft.com/office/powerpoint/2010/main" val="2348267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>
          <a:xfrm flipH="1" flipV="1">
            <a:off x="5058418" y="2871311"/>
            <a:ext cx="473815" cy="1811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14282" y="2018331"/>
            <a:ext cx="267156" cy="81289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7"/>
          </p:cNvCxnSpPr>
          <p:nvPr/>
        </p:nvCxnSpPr>
        <p:spPr>
          <a:xfrm flipH="1">
            <a:off x="3273626" y="3171366"/>
            <a:ext cx="250311" cy="5542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35602" y="1953976"/>
            <a:ext cx="543900" cy="175204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3"/>
          <p:cNvSpPr txBox="1">
            <a:spLocks/>
          </p:cNvSpPr>
          <p:nvPr/>
        </p:nvSpPr>
        <p:spPr>
          <a:xfrm>
            <a:off x="169863" y="206663"/>
            <a:ext cx="4088767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chemeClr val="accent5"/>
                </a:solidFill>
              </a:rPr>
              <a:t>D</a:t>
            </a:r>
            <a:r>
              <a:rPr lang="en-US" sz="2800" dirty="0"/>
              <a:t>irected Multigraph</a:t>
            </a:r>
            <a:endParaRPr lang="en-US" sz="2800" dirty="0">
              <a:solidFill>
                <a:schemeClr val="accent5"/>
              </a:solidFill>
            </a:endParaRPr>
          </a:p>
        </p:txBody>
      </p:sp>
      <p:cxnSp>
        <p:nvCxnSpPr>
          <p:cNvPr id="14" name="Straight Arrow Connector 13"/>
          <p:cNvCxnSpPr>
            <a:endCxn id="20" idx="2"/>
          </p:cNvCxnSpPr>
          <p:nvPr/>
        </p:nvCxnSpPr>
        <p:spPr>
          <a:xfrm>
            <a:off x="3313830" y="3816379"/>
            <a:ext cx="689462" cy="106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75619" y="292109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28760" y="208114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21365" y="282546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73016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49413" y="101594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03292" y="368973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99105" y="200925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81580" y="4425988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06099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398336" y="167507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00372" y="121767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20033" y="175365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39298" y="368538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208460" y="3171366"/>
            <a:ext cx="239259" cy="51957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52986" y="2355681"/>
            <a:ext cx="259028" cy="56731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23945" y="381637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24401" y="2000354"/>
            <a:ext cx="268946" cy="81532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1"/>
            <a:endCxn id="31" idx="5"/>
          </p:cNvCxnSpPr>
          <p:nvPr/>
        </p:nvCxnSpPr>
        <p:spPr>
          <a:xfrm flipH="1" flipV="1">
            <a:off x="3534700" y="1452000"/>
            <a:ext cx="1311603" cy="1276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1"/>
          </p:cNvCxnSpPr>
          <p:nvPr/>
        </p:nvCxnSpPr>
        <p:spPr>
          <a:xfrm flipH="1" flipV="1">
            <a:off x="4225779" y="3915804"/>
            <a:ext cx="696005" cy="550388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  <a:endCxn id="28" idx="0"/>
          </p:cNvCxnSpPr>
          <p:nvPr/>
        </p:nvCxnSpPr>
        <p:spPr>
          <a:xfrm flipH="1">
            <a:off x="5018846" y="2922523"/>
            <a:ext cx="494374" cy="150346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5"/>
            <a:endCxn id="38" idx="0"/>
          </p:cNvCxnSpPr>
          <p:nvPr/>
        </p:nvCxnSpPr>
        <p:spPr>
          <a:xfrm>
            <a:off x="4355693" y="3059789"/>
            <a:ext cx="1405518" cy="7565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9" idx="2"/>
          </p:cNvCxnSpPr>
          <p:nvPr/>
        </p:nvCxnSpPr>
        <p:spPr>
          <a:xfrm flipV="1">
            <a:off x="2672868" y="1153207"/>
            <a:ext cx="2676545" cy="64037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3"/>
          </p:cNvCxnSpPr>
          <p:nvPr/>
        </p:nvCxnSpPr>
        <p:spPr>
          <a:xfrm flipH="1">
            <a:off x="5058418" y="2243585"/>
            <a:ext cx="780891" cy="511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6"/>
            <a:endCxn id="27" idx="1"/>
          </p:cNvCxnSpPr>
          <p:nvPr/>
        </p:nvCxnSpPr>
        <p:spPr>
          <a:xfrm>
            <a:off x="3574904" y="1354938"/>
            <a:ext cx="2264405" cy="6945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080631" y="2785921"/>
            <a:ext cx="392385" cy="150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503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36381" y="1391884"/>
            <a:ext cx="660561" cy="66056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75887" y="2167971"/>
            <a:ext cx="16290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San Diego</a:t>
            </a:r>
          </a:p>
        </p:txBody>
      </p:sp>
      <p:cxnSp>
        <p:nvCxnSpPr>
          <p:cNvPr id="5" name="Straight Arrow Connector 4"/>
          <p:cNvCxnSpPr>
            <a:stCxn id="2" idx="6"/>
          </p:cNvCxnSpPr>
          <p:nvPr/>
        </p:nvCxnSpPr>
        <p:spPr>
          <a:xfrm flipV="1">
            <a:off x="3496942" y="1722031"/>
            <a:ext cx="2012510" cy="13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5509452" y="1414937"/>
            <a:ext cx="660561" cy="660561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35005" y="2161094"/>
            <a:ext cx="1603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Santa Clara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36822" y="1175452"/>
            <a:ext cx="1710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vertexID: 469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0604" y="1363935"/>
            <a:ext cx="16451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Edge label: 22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55841" y="1175452"/>
            <a:ext cx="17108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vertexID: 3728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EFA47F-3AFA-A08B-082B-2C8D4E004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4" y="273844"/>
            <a:ext cx="6642848" cy="722837"/>
          </a:xfrm>
        </p:spPr>
        <p:txBody>
          <a:bodyPr>
            <a:normAutofit fontScale="90000"/>
          </a:bodyPr>
          <a:lstStyle/>
          <a:p>
            <a:r>
              <a:rPr lang="en-US" dirty="0"/>
              <a:t>Graph: Two Vertices and One Directed Edge:</a:t>
            </a:r>
            <a:br>
              <a:rPr lang="en-US" dirty="0"/>
            </a:br>
            <a:r>
              <a:rPr lang="en-US" dirty="0"/>
              <a:t>Each Vertex has a Unique ID</a:t>
            </a:r>
          </a:p>
        </p:txBody>
      </p:sp>
    </p:spTree>
    <p:extLst>
      <p:ext uri="{BB962C8B-B14F-4D97-AF65-F5344CB8AC3E}">
        <p14:creationId xmlns:p14="http://schemas.microsoft.com/office/powerpoint/2010/main" val="143987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Arrow Connector 69"/>
          <p:cNvCxnSpPr/>
          <p:nvPr/>
        </p:nvCxnSpPr>
        <p:spPr>
          <a:xfrm flipH="1" flipV="1">
            <a:off x="5058418" y="2871311"/>
            <a:ext cx="473815" cy="18116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4314282" y="2018331"/>
            <a:ext cx="267156" cy="81289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33" idx="7"/>
          </p:cNvCxnSpPr>
          <p:nvPr/>
        </p:nvCxnSpPr>
        <p:spPr>
          <a:xfrm flipH="1">
            <a:off x="3273626" y="3171366"/>
            <a:ext cx="250311" cy="5542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535602" y="1953976"/>
            <a:ext cx="543900" cy="175204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3"/>
          <p:cNvSpPr txBox="1">
            <a:spLocks/>
          </p:cNvSpPr>
          <p:nvPr/>
        </p:nvSpPr>
        <p:spPr>
          <a:xfrm>
            <a:off x="169863" y="206663"/>
            <a:ext cx="5106987" cy="487313"/>
          </a:xfrm>
          <a:prstGeom prst="rect">
            <a:avLst/>
          </a:prstGeom>
        </p:spPr>
        <p:txBody>
          <a:bodyPr/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 kern="1200">
                <a:solidFill>
                  <a:srgbClr val="404040"/>
                </a:solidFill>
                <a:latin typeface="Newslab Thin"/>
                <a:ea typeface="MS PGothic" pitchFamily="34" charset="-128"/>
                <a:cs typeface="Newslab Thin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MS PGothic" pitchFamily="34" charset="-128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404040"/>
                </a:solidFill>
                <a:latin typeface="Newslab Thin" charset="0"/>
                <a:ea typeface="ＭＳ Ｐゴシック" charset="0"/>
              </a:defRPr>
            </a:lvl9pPr>
          </a:lstStyle>
          <a:p>
            <a:r>
              <a:rPr lang="en-US" sz="2800" dirty="0">
                <a:solidFill>
                  <a:schemeClr val="accent5"/>
                </a:solidFill>
              </a:rPr>
              <a:t>D</a:t>
            </a:r>
            <a:r>
              <a:rPr lang="en-US" sz="2000" dirty="0"/>
              <a:t>irected Multigraph with/without labels</a:t>
            </a:r>
            <a:endParaRPr lang="en-US" sz="2000" dirty="0">
              <a:solidFill>
                <a:schemeClr val="accent5"/>
              </a:solidFill>
            </a:endParaRPr>
          </a:p>
        </p:txBody>
      </p:sp>
      <p:cxnSp>
        <p:nvCxnSpPr>
          <p:cNvPr id="14" name="Straight Arrow Connector 13"/>
          <p:cNvCxnSpPr>
            <a:endCxn id="20" idx="2"/>
          </p:cNvCxnSpPr>
          <p:nvPr/>
        </p:nvCxnSpPr>
        <p:spPr>
          <a:xfrm>
            <a:off x="3313830" y="3816379"/>
            <a:ext cx="689462" cy="1061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375619" y="2921090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728760" y="208114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21365" y="282546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473016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49413" y="101594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03292" y="368973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799105" y="2009257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881580" y="4425988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806099" y="268819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398336" y="1675075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00372" y="121767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20033" y="1753652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039298" y="3685381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208460" y="3171366"/>
            <a:ext cx="239259" cy="51957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52986" y="2355681"/>
            <a:ext cx="259028" cy="56731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5623945" y="3816379"/>
            <a:ext cx="274532" cy="27453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4224401" y="2000354"/>
            <a:ext cx="268946" cy="81532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9" idx="1"/>
            <a:endCxn id="31" idx="5"/>
          </p:cNvCxnSpPr>
          <p:nvPr/>
        </p:nvCxnSpPr>
        <p:spPr>
          <a:xfrm flipH="1" flipV="1">
            <a:off x="3534700" y="1452000"/>
            <a:ext cx="1311603" cy="1276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1"/>
          </p:cNvCxnSpPr>
          <p:nvPr/>
        </p:nvCxnSpPr>
        <p:spPr>
          <a:xfrm flipH="1" flipV="1">
            <a:off x="4225779" y="3915804"/>
            <a:ext cx="696005" cy="550388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  <a:endCxn id="28" idx="0"/>
          </p:cNvCxnSpPr>
          <p:nvPr/>
        </p:nvCxnSpPr>
        <p:spPr>
          <a:xfrm flipH="1">
            <a:off x="5018846" y="2922523"/>
            <a:ext cx="494374" cy="1503465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5"/>
            <a:endCxn id="38" idx="0"/>
          </p:cNvCxnSpPr>
          <p:nvPr/>
        </p:nvCxnSpPr>
        <p:spPr>
          <a:xfrm>
            <a:off x="4355693" y="3059789"/>
            <a:ext cx="1405518" cy="7565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19" idx="2"/>
          </p:cNvCxnSpPr>
          <p:nvPr/>
        </p:nvCxnSpPr>
        <p:spPr>
          <a:xfrm flipV="1">
            <a:off x="2672868" y="1153207"/>
            <a:ext cx="2676545" cy="640377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7" idx="3"/>
          </p:cNvCxnSpPr>
          <p:nvPr/>
        </p:nvCxnSpPr>
        <p:spPr>
          <a:xfrm flipH="1">
            <a:off x="5058418" y="2243585"/>
            <a:ext cx="780891" cy="511399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1" idx="6"/>
            <a:endCxn id="27" idx="1"/>
          </p:cNvCxnSpPr>
          <p:nvPr/>
        </p:nvCxnSpPr>
        <p:spPr>
          <a:xfrm>
            <a:off x="3574904" y="1354938"/>
            <a:ext cx="2264405" cy="694523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080631" y="2785921"/>
            <a:ext cx="392385" cy="15090"/>
          </a:xfrm>
          <a:prstGeom prst="straightConnector1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399699" y="2585707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836277" y="1423995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95115" y="3848806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93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030013" y="1577883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12885" y="3810375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45005" y="2509169"/>
            <a:ext cx="554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46</a:t>
            </a:r>
          </a:p>
        </p:txBody>
      </p:sp>
    </p:spTree>
    <p:extLst>
      <p:ext uri="{BB962C8B-B14F-4D97-AF65-F5344CB8AC3E}">
        <p14:creationId xmlns:p14="http://schemas.microsoft.com/office/powerpoint/2010/main" val="2772888907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67571</TotalTime>
  <Words>1167</Words>
  <Application>Microsoft Macintosh PowerPoint</Application>
  <PresentationFormat>On-screen Show (16:9)</PresentationFormat>
  <Paragraphs>229</Paragraphs>
  <Slides>29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Lucida Grande</vt:lpstr>
      <vt:lpstr>Newslab Thin</vt:lpstr>
      <vt:lpstr>Source Sans Pro</vt:lpstr>
      <vt:lpstr>Source Sans Pro Light</vt:lpstr>
      <vt:lpstr>Wingdings</vt:lpstr>
      <vt:lpstr>scu-ppt-master</vt:lpstr>
      <vt:lpstr>Excel.Chart.8</vt:lpstr>
      <vt:lpstr>Introduction  to GraphFrames</vt:lpstr>
      <vt:lpstr>What is a GraphFrame?</vt:lpstr>
      <vt:lpstr>Graphs in GraphFrame</vt:lpstr>
      <vt:lpstr>GraphFrames API</vt:lpstr>
      <vt:lpstr>Graph: Two Vertices and One Edge</vt:lpstr>
      <vt:lpstr>PowerPoint Presentation</vt:lpstr>
      <vt:lpstr>PowerPoint Presentation</vt:lpstr>
      <vt:lpstr>Graph: Two Vertices and One Directed Edge: Each Vertex has a Unique ID</vt:lpstr>
      <vt:lpstr>PowerPoint Presentation</vt:lpstr>
      <vt:lpstr>PowerPoint Presentation</vt:lpstr>
      <vt:lpstr>Create Graph by using GraphFrames</vt:lpstr>
      <vt:lpstr>Create Graph</vt:lpstr>
      <vt:lpstr>Create Graph</vt:lpstr>
      <vt:lpstr>Create Nodes</vt:lpstr>
      <vt:lpstr>Create Edges</vt:lpstr>
      <vt:lpstr>Create Graph</vt:lpstr>
      <vt:lpstr>Create Graph: GraphFrame API</vt:lpstr>
      <vt:lpstr>How to Create Graph using GraphFrames Package  (high-level)</vt:lpstr>
      <vt:lpstr>How to Create Graph using GraphFrames Package (detailed)</vt:lpstr>
      <vt:lpstr>How to Create Graph using GraphFrames Package (detailed)</vt:lpstr>
      <vt:lpstr>Create Graph: Complete Code</vt:lpstr>
      <vt:lpstr>Apply transformations</vt:lpstr>
      <vt:lpstr>Algorithm Coverage </vt:lpstr>
      <vt:lpstr>Use built in algorithms: Example PageRank</vt:lpstr>
      <vt:lpstr>Motif Finding</vt:lpstr>
      <vt:lpstr>Motif Finding</vt:lpstr>
      <vt:lpstr>Motif Language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here. It can be one or two lines.</dc:title>
  <dc:creator>SameerF</dc:creator>
  <cp:lastModifiedBy>Parsian, Mahmoud</cp:lastModifiedBy>
  <cp:revision>790</cp:revision>
  <dcterms:created xsi:type="dcterms:W3CDTF">2015-09-10T04:20:35Z</dcterms:created>
  <dcterms:modified xsi:type="dcterms:W3CDTF">2024-06-04T01:46:00Z</dcterms:modified>
</cp:coreProperties>
</file>