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embeddedFontLst>
    <p:embeddedFont>
      <p:font typeface="Questrial" panose="020B0604020202020204" charset="0"/>
      <p:regular r:id="rId69"/>
    </p:embeddedFont>
    <p:embeddedFont>
      <p:font typeface="Calibri" panose="020F0502020204030204"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ableStyles" Target="tableStyles.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787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baseline="0" dirty="0">
                <a:solidFill>
                  <a:srgbClr val="000000"/>
                </a:solidFill>
                <a:latin typeface="Arial"/>
                <a:ea typeface="Arial"/>
                <a:cs typeface="Arial"/>
                <a:sym typeface="Arial"/>
              </a:rPr>
              <a:t>We avoid materializing data on HDFS after each iteration</a:t>
            </a:r>
            <a:endParaRPr dirty="0"/>
          </a:p>
        </p:txBody>
      </p:sp>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192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baseline="0" dirty="0">
                <a:solidFill>
                  <a:srgbClr val="000000"/>
                </a:solidFill>
                <a:latin typeface="Arial"/>
                <a:ea typeface="Arial"/>
                <a:cs typeface="Arial"/>
                <a:sym typeface="Arial"/>
              </a:rPr>
              <a:t>We avoid materializing data on HDFS after each iteration</a:t>
            </a:r>
            <a:endParaRPr dirty="0"/>
          </a:p>
        </p:txBody>
      </p:sp>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5967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35" name="Shape 2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8240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6568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79" name="Shape 17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972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7" name="Shape 1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654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187" name="Shape 18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374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522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Scala is a functional programming language that runs in a JVM</a:t>
            </a:r>
            <a:endParaRPr dirty="0"/>
          </a:p>
        </p:txBody>
      </p:sp>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5828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dirty="0"/>
          </a:p>
        </p:txBody>
      </p:sp>
    </p:spTree>
    <p:extLst>
      <p:ext uri="{BB962C8B-B14F-4D97-AF65-F5344CB8AC3E}">
        <p14:creationId xmlns:p14="http://schemas.microsoft.com/office/powerpoint/2010/main" val="662902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 use some code snippets and spark shell in this class.</a:t>
            </a:r>
            <a:endParaRPr dirty="0"/>
          </a:p>
        </p:txBody>
      </p:sp>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053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We use some code snippets and spark shell in this class.</a:t>
            </a:r>
            <a:endParaRPr dirty="0"/>
          </a:p>
        </p:txBody>
      </p:sp>
      <p:sp>
        <p:nvSpPr>
          <p:cNvPr id="195" name="Shape 1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148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042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0330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652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4976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Cluster manager --  </a:t>
            </a:r>
            <a:r>
              <a:rPr lang="en-US" dirty="0" err="1"/>
              <a:t>mesos</a:t>
            </a:r>
            <a:r>
              <a:rPr lang="en-US" dirty="0"/>
              <a:t>, yarn, spark core standalone manager</a:t>
            </a: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843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Uses a directed acyclic graph of RDDs </a:t>
            </a:r>
            <a:r>
              <a:rPr lang="en-US" dirty="0">
                <a:sym typeface="Wingdings" panose="05000000000000000000" pitchFamily="2" charset="2"/>
              </a:rPr>
              <a:t> create a schedule of spark tasks ..with the help of cluster manager assigns those tasks to worker nodes</a:t>
            </a: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7828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212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40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7081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9357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97085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39700" indent="0">
              <a:buNone/>
            </a:pPr>
            <a:r>
              <a:rPr lang="en-US" sz="1100" b="0" i="0" u="none" strike="noStrike" cap="none" baseline="0" dirty="0">
                <a:solidFill>
                  <a:srgbClr val="000000"/>
                </a:solidFill>
                <a:latin typeface="Arial"/>
                <a:ea typeface="Arial"/>
                <a:cs typeface="Arial"/>
                <a:sym typeface="Arial"/>
              </a:rPr>
              <a:t>Created by starting with a file in </a:t>
            </a:r>
            <a:r>
              <a:rPr lang="en-US" sz="1100" b="0" i="1" u="none" strike="noStrike" cap="none" baseline="0" dirty="0">
                <a:solidFill>
                  <a:srgbClr val="000000"/>
                </a:solidFill>
                <a:latin typeface="Arial"/>
                <a:ea typeface="Arial"/>
                <a:cs typeface="Arial"/>
                <a:sym typeface="Arial"/>
              </a:rPr>
              <a:t>Hadoop Distributed File System </a:t>
            </a:r>
            <a:r>
              <a:rPr lang="en-US" sz="1100" b="0" i="0" u="none" strike="noStrike" cap="none" baseline="0" dirty="0">
                <a:solidFill>
                  <a:srgbClr val="000000"/>
                </a:solidFill>
                <a:latin typeface="Arial"/>
                <a:ea typeface="Arial"/>
                <a:cs typeface="Arial"/>
                <a:sym typeface="Arial"/>
              </a:rPr>
              <a:t>(HDFS) or an </a:t>
            </a:r>
            <a:r>
              <a:rPr lang="en-US" sz="1100" b="0" i="1" u="none" strike="noStrike" cap="none" baseline="0" dirty="0">
                <a:solidFill>
                  <a:srgbClr val="000000"/>
                </a:solidFill>
                <a:latin typeface="Arial"/>
                <a:ea typeface="Arial"/>
                <a:cs typeface="Arial"/>
                <a:sym typeface="Arial"/>
              </a:rPr>
              <a:t>existing collection </a:t>
            </a:r>
            <a:r>
              <a:rPr lang="en-US" sz="1100" b="0" i="0" u="none" strike="noStrike" cap="none" baseline="0" dirty="0">
                <a:solidFill>
                  <a:srgbClr val="000000"/>
                </a:solidFill>
                <a:latin typeface="Arial"/>
                <a:ea typeface="Arial"/>
                <a:cs typeface="Arial"/>
                <a:sym typeface="Arial"/>
              </a:rPr>
              <a:t>in the driver program</a:t>
            </a:r>
          </a:p>
          <a:p>
            <a:endParaRPr lang="en-US" dirty="0"/>
          </a:p>
          <a:p>
            <a:pPr marL="0" lvl="0" indent="0" rtl="0">
              <a:spcBef>
                <a:spcPts val="0"/>
              </a:spcBef>
              <a:spcAft>
                <a:spcPts val="0"/>
              </a:spcAft>
              <a:buNone/>
            </a:pPr>
            <a:r>
              <a:rPr lang="en-US" dirty="0"/>
              <a:t>Similar to map or reduce… Map is similar to map reduce map..   Group-by is kind of reduce function..  There are other functions</a:t>
            </a:r>
          </a:p>
          <a:p>
            <a:pPr marL="0" lvl="0" indent="0" rtl="0">
              <a:spcBef>
                <a:spcPts val="0"/>
              </a:spcBef>
              <a:spcAft>
                <a:spcPts val="0"/>
              </a:spcAft>
              <a:buNone/>
            </a:pPr>
            <a:endParaRPr lang="en-US" dirty="0"/>
          </a:p>
          <a:p>
            <a:pPr marL="0" lvl="0" indent="0" rtl="0">
              <a:spcBef>
                <a:spcPts val="0"/>
              </a:spcBef>
              <a:spcAft>
                <a:spcPts val="0"/>
              </a:spcAft>
              <a:buNone/>
            </a:pPr>
            <a:r>
              <a:rPr lang="en-US" sz="1100" b="0" i="0" u="none" strike="noStrike" cap="none" baseline="0" dirty="0">
                <a:solidFill>
                  <a:srgbClr val="000000"/>
                </a:solidFill>
                <a:latin typeface="Arial"/>
                <a:ea typeface="Arial"/>
                <a:cs typeface="Arial"/>
                <a:sym typeface="Arial"/>
              </a:rPr>
              <a:t>May be </a:t>
            </a:r>
            <a:r>
              <a:rPr lang="en-US" sz="1100" b="0" i="1" u="none" strike="noStrike" cap="none" baseline="0" dirty="0">
                <a:solidFill>
                  <a:srgbClr val="000000"/>
                </a:solidFill>
                <a:latin typeface="Arial"/>
                <a:ea typeface="Arial"/>
                <a:cs typeface="Arial"/>
                <a:sym typeface="Arial"/>
              </a:rPr>
              <a:t>persisted </a:t>
            </a:r>
            <a:r>
              <a:rPr lang="en-US" sz="1100" b="0" i="0" u="none" strike="noStrike" cap="none" baseline="0" dirty="0">
                <a:solidFill>
                  <a:srgbClr val="000000"/>
                </a:solidFill>
                <a:latin typeface="Arial"/>
                <a:ea typeface="Arial"/>
                <a:cs typeface="Arial"/>
                <a:sym typeface="Arial"/>
              </a:rPr>
              <a:t>in memory for </a:t>
            </a:r>
            <a:r>
              <a:rPr lang="en-US" sz="1100" b="0" i="1" u="none" strike="noStrike" cap="none" baseline="0" dirty="0">
                <a:solidFill>
                  <a:srgbClr val="000000"/>
                </a:solidFill>
                <a:latin typeface="Arial"/>
                <a:ea typeface="Arial"/>
                <a:cs typeface="Arial"/>
                <a:sym typeface="Arial"/>
              </a:rPr>
              <a:t>efficient reuse </a:t>
            </a:r>
            <a:r>
              <a:rPr lang="en-US" sz="1100" b="0" i="0" u="none" strike="noStrike" cap="none" baseline="0" dirty="0">
                <a:solidFill>
                  <a:srgbClr val="000000"/>
                </a:solidFill>
                <a:latin typeface="Arial"/>
                <a:ea typeface="Arial"/>
                <a:cs typeface="Arial"/>
                <a:sym typeface="Arial"/>
              </a:rPr>
              <a:t>across parallel operations (caching)</a:t>
            </a:r>
          </a:p>
          <a:p>
            <a:pPr marL="0" lvl="0" indent="0" rtl="0">
              <a:spcBef>
                <a:spcPts val="0"/>
              </a:spcBef>
              <a:spcAft>
                <a:spcPts val="0"/>
              </a:spcAft>
              <a:buNone/>
            </a:pPr>
            <a:endParaRPr lang="en-US" sz="1100" b="0" i="0" u="none" strike="noStrike" cap="none" baseline="0" dirty="0">
              <a:solidFill>
                <a:srgbClr val="000000"/>
              </a:solidFill>
              <a:latin typeface="Arial"/>
              <a:cs typeface="Arial"/>
              <a:sym typeface="Arial"/>
            </a:endParaRPr>
          </a:p>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1445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1100" b="0" i="0" u="none" strike="noStrike" cap="none" baseline="0" dirty="0" err="1">
                <a:solidFill>
                  <a:srgbClr val="000000"/>
                </a:solidFill>
                <a:latin typeface="Arial"/>
                <a:cs typeface="Arial"/>
                <a:sym typeface="Arial"/>
              </a:rPr>
              <a:t>mydata</a:t>
            </a:r>
            <a:r>
              <a:rPr lang="en-US" sz="1100" b="0" i="0" u="none" strike="noStrike" cap="none" baseline="0" dirty="0">
                <a:solidFill>
                  <a:srgbClr val="000000"/>
                </a:solidFill>
                <a:latin typeface="Arial"/>
                <a:cs typeface="Arial"/>
                <a:sym typeface="Arial"/>
              </a:rPr>
              <a:t> is a RDD…     </a:t>
            </a:r>
            <a:r>
              <a:rPr lang="en-US" sz="1100" b="0" i="0" u="none" strike="noStrike" cap="none" baseline="0" dirty="0" err="1">
                <a:solidFill>
                  <a:srgbClr val="000000"/>
                </a:solidFill>
                <a:latin typeface="Arial"/>
                <a:cs typeface="Arial"/>
                <a:sym typeface="Arial"/>
              </a:rPr>
              <a:t>sc</a:t>
            </a:r>
            <a:r>
              <a:rPr lang="en-US" sz="1100" b="0" i="0" u="none" strike="noStrike" cap="none" baseline="0" dirty="0">
                <a:solidFill>
                  <a:srgbClr val="000000"/>
                </a:solidFill>
                <a:latin typeface="Arial"/>
                <a:cs typeface="Arial"/>
                <a:sym typeface="Arial"/>
              </a:rPr>
              <a:t>– the context..  Count is an action…</a:t>
            </a:r>
          </a:p>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226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46089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2903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04725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Talk about lineage here</a:t>
            </a: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3190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8522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669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086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866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3039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194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endParaRPr lang="en-US"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53786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63052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2246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04957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5876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15706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3980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Spark is not, despite the hype, a replacement for Hadoop. Nor </a:t>
            </a:r>
            <a:r>
              <a:rPr lang="en-US" dirty="0" err="1"/>
              <a:t>mapreduce</a:t>
            </a:r>
            <a:r>
              <a:rPr lang="en-US" dirty="0"/>
              <a:t> is dead. Spark can run on top of Hadoop, benefiting from yarn….. And underlying storage HDFS…    spark can also run completely separately from Hadoop, integrating with alternative cluster managers like </a:t>
            </a:r>
            <a:r>
              <a:rPr lang="en-US" dirty="0" err="1"/>
              <a:t>mesos</a:t>
            </a:r>
            <a:r>
              <a:rPr lang="en-US" dirty="0"/>
              <a:t>, and alternative storage platforms such as </a:t>
            </a:r>
            <a:r>
              <a:rPr lang="en-US" dirty="0" err="1"/>
              <a:t>cassandra</a:t>
            </a:r>
            <a:endParaRPr dirty="0"/>
          </a:p>
        </p:txBody>
      </p:sp>
      <p:sp>
        <p:nvSpPr>
          <p:cNvPr id="111" name="Shape 1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71606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3" name="Shape 20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76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51949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35" name="Shape 23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6366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09" name="Shape 20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88116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1" name="Shape 2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66690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59" name="Shape 259"/>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1585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Shape 26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67" name="Shape 26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39576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75" name="Shape 27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95853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283" name="Shape 28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57818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291" name="Shape 29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7167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9740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Shape 29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00" name="Shape 3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3307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Shape 36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61" name="Shape 36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52406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Shape 31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11" name="Shape 31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241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Shape 37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77" name="Shape 37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00591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Shape 38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385" name="Shape 38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8758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
        <p:nvSpPr>
          <p:cNvPr id="151" name="Shape 15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26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163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Shape 35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
        <p:nvSpPr>
          <p:cNvPr id="353" name="Shape 35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191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sp>
        <p:nvSpPr>
          <p:cNvPr id="17" name="Shape 17"/>
          <p:cNvSpPr/>
          <p:nvPr/>
        </p:nvSpPr>
        <p:spPr>
          <a:xfrm>
            <a:off x="0" y="0"/>
            <a:ext cx="12192000" cy="4572001"/>
          </a:xfrm>
          <a:prstGeom prst="rect">
            <a:avLst/>
          </a:prstGeom>
          <a:solidFill>
            <a:srgbClr val="1482AB"/>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18"/>
          <p:cNvSpPr/>
          <p:nvPr/>
        </p:nvSpPr>
        <p:spPr>
          <a:xfrm>
            <a:off x="-1" y="0"/>
            <a:ext cx="12192000" cy="4572001"/>
          </a:xfrm>
          <a:custGeom>
            <a:avLst/>
            <a:gdLst/>
            <a:ahLst/>
            <a:cxnLst/>
            <a:rect l="0" t="0" r="0" b="0"/>
            <a:pathLst>
              <a:path w="120000" h="120000" extrusionOk="0">
                <a:moveTo>
                  <a:pt x="120000" y="115170"/>
                </a:moveTo>
                <a:lnTo>
                  <a:pt x="120000" y="120000"/>
                </a:lnTo>
                <a:lnTo>
                  <a:pt x="118247" y="120000"/>
                </a:lnTo>
                <a:cubicBezTo>
                  <a:pt x="118945" y="118706"/>
                  <a:pt x="119539" y="117060"/>
                  <a:pt x="120000" y="115170"/>
                </a:cubicBezTo>
                <a:close/>
                <a:moveTo>
                  <a:pt x="120000" y="106074"/>
                </a:moveTo>
                <a:lnTo>
                  <a:pt x="120000" y="109566"/>
                </a:lnTo>
                <a:cubicBezTo>
                  <a:pt x="118164" y="111408"/>
                  <a:pt x="116704" y="115210"/>
                  <a:pt x="116010" y="120000"/>
                </a:cubicBezTo>
                <a:lnTo>
                  <a:pt x="114663" y="120000"/>
                </a:lnTo>
                <a:cubicBezTo>
                  <a:pt x="115458" y="113388"/>
                  <a:pt x="117459" y="108173"/>
                  <a:pt x="120000" y="106074"/>
                </a:cubicBezTo>
                <a:close/>
                <a:moveTo>
                  <a:pt x="105975" y="104971"/>
                </a:moveTo>
                <a:lnTo>
                  <a:pt x="106143" y="105014"/>
                </a:lnTo>
                <a:cubicBezTo>
                  <a:pt x="106462" y="105028"/>
                  <a:pt x="106776" y="105106"/>
                  <a:pt x="107083" y="105252"/>
                </a:cubicBezTo>
                <a:cubicBezTo>
                  <a:pt x="107138" y="105241"/>
                  <a:pt x="107190" y="105266"/>
                  <a:pt x="107242" y="105292"/>
                </a:cubicBezTo>
                <a:lnTo>
                  <a:pt x="107243" y="105322"/>
                </a:lnTo>
                <a:cubicBezTo>
                  <a:pt x="110315" y="106678"/>
                  <a:pt x="112808" y="112428"/>
                  <a:pt x="113726" y="120000"/>
                </a:cubicBezTo>
                <a:lnTo>
                  <a:pt x="112373" y="120000"/>
                </a:lnTo>
                <a:cubicBezTo>
                  <a:pt x="111552" y="114366"/>
                  <a:pt x="109678" y="110092"/>
                  <a:pt x="107375" y="108772"/>
                </a:cubicBezTo>
                <a:cubicBezTo>
                  <a:pt x="107715" y="113376"/>
                  <a:pt x="108721" y="117362"/>
                  <a:pt x="110129" y="120000"/>
                </a:cubicBezTo>
                <a:lnTo>
                  <a:pt x="108217" y="120000"/>
                </a:lnTo>
                <a:cubicBezTo>
                  <a:pt x="107074" y="116866"/>
                  <a:pt x="106301" y="112821"/>
                  <a:pt x="106061" y="108333"/>
                </a:cubicBezTo>
                <a:cubicBezTo>
                  <a:pt x="106060" y="108332"/>
                  <a:pt x="106058" y="108332"/>
                  <a:pt x="106056" y="108331"/>
                </a:cubicBezTo>
                <a:lnTo>
                  <a:pt x="106051" y="108156"/>
                </a:lnTo>
                <a:cubicBezTo>
                  <a:pt x="106001" y="107362"/>
                  <a:pt x="105977" y="106551"/>
                  <a:pt x="105977" y="105729"/>
                </a:cubicBezTo>
                <a:cubicBezTo>
                  <a:pt x="105965" y="105581"/>
                  <a:pt x="105964" y="105433"/>
                  <a:pt x="105964" y="105283"/>
                </a:cubicBezTo>
                <a:lnTo>
                  <a:pt x="105970" y="104983"/>
                </a:lnTo>
                <a:lnTo>
                  <a:pt x="105975" y="104984"/>
                </a:lnTo>
                <a:close/>
                <a:moveTo>
                  <a:pt x="105751" y="104971"/>
                </a:moveTo>
                <a:lnTo>
                  <a:pt x="105751" y="104984"/>
                </a:lnTo>
                <a:lnTo>
                  <a:pt x="105756" y="104983"/>
                </a:lnTo>
                <a:lnTo>
                  <a:pt x="105762" y="105283"/>
                </a:lnTo>
                <a:cubicBezTo>
                  <a:pt x="105762" y="105433"/>
                  <a:pt x="105761" y="105581"/>
                  <a:pt x="105749" y="105729"/>
                </a:cubicBezTo>
                <a:cubicBezTo>
                  <a:pt x="105749" y="106551"/>
                  <a:pt x="105725" y="107362"/>
                  <a:pt x="105675" y="108156"/>
                </a:cubicBezTo>
                <a:lnTo>
                  <a:pt x="105670" y="108331"/>
                </a:lnTo>
                <a:cubicBezTo>
                  <a:pt x="105668" y="108332"/>
                  <a:pt x="105666" y="108332"/>
                  <a:pt x="105665" y="108333"/>
                </a:cubicBezTo>
                <a:cubicBezTo>
                  <a:pt x="105425" y="112821"/>
                  <a:pt x="104652" y="116866"/>
                  <a:pt x="103509" y="120000"/>
                </a:cubicBezTo>
                <a:lnTo>
                  <a:pt x="101597" y="120000"/>
                </a:lnTo>
                <a:cubicBezTo>
                  <a:pt x="103005" y="117362"/>
                  <a:pt x="104011" y="113376"/>
                  <a:pt x="104351" y="108772"/>
                </a:cubicBezTo>
                <a:cubicBezTo>
                  <a:pt x="102048" y="110092"/>
                  <a:pt x="100174" y="114366"/>
                  <a:pt x="99353" y="120000"/>
                </a:cubicBezTo>
                <a:lnTo>
                  <a:pt x="98000" y="120000"/>
                </a:lnTo>
                <a:cubicBezTo>
                  <a:pt x="98919" y="112428"/>
                  <a:pt x="101411" y="106678"/>
                  <a:pt x="104483" y="105322"/>
                </a:cubicBezTo>
                <a:lnTo>
                  <a:pt x="104484" y="105292"/>
                </a:lnTo>
                <a:cubicBezTo>
                  <a:pt x="104536" y="105266"/>
                  <a:pt x="104588" y="105241"/>
                  <a:pt x="104643" y="105252"/>
                </a:cubicBezTo>
                <a:cubicBezTo>
                  <a:pt x="104950" y="105106"/>
                  <a:pt x="105264" y="105028"/>
                  <a:pt x="105583" y="105014"/>
                </a:cubicBezTo>
                <a:close/>
                <a:moveTo>
                  <a:pt x="89320" y="104971"/>
                </a:moveTo>
                <a:lnTo>
                  <a:pt x="89488" y="105014"/>
                </a:lnTo>
                <a:cubicBezTo>
                  <a:pt x="89807" y="105028"/>
                  <a:pt x="90121" y="105106"/>
                  <a:pt x="90428" y="105252"/>
                </a:cubicBezTo>
                <a:cubicBezTo>
                  <a:pt x="90483" y="105241"/>
                  <a:pt x="90535" y="105266"/>
                  <a:pt x="90587" y="105292"/>
                </a:cubicBezTo>
                <a:lnTo>
                  <a:pt x="90588" y="105322"/>
                </a:lnTo>
                <a:cubicBezTo>
                  <a:pt x="93660" y="106678"/>
                  <a:pt x="96153" y="112428"/>
                  <a:pt x="97071" y="120000"/>
                </a:cubicBezTo>
                <a:lnTo>
                  <a:pt x="95718" y="120000"/>
                </a:lnTo>
                <a:cubicBezTo>
                  <a:pt x="94897" y="114366"/>
                  <a:pt x="93023" y="110092"/>
                  <a:pt x="90720" y="108772"/>
                </a:cubicBezTo>
                <a:cubicBezTo>
                  <a:pt x="91060" y="113376"/>
                  <a:pt x="92066" y="117362"/>
                  <a:pt x="93474" y="120000"/>
                </a:cubicBezTo>
                <a:lnTo>
                  <a:pt x="91562" y="120000"/>
                </a:lnTo>
                <a:cubicBezTo>
                  <a:pt x="90419" y="116866"/>
                  <a:pt x="89646" y="112821"/>
                  <a:pt x="89406" y="108333"/>
                </a:cubicBezTo>
                <a:cubicBezTo>
                  <a:pt x="89405" y="108332"/>
                  <a:pt x="89403" y="108332"/>
                  <a:pt x="89401" y="108331"/>
                </a:cubicBezTo>
                <a:lnTo>
                  <a:pt x="89396" y="108156"/>
                </a:lnTo>
                <a:cubicBezTo>
                  <a:pt x="89346" y="107362"/>
                  <a:pt x="89322" y="106551"/>
                  <a:pt x="89322" y="105729"/>
                </a:cubicBezTo>
                <a:cubicBezTo>
                  <a:pt x="89310" y="105581"/>
                  <a:pt x="89309" y="105433"/>
                  <a:pt x="89309" y="105283"/>
                </a:cubicBezTo>
                <a:lnTo>
                  <a:pt x="89315" y="104983"/>
                </a:lnTo>
                <a:lnTo>
                  <a:pt x="89320" y="104984"/>
                </a:lnTo>
                <a:close/>
                <a:moveTo>
                  <a:pt x="89096" y="104971"/>
                </a:moveTo>
                <a:lnTo>
                  <a:pt x="89096" y="104984"/>
                </a:lnTo>
                <a:lnTo>
                  <a:pt x="89101" y="104983"/>
                </a:lnTo>
                <a:lnTo>
                  <a:pt x="89107" y="105283"/>
                </a:lnTo>
                <a:cubicBezTo>
                  <a:pt x="89107" y="105433"/>
                  <a:pt x="89106" y="105581"/>
                  <a:pt x="89094" y="105729"/>
                </a:cubicBezTo>
                <a:cubicBezTo>
                  <a:pt x="89094" y="106551"/>
                  <a:pt x="89070" y="107362"/>
                  <a:pt x="89020" y="108156"/>
                </a:cubicBezTo>
                <a:lnTo>
                  <a:pt x="89015" y="108331"/>
                </a:lnTo>
                <a:cubicBezTo>
                  <a:pt x="89013" y="108332"/>
                  <a:pt x="89011" y="108332"/>
                  <a:pt x="89010" y="108333"/>
                </a:cubicBezTo>
                <a:cubicBezTo>
                  <a:pt x="88770" y="112821"/>
                  <a:pt x="87997" y="116866"/>
                  <a:pt x="86854" y="120000"/>
                </a:cubicBezTo>
                <a:lnTo>
                  <a:pt x="84942" y="120000"/>
                </a:lnTo>
                <a:cubicBezTo>
                  <a:pt x="86350" y="117362"/>
                  <a:pt x="87356" y="113376"/>
                  <a:pt x="87696" y="108772"/>
                </a:cubicBezTo>
                <a:cubicBezTo>
                  <a:pt x="85393" y="110092"/>
                  <a:pt x="83519" y="114366"/>
                  <a:pt x="82698" y="120000"/>
                </a:cubicBezTo>
                <a:lnTo>
                  <a:pt x="81345" y="120000"/>
                </a:lnTo>
                <a:cubicBezTo>
                  <a:pt x="82263" y="112428"/>
                  <a:pt x="84756" y="106678"/>
                  <a:pt x="87828" y="105322"/>
                </a:cubicBezTo>
                <a:lnTo>
                  <a:pt x="87829" y="105292"/>
                </a:lnTo>
                <a:cubicBezTo>
                  <a:pt x="87881" y="105266"/>
                  <a:pt x="87933" y="105241"/>
                  <a:pt x="87988" y="105252"/>
                </a:cubicBezTo>
                <a:cubicBezTo>
                  <a:pt x="88295" y="105106"/>
                  <a:pt x="88609" y="105028"/>
                  <a:pt x="88928" y="105014"/>
                </a:cubicBezTo>
                <a:close/>
                <a:moveTo>
                  <a:pt x="72665" y="104971"/>
                </a:moveTo>
                <a:lnTo>
                  <a:pt x="72833" y="105014"/>
                </a:lnTo>
                <a:cubicBezTo>
                  <a:pt x="73152" y="105028"/>
                  <a:pt x="73466" y="105106"/>
                  <a:pt x="73773" y="105252"/>
                </a:cubicBezTo>
                <a:cubicBezTo>
                  <a:pt x="73828" y="105241"/>
                  <a:pt x="73880" y="105266"/>
                  <a:pt x="73932" y="105292"/>
                </a:cubicBezTo>
                <a:lnTo>
                  <a:pt x="73933" y="105322"/>
                </a:lnTo>
                <a:cubicBezTo>
                  <a:pt x="77005" y="106678"/>
                  <a:pt x="79497" y="112428"/>
                  <a:pt x="80416" y="120000"/>
                </a:cubicBezTo>
                <a:lnTo>
                  <a:pt x="79063" y="120000"/>
                </a:lnTo>
                <a:cubicBezTo>
                  <a:pt x="78242" y="114366"/>
                  <a:pt x="76368" y="110092"/>
                  <a:pt x="74065" y="108772"/>
                </a:cubicBezTo>
                <a:cubicBezTo>
                  <a:pt x="74405" y="113376"/>
                  <a:pt x="75411" y="117362"/>
                  <a:pt x="76819" y="120000"/>
                </a:cubicBezTo>
                <a:lnTo>
                  <a:pt x="74907" y="120000"/>
                </a:lnTo>
                <a:cubicBezTo>
                  <a:pt x="73764" y="116866"/>
                  <a:pt x="72991" y="112821"/>
                  <a:pt x="72751" y="108333"/>
                </a:cubicBezTo>
                <a:cubicBezTo>
                  <a:pt x="72750" y="108332"/>
                  <a:pt x="72748" y="108332"/>
                  <a:pt x="72746" y="108331"/>
                </a:cubicBezTo>
                <a:lnTo>
                  <a:pt x="72741" y="108156"/>
                </a:lnTo>
                <a:cubicBezTo>
                  <a:pt x="72691" y="107362"/>
                  <a:pt x="72667" y="106551"/>
                  <a:pt x="72667" y="105729"/>
                </a:cubicBezTo>
                <a:cubicBezTo>
                  <a:pt x="72655" y="105581"/>
                  <a:pt x="72654" y="105433"/>
                  <a:pt x="72654" y="105283"/>
                </a:cubicBezTo>
                <a:lnTo>
                  <a:pt x="72660" y="104983"/>
                </a:lnTo>
                <a:lnTo>
                  <a:pt x="72665" y="104984"/>
                </a:lnTo>
                <a:close/>
                <a:moveTo>
                  <a:pt x="72441" y="104971"/>
                </a:moveTo>
                <a:lnTo>
                  <a:pt x="72441" y="104984"/>
                </a:lnTo>
                <a:lnTo>
                  <a:pt x="72446" y="104983"/>
                </a:lnTo>
                <a:lnTo>
                  <a:pt x="72452" y="105283"/>
                </a:lnTo>
                <a:cubicBezTo>
                  <a:pt x="72452" y="105433"/>
                  <a:pt x="72451" y="105581"/>
                  <a:pt x="72439" y="105729"/>
                </a:cubicBezTo>
                <a:cubicBezTo>
                  <a:pt x="72439" y="106551"/>
                  <a:pt x="72415" y="107362"/>
                  <a:pt x="72365" y="108156"/>
                </a:cubicBezTo>
                <a:lnTo>
                  <a:pt x="72360" y="108331"/>
                </a:lnTo>
                <a:cubicBezTo>
                  <a:pt x="72358" y="108332"/>
                  <a:pt x="72356" y="108332"/>
                  <a:pt x="72355" y="108333"/>
                </a:cubicBezTo>
                <a:cubicBezTo>
                  <a:pt x="72115" y="112821"/>
                  <a:pt x="71342" y="116866"/>
                  <a:pt x="70199" y="120000"/>
                </a:cubicBezTo>
                <a:lnTo>
                  <a:pt x="68287" y="120000"/>
                </a:lnTo>
                <a:cubicBezTo>
                  <a:pt x="69695" y="117362"/>
                  <a:pt x="70701" y="113376"/>
                  <a:pt x="71041" y="108772"/>
                </a:cubicBezTo>
                <a:cubicBezTo>
                  <a:pt x="68738" y="110092"/>
                  <a:pt x="66864" y="114366"/>
                  <a:pt x="66043" y="120000"/>
                </a:cubicBezTo>
                <a:lnTo>
                  <a:pt x="64690" y="120000"/>
                </a:lnTo>
                <a:cubicBezTo>
                  <a:pt x="65608" y="112428"/>
                  <a:pt x="68101" y="106678"/>
                  <a:pt x="71173" y="105322"/>
                </a:cubicBezTo>
                <a:lnTo>
                  <a:pt x="71174" y="105292"/>
                </a:lnTo>
                <a:cubicBezTo>
                  <a:pt x="71226" y="105266"/>
                  <a:pt x="71278" y="105241"/>
                  <a:pt x="71333" y="105252"/>
                </a:cubicBezTo>
                <a:cubicBezTo>
                  <a:pt x="71640" y="105106"/>
                  <a:pt x="71954" y="105028"/>
                  <a:pt x="72273" y="105014"/>
                </a:cubicBezTo>
                <a:close/>
                <a:moveTo>
                  <a:pt x="56010" y="104971"/>
                </a:moveTo>
                <a:lnTo>
                  <a:pt x="56178" y="105014"/>
                </a:lnTo>
                <a:cubicBezTo>
                  <a:pt x="56497" y="105028"/>
                  <a:pt x="56811" y="105106"/>
                  <a:pt x="57118" y="105252"/>
                </a:cubicBezTo>
                <a:cubicBezTo>
                  <a:pt x="57173" y="105241"/>
                  <a:pt x="57225" y="105266"/>
                  <a:pt x="57277" y="105292"/>
                </a:cubicBezTo>
                <a:lnTo>
                  <a:pt x="57278" y="105322"/>
                </a:lnTo>
                <a:cubicBezTo>
                  <a:pt x="60350" y="106678"/>
                  <a:pt x="62842" y="112428"/>
                  <a:pt x="63761" y="120000"/>
                </a:cubicBezTo>
                <a:lnTo>
                  <a:pt x="62408" y="120000"/>
                </a:lnTo>
                <a:cubicBezTo>
                  <a:pt x="61587" y="114366"/>
                  <a:pt x="59713" y="110092"/>
                  <a:pt x="57410" y="108772"/>
                </a:cubicBezTo>
                <a:cubicBezTo>
                  <a:pt x="57749" y="113376"/>
                  <a:pt x="58756" y="117362"/>
                  <a:pt x="60164" y="120000"/>
                </a:cubicBezTo>
                <a:lnTo>
                  <a:pt x="58252" y="120000"/>
                </a:lnTo>
                <a:cubicBezTo>
                  <a:pt x="57109" y="116866"/>
                  <a:pt x="56336" y="112821"/>
                  <a:pt x="56096" y="108333"/>
                </a:cubicBezTo>
                <a:cubicBezTo>
                  <a:pt x="56095" y="108332"/>
                  <a:pt x="56093" y="108332"/>
                  <a:pt x="56091" y="108331"/>
                </a:cubicBezTo>
                <a:lnTo>
                  <a:pt x="56086" y="108156"/>
                </a:lnTo>
                <a:cubicBezTo>
                  <a:pt x="56036" y="107362"/>
                  <a:pt x="56012" y="106551"/>
                  <a:pt x="56012" y="105729"/>
                </a:cubicBezTo>
                <a:cubicBezTo>
                  <a:pt x="55999" y="105581"/>
                  <a:pt x="55999" y="105433"/>
                  <a:pt x="55999" y="105283"/>
                </a:cubicBezTo>
                <a:lnTo>
                  <a:pt x="56005" y="104983"/>
                </a:lnTo>
                <a:lnTo>
                  <a:pt x="56010" y="104984"/>
                </a:lnTo>
                <a:close/>
                <a:moveTo>
                  <a:pt x="55786" y="104971"/>
                </a:moveTo>
                <a:lnTo>
                  <a:pt x="55786" y="104984"/>
                </a:lnTo>
                <a:lnTo>
                  <a:pt x="55791" y="104983"/>
                </a:lnTo>
                <a:lnTo>
                  <a:pt x="55797" y="105283"/>
                </a:lnTo>
                <a:cubicBezTo>
                  <a:pt x="55797" y="105433"/>
                  <a:pt x="55796" y="105581"/>
                  <a:pt x="55783" y="105729"/>
                </a:cubicBezTo>
                <a:cubicBezTo>
                  <a:pt x="55784" y="106551"/>
                  <a:pt x="55760" y="107362"/>
                  <a:pt x="55710" y="108156"/>
                </a:cubicBezTo>
                <a:lnTo>
                  <a:pt x="55705" y="108331"/>
                </a:lnTo>
                <a:cubicBezTo>
                  <a:pt x="55703" y="108332"/>
                  <a:pt x="55701" y="108332"/>
                  <a:pt x="55700" y="108333"/>
                </a:cubicBezTo>
                <a:cubicBezTo>
                  <a:pt x="55460" y="112821"/>
                  <a:pt x="54687" y="116866"/>
                  <a:pt x="53544" y="120000"/>
                </a:cubicBezTo>
                <a:lnTo>
                  <a:pt x="51632" y="120000"/>
                </a:lnTo>
                <a:cubicBezTo>
                  <a:pt x="53040" y="117362"/>
                  <a:pt x="54046" y="113376"/>
                  <a:pt x="54386" y="108772"/>
                </a:cubicBezTo>
                <a:cubicBezTo>
                  <a:pt x="52083" y="110092"/>
                  <a:pt x="50209" y="114366"/>
                  <a:pt x="49388" y="120000"/>
                </a:cubicBezTo>
                <a:lnTo>
                  <a:pt x="48034" y="120000"/>
                </a:lnTo>
                <a:cubicBezTo>
                  <a:pt x="48953" y="112428"/>
                  <a:pt x="51446" y="106678"/>
                  <a:pt x="54517" y="105322"/>
                </a:cubicBezTo>
                <a:lnTo>
                  <a:pt x="54519" y="105292"/>
                </a:lnTo>
                <a:cubicBezTo>
                  <a:pt x="54571" y="105266"/>
                  <a:pt x="54623" y="105241"/>
                  <a:pt x="54678" y="105252"/>
                </a:cubicBezTo>
                <a:cubicBezTo>
                  <a:pt x="54985" y="105106"/>
                  <a:pt x="55299" y="105028"/>
                  <a:pt x="55618" y="105014"/>
                </a:cubicBezTo>
                <a:close/>
                <a:moveTo>
                  <a:pt x="39355" y="104971"/>
                </a:moveTo>
                <a:lnTo>
                  <a:pt x="39523" y="105014"/>
                </a:lnTo>
                <a:cubicBezTo>
                  <a:pt x="39842" y="105028"/>
                  <a:pt x="40156" y="105106"/>
                  <a:pt x="40463" y="105252"/>
                </a:cubicBezTo>
                <a:cubicBezTo>
                  <a:pt x="40518" y="105241"/>
                  <a:pt x="40570" y="105266"/>
                  <a:pt x="40622" y="105292"/>
                </a:cubicBezTo>
                <a:lnTo>
                  <a:pt x="40623" y="105322"/>
                </a:lnTo>
                <a:cubicBezTo>
                  <a:pt x="43695" y="106678"/>
                  <a:pt x="46187" y="112428"/>
                  <a:pt x="47106" y="120000"/>
                </a:cubicBezTo>
                <a:lnTo>
                  <a:pt x="45753" y="120000"/>
                </a:lnTo>
                <a:cubicBezTo>
                  <a:pt x="44932" y="114366"/>
                  <a:pt x="43058" y="110092"/>
                  <a:pt x="40755" y="108772"/>
                </a:cubicBezTo>
                <a:cubicBezTo>
                  <a:pt x="41094" y="113376"/>
                  <a:pt x="42101" y="117362"/>
                  <a:pt x="43509" y="120000"/>
                </a:cubicBezTo>
                <a:lnTo>
                  <a:pt x="41597" y="120000"/>
                </a:lnTo>
                <a:cubicBezTo>
                  <a:pt x="40454" y="116866"/>
                  <a:pt x="39681" y="112821"/>
                  <a:pt x="39441" y="108333"/>
                </a:cubicBezTo>
                <a:cubicBezTo>
                  <a:pt x="39439" y="108332"/>
                  <a:pt x="39438" y="108332"/>
                  <a:pt x="39436" y="108331"/>
                </a:cubicBezTo>
                <a:lnTo>
                  <a:pt x="39431" y="108156"/>
                </a:lnTo>
                <a:cubicBezTo>
                  <a:pt x="39381" y="107362"/>
                  <a:pt x="39357" y="106551"/>
                  <a:pt x="39357" y="105729"/>
                </a:cubicBezTo>
                <a:cubicBezTo>
                  <a:pt x="39344" y="105581"/>
                  <a:pt x="39344" y="105433"/>
                  <a:pt x="39344" y="105283"/>
                </a:cubicBezTo>
                <a:lnTo>
                  <a:pt x="39350" y="104983"/>
                </a:lnTo>
                <a:lnTo>
                  <a:pt x="39355" y="104984"/>
                </a:lnTo>
                <a:close/>
                <a:moveTo>
                  <a:pt x="39131" y="104971"/>
                </a:moveTo>
                <a:lnTo>
                  <a:pt x="39131" y="104984"/>
                </a:lnTo>
                <a:lnTo>
                  <a:pt x="39136" y="104983"/>
                </a:lnTo>
                <a:lnTo>
                  <a:pt x="39142" y="105283"/>
                </a:lnTo>
                <a:cubicBezTo>
                  <a:pt x="39142" y="105433"/>
                  <a:pt x="39141" y="105581"/>
                  <a:pt x="39128" y="105729"/>
                </a:cubicBezTo>
                <a:cubicBezTo>
                  <a:pt x="39129" y="106551"/>
                  <a:pt x="39105" y="107362"/>
                  <a:pt x="39055" y="108156"/>
                </a:cubicBezTo>
                <a:lnTo>
                  <a:pt x="39050" y="108331"/>
                </a:lnTo>
                <a:cubicBezTo>
                  <a:pt x="39048" y="108332"/>
                  <a:pt x="39046" y="108332"/>
                  <a:pt x="39045" y="108333"/>
                </a:cubicBezTo>
                <a:cubicBezTo>
                  <a:pt x="38805" y="112821"/>
                  <a:pt x="38032" y="116866"/>
                  <a:pt x="36889" y="120000"/>
                </a:cubicBezTo>
                <a:lnTo>
                  <a:pt x="34977" y="120000"/>
                </a:lnTo>
                <a:cubicBezTo>
                  <a:pt x="36385" y="117362"/>
                  <a:pt x="37391" y="113376"/>
                  <a:pt x="37731" y="108772"/>
                </a:cubicBezTo>
                <a:cubicBezTo>
                  <a:pt x="35428" y="110092"/>
                  <a:pt x="33554" y="114366"/>
                  <a:pt x="32733" y="120000"/>
                </a:cubicBezTo>
                <a:lnTo>
                  <a:pt x="31379" y="120000"/>
                </a:lnTo>
                <a:cubicBezTo>
                  <a:pt x="32298" y="112428"/>
                  <a:pt x="34791" y="106678"/>
                  <a:pt x="37862" y="105322"/>
                </a:cubicBezTo>
                <a:lnTo>
                  <a:pt x="37864" y="105292"/>
                </a:lnTo>
                <a:cubicBezTo>
                  <a:pt x="37916" y="105266"/>
                  <a:pt x="37968" y="105241"/>
                  <a:pt x="38023" y="105252"/>
                </a:cubicBezTo>
                <a:cubicBezTo>
                  <a:pt x="38330" y="105106"/>
                  <a:pt x="38644" y="105028"/>
                  <a:pt x="38963" y="105014"/>
                </a:cubicBezTo>
                <a:close/>
                <a:moveTo>
                  <a:pt x="22700" y="104971"/>
                </a:moveTo>
                <a:lnTo>
                  <a:pt x="22868" y="105014"/>
                </a:lnTo>
                <a:cubicBezTo>
                  <a:pt x="23187" y="105028"/>
                  <a:pt x="23501" y="105106"/>
                  <a:pt x="23808" y="105252"/>
                </a:cubicBezTo>
                <a:cubicBezTo>
                  <a:pt x="23862" y="105241"/>
                  <a:pt x="23915" y="105266"/>
                  <a:pt x="23967" y="105292"/>
                </a:cubicBezTo>
                <a:lnTo>
                  <a:pt x="23968" y="105322"/>
                </a:lnTo>
                <a:cubicBezTo>
                  <a:pt x="27040" y="106678"/>
                  <a:pt x="29532" y="112428"/>
                  <a:pt x="30451" y="120000"/>
                </a:cubicBezTo>
                <a:lnTo>
                  <a:pt x="29098" y="120000"/>
                </a:lnTo>
                <a:cubicBezTo>
                  <a:pt x="28277" y="114366"/>
                  <a:pt x="26403" y="110092"/>
                  <a:pt x="24100" y="108772"/>
                </a:cubicBezTo>
                <a:cubicBezTo>
                  <a:pt x="24439" y="113376"/>
                  <a:pt x="25446" y="117362"/>
                  <a:pt x="26854" y="120000"/>
                </a:cubicBezTo>
                <a:lnTo>
                  <a:pt x="24942" y="120000"/>
                </a:lnTo>
                <a:cubicBezTo>
                  <a:pt x="23799" y="116866"/>
                  <a:pt x="23026" y="112821"/>
                  <a:pt x="22786" y="108333"/>
                </a:cubicBezTo>
                <a:cubicBezTo>
                  <a:pt x="22784" y="108332"/>
                  <a:pt x="22783" y="108332"/>
                  <a:pt x="22781" y="108331"/>
                </a:cubicBezTo>
                <a:lnTo>
                  <a:pt x="22776" y="108156"/>
                </a:lnTo>
                <a:cubicBezTo>
                  <a:pt x="22726" y="107362"/>
                  <a:pt x="22702" y="106551"/>
                  <a:pt x="22702" y="105729"/>
                </a:cubicBezTo>
                <a:cubicBezTo>
                  <a:pt x="22689" y="105581"/>
                  <a:pt x="22689" y="105433"/>
                  <a:pt x="22689" y="105283"/>
                </a:cubicBezTo>
                <a:lnTo>
                  <a:pt x="22695" y="104983"/>
                </a:lnTo>
                <a:lnTo>
                  <a:pt x="22700" y="104984"/>
                </a:lnTo>
                <a:close/>
                <a:moveTo>
                  <a:pt x="22476" y="104971"/>
                </a:moveTo>
                <a:lnTo>
                  <a:pt x="22476" y="104984"/>
                </a:lnTo>
                <a:lnTo>
                  <a:pt x="22481" y="104983"/>
                </a:lnTo>
                <a:lnTo>
                  <a:pt x="22487" y="105283"/>
                </a:lnTo>
                <a:cubicBezTo>
                  <a:pt x="22487" y="105433"/>
                  <a:pt x="22486" y="105581"/>
                  <a:pt x="22473" y="105729"/>
                </a:cubicBezTo>
                <a:cubicBezTo>
                  <a:pt x="22474" y="106551"/>
                  <a:pt x="22450" y="107362"/>
                  <a:pt x="22400" y="108156"/>
                </a:cubicBezTo>
                <a:lnTo>
                  <a:pt x="22395" y="108331"/>
                </a:lnTo>
                <a:cubicBezTo>
                  <a:pt x="22393" y="108332"/>
                  <a:pt x="22391" y="108332"/>
                  <a:pt x="22390" y="108333"/>
                </a:cubicBezTo>
                <a:cubicBezTo>
                  <a:pt x="22150" y="112821"/>
                  <a:pt x="21377" y="116866"/>
                  <a:pt x="20234" y="120000"/>
                </a:cubicBezTo>
                <a:lnTo>
                  <a:pt x="18322" y="120000"/>
                </a:lnTo>
                <a:cubicBezTo>
                  <a:pt x="19730" y="117362"/>
                  <a:pt x="20736" y="113376"/>
                  <a:pt x="21076" y="108772"/>
                </a:cubicBezTo>
                <a:cubicBezTo>
                  <a:pt x="18773" y="110092"/>
                  <a:pt x="16899" y="114366"/>
                  <a:pt x="16078" y="120000"/>
                </a:cubicBezTo>
                <a:lnTo>
                  <a:pt x="14724" y="120000"/>
                </a:lnTo>
                <a:cubicBezTo>
                  <a:pt x="15643" y="112428"/>
                  <a:pt x="18136" y="106678"/>
                  <a:pt x="21207" y="105322"/>
                </a:cubicBezTo>
                <a:lnTo>
                  <a:pt x="21209" y="105292"/>
                </a:lnTo>
                <a:cubicBezTo>
                  <a:pt x="21261" y="105266"/>
                  <a:pt x="21313" y="105241"/>
                  <a:pt x="21368" y="105252"/>
                </a:cubicBezTo>
                <a:cubicBezTo>
                  <a:pt x="21675" y="105106"/>
                  <a:pt x="21989" y="105028"/>
                  <a:pt x="22308" y="105014"/>
                </a:cubicBezTo>
                <a:close/>
                <a:moveTo>
                  <a:pt x="6045" y="104971"/>
                </a:moveTo>
                <a:lnTo>
                  <a:pt x="6213" y="105014"/>
                </a:lnTo>
                <a:cubicBezTo>
                  <a:pt x="6532" y="105028"/>
                  <a:pt x="6846" y="105106"/>
                  <a:pt x="7153" y="105252"/>
                </a:cubicBezTo>
                <a:cubicBezTo>
                  <a:pt x="7207" y="105241"/>
                  <a:pt x="7260" y="105266"/>
                  <a:pt x="7312" y="105292"/>
                </a:cubicBezTo>
                <a:lnTo>
                  <a:pt x="7313" y="105322"/>
                </a:lnTo>
                <a:cubicBezTo>
                  <a:pt x="10385" y="106678"/>
                  <a:pt x="12877" y="112428"/>
                  <a:pt x="13796" y="120000"/>
                </a:cubicBezTo>
                <a:lnTo>
                  <a:pt x="12442" y="120000"/>
                </a:lnTo>
                <a:cubicBezTo>
                  <a:pt x="11622" y="114366"/>
                  <a:pt x="9748" y="110092"/>
                  <a:pt x="7445" y="108772"/>
                </a:cubicBezTo>
                <a:cubicBezTo>
                  <a:pt x="7784" y="113376"/>
                  <a:pt x="8791" y="117362"/>
                  <a:pt x="10199" y="120000"/>
                </a:cubicBezTo>
                <a:lnTo>
                  <a:pt x="8287" y="120000"/>
                </a:lnTo>
                <a:cubicBezTo>
                  <a:pt x="7144" y="116866"/>
                  <a:pt x="6371" y="112821"/>
                  <a:pt x="6131" y="108333"/>
                </a:cubicBezTo>
                <a:cubicBezTo>
                  <a:pt x="6129" y="108332"/>
                  <a:pt x="6128" y="108332"/>
                  <a:pt x="6126" y="108331"/>
                </a:cubicBezTo>
                <a:lnTo>
                  <a:pt x="6121" y="108156"/>
                </a:lnTo>
                <a:cubicBezTo>
                  <a:pt x="6071" y="107362"/>
                  <a:pt x="6047" y="106551"/>
                  <a:pt x="6047" y="105729"/>
                </a:cubicBezTo>
                <a:cubicBezTo>
                  <a:pt x="6034" y="105581"/>
                  <a:pt x="6034" y="105433"/>
                  <a:pt x="6034" y="105283"/>
                </a:cubicBezTo>
                <a:lnTo>
                  <a:pt x="6040" y="104983"/>
                </a:lnTo>
                <a:lnTo>
                  <a:pt x="6045" y="104984"/>
                </a:lnTo>
                <a:close/>
                <a:moveTo>
                  <a:pt x="5821" y="104971"/>
                </a:moveTo>
                <a:lnTo>
                  <a:pt x="5821" y="104984"/>
                </a:lnTo>
                <a:lnTo>
                  <a:pt x="5826" y="104983"/>
                </a:lnTo>
                <a:lnTo>
                  <a:pt x="5832" y="105283"/>
                </a:lnTo>
                <a:cubicBezTo>
                  <a:pt x="5832" y="105433"/>
                  <a:pt x="5831" y="105581"/>
                  <a:pt x="5818" y="105729"/>
                </a:cubicBezTo>
                <a:cubicBezTo>
                  <a:pt x="5819" y="106551"/>
                  <a:pt x="5795" y="107362"/>
                  <a:pt x="5745" y="108156"/>
                </a:cubicBezTo>
                <a:lnTo>
                  <a:pt x="5740" y="108331"/>
                </a:lnTo>
                <a:cubicBezTo>
                  <a:pt x="5738" y="108332"/>
                  <a:pt x="5736" y="108332"/>
                  <a:pt x="5735" y="108333"/>
                </a:cubicBezTo>
                <a:cubicBezTo>
                  <a:pt x="5494" y="112831"/>
                  <a:pt x="4718" y="116882"/>
                  <a:pt x="3566" y="120000"/>
                </a:cubicBezTo>
                <a:lnTo>
                  <a:pt x="1671" y="120000"/>
                </a:lnTo>
                <a:cubicBezTo>
                  <a:pt x="3076" y="117358"/>
                  <a:pt x="4081" y="113374"/>
                  <a:pt x="4421" y="108772"/>
                </a:cubicBezTo>
                <a:cubicBezTo>
                  <a:pt x="2548" y="109846"/>
                  <a:pt x="960" y="112871"/>
                  <a:pt x="0" y="117011"/>
                </a:cubicBezTo>
                <a:lnTo>
                  <a:pt x="0" y="111583"/>
                </a:lnTo>
                <a:cubicBezTo>
                  <a:pt x="1195" y="108357"/>
                  <a:pt x="2777" y="106106"/>
                  <a:pt x="4552" y="105322"/>
                </a:cubicBezTo>
                <a:lnTo>
                  <a:pt x="4554" y="105292"/>
                </a:lnTo>
                <a:cubicBezTo>
                  <a:pt x="4606" y="105266"/>
                  <a:pt x="4658" y="105241"/>
                  <a:pt x="4713" y="105252"/>
                </a:cubicBezTo>
                <a:cubicBezTo>
                  <a:pt x="5020" y="105106"/>
                  <a:pt x="5334" y="105028"/>
                  <a:pt x="5653" y="105014"/>
                </a:cubicBezTo>
                <a:close/>
                <a:moveTo>
                  <a:pt x="112723" y="86743"/>
                </a:moveTo>
                <a:cubicBezTo>
                  <a:pt x="110014" y="88283"/>
                  <a:pt x="107899" y="93876"/>
                  <a:pt x="107375" y="100931"/>
                </a:cubicBezTo>
                <a:cubicBezTo>
                  <a:pt x="110084" y="99391"/>
                  <a:pt x="112198" y="93797"/>
                  <a:pt x="112723" y="86743"/>
                </a:cubicBezTo>
                <a:close/>
                <a:moveTo>
                  <a:pt x="99003" y="86743"/>
                </a:moveTo>
                <a:cubicBezTo>
                  <a:pt x="99528" y="93797"/>
                  <a:pt x="101642" y="99391"/>
                  <a:pt x="104351" y="100931"/>
                </a:cubicBezTo>
                <a:cubicBezTo>
                  <a:pt x="103827" y="93876"/>
                  <a:pt x="101712" y="88283"/>
                  <a:pt x="99003" y="86743"/>
                </a:cubicBezTo>
                <a:close/>
                <a:moveTo>
                  <a:pt x="96068" y="86743"/>
                </a:moveTo>
                <a:cubicBezTo>
                  <a:pt x="93359" y="88283"/>
                  <a:pt x="91244" y="93876"/>
                  <a:pt x="90720" y="100931"/>
                </a:cubicBezTo>
                <a:cubicBezTo>
                  <a:pt x="93429" y="99391"/>
                  <a:pt x="95543" y="93797"/>
                  <a:pt x="96068" y="86743"/>
                </a:cubicBezTo>
                <a:close/>
                <a:moveTo>
                  <a:pt x="82348" y="86743"/>
                </a:moveTo>
                <a:cubicBezTo>
                  <a:pt x="82873" y="93797"/>
                  <a:pt x="84987" y="99391"/>
                  <a:pt x="87696" y="100931"/>
                </a:cubicBezTo>
                <a:cubicBezTo>
                  <a:pt x="87172" y="93876"/>
                  <a:pt x="85057" y="88283"/>
                  <a:pt x="82348" y="86743"/>
                </a:cubicBezTo>
                <a:close/>
                <a:moveTo>
                  <a:pt x="79413" y="86743"/>
                </a:moveTo>
                <a:cubicBezTo>
                  <a:pt x="76704" y="88283"/>
                  <a:pt x="74589" y="93876"/>
                  <a:pt x="74065" y="100931"/>
                </a:cubicBezTo>
                <a:cubicBezTo>
                  <a:pt x="76774" y="99391"/>
                  <a:pt x="78888" y="93797"/>
                  <a:pt x="79413" y="86743"/>
                </a:cubicBezTo>
                <a:close/>
                <a:moveTo>
                  <a:pt x="65693" y="86743"/>
                </a:moveTo>
                <a:cubicBezTo>
                  <a:pt x="66218" y="93797"/>
                  <a:pt x="68332" y="99391"/>
                  <a:pt x="71041" y="100931"/>
                </a:cubicBezTo>
                <a:cubicBezTo>
                  <a:pt x="70517" y="93876"/>
                  <a:pt x="68402" y="88283"/>
                  <a:pt x="65693" y="86743"/>
                </a:cubicBezTo>
                <a:close/>
                <a:moveTo>
                  <a:pt x="62757" y="86743"/>
                </a:moveTo>
                <a:cubicBezTo>
                  <a:pt x="60049" y="88283"/>
                  <a:pt x="57934" y="93876"/>
                  <a:pt x="57410" y="100931"/>
                </a:cubicBezTo>
                <a:cubicBezTo>
                  <a:pt x="60119" y="99391"/>
                  <a:pt x="62233" y="93797"/>
                  <a:pt x="62757" y="86743"/>
                </a:cubicBezTo>
                <a:close/>
                <a:moveTo>
                  <a:pt x="49038" y="86743"/>
                </a:moveTo>
                <a:cubicBezTo>
                  <a:pt x="49563" y="93797"/>
                  <a:pt x="51677" y="99391"/>
                  <a:pt x="54386" y="100931"/>
                </a:cubicBezTo>
                <a:cubicBezTo>
                  <a:pt x="53862" y="93876"/>
                  <a:pt x="51747" y="88283"/>
                  <a:pt x="49038" y="86743"/>
                </a:cubicBezTo>
                <a:close/>
                <a:moveTo>
                  <a:pt x="46102" y="86743"/>
                </a:moveTo>
                <a:cubicBezTo>
                  <a:pt x="43394" y="88283"/>
                  <a:pt x="41279" y="93876"/>
                  <a:pt x="40755" y="100931"/>
                </a:cubicBezTo>
                <a:cubicBezTo>
                  <a:pt x="43463" y="99391"/>
                  <a:pt x="45578" y="93797"/>
                  <a:pt x="46102" y="86743"/>
                </a:cubicBezTo>
                <a:close/>
                <a:moveTo>
                  <a:pt x="32383" y="86743"/>
                </a:moveTo>
                <a:cubicBezTo>
                  <a:pt x="32908" y="93797"/>
                  <a:pt x="35022" y="99391"/>
                  <a:pt x="37731" y="100931"/>
                </a:cubicBezTo>
                <a:cubicBezTo>
                  <a:pt x="37206" y="93876"/>
                  <a:pt x="35092" y="88283"/>
                  <a:pt x="32383" y="86743"/>
                </a:cubicBezTo>
                <a:close/>
                <a:moveTo>
                  <a:pt x="29447" y="86743"/>
                </a:moveTo>
                <a:cubicBezTo>
                  <a:pt x="26739" y="88283"/>
                  <a:pt x="24624" y="93876"/>
                  <a:pt x="24100" y="100931"/>
                </a:cubicBezTo>
                <a:cubicBezTo>
                  <a:pt x="26808" y="99391"/>
                  <a:pt x="28923" y="93797"/>
                  <a:pt x="29447" y="86743"/>
                </a:cubicBezTo>
                <a:close/>
                <a:moveTo>
                  <a:pt x="15728" y="86743"/>
                </a:moveTo>
                <a:cubicBezTo>
                  <a:pt x="16253" y="93797"/>
                  <a:pt x="18367" y="99391"/>
                  <a:pt x="21076" y="100931"/>
                </a:cubicBezTo>
                <a:cubicBezTo>
                  <a:pt x="20551" y="93876"/>
                  <a:pt x="18437" y="88283"/>
                  <a:pt x="15728" y="86743"/>
                </a:cubicBezTo>
                <a:close/>
                <a:moveTo>
                  <a:pt x="12792" y="86743"/>
                </a:moveTo>
                <a:cubicBezTo>
                  <a:pt x="10084" y="88283"/>
                  <a:pt x="7969" y="93876"/>
                  <a:pt x="7445" y="100931"/>
                </a:cubicBezTo>
                <a:cubicBezTo>
                  <a:pt x="10153" y="99391"/>
                  <a:pt x="12268" y="93797"/>
                  <a:pt x="12792" y="86743"/>
                </a:cubicBezTo>
                <a:close/>
                <a:moveTo>
                  <a:pt x="0" y="84013"/>
                </a:moveTo>
                <a:cubicBezTo>
                  <a:pt x="3018" y="86388"/>
                  <a:pt x="5291" y="93121"/>
                  <a:pt x="5735" y="101367"/>
                </a:cubicBezTo>
                <a:cubicBezTo>
                  <a:pt x="5736" y="101368"/>
                  <a:pt x="5738" y="101368"/>
                  <a:pt x="5740" y="101368"/>
                </a:cubicBezTo>
                <a:lnTo>
                  <a:pt x="5745" y="101542"/>
                </a:lnTo>
                <a:cubicBezTo>
                  <a:pt x="5795" y="102330"/>
                  <a:pt x="5819" y="103134"/>
                  <a:pt x="5818" y="103950"/>
                </a:cubicBezTo>
                <a:cubicBezTo>
                  <a:pt x="5831" y="104097"/>
                  <a:pt x="5832" y="104244"/>
                  <a:pt x="5832" y="104392"/>
                </a:cubicBezTo>
                <a:cubicBezTo>
                  <a:pt x="5832" y="104492"/>
                  <a:pt x="5832" y="104591"/>
                  <a:pt x="5826" y="104690"/>
                </a:cubicBezTo>
                <a:lnTo>
                  <a:pt x="5821" y="104689"/>
                </a:lnTo>
                <a:lnTo>
                  <a:pt x="5821" y="104702"/>
                </a:lnTo>
                <a:lnTo>
                  <a:pt x="5652" y="104660"/>
                </a:lnTo>
                <a:cubicBezTo>
                  <a:pt x="5334" y="104646"/>
                  <a:pt x="5020" y="104569"/>
                  <a:pt x="4713" y="104424"/>
                </a:cubicBezTo>
                <a:cubicBezTo>
                  <a:pt x="4658" y="104435"/>
                  <a:pt x="4606" y="104410"/>
                  <a:pt x="4554" y="104384"/>
                </a:cubicBezTo>
                <a:lnTo>
                  <a:pt x="4552" y="104354"/>
                </a:lnTo>
                <a:cubicBezTo>
                  <a:pt x="2777" y="103576"/>
                  <a:pt x="1195" y="101342"/>
                  <a:pt x="0" y="98142"/>
                </a:cubicBezTo>
                <a:lnTo>
                  <a:pt x="0" y="92757"/>
                </a:lnTo>
                <a:cubicBezTo>
                  <a:pt x="960" y="96865"/>
                  <a:pt x="2548" y="99866"/>
                  <a:pt x="4421" y="100931"/>
                </a:cubicBezTo>
                <a:cubicBezTo>
                  <a:pt x="3958" y="94704"/>
                  <a:pt x="2256" y="89616"/>
                  <a:pt x="0" y="87459"/>
                </a:cubicBezTo>
                <a:close/>
                <a:moveTo>
                  <a:pt x="114258" y="82971"/>
                </a:moveTo>
                <a:lnTo>
                  <a:pt x="114427" y="83013"/>
                </a:lnTo>
                <a:cubicBezTo>
                  <a:pt x="114745" y="83027"/>
                  <a:pt x="115059" y="83105"/>
                  <a:pt x="115366" y="83249"/>
                </a:cubicBezTo>
                <a:cubicBezTo>
                  <a:pt x="115421" y="83239"/>
                  <a:pt x="115473" y="83263"/>
                  <a:pt x="115526" y="83290"/>
                </a:cubicBezTo>
                <a:lnTo>
                  <a:pt x="115527" y="83319"/>
                </a:lnTo>
                <a:cubicBezTo>
                  <a:pt x="117264" y="84080"/>
                  <a:pt x="118816" y="86236"/>
                  <a:pt x="120000" y="89335"/>
                </a:cubicBezTo>
                <a:lnTo>
                  <a:pt x="120000" y="94584"/>
                </a:lnTo>
                <a:cubicBezTo>
                  <a:pt x="119032" y="90646"/>
                  <a:pt x="117480" y="87778"/>
                  <a:pt x="115658" y="86743"/>
                </a:cubicBezTo>
                <a:cubicBezTo>
                  <a:pt x="116116" y="92896"/>
                  <a:pt x="117783" y="97937"/>
                  <a:pt x="120000" y="100143"/>
                </a:cubicBezTo>
                <a:lnTo>
                  <a:pt x="120000" y="103608"/>
                </a:lnTo>
                <a:cubicBezTo>
                  <a:pt x="117022" y="101168"/>
                  <a:pt x="114785" y="94480"/>
                  <a:pt x="114345" y="86307"/>
                </a:cubicBezTo>
                <a:cubicBezTo>
                  <a:pt x="114343" y="86305"/>
                  <a:pt x="114341" y="86305"/>
                  <a:pt x="114340" y="86305"/>
                </a:cubicBezTo>
                <a:lnTo>
                  <a:pt x="114334" y="86131"/>
                </a:lnTo>
                <a:cubicBezTo>
                  <a:pt x="114285" y="85343"/>
                  <a:pt x="114260" y="84539"/>
                  <a:pt x="114261" y="83723"/>
                </a:cubicBezTo>
                <a:cubicBezTo>
                  <a:pt x="114248" y="83577"/>
                  <a:pt x="114247" y="83429"/>
                  <a:pt x="114247" y="83281"/>
                </a:cubicBezTo>
                <a:lnTo>
                  <a:pt x="114253" y="82983"/>
                </a:lnTo>
                <a:lnTo>
                  <a:pt x="114258" y="82984"/>
                </a:lnTo>
                <a:close/>
                <a:moveTo>
                  <a:pt x="114123" y="82971"/>
                </a:moveTo>
                <a:lnTo>
                  <a:pt x="114123" y="82984"/>
                </a:lnTo>
                <a:lnTo>
                  <a:pt x="114128" y="82983"/>
                </a:lnTo>
                <a:lnTo>
                  <a:pt x="114134" y="83281"/>
                </a:lnTo>
                <a:cubicBezTo>
                  <a:pt x="114134" y="83429"/>
                  <a:pt x="114133" y="83577"/>
                  <a:pt x="114120" y="83723"/>
                </a:cubicBezTo>
                <a:cubicBezTo>
                  <a:pt x="114121" y="84539"/>
                  <a:pt x="114096" y="85343"/>
                  <a:pt x="114047" y="86131"/>
                </a:cubicBezTo>
                <a:lnTo>
                  <a:pt x="114041" y="86305"/>
                </a:lnTo>
                <a:cubicBezTo>
                  <a:pt x="114040" y="86305"/>
                  <a:pt x="114038" y="86305"/>
                  <a:pt x="114036" y="86307"/>
                </a:cubicBezTo>
                <a:cubicBezTo>
                  <a:pt x="113542" y="95496"/>
                  <a:pt x="110775" y="102807"/>
                  <a:pt x="107243" y="104354"/>
                </a:cubicBezTo>
                <a:lnTo>
                  <a:pt x="107242" y="104384"/>
                </a:lnTo>
                <a:cubicBezTo>
                  <a:pt x="107190" y="104410"/>
                  <a:pt x="107138" y="104435"/>
                  <a:pt x="107083" y="104424"/>
                </a:cubicBezTo>
                <a:cubicBezTo>
                  <a:pt x="106776" y="104569"/>
                  <a:pt x="106462" y="104646"/>
                  <a:pt x="106143" y="104660"/>
                </a:cubicBezTo>
                <a:lnTo>
                  <a:pt x="105975" y="104702"/>
                </a:lnTo>
                <a:lnTo>
                  <a:pt x="105975" y="104689"/>
                </a:lnTo>
                <a:lnTo>
                  <a:pt x="105970" y="104690"/>
                </a:lnTo>
                <a:cubicBezTo>
                  <a:pt x="105964" y="104591"/>
                  <a:pt x="105964" y="104492"/>
                  <a:pt x="105964" y="104392"/>
                </a:cubicBezTo>
                <a:cubicBezTo>
                  <a:pt x="105964" y="104244"/>
                  <a:pt x="105965" y="104097"/>
                  <a:pt x="105977" y="103950"/>
                </a:cubicBezTo>
                <a:cubicBezTo>
                  <a:pt x="105977" y="103134"/>
                  <a:pt x="106001" y="102330"/>
                  <a:pt x="106051" y="101542"/>
                </a:cubicBezTo>
                <a:lnTo>
                  <a:pt x="106056" y="101368"/>
                </a:lnTo>
                <a:cubicBezTo>
                  <a:pt x="106058" y="101368"/>
                  <a:pt x="106060" y="101368"/>
                  <a:pt x="106061" y="101367"/>
                </a:cubicBezTo>
                <a:cubicBezTo>
                  <a:pt x="106556" y="92178"/>
                  <a:pt x="109322" y="84866"/>
                  <a:pt x="112854" y="83319"/>
                </a:cubicBezTo>
                <a:lnTo>
                  <a:pt x="112855" y="83290"/>
                </a:lnTo>
                <a:cubicBezTo>
                  <a:pt x="112908" y="83263"/>
                  <a:pt x="112960" y="83239"/>
                  <a:pt x="113015" y="83249"/>
                </a:cubicBezTo>
                <a:cubicBezTo>
                  <a:pt x="113322" y="83105"/>
                  <a:pt x="113636" y="83027"/>
                  <a:pt x="113955" y="83013"/>
                </a:cubicBezTo>
                <a:close/>
                <a:moveTo>
                  <a:pt x="97603" y="82971"/>
                </a:moveTo>
                <a:lnTo>
                  <a:pt x="97772" y="83013"/>
                </a:lnTo>
                <a:cubicBezTo>
                  <a:pt x="98090" y="83027"/>
                  <a:pt x="98404" y="83105"/>
                  <a:pt x="98711" y="83249"/>
                </a:cubicBezTo>
                <a:cubicBezTo>
                  <a:pt x="98766" y="83239"/>
                  <a:pt x="98818" y="83263"/>
                  <a:pt x="98871" y="83290"/>
                </a:cubicBezTo>
                <a:lnTo>
                  <a:pt x="98872" y="83319"/>
                </a:lnTo>
                <a:cubicBezTo>
                  <a:pt x="102404" y="84866"/>
                  <a:pt x="105170" y="92178"/>
                  <a:pt x="105665" y="101367"/>
                </a:cubicBezTo>
                <a:cubicBezTo>
                  <a:pt x="105666" y="101368"/>
                  <a:pt x="105668" y="101368"/>
                  <a:pt x="105670" y="101368"/>
                </a:cubicBezTo>
                <a:lnTo>
                  <a:pt x="105675" y="101542"/>
                </a:lnTo>
                <a:cubicBezTo>
                  <a:pt x="105725" y="102330"/>
                  <a:pt x="105749" y="103134"/>
                  <a:pt x="105749" y="103950"/>
                </a:cubicBezTo>
                <a:cubicBezTo>
                  <a:pt x="105761" y="104097"/>
                  <a:pt x="105762" y="104244"/>
                  <a:pt x="105762" y="104392"/>
                </a:cubicBezTo>
                <a:cubicBezTo>
                  <a:pt x="105762" y="104492"/>
                  <a:pt x="105762" y="104591"/>
                  <a:pt x="105756" y="104690"/>
                </a:cubicBezTo>
                <a:lnTo>
                  <a:pt x="105751" y="104689"/>
                </a:lnTo>
                <a:lnTo>
                  <a:pt x="105751" y="104702"/>
                </a:lnTo>
                <a:lnTo>
                  <a:pt x="105583" y="104660"/>
                </a:lnTo>
                <a:cubicBezTo>
                  <a:pt x="105264" y="104646"/>
                  <a:pt x="104950" y="104569"/>
                  <a:pt x="104643" y="104424"/>
                </a:cubicBezTo>
                <a:cubicBezTo>
                  <a:pt x="104588" y="104435"/>
                  <a:pt x="104536" y="104410"/>
                  <a:pt x="104484" y="104384"/>
                </a:cubicBezTo>
                <a:lnTo>
                  <a:pt x="104483" y="104354"/>
                </a:lnTo>
                <a:cubicBezTo>
                  <a:pt x="100951" y="102807"/>
                  <a:pt x="98184" y="95496"/>
                  <a:pt x="97690" y="86307"/>
                </a:cubicBezTo>
                <a:cubicBezTo>
                  <a:pt x="97688" y="86305"/>
                  <a:pt x="97686" y="86305"/>
                  <a:pt x="97685" y="86305"/>
                </a:cubicBezTo>
                <a:lnTo>
                  <a:pt x="97679" y="86131"/>
                </a:lnTo>
                <a:cubicBezTo>
                  <a:pt x="97630" y="85343"/>
                  <a:pt x="97605" y="84539"/>
                  <a:pt x="97606" y="83723"/>
                </a:cubicBezTo>
                <a:cubicBezTo>
                  <a:pt x="97593" y="83577"/>
                  <a:pt x="97592" y="83429"/>
                  <a:pt x="97592" y="83281"/>
                </a:cubicBezTo>
                <a:lnTo>
                  <a:pt x="97598" y="82983"/>
                </a:lnTo>
                <a:lnTo>
                  <a:pt x="97603" y="82984"/>
                </a:lnTo>
                <a:close/>
                <a:moveTo>
                  <a:pt x="97468" y="82971"/>
                </a:moveTo>
                <a:lnTo>
                  <a:pt x="97468" y="82984"/>
                </a:lnTo>
                <a:lnTo>
                  <a:pt x="97473" y="82983"/>
                </a:lnTo>
                <a:lnTo>
                  <a:pt x="97479" y="83281"/>
                </a:lnTo>
                <a:cubicBezTo>
                  <a:pt x="97479" y="83429"/>
                  <a:pt x="97478" y="83577"/>
                  <a:pt x="97465" y="83723"/>
                </a:cubicBezTo>
                <a:cubicBezTo>
                  <a:pt x="97466" y="84539"/>
                  <a:pt x="97441" y="85343"/>
                  <a:pt x="97392" y="86131"/>
                </a:cubicBezTo>
                <a:lnTo>
                  <a:pt x="97386" y="86305"/>
                </a:lnTo>
                <a:cubicBezTo>
                  <a:pt x="97385" y="86305"/>
                  <a:pt x="97383" y="86305"/>
                  <a:pt x="97381" y="86307"/>
                </a:cubicBezTo>
                <a:cubicBezTo>
                  <a:pt x="96887" y="95496"/>
                  <a:pt x="94120" y="102807"/>
                  <a:pt x="90588" y="104354"/>
                </a:cubicBezTo>
                <a:lnTo>
                  <a:pt x="90587" y="104384"/>
                </a:lnTo>
                <a:cubicBezTo>
                  <a:pt x="90535" y="104410"/>
                  <a:pt x="90483" y="104435"/>
                  <a:pt x="90428" y="104424"/>
                </a:cubicBezTo>
                <a:cubicBezTo>
                  <a:pt x="90121" y="104569"/>
                  <a:pt x="89807" y="104646"/>
                  <a:pt x="89488" y="104660"/>
                </a:cubicBezTo>
                <a:lnTo>
                  <a:pt x="89320" y="104702"/>
                </a:lnTo>
                <a:lnTo>
                  <a:pt x="89320" y="104689"/>
                </a:lnTo>
                <a:lnTo>
                  <a:pt x="89315" y="104690"/>
                </a:lnTo>
                <a:cubicBezTo>
                  <a:pt x="89309" y="104591"/>
                  <a:pt x="89309" y="104492"/>
                  <a:pt x="89309" y="104392"/>
                </a:cubicBezTo>
                <a:cubicBezTo>
                  <a:pt x="89309" y="104244"/>
                  <a:pt x="89310" y="104097"/>
                  <a:pt x="89322" y="103950"/>
                </a:cubicBezTo>
                <a:cubicBezTo>
                  <a:pt x="89322" y="103134"/>
                  <a:pt x="89346" y="102330"/>
                  <a:pt x="89396" y="101542"/>
                </a:cubicBezTo>
                <a:lnTo>
                  <a:pt x="89401" y="101368"/>
                </a:lnTo>
                <a:cubicBezTo>
                  <a:pt x="89403" y="101368"/>
                  <a:pt x="89405" y="101368"/>
                  <a:pt x="89406" y="101367"/>
                </a:cubicBezTo>
                <a:cubicBezTo>
                  <a:pt x="89901" y="92178"/>
                  <a:pt x="92667" y="84866"/>
                  <a:pt x="96199" y="83319"/>
                </a:cubicBezTo>
                <a:lnTo>
                  <a:pt x="96200" y="83290"/>
                </a:lnTo>
                <a:cubicBezTo>
                  <a:pt x="96253" y="83263"/>
                  <a:pt x="96305" y="83239"/>
                  <a:pt x="96360" y="83249"/>
                </a:cubicBezTo>
                <a:cubicBezTo>
                  <a:pt x="96667" y="83105"/>
                  <a:pt x="96981" y="83027"/>
                  <a:pt x="97299" y="83013"/>
                </a:cubicBezTo>
                <a:close/>
                <a:moveTo>
                  <a:pt x="80948" y="82971"/>
                </a:moveTo>
                <a:lnTo>
                  <a:pt x="81117" y="83013"/>
                </a:lnTo>
                <a:cubicBezTo>
                  <a:pt x="81435" y="83027"/>
                  <a:pt x="81749" y="83105"/>
                  <a:pt x="82056" y="83249"/>
                </a:cubicBezTo>
                <a:cubicBezTo>
                  <a:pt x="82111" y="83239"/>
                  <a:pt x="82163" y="83263"/>
                  <a:pt x="82216" y="83290"/>
                </a:cubicBezTo>
                <a:lnTo>
                  <a:pt x="82217" y="83319"/>
                </a:lnTo>
                <a:cubicBezTo>
                  <a:pt x="85749" y="84866"/>
                  <a:pt x="88515" y="92178"/>
                  <a:pt x="89010" y="101367"/>
                </a:cubicBezTo>
                <a:cubicBezTo>
                  <a:pt x="89011" y="101368"/>
                  <a:pt x="89013" y="101368"/>
                  <a:pt x="89015" y="101368"/>
                </a:cubicBezTo>
                <a:lnTo>
                  <a:pt x="89020" y="101542"/>
                </a:lnTo>
                <a:cubicBezTo>
                  <a:pt x="89070" y="102330"/>
                  <a:pt x="89094" y="103134"/>
                  <a:pt x="89094" y="103950"/>
                </a:cubicBezTo>
                <a:cubicBezTo>
                  <a:pt x="89106" y="104097"/>
                  <a:pt x="89107" y="104244"/>
                  <a:pt x="89107" y="104392"/>
                </a:cubicBezTo>
                <a:cubicBezTo>
                  <a:pt x="89107" y="104492"/>
                  <a:pt x="89107" y="104591"/>
                  <a:pt x="89101" y="104690"/>
                </a:cubicBezTo>
                <a:lnTo>
                  <a:pt x="89096" y="104689"/>
                </a:lnTo>
                <a:lnTo>
                  <a:pt x="89096" y="104702"/>
                </a:lnTo>
                <a:lnTo>
                  <a:pt x="88928" y="104660"/>
                </a:lnTo>
                <a:cubicBezTo>
                  <a:pt x="88609" y="104646"/>
                  <a:pt x="88295" y="104569"/>
                  <a:pt x="87988" y="104424"/>
                </a:cubicBezTo>
                <a:cubicBezTo>
                  <a:pt x="87933" y="104435"/>
                  <a:pt x="87881" y="104410"/>
                  <a:pt x="87829" y="104384"/>
                </a:cubicBezTo>
                <a:lnTo>
                  <a:pt x="87828" y="104354"/>
                </a:lnTo>
                <a:cubicBezTo>
                  <a:pt x="84296" y="102807"/>
                  <a:pt x="81529" y="95496"/>
                  <a:pt x="81035" y="86307"/>
                </a:cubicBezTo>
                <a:cubicBezTo>
                  <a:pt x="81033" y="86305"/>
                  <a:pt x="81031" y="86305"/>
                  <a:pt x="81030" y="86305"/>
                </a:cubicBezTo>
                <a:lnTo>
                  <a:pt x="81024" y="86131"/>
                </a:lnTo>
                <a:cubicBezTo>
                  <a:pt x="80975" y="85343"/>
                  <a:pt x="80950" y="84539"/>
                  <a:pt x="80951" y="83723"/>
                </a:cubicBezTo>
                <a:cubicBezTo>
                  <a:pt x="80938" y="83577"/>
                  <a:pt x="80937" y="83429"/>
                  <a:pt x="80937" y="83281"/>
                </a:cubicBezTo>
                <a:lnTo>
                  <a:pt x="80943" y="82983"/>
                </a:lnTo>
                <a:lnTo>
                  <a:pt x="80948" y="82984"/>
                </a:lnTo>
                <a:close/>
                <a:moveTo>
                  <a:pt x="80813" y="82971"/>
                </a:moveTo>
                <a:lnTo>
                  <a:pt x="80813" y="82984"/>
                </a:lnTo>
                <a:lnTo>
                  <a:pt x="80818" y="82983"/>
                </a:lnTo>
                <a:lnTo>
                  <a:pt x="80824" y="83281"/>
                </a:lnTo>
                <a:cubicBezTo>
                  <a:pt x="80824" y="83429"/>
                  <a:pt x="80823" y="83577"/>
                  <a:pt x="80810" y="83723"/>
                </a:cubicBezTo>
                <a:cubicBezTo>
                  <a:pt x="80811" y="84539"/>
                  <a:pt x="80786" y="85343"/>
                  <a:pt x="80737" y="86131"/>
                </a:cubicBezTo>
                <a:lnTo>
                  <a:pt x="80731" y="86305"/>
                </a:lnTo>
                <a:cubicBezTo>
                  <a:pt x="80730" y="86305"/>
                  <a:pt x="80728" y="86305"/>
                  <a:pt x="80726" y="86307"/>
                </a:cubicBezTo>
                <a:cubicBezTo>
                  <a:pt x="80232" y="95496"/>
                  <a:pt x="77465" y="102807"/>
                  <a:pt x="73933" y="104354"/>
                </a:cubicBezTo>
                <a:lnTo>
                  <a:pt x="73932" y="104384"/>
                </a:lnTo>
                <a:cubicBezTo>
                  <a:pt x="73880" y="104410"/>
                  <a:pt x="73828" y="104435"/>
                  <a:pt x="73773" y="104424"/>
                </a:cubicBezTo>
                <a:cubicBezTo>
                  <a:pt x="73466" y="104569"/>
                  <a:pt x="73152" y="104646"/>
                  <a:pt x="72833" y="104660"/>
                </a:cubicBezTo>
                <a:lnTo>
                  <a:pt x="72665" y="104702"/>
                </a:lnTo>
                <a:lnTo>
                  <a:pt x="72665" y="104689"/>
                </a:lnTo>
                <a:lnTo>
                  <a:pt x="72660" y="104690"/>
                </a:lnTo>
                <a:cubicBezTo>
                  <a:pt x="72654" y="104591"/>
                  <a:pt x="72654" y="104492"/>
                  <a:pt x="72654" y="104392"/>
                </a:cubicBezTo>
                <a:cubicBezTo>
                  <a:pt x="72654" y="104244"/>
                  <a:pt x="72654" y="104097"/>
                  <a:pt x="72667" y="103950"/>
                </a:cubicBezTo>
                <a:cubicBezTo>
                  <a:pt x="72667" y="103134"/>
                  <a:pt x="72691" y="102330"/>
                  <a:pt x="72741" y="101542"/>
                </a:cubicBezTo>
                <a:lnTo>
                  <a:pt x="72746" y="101368"/>
                </a:lnTo>
                <a:cubicBezTo>
                  <a:pt x="72748" y="101368"/>
                  <a:pt x="72750" y="101368"/>
                  <a:pt x="72751" y="101367"/>
                </a:cubicBezTo>
                <a:cubicBezTo>
                  <a:pt x="73246" y="92178"/>
                  <a:pt x="76012" y="84866"/>
                  <a:pt x="79544" y="83319"/>
                </a:cubicBezTo>
                <a:lnTo>
                  <a:pt x="79545" y="83290"/>
                </a:lnTo>
                <a:cubicBezTo>
                  <a:pt x="79598" y="83263"/>
                  <a:pt x="79650" y="83239"/>
                  <a:pt x="79705" y="83249"/>
                </a:cubicBezTo>
                <a:cubicBezTo>
                  <a:pt x="80012" y="83105"/>
                  <a:pt x="80326" y="83027"/>
                  <a:pt x="80644" y="83013"/>
                </a:cubicBezTo>
                <a:close/>
                <a:moveTo>
                  <a:pt x="64293" y="82971"/>
                </a:moveTo>
                <a:lnTo>
                  <a:pt x="64461" y="83013"/>
                </a:lnTo>
                <a:cubicBezTo>
                  <a:pt x="64780" y="83027"/>
                  <a:pt x="65094" y="83105"/>
                  <a:pt x="65401" y="83249"/>
                </a:cubicBezTo>
                <a:cubicBezTo>
                  <a:pt x="65456" y="83239"/>
                  <a:pt x="65508" y="83263"/>
                  <a:pt x="65561" y="83290"/>
                </a:cubicBezTo>
                <a:lnTo>
                  <a:pt x="65562" y="83319"/>
                </a:lnTo>
                <a:cubicBezTo>
                  <a:pt x="69094" y="84866"/>
                  <a:pt x="71860" y="92178"/>
                  <a:pt x="72355" y="101367"/>
                </a:cubicBezTo>
                <a:cubicBezTo>
                  <a:pt x="72356" y="101368"/>
                  <a:pt x="72358" y="101368"/>
                  <a:pt x="72360" y="101368"/>
                </a:cubicBezTo>
                <a:lnTo>
                  <a:pt x="72365" y="101542"/>
                </a:lnTo>
                <a:cubicBezTo>
                  <a:pt x="72415" y="102330"/>
                  <a:pt x="72439" y="103134"/>
                  <a:pt x="72439" y="103950"/>
                </a:cubicBezTo>
                <a:cubicBezTo>
                  <a:pt x="72451" y="104097"/>
                  <a:pt x="72452" y="104244"/>
                  <a:pt x="72452" y="104392"/>
                </a:cubicBezTo>
                <a:cubicBezTo>
                  <a:pt x="72452" y="104492"/>
                  <a:pt x="72452" y="104591"/>
                  <a:pt x="72446" y="104690"/>
                </a:cubicBezTo>
                <a:lnTo>
                  <a:pt x="72441" y="104689"/>
                </a:lnTo>
                <a:lnTo>
                  <a:pt x="72441" y="104702"/>
                </a:lnTo>
                <a:lnTo>
                  <a:pt x="72273" y="104660"/>
                </a:lnTo>
                <a:cubicBezTo>
                  <a:pt x="71954" y="104646"/>
                  <a:pt x="71640" y="104569"/>
                  <a:pt x="71333" y="104424"/>
                </a:cubicBezTo>
                <a:cubicBezTo>
                  <a:pt x="71278" y="104435"/>
                  <a:pt x="71226" y="104410"/>
                  <a:pt x="71174" y="104384"/>
                </a:cubicBezTo>
                <a:lnTo>
                  <a:pt x="71173" y="104354"/>
                </a:lnTo>
                <a:cubicBezTo>
                  <a:pt x="67641" y="102807"/>
                  <a:pt x="64874" y="95496"/>
                  <a:pt x="64380" y="86307"/>
                </a:cubicBezTo>
                <a:cubicBezTo>
                  <a:pt x="64378" y="86305"/>
                  <a:pt x="64376" y="86305"/>
                  <a:pt x="64375" y="86305"/>
                </a:cubicBezTo>
                <a:lnTo>
                  <a:pt x="64369" y="86131"/>
                </a:lnTo>
                <a:cubicBezTo>
                  <a:pt x="64319" y="85343"/>
                  <a:pt x="64295" y="84539"/>
                  <a:pt x="64296" y="83723"/>
                </a:cubicBezTo>
                <a:cubicBezTo>
                  <a:pt x="64283" y="83577"/>
                  <a:pt x="64282" y="83429"/>
                  <a:pt x="64282" y="83281"/>
                </a:cubicBezTo>
                <a:lnTo>
                  <a:pt x="64288" y="82983"/>
                </a:lnTo>
                <a:lnTo>
                  <a:pt x="64293" y="82984"/>
                </a:lnTo>
                <a:close/>
                <a:moveTo>
                  <a:pt x="64158" y="82971"/>
                </a:moveTo>
                <a:lnTo>
                  <a:pt x="64158" y="82984"/>
                </a:lnTo>
                <a:lnTo>
                  <a:pt x="64163" y="82983"/>
                </a:lnTo>
                <a:lnTo>
                  <a:pt x="64169" y="83281"/>
                </a:lnTo>
                <a:cubicBezTo>
                  <a:pt x="64169" y="83429"/>
                  <a:pt x="64168" y="83577"/>
                  <a:pt x="64155" y="83723"/>
                </a:cubicBezTo>
                <a:cubicBezTo>
                  <a:pt x="64156" y="84539"/>
                  <a:pt x="64131" y="85343"/>
                  <a:pt x="64082" y="86131"/>
                </a:cubicBezTo>
                <a:lnTo>
                  <a:pt x="64076" y="86305"/>
                </a:lnTo>
                <a:cubicBezTo>
                  <a:pt x="64075" y="86305"/>
                  <a:pt x="64073" y="86305"/>
                  <a:pt x="64071" y="86307"/>
                </a:cubicBezTo>
                <a:cubicBezTo>
                  <a:pt x="63576" y="95496"/>
                  <a:pt x="60810" y="102807"/>
                  <a:pt x="57278" y="104354"/>
                </a:cubicBezTo>
                <a:lnTo>
                  <a:pt x="57277" y="104384"/>
                </a:lnTo>
                <a:cubicBezTo>
                  <a:pt x="57225" y="104410"/>
                  <a:pt x="57172" y="104435"/>
                  <a:pt x="57118" y="104424"/>
                </a:cubicBezTo>
                <a:cubicBezTo>
                  <a:pt x="56811" y="104569"/>
                  <a:pt x="56497" y="104646"/>
                  <a:pt x="56178" y="104660"/>
                </a:cubicBezTo>
                <a:lnTo>
                  <a:pt x="56010" y="104702"/>
                </a:lnTo>
                <a:lnTo>
                  <a:pt x="56010" y="104689"/>
                </a:lnTo>
                <a:lnTo>
                  <a:pt x="56005" y="104690"/>
                </a:lnTo>
                <a:cubicBezTo>
                  <a:pt x="55999" y="104591"/>
                  <a:pt x="55999" y="104492"/>
                  <a:pt x="55999" y="104392"/>
                </a:cubicBezTo>
                <a:cubicBezTo>
                  <a:pt x="55999" y="104244"/>
                  <a:pt x="55999" y="104097"/>
                  <a:pt x="56012" y="103950"/>
                </a:cubicBezTo>
                <a:cubicBezTo>
                  <a:pt x="56012" y="103134"/>
                  <a:pt x="56036" y="102330"/>
                  <a:pt x="56086" y="101542"/>
                </a:cubicBezTo>
                <a:lnTo>
                  <a:pt x="56091" y="101368"/>
                </a:lnTo>
                <a:cubicBezTo>
                  <a:pt x="56093" y="101368"/>
                  <a:pt x="56094" y="101368"/>
                  <a:pt x="56096" y="101367"/>
                </a:cubicBezTo>
                <a:cubicBezTo>
                  <a:pt x="56591" y="92178"/>
                  <a:pt x="59357" y="84866"/>
                  <a:pt x="62889" y="83319"/>
                </a:cubicBezTo>
                <a:lnTo>
                  <a:pt x="62890" y="83290"/>
                </a:lnTo>
                <a:cubicBezTo>
                  <a:pt x="62942" y="83263"/>
                  <a:pt x="62995" y="83239"/>
                  <a:pt x="63050" y="83249"/>
                </a:cubicBezTo>
                <a:cubicBezTo>
                  <a:pt x="63357" y="83105"/>
                  <a:pt x="63671" y="83027"/>
                  <a:pt x="63989" y="83013"/>
                </a:cubicBezTo>
                <a:close/>
                <a:moveTo>
                  <a:pt x="47638" y="82971"/>
                </a:moveTo>
                <a:lnTo>
                  <a:pt x="47806" y="83013"/>
                </a:lnTo>
                <a:cubicBezTo>
                  <a:pt x="48125" y="83027"/>
                  <a:pt x="48439" y="83105"/>
                  <a:pt x="48746" y="83249"/>
                </a:cubicBezTo>
                <a:cubicBezTo>
                  <a:pt x="48801" y="83239"/>
                  <a:pt x="48853" y="83263"/>
                  <a:pt x="48906" y="83290"/>
                </a:cubicBezTo>
                <a:lnTo>
                  <a:pt x="48907" y="83319"/>
                </a:lnTo>
                <a:cubicBezTo>
                  <a:pt x="52439" y="84866"/>
                  <a:pt x="55205" y="92178"/>
                  <a:pt x="55700" y="101367"/>
                </a:cubicBezTo>
                <a:cubicBezTo>
                  <a:pt x="55701" y="101368"/>
                  <a:pt x="55703" y="101368"/>
                  <a:pt x="55705" y="101368"/>
                </a:cubicBezTo>
                <a:lnTo>
                  <a:pt x="55710" y="101542"/>
                </a:lnTo>
                <a:cubicBezTo>
                  <a:pt x="55760" y="102330"/>
                  <a:pt x="55784" y="103134"/>
                  <a:pt x="55783" y="103950"/>
                </a:cubicBezTo>
                <a:cubicBezTo>
                  <a:pt x="55796" y="104097"/>
                  <a:pt x="55797" y="104244"/>
                  <a:pt x="55797" y="104392"/>
                </a:cubicBezTo>
                <a:cubicBezTo>
                  <a:pt x="55797" y="104492"/>
                  <a:pt x="55797" y="104591"/>
                  <a:pt x="55791" y="104690"/>
                </a:cubicBezTo>
                <a:lnTo>
                  <a:pt x="55786" y="104689"/>
                </a:lnTo>
                <a:lnTo>
                  <a:pt x="55786" y="104702"/>
                </a:lnTo>
                <a:lnTo>
                  <a:pt x="55617" y="104660"/>
                </a:lnTo>
                <a:cubicBezTo>
                  <a:pt x="55299" y="104646"/>
                  <a:pt x="54985" y="104569"/>
                  <a:pt x="54678" y="104424"/>
                </a:cubicBezTo>
                <a:cubicBezTo>
                  <a:pt x="54623" y="104435"/>
                  <a:pt x="54571" y="104410"/>
                  <a:pt x="54519" y="104384"/>
                </a:cubicBezTo>
                <a:lnTo>
                  <a:pt x="54517" y="104354"/>
                </a:lnTo>
                <a:cubicBezTo>
                  <a:pt x="50985" y="102807"/>
                  <a:pt x="48219" y="95496"/>
                  <a:pt x="47725" y="86307"/>
                </a:cubicBezTo>
                <a:cubicBezTo>
                  <a:pt x="47723" y="86305"/>
                  <a:pt x="47721" y="86305"/>
                  <a:pt x="47720" y="86305"/>
                </a:cubicBezTo>
                <a:lnTo>
                  <a:pt x="47714" y="86131"/>
                </a:lnTo>
                <a:cubicBezTo>
                  <a:pt x="47664" y="85343"/>
                  <a:pt x="47640" y="84539"/>
                  <a:pt x="47641" y="83723"/>
                </a:cubicBezTo>
                <a:cubicBezTo>
                  <a:pt x="47628" y="83577"/>
                  <a:pt x="47627" y="83429"/>
                  <a:pt x="47627" y="83281"/>
                </a:cubicBezTo>
                <a:lnTo>
                  <a:pt x="47633" y="82983"/>
                </a:lnTo>
                <a:lnTo>
                  <a:pt x="47638" y="82984"/>
                </a:lnTo>
                <a:close/>
                <a:moveTo>
                  <a:pt x="47503" y="82971"/>
                </a:moveTo>
                <a:lnTo>
                  <a:pt x="47503" y="82984"/>
                </a:lnTo>
                <a:lnTo>
                  <a:pt x="47508" y="82983"/>
                </a:lnTo>
                <a:lnTo>
                  <a:pt x="47514" y="83281"/>
                </a:lnTo>
                <a:cubicBezTo>
                  <a:pt x="47514" y="83429"/>
                  <a:pt x="47513" y="83577"/>
                  <a:pt x="47500" y="83723"/>
                </a:cubicBezTo>
                <a:cubicBezTo>
                  <a:pt x="47500" y="84539"/>
                  <a:pt x="47476" y="85343"/>
                  <a:pt x="47427" y="86131"/>
                </a:cubicBezTo>
                <a:lnTo>
                  <a:pt x="47421" y="86305"/>
                </a:lnTo>
                <a:cubicBezTo>
                  <a:pt x="47420" y="86305"/>
                  <a:pt x="47418" y="86305"/>
                  <a:pt x="47416" y="86307"/>
                </a:cubicBezTo>
                <a:cubicBezTo>
                  <a:pt x="46921" y="95496"/>
                  <a:pt x="44155" y="102807"/>
                  <a:pt x="40623" y="104354"/>
                </a:cubicBezTo>
                <a:lnTo>
                  <a:pt x="40622" y="104384"/>
                </a:lnTo>
                <a:cubicBezTo>
                  <a:pt x="40570" y="104410"/>
                  <a:pt x="40517" y="104435"/>
                  <a:pt x="40463" y="104424"/>
                </a:cubicBezTo>
                <a:cubicBezTo>
                  <a:pt x="40156" y="104569"/>
                  <a:pt x="39842" y="104646"/>
                  <a:pt x="39523" y="104660"/>
                </a:cubicBezTo>
                <a:lnTo>
                  <a:pt x="39355" y="104702"/>
                </a:lnTo>
                <a:lnTo>
                  <a:pt x="39355" y="104689"/>
                </a:lnTo>
                <a:lnTo>
                  <a:pt x="39350" y="104690"/>
                </a:lnTo>
                <a:cubicBezTo>
                  <a:pt x="39344" y="104591"/>
                  <a:pt x="39344" y="104492"/>
                  <a:pt x="39344" y="104392"/>
                </a:cubicBezTo>
                <a:cubicBezTo>
                  <a:pt x="39344" y="104244"/>
                  <a:pt x="39344" y="104097"/>
                  <a:pt x="39357" y="103950"/>
                </a:cubicBezTo>
                <a:cubicBezTo>
                  <a:pt x="39357" y="103134"/>
                  <a:pt x="39381" y="102330"/>
                  <a:pt x="39431" y="101542"/>
                </a:cubicBezTo>
                <a:lnTo>
                  <a:pt x="39436" y="101368"/>
                </a:lnTo>
                <a:cubicBezTo>
                  <a:pt x="39438" y="101368"/>
                  <a:pt x="39439" y="101368"/>
                  <a:pt x="39441" y="101367"/>
                </a:cubicBezTo>
                <a:cubicBezTo>
                  <a:pt x="39936" y="92178"/>
                  <a:pt x="42702" y="84866"/>
                  <a:pt x="46234" y="83319"/>
                </a:cubicBezTo>
                <a:lnTo>
                  <a:pt x="46235" y="83290"/>
                </a:lnTo>
                <a:cubicBezTo>
                  <a:pt x="46287" y="83263"/>
                  <a:pt x="46340" y="83239"/>
                  <a:pt x="46395" y="83249"/>
                </a:cubicBezTo>
                <a:cubicBezTo>
                  <a:pt x="46702" y="83105"/>
                  <a:pt x="47016" y="83027"/>
                  <a:pt x="47334" y="83013"/>
                </a:cubicBezTo>
                <a:close/>
                <a:moveTo>
                  <a:pt x="30983" y="82971"/>
                </a:moveTo>
                <a:lnTo>
                  <a:pt x="31151" y="83013"/>
                </a:lnTo>
                <a:cubicBezTo>
                  <a:pt x="31470" y="83027"/>
                  <a:pt x="31784" y="83105"/>
                  <a:pt x="32091" y="83249"/>
                </a:cubicBezTo>
                <a:cubicBezTo>
                  <a:pt x="32146" y="83239"/>
                  <a:pt x="32198" y="83263"/>
                  <a:pt x="32251" y="83290"/>
                </a:cubicBezTo>
                <a:lnTo>
                  <a:pt x="32252" y="83319"/>
                </a:lnTo>
                <a:cubicBezTo>
                  <a:pt x="35784" y="84866"/>
                  <a:pt x="38550" y="92178"/>
                  <a:pt x="39045" y="101367"/>
                </a:cubicBezTo>
                <a:cubicBezTo>
                  <a:pt x="39046" y="101368"/>
                  <a:pt x="39048" y="101368"/>
                  <a:pt x="39050" y="101368"/>
                </a:cubicBezTo>
                <a:lnTo>
                  <a:pt x="39055" y="101542"/>
                </a:lnTo>
                <a:cubicBezTo>
                  <a:pt x="39105" y="102330"/>
                  <a:pt x="39129" y="103134"/>
                  <a:pt x="39128" y="103950"/>
                </a:cubicBezTo>
                <a:cubicBezTo>
                  <a:pt x="39141" y="104097"/>
                  <a:pt x="39142" y="104244"/>
                  <a:pt x="39142" y="104392"/>
                </a:cubicBezTo>
                <a:cubicBezTo>
                  <a:pt x="39142" y="104492"/>
                  <a:pt x="39142" y="104591"/>
                  <a:pt x="39136" y="104690"/>
                </a:cubicBezTo>
                <a:lnTo>
                  <a:pt x="39131" y="104689"/>
                </a:lnTo>
                <a:lnTo>
                  <a:pt x="39131" y="104702"/>
                </a:lnTo>
                <a:lnTo>
                  <a:pt x="38962" y="104660"/>
                </a:lnTo>
                <a:cubicBezTo>
                  <a:pt x="38644" y="104646"/>
                  <a:pt x="38330" y="104569"/>
                  <a:pt x="38023" y="104424"/>
                </a:cubicBezTo>
                <a:cubicBezTo>
                  <a:pt x="37968" y="104435"/>
                  <a:pt x="37916" y="104410"/>
                  <a:pt x="37864" y="104384"/>
                </a:cubicBezTo>
                <a:lnTo>
                  <a:pt x="37862" y="104354"/>
                </a:lnTo>
                <a:cubicBezTo>
                  <a:pt x="34330" y="102807"/>
                  <a:pt x="31564" y="95496"/>
                  <a:pt x="31069" y="86307"/>
                </a:cubicBezTo>
                <a:cubicBezTo>
                  <a:pt x="31068" y="86305"/>
                  <a:pt x="31066" y="86305"/>
                  <a:pt x="31065" y="86305"/>
                </a:cubicBezTo>
                <a:lnTo>
                  <a:pt x="31059" y="86131"/>
                </a:lnTo>
                <a:cubicBezTo>
                  <a:pt x="31009" y="85343"/>
                  <a:pt x="30985" y="84539"/>
                  <a:pt x="30986" y="83723"/>
                </a:cubicBezTo>
                <a:cubicBezTo>
                  <a:pt x="30973" y="83577"/>
                  <a:pt x="30972" y="83429"/>
                  <a:pt x="30972" y="83281"/>
                </a:cubicBezTo>
                <a:lnTo>
                  <a:pt x="30978" y="82983"/>
                </a:lnTo>
                <a:lnTo>
                  <a:pt x="30983" y="82984"/>
                </a:lnTo>
                <a:close/>
                <a:moveTo>
                  <a:pt x="30848" y="82971"/>
                </a:moveTo>
                <a:lnTo>
                  <a:pt x="30848" y="82984"/>
                </a:lnTo>
                <a:lnTo>
                  <a:pt x="30853" y="82983"/>
                </a:lnTo>
                <a:lnTo>
                  <a:pt x="30859" y="83281"/>
                </a:lnTo>
                <a:cubicBezTo>
                  <a:pt x="30859" y="83429"/>
                  <a:pt x="30858" y="83577"/>
                  <a:pt x="30845" y="83723"/>
                </a:cubicBezTo>
                <a:cubicBezTo>
                  <a:pt x="30845" y="84539"/>
                  <a:pt x="30821" y="85343"/>
                  <a:pt x="30772" y="86131"/>
                </a:cubicBezTo>
                <a:lnTo>
                  <a:pt x="30766" y="86305"/>
                </a:lnTo>
                <a:cubicBezTo>
                  <a:pt x="30765" y="86305"/>
                  <a:pt x="30763" y="86305"/>
                  <a:pt x="30761" y="86307"/>
                </a:cubicBezTo>
                <a:cubicBezTo>
                  <a:pt x="30266" y="95496"/>
                  <a:pt x="27500" y="102807"/>
                  <a:pt x="23968" y="104354"/>
                </a:cubicBezTo>
                <a:lnTo>
                  <a:pt x="23967" y="104384"/>
                </a:lnTo>
                <a:cubicBezTo>
                  <a:pt x="23915" y="104410"/>
                  <a:pt x="23862" y="104435"/>
                  <a:pt x="23808" y="104424"/>
                </a:cubicBezTo>
                <a:cubicBezTo>
                  <a:pt x="23501" y="104569"/>
                  <a:pt x="23187" y="104646"/>
                  <a:pt x="22868" y="104660"/>
                </a:cubicBezTo>
                <a:lnTo>
                  <a:pt x="22700" y="104702"/>
                </a:lnTo>
                <a:lnTo>
                  <a:pt x="22700" y="104689"/>
                </a:lnTo>
                <a:lnTo>
                  <a:pt x="22695" y="104690"/>
                </a:lnTo>
                <a:cubicBezTo>
                  <a:pt x="22689" y="104591"/>
                  <a:pt x="22689" y="104492"/>
                  <a:pt x="22689" y="104392"/>
                </a:cubicBezTo>
                <a:cubicBezTo>
                  <a:pt x="22689" y="104244"/>
                  <a:pt x="22689" y="104097"/>
                  <a:pt x="22702" y="103950"/>
                </a:cubicBezTo>
                <a:cubicBezTo>
                  <a:pt x="22702" y="103134"/>
                  <a:pt x="22726" y="102330"/>
                  <a:pt x="22776" y="101542"/>
                </a:cubicBezTo>
                <a:lnTo>
                  <a:pt x="22781" y="101368"/>
                </a:lnTo>
                <a:cubicBezTo>
                  <a:pt x="22783" y="101368"/>
                  <a:pt x="22784" y="101368"/>
                  <a:pt x="22786" y="101367"/>
                </a:cubicBezTo>
                <a:cubicBezTo>
                  <a:pt x="23281" y="92178"/>
                  <a:pt x="26047" y="84866"/>
                  <a:pt x="29579" y="83319"/>
                </a:cubicBezTo>
                <a:lnTo>
                  <a:pt x="29580" y="83290"/>
                </a:lnTo>
                <a:cubicBezTo>
                  <a:pt x="29632" y="83263"/>
                  <a:pt x="29685" y="83239"/>
                  <a:pt x="29740" y="83249"/>
                </a:cubicBezTo>
                <a:cubicBezTo>
                  <a:pt x="30047" y="83105"/>
                  <a:pt x="30361" y="83027"/>
                  <a:pt x="30679" y="83013"/>
                </a:cubicBezTo>
                <a:close/>
                <a:moveTo>
                  <a:pt x="14328" y="82971"/>
                </a:moveTo>
                <a:lnTo>
                  <a:pt x="14496" y="83013"/>
                </a:lnTo>
                <a:cubicBezTo>
                  <a:pt x="14815" y="83027"/>
                  <a:pt x="15129" y="83105"/>
                  <a:pt x="15436" y="83249"/>
                </a:cubicBezTo>
                <a:cubicBezTo>
                  <a:pt x="15491" y="83239"/>
                  <a:pt x="15543" y="83263"/>
                  <a:pt x="15596" y="83290"/>
                </a:cubicBezTo>
                <a:lnTo>
                  <a:pt x="15597" y="83319"/>
                </a:lnTo>
                <a:cubicBezTo>
                  <a:pt x="19129" y="84866"/>
                  <a:pt x="21895" y="92178"/>
                  <a:pt x="22390" y="101367"/>
                </a:cubicBezTo>
                <a:cubicBezTo>
                  <a:pt x="22391" y="101368"/>
                  <a:pt x="22393" y="101368"/>
                  <a:pt x="22395" y="101368"/>
                </a:cubicBezTo>
                <a:lnTo>
                  <a:pt x="22400" y="101542"/>
                </a:lnTo>
                <a:cubicBezTo>
                  <a:pt x="22450" y="102330"/>
                  <a:pt x="22474" y="103134"/>
                  <a:pt x="22473" y="103950"/>
                </a:cubicBezTo>
                <a:cubicBezTo>
                  <a:pt x="22486" y="104097"/>
                  <a:pt x="22487" y="104244"/>
                  <a:pt x="22487" y="104392"/>
                </a:cubicBezTo>
                <a:cubicBezTo>
                  <a:pt x="22487" y="104492"/>
                  <a:pt x="22487" y="104591"/>
                  <a:pt x="22481" y="104690"/>
                </a:cubicBezTo>
                <a:lnTo>
                  <a:pt x="22476" y="104689"/>
                </a:lnTo>
                <a:lnTo>
                  <a:pt x="22476" y="104702"/>
                </a:lnTo>
                <a:lnTo>
                  <a:pt x="22307" y="104660"/>
                </a:lnTo>
                <a:cubicBezTo>
                  <a:pt x="21989" y="104646"/>
                  <a:pt x="21675" y="104569"/>
                  <a:pt x="21368" y="104424"/>
                </a:cubicBezTo>
                <a:cubicBezTo>
                  <a:pt x="21313" y="104435"/>
                  <a:pt x="21261" y="104410"/>
                  <a:pt x="21209" y="104384"/>
                </a:cubicBezTo>
                <a:lnTo>
                  <a:pt x="21207" y="104354"/>
                </a:lnTo>
                <a:cubicBezTo>
                  <a:pt x="17675" y="102807"/>
                  <a:pt x="14909" y="95496"/>
                  <a:pt x="14414" y="86307"/>
                </a:cubicBezTo>
                <a:cubicBezTo>
                  <a:pt x="14413" y="86305"/>
                  <a:pt x="14411" y="86305"/>
                  <a:pt x="14409" y="86305"/>
                </a:cubicBezTo>
                <a:lnTo>
                  <a:pt x="14404" y="86131"/>
                </a:lnTo>
                <a:cubicBezTo>
                  <a:pt x="14354" y="85343"/>
                  <a:pt x="14330" y="84539"/>
                  <a:pt x="14331" y="83723"/>
                </a:cubicBezTo>
                <a:cubicBezTo>
                  <a:pt x="14318" y="83577"/>
                  <a:pt x="14317" y="83429"/>
                  <a:pt x="14317" y="83281"/>
                </a:cubicBezTo>
                <a:lnTo>
                  <a:pt x="14323" y="82983"/>
                </a:lnTo>
                <a:lnTo>
                  <a:pt x="14328" y="82984"/>
                </a:lnTo>
                <a:close/>
                <a:moveTo>
                  <a:pt x="14192" y="82971"/>
                </a:moveTo>
                <a:lnTo>
                  <a:pt x="14193" y="82984"/>
                </a:lnTo>
                <a:lnTo>
                  <a:pt x="14198" y="82983"/>
                </a:lnTo>
                <a:lnTo>
                  <a:pt x="14203" y="83281"/>
                </a:lnTo>
                <a:cubicBezTo>
                  <a:pt x="14203" y="83429"/>
                  <a:pt x="14203" y="83577"/>
                  <a:pt x="14190" y="83723"/>
                </a:cubicBezTo>
                <a:cubicBezTo>
                  <a:pt x="14190" y="84539"/>
                  <a:pt x="14166" y="85343"/>
                  <a:pt x="14117" y="86131"/>
                </a:cubicBezTo>
                <a:lnTo>
                  <a:pt x="14111" y="86305"/>
                </a:lnTo>
                <a:cubicBezTo>
                  <a:pt x="14110" y="86305"/>
                  <a:pt x="14108" y="86305"/>
                  <a:pt x="14106" y="86307"/>
                </a:cubicBezTo>
                <a:cubicBezTo>
                  <a:pt x="13611" y="95496"/>
                  <a:pt x="10845" y="102807"/>
                  <a:pt x="7313" y="104354"/>
                </a:cubicBezTo>
                <a:lnTo>
                  <a:pt x="7312" y="104384"/>
                </a:lnTo>
                <a:cubicBezTo>
                  <a:pt x="7260" y="104410"/>
                  <a:pt x="7207" y="104435"/>
                  <a:pt x="7153" y="104424"/>
                </a:cubicBezTo>
                <a:cubicBezTo>
                  <a:pt x="6846" y="104569"/>
                  <a:pt x="6532" y="104646"/>
                  <a:pt x="6213" y="104660"/>
                </a:cubicBezTo>
                <a:lnTo>
                  <a:pt x="6045" y="104702"/>
                </a:lnTo>
                <a:lnTo>
                  <a:pt x="6045" y="104689"/>
                </a:lnTo>
                <a:lnTo>
                  <a:pt x="6040" y="104690"/>
                </a:lnTo>
                <a:cubicBezTo>
                  <a:pt x="6034" y="104591"/>
                  <a:pt x="6034" y="104492"/>
                  <a:pt x="6034" y="104392"/>
                </a:cubicBezTo>
                <a:cubicBezTo>
                  <a:pt x="6034" y="104244"/>
                  <a:pt x="6034" y="104097"/>
                  <a:pt x="6047" y="103950"/>
                </a:cubicBezTo>
                <a:cubicBezTo>
                  <a:pt x="6047" y="103134"/>
                  <a:pt x="6071" y="102330"/>
                  <a:pt x="6121" y="101542"/>
                </a:cubicBezTo>
                <a:lnTo>
                  <a:pt x="6126" y="101368"/>
                </a:lnTo>
                <a:cubicBezTo>
                  <a:pt x="6128" y="101368"/>
                  <a:pt x="6129" y="101368"/>
                  <a:pt x="6131" y="101367"/>
                </a:cubicBezTo>
                <a:cubicBezTo>
                  <a:pt x="6626" y="92178"/>
                  <a:pt x="9392" y="84866"/>
                  <a:pt x="12924" y="83319"/>
                </a:cubicBezTo>
                <a:lnTo>
                  <a:pt x="12925" y="83290"/>
                </a:lnTo>
                <a:cubicBezTo>
                  <a:pt x="12977" y="83263"/>
                  <a:pt x="13030" y="83239"/>
                  <a:pt x="13085" y="83249"/>
                </a:cubicBezTo>
                <a:cubicBezTo>
                  <a:pt x="13392" y="83105"/>
                  <a:pt x="13706" y="83027"/>
                  <a:pt x="14024" y="83013"/>
                </a:cubicBezTo>
                <a:close/>
                <a:moveTo>
                  <a:pt x="107375" y="64236"/>
                </a:moveTo>
                <a:cubicBezTo>
                  <a:pt x="107899" y="71347"/>
                  <a:pt x="110014" y="76984"/>
                  <a:pt x="112723" y="78537"/>
                </a:cubicBezTo>
                <a:cubicBezTo>
                  <a:pt x="112198" y="71426"/>
                  <a:pt x="110084" y="65789"/>
                  <a:pt x="107375" y="64236"/>
                </a:cubicBezTo>
                <a:close/>
                <a:moveTo>
                  <a:pt x="104351" y="64236"/>
                </a:moveTo>
                <a:cubicBezTo>
                  <a:pt x="101642" y="65789"/>
                  <a:pt x="99528" y="71426"/>
                  <a:pt x="99003" y="78537"/>
                </a:cubicBezTo>
                <a:cubicBezTo>
                  <a:pt x="101712" y="76984"/>
                  <a:pt x="103827" y="71347"/>
                  <a:pt x="104351" y="64236"/>
                </a:cubicBezTo>
                <a:close/>
                <a:moveTo>
                  <a:pt x="90720" y="64236"/>
                </a:moveTo>
                <a:cubicBezTo>
                  <a:pt x="91244" y="71347"/>
                  <a:pt x="93359" y="76984"/>
                  <a:pt x="96068" y="78537"/>
                </a:cubicBezTo>
                <a:cubicBezTo>
                  <a:pt x="95543" y="71426"/>
                  <a:pt x="93429" y="65789"/>
                  <a:pt x="90720" y="64236"/>
                </a:cubicBezTo>
                <a:close/>
                <a:moveTo>
                  <a:pt x="87696" y="64236"/>
                </a:moveTo>
                <a:cubicBezTo>
                  <a:pt x="84987" y="65789"/>
                  <a:pt x="82873" y="71426"/>
                  <a:pt x="82348" y="78537"/>
                </a:cubicBezTo>
                <a:cubicBezTo>
                  <a:pt x="85057" y="76984"/>
                  <a:pt x="87172" y="71347"/>
                  <a:pt x="87696" y="64236"/>
                </a:cubicBezTo>
                <a:close/>
                <a:moveTo>
                  <a:pt x="74065" y="64236"/>
                </a:moveTo>
                <a:cubicBezTo>
                  <a:pt x="74589" y="71347"/>
                  <a:pt x="76704" y="76984"/>
                  <a:pt x="79413" y="78537"/>
                </a:cubicBezTo>
                <a:cubicBezTo>
                  <a:pt x="78888" y="71426"/>
                  <a:pt x="76774" y="65789"/>
                  <a:pt x="74065" y="64236"/>
                </a:cubicBezTo>
                <a:close/>
                <a:moveTo>
                  <a:pt x="71041" y="64236"/>
                </a:moveTo>
                <a:cubicBezTo>
                  <a:pt x="68332" y="65789"/>
                  <a:pt x="66218" y="71426"/>
                  <a:pt x="65693" y="78537"/>
                </a:cubicBezTo>
                <a:cubicBezTo>
                  <a:pt x="68402" y="76984"/>
                  <a:pt x="70517" y="71347"/>
                  <a:pt x="71041" y="64236"/>
                </a:cubicBezTo>
                <a:close/>
                <a:moveTo>
                  <a:pt x="57410" y="64236"/>
                </a:moveTo>
                <a:cubicBezTo>
                  <a:pt x="57934" y="71347"/>
                  <a:pt x="60049" y="76984"/>
                  <a:pt x="62758" y="78537"/>
                </a:cubicBezTo>
                <a:cubicBezTo>
                  <a:pt x="62233" y="71426"/>
                  <a:pt x="60119" y="65789"/>
                  <a:pt x="57410" y="64236"/>
                </a:cubicBezTo>
                <a:close/>
                <a:moveTo>
                  <a:pt x="54386" y="64236"/>
                </a:moveTo>
                <a:cubicBezTo>
                  <a:pt x="51677" y="65789"/>
                  <a:pt x="49563" y="71426"/>
                  <a:pt x="49038" y="78537"/>
                </a:cubicBezTo>
                <a:cubicBezTo>
                  <a:pt x="51747" y="76984"/>
                  <a:pt x="53862" y="71347"/>
                  <a:pt x="54386" y="64236"/>
                </a:cubicBezTo>
                <a:close/>
                <a:moveTo>
                  <a:pt x="40755" y="64236"/>
                </a:moveTo>
                <a:cubicBezTo>
                  <a:pt x="41279" y="71347"/>
                  <a:pt x="43394" y="76984"/>
                  <a:pt x="46102" y="78537"/>
                </a:cubicBezTo>
                <a:cubicBezTo>
                  <a:pt x="45578" y="71426"/>
                  <a:pt x="43464" y="65789"/>
                  <a:pt x="40755" y="64236"/>
                </a:cubicBezTo>
                <a:close/>
                <a:moveTo>
                  <a:pt x="37731" y="64236"/>
                </a:moveTo>
                <a:cubicBezTo>
                  <a:pt x="35022" y="65789"/>
                  <a:pt x="32908" y="71426"/>
                  <a:pt x="32383" y="78537"/>
                </a:cubicBezTo>
                <a:cubicBezTo>
                  <a:pt x="35092" y="76984"/>
                  <a:pt x="37206" y="71347"/>
                  <a:pt x="37731" y="64236"/>
                </a:cubicBezTo>
                <a:close/>
                <a:moveTo>
                  <a:pt x="24100" y="64236"/>
                </a:moveTo>
                <a:cubicBezTo>
                  <a:pt x="24624" y="71347"/>
                  <a:pt x="26739" y="76984"/>
                  <a:pt x="29447" y="78537"/>
                </a:cubicBezTo>
                <a:cubicBezTo>
                  <a:pt x="28923" y="71426"/>
                  <a:pt x="26808" y="65789"/>
                  <a:pt x="24100" y="64236"/>
                </a:cubicBezTo>
                <a:close/>
                <a:moveTo>
                  <a:pt x="21076" y="64236"/>
                </a:moveTo>
                <a:cubicBezTo>
                  <a:pt x="18367" y="65789"/>
                  <a:pt x="16253" y="71426"/>
                  <a:pt x="15728" y="78537"/>
                </a:cubicBezTo>
                <a:cubicBezTo>
                  <a:pt x="18437" y="76984"/>
                  <a:pt x="20551" y="71347"/>
                  <a:pt x="21076" y="64236"/>
                </a:cubicBezTo>
                <a:close/>
                <a:moveTo>
                  <a:pt x="7445" y="64236"/>
                </a:moveTo>
                <a:cubicBezTo>
                  <a:pt x="7969" y="71347"/>
                  <a:pt x="10084" y="76984"/>
                  <a:pt x="12792" y="78537"/>
                </a:cubicBezTo>
                <a:cubicBezTo>
                  <a:pt x="12268" y="71426"/>
                  <a:pt x="10153" y="65789"/>
                  <a:pt x="7445" y="64236"/>
                </a:cubicBezTo>
                <a:close/>
                <a:moveTo>
                  <a:pt x="120000" y="61538"/>
                </a:moveTo>
                <a:lnTo>
                  <a:pt x="120000" y="65030"/>
                </a:lnTo>
                <a:cubicBezTo>
                  <a:pt x="117783" y="67253"/>
                  <a:pt x="116116" y="72335"/>
                  <a:pt x="115658" y="78537"/>
                </a:cubicBezTo>
                <a:cubicBezTo>
                  <a:pt x="117480" y="77493"/>
                  <a:pt x="119032" y="74602"/>
                  <a:pt x="120000" y="70634"/>
                </a:cubicBezTo>
                <a:lnTo>
                  <a:pt x="120000" y="75924"/>
                </a:lnTo>
                <a:cubicBezTo>
                  <a:pt x="118816" y="79048"/>
                  <a:pt x="117264" y="81220"/>
                  <a:pt x="115527" y="81987"/>
                </a:cubicBezTo>
                <a:lnTo>
                  <a:pt x="115526" y="82017"/>
                </a:lnTo>
                <a:cubicBezTo>
                  <a:pt x="115473" y="82044"/>
                  <a:pt x="115421" y="82069"/>
                  <a:pt x="115366" y="82058"/>
                </a:cubicBezTo>
                <a:cubicBezTo>
                  <a:pt x="115059" y="82203"/>
                  <a:pt x="114746" y="82282"/>
                  <a:pt x="114427" y="82295"/>
                </a:cubicBezTo>
                <a:lnTo>
                  <a:pt x="114258" y="82338"/>
                </a:lnTo>
                <a:lnTo>
                  <a:pt x="114258" y="82325"/>
                </a:lnTo>
                <a:lnTo>
                  <a:pt x="114253" y="82326"/>
                </a:lnTo>
                <a:cubicBezTo>
                  <a:pt x="114248" y="82226"/>
                  <a:pt x="114247" y="82126"/>
                  <a:pt x="114247" y="82026"/>
                </a:cubicBezTo>
                <a:cubicBezTo>
                  <a:pt x="114247" y="81877"/>
                  <a:pt x="114248" y="81728"/>
                  <a:pt x="114261" y="81580"/>
                </a:cubicBezTo>
                <a:cubicBezTo>
                  <a:pt x="114260" y="80758"/>
                  <a:pt x="114285" y="79947"/>
                  <a:pt x="114334" y="79153"/>
                </a:cubicBezTo>
                <a:lnTo>
                  <a:pt x="114340" y="78978"/>
                </a:lnTo>
                <a:cubicBezTo>
                  <a:pt x="114341" y="78978"/>
                  <a:pt x="114343" y="78978"/>
                  <a:pt x="114345" y="78976"/>
                </a:cubicBezTo>
                <a:cubicBezTo>
                  <a:pt x="114785" y="70738"/>
                  <a:pt x="117022" y="63998"/>
                  <a:pt x="120000" y="61538"/>
                </a:cubicBezTo>
                <a:close/>
                <a:moveTo>
                  <a:pt x="105975" y="60435"/>
                </a:moveTo>
                <a:lnTo>
                  <a:pt x="106143" y="60478"/>
                </a:lnTo>
                <a:cubicBezTo>
                  <a:pt x="106462" y="60491"/>
                  <a:pt x="106776" y="60570"/>
                  <a:pt x="107083" y="60716"/>
                </a:cubicBezTo>
                <a:cubicBezTo>
                  <a:pt x="107138" y="60705"/>
                  <a:pt x="107190" y="60729"/>
                  <a:pt x="107242" y="60756"/>
                </a:cubicBezTo>
                <a:lnTo>
                  <a:pt x="107243" y="60786"/>
                </a:lnTo>
                <a:cubicBezTo>
                  <a:pt x="110775" y="62345"/>
                  <a:pt x="113542" y="69715"/>
                  <a:pt x="114036" y="78976"/>
                </a:cubicBezTo>
                <a:cubicBezTo>
                  <a:pt x="114038" y="78978"/>
                  <a:pt x="114040" y="78978"/>
                  <a:pt x="114041" y="78978"/>
                </a:cubicBezTo>
                <a:lnTo>
                  <a:pt x="114047" y="79153"/>
                </a:lnTo>
                <a:cubicBezTo>
                  <a:pt x="114097" y="79947"/>
                  <a:pt x="114121" y="80758"/>
                  <a:pt x="114120" y="81580"/>
                </a:cubicBezTo>
                <a:cubicBezTo>
                  <a:pt x="114133" y="81728"/>
                  <a:pt x="114134" y="81877"/>
                  <a:pt x="114134" y="82026"/>
                </a:cubicBezTo>
                <a:cubicBezTo>
                  <a:pt x="114134" y="82126"/>
                  <a:pt x="114133" y="82226"/>
                  <a:pt x="114128" y="82326"/>
                </a:cubicBezTo>
                <a:lnTo>
                  <a:pt x="114123" y="82325"/>
                </a:lnTo>
                <a:lnTo>
                  <a:pt x="114123" y="82338"/>
                </a:lnTo>
                <a:lnTo>
                  <a:pt x="113954" y="82295"/>
                </a:lnTo>
                <a:cubicBezTo>
                  <a:pt x="113636" y="82282"/>
                  <a:pt x="113322" y="82203"/>
                  <a:pt x="113015" y="82058"/>
                </a:cubicBezTo>
                <a:cubicBezTo>
                  <a:pt x="112960" y="82069"/>
                  <a:pt x="112908" y="82044"/>
                  <a:pt x="112855" y="82017"/>
                </a:cubicBezTo>
                <a:lnTo>
                  <a:pt x="112854" y="81987"/>
                </a:lnTo>
                <a:cubicBezTo>
                  <a:pt x="109322" y="80428"/>
                  <a:pt x="106556" y="73059"/>
                  <a:pt x="106061" y="63797"/>
                </a:cubicBezTo>
                <a:cubicBezTo>
                  <a:pt x="106060" y="63796"/>
                  <a:pt x="106058" y="63795"/>
                  <a:pt x="106056" y="63795"/>
                </a:cubicBezTo>
                <a:lnTo>
                  <a:pt x="106051" y="63620"/>
                </a:lnTo>
                <a:cubicBezTo>
                  <a:pt x="106001" y="62826"/>
                  <a:pt x="105977" y="62015"/>
                  <a:pt x="105977" y="61193"/>
                </a:cubicBezTo>
                <a:cubicBezTo>
                  <a:pt x="105965" y="61045"/>
                  <a:pt x="105964" y="60896"/>
                  <a:pt x="105964" y="60747"/>
                </a:cubicBezTo>
                <a:lnTo>
                  <a:pt x="105970" y="60447"/>
                </a:lnTo>
                <a:lnTo>
                  <a:pt x="105975" y="60448"/>
                </a:lnTo>
                <a:close/>
                <a:moveTo>
                  <a:pt x="105751" y="60435"/>
                </a:moveTo>
                <a:lnTo>
                  <a:pt x="105751" y="60448"/>
                </a:lnTo>
                <a:lnTo>
                  <a:pt x="105756" y="60447"/>
                </a:lnTo>
                <a:lnTo>
                  <a:pt x="105762" y="60747"/>
                </a:lnTo>
                <a:cubicBezTo>
                  <a:pt x="105762" y="60896"/>
                  <a:pt x="105761" y="61045"/>
                  <a:pt x="105749" y="61193"/>
                </a:cubicBezTo>
                <a:cubicBezTo>
                  <a:pt x="105749" y="62015"/>
                  <a:pt x="105725" y="62826"/>
                  <a:pt x="105675" y="63620"/>
                </a:cubicBezTo>
                <a:lnTo>
                  <a:pt x="105670" y="63795"/>
                </a:lnTo>
                <a:cubicBezTo>
                  <a:pt x="105668" y="63795"/>
                  <a:pt x="105666" y="63796"/>
                  <a:pt x="105665" y="63797"/>
                </a:cubicBezTo>
                <a:cubicBezTo>
                  <a:pt x="105170" y="73059"/>
                  <a:pt x="102404" y="80428"/>
                  <a:pt x="98872" y="81987"/>
                </a:cubicBezTo>
                <a:lnTo>
                  <a:pt x="98871" y="82017"/>
                </a:lnTo>
                <a:cubicBezTo>
                  <a:pt x="98818" y="82044"/>
                  <a:pt x="98766" y="82069"/>
                  <a:pt x="98711" y="82058"/>
                </a:cubicBezTo>
                <a:cubicBezTo>
                  <a:pt x="98404" y="82203"/>
                  <a:pt x="98090" y="82282"/>
                  <a:pt x="97772" y="82295"/>
                </a:cubicBezTo>
                <a:lnTo>
                  <a:pt x="97603" y="82338"/>
                </a:lnTo>
                <a:lnTo>
                  <a:pt x="97603" y="82325"/>
                </a:lnTo>
                <a:lnTo>
                  <a:pt x="97598" y="82326"/>
                </a:lnTo>
                <a:cubicBezTo>
                  <a:pt x="97593" y="82226"/>
                  <a:pt x="97592" y="82126"/>
                  <a:pt x="97592" y="82026"/>
                </a:cubicBezTo>
                <a:cubicBezTo>
                  <a:pt x="97592" y="81877"/>
                  <a:pt x="97593" y="81728"/>
                  <a:pt x="97606" y="81580"/>
                </a:cubicBezTo>
                <a:cubicBezTo>
                  <a:pt x="97605" y="80758"/>
                  <a:pt x="97630" y="79947"/>
                  <a:pt x="97679" y="79153"/>
                </a:cubicBezTo>
                <a:lnTo>
                  <a:pt x="97685" y="78978"/>
                </a:lnTo>
                <a:cubicBezTo>
                  <a:pt x="97686" y="78978"/>
                  <a:pt x="97688" y="78978"/>
                  <a:pt x="97690" y="78976"/>
                </a:cubicBezTo>
                <a:cubicBezTo>
                  <a:pt x="98184" y="69715"/>
                  <a:pt x="100951" y="62345"/>
                  <a:pt x="104483" y="60786"/>
                </a:cubicBezTo>
                <a:lnTo>
                  <a:pt x="104484" y="60756"/>
                </a:lnTo>
                <a:cubicBezTo>
                  <a:pt x="104536" y="60729"/>
                  <a:pt x="104588" y="60705"/>
                  <a:pt x="104643" y="60716"/>
                </a:cubicBezTo>
                <a:cubicBezTo>
                  <a:pt x="104950" y="60570"/>
                  <a:pt x="105264" y="60491"/>
                  <a:pt x="105583" y="60478"/>
                </a:cubicBezTo>
                <a:close/>
                <a:moveTo>
                  <a:pt x="89320" y="60435"/>
                </a:moveTo>
                <a:lnTo>
                  <a:pt x="89488" y="60478"/>
                </a:lnTo>
                <a:cubicBezTo>
                  <a:pt x="89807" y="60491"/>
                  <a:pt x="90121" y="60570"/>
                  <a:pt x="90428" y="60716"/>
                </a:cubicBezTo>
                <a:cubicBezTo>
                  <a:pt x="90483" y="60705"/>
                  <a:pt x="90535" y="60729"/>
                  <a:pt x="90587" y="60756"/>
                </a:cubicBezTo>
                <a:lnTo>
                  <a:pt x="90588" y="60786"/>
                </a:lnTo>
                <a:cubicBezTo>
                  <a:pt x="94120" y="62345"/>
                  <a:pt x="96887" y="69715"/>
                  <a:pt x="97381" y="78976"/>
                </a:cubicBezTo>
                <a:cubicBezTo>
                  <a:pt x="97383" y="78978"/>
                  <a:pt x="97385" y="78978"/>
                  <a:pt x="97386" y="78978"/>
                </a:cubicBezTo>
                <a:lnTo>
                  <a:pt x="97392" y="79153"/>
                </a:lnTo>
                <a:cubicBezTo>
                  <a:pt x="97441" y="79947"/>
                  <a:pt x="97466" y="80758"/>
                  <a:pt x="97465" y="81580"/>
                </a:cubicBezTo>
                <a:cubicBezTo>
                  <a:pt x="97478" y="81728"/>
                  <a:pt x="97479" y="81877"/>
                  <a:pt x="97479" y="82026"/>
                </a:cubicBezTo>
                <a:cubicBezTo>
                  <a:pt x="97479" y="82126"/>
                  <a:pt x="97478" y="82226"/>
                  <a:pt x="97473" y="82326"/>
                </a:cubicBezTo>
                <a:lnTo>
                  <a:pt x="97468" y="82325"/>
                </a:lnTo>
                <a:lnTo>
                  <a:pt x="97468" y="82338"/>
                </a:lnTo>
                <a:lnTo>
                  <a:pt x="97299" y="82295"/>
                </a:lnTo>
                <a:cubicBezTo>
                  <a:pt x="96981" y="82282"/>
                  <a:pt x="96667" y="82203"/>
                  <a:pt x="96360" y="82058"/>
                </a:cubicBezTo>
                <a:cubicBezTo>
                  <a:pt x="96305" y="82069"/>
                  <a:pt x="96253" y="82044"/>
                  <a:pt x="96200" y="82017"/>
                </a:cubicBezTo>
                <a:lnTo>
                  <a:pt x="96199" y="81987"/>
                </a:lnTo>
                <a:cubicBezTo>
                  <a:pt x="92667" y="80428"/>
                  <a:pt x="89901" y="73059"/>
                  <a:pt x="89406" y="63797"/>
                </a:cubicBezTo>
                <a:cubicBezTo>
                  <a:pt x="89405" y="63796"/>
                  <a:pt x="89403" y="63795"/>
                  <a:pt x="89401" y="63795"/>
                </a:cubicBezTo>
                <a:lnTo>
                  <a:pt x="89396" y="63620"/>
                </a:lnTo>
                <a:cubicBezTo>
                  <a:pt x="89346" y="62826"/>
                  <a:pt x="89322" y="62015"/>
                  <a:pt x="89322" y="61193"/>
                </a:cubicBezTo>
                <a:cubicBezTo>
                  <a:pt x="89310" y="61045"/>
                  <a:pt x="89309" y="60896"/>
                  <a:pt x="89309" y="60747"/>
                </a:cubicBezTo>
                <a:lnTo>
                  <a:pt x="89315" y="60447"/>
                </a:lnTo>
                <a:lnTo>
                  <a:pt x="89320" y="60448"/>
                </a:lnTo>
                <a:close/>
                <a:moveTo>
                  <a:pt x="89096" y="60435"/>
                </a:moveTo>
                <a:lnTo>
                  <a:pt x="89096" y="60448"/>
                </a:lnTo>
                <a:lnTo>
                  <a:pt x="89101" y="60447"/>
                </a:lnTo>
                <a:lnTo>
                  <a:pt x="89107" y="60747"/>
                </a:lnTo>
                <a:cubicBezTo>
                  <a:pt x="89107" y="60896"/>
                  <a:pt x="89106" y="61045"/>
                  <a:pt x="89094" y="61193"/>
                </a:cubicBezTo>
                <a:cubicBezTo>
                  <a:pt x="89094" y="62015"/>
                  <a:pt x="89070" y="62826"/>
                  <a:pt x="89020" y="63620"/>
                </a:cubicBezTo>
                <a:lnTo>
                  <a:pt x="89015" y="63795"/>
                </a:lnTo>
                <a:cubicBezTo>
                  <a:pt x="89013" y="63795"/>
                  <a:pt x="89011" y="63796"/>
                  <a:pt x="89010" y="63797"/>
                </a:cubicBezTo>
                <a:cubicBezTo>
                  <a:pt x="88515" y="73059"/>
                  <a:pt x="85749" y="80428"/>
                  <a:pt x="82217" y="81987"/>
                </a:cubicBezTo>
                <a:lnTo>
                  <a:pt x="82216" y="82017"/>
                </a:lnTo>
                <a:cubicBezTo>
                  <a:pt x="82163" y="82044"/>
                  <a:pt x="82111" y="82069"/>
                  <a:pt x="82056" y="82058"/>
                </a:cubicBezTo>
                <a:cubicBezTo>
                  <a:pt x="81749" y="82203"/>
                  <a:pt x="81435" y="82282"/>
                  <a:pt x="81117" y="82295"/>
                </a:cubicBezTo>
                <a:lnTo>
                  <a:pt x="80948" y="82338"/>
                </a:lnTo>
                <a:lnTo>
                  <a:pt x="80948" y="82325"/>
                </a:lnTo>
                <a:lnTo>
                  <a:pt x="80943" y="82326"/>
                </a:lnTo>
                <a:cubicBezTo>
                  <a:pt x="80938" y="82226"/>
                  <a:pt x="80937" y="82126"/>
                  <a:pt x="80937" y="82026"/>
                </a:cubicBezTo>
                <a:cubicBezTo>
                  <a:pt x="80937" y="81877"/>
                  <a:pt x="80938" y="81728"/>
                  <a:pt x="80951" y="81580"/>
                </a:cubicBezTo>
                <a:cubicBezTo>
                  <a:pt x="80950" y="80758"/>
                  <a:pt x="80975" y="79947"/>
                  <a:pt x="81024" y="79153"/>
                </a:cubicBezTo>
                <a:lnTo>
                  <a:pt x="81030" y="78978"/>
                </a:lnTo>
                <a:cubicBezTo>
                  <a:pt x="81031" y="78978"/>
                  <a:pt x="81033" y="78978"/>
                  <a:pt x="81035" y="78976"/>
                </a:cubicBezTo>
                <a:cubicBezTo>
                  <a:pt x="81529" y="69715"/>
                  <a:pt x="84296" y="62345"/>
                  <a:pt x="87828" y="60786"/>
                </a:cubicBezTo>
                <a:lnTo>
                  <a:pt x="87829" y="60756"/>
                </a:lnTo>
                <a:cubicBezTo>
                  <a:pt x="87881" y="60729"/>
                  <a:pt x="87933" y="60705"/>
                  <a:pt x="87988" y="60716"/>
                </a:cubicBezTo>
                <a:cubicBezTo>
                  <a:pt x="88295" y="60570"/>
                  <a:pt x="88609" y="60491"/>
                  <a:pt x="88928" y="60478"/>
                </a:cubicBezTo>
                <a:close/>
                <a:moveTo>
                  <a:pt x="72665" y="60435"/>
                </a:moveTo>
                <a:lnTo>
                  <a:pt x="72833" y="60478"/>
                </a:lnTo>
                <a:cubicBezTo>
                  <a:pt x="73152" y="60491"/>
                  <a:pt x="73466" y="60570"/>
                  <a:pt x="73773" y="60716"/>
                </a:cubicBezTo>
                <a:cubicBezTo>
                  <a:pt x="73828" y="60705"/>
                  <a:pt x="73880" y="60729"/>
                  <a:pt x="73932" y="60756"/>
                </a:cubicBezTo>
                <a:lnTo>
                  <a:pt x="73933" y="60786"/>
                </a:lnTo>
                <a:cubicBezTo>
                  <a:pt x="77465" y="62345"/>
                  <a:pt x="80232" y="69715"/>
                  <a:pt x="80726" y="78976"/>
                </a:cubicBezTo>
                <a:cubicBezTo>
                  <a:pt x="80728" y="78978"/>
                  <a:pt x="80730" y="78978"/>
                  <a:pt x="80731" y="78978"/>
                </a:cubicBezTo>
                <a:lnTo>
                  <a:pt x="80737" y="79153"/>
                </a:lnTo>
                <a:cubicBezTo>
                  <a:pt x="80786" y="79947"/>
                  <a:pt x="80811" y="80758"/>
                  <a:pt x="80810" y="81580"/>
                </a:cubicBezTo>
                <a:cubicBezTo>
                  <a:pt x="80823" y="81728"/>
                  <a:pt x="80824" y="81877"/>
                  <a:pt x="80824" y="82026"/>
                </a:cubicBezTo>
                <a:cubicBezTo>
                  <a:pt x="80824" y="82126"/>
                  <a:pt x="80823" y="82226"/>
                  <a:pt x="80818" y="82326"/>
                </a:cubicBezTo>
                <a:lnTo>
                  <a:pt x="80813" y="82325"/>
                </a:lnTo>
                <a:lnTo>
                  <a:pt x="80813" y="82338"/>
                </a:lnTo>
                <a:lnTo>
                  <a:pt x="80644" y="82295"/>
                </a:lnTo>
                <a:cubicBezTo>
                  <a:pt x="80326" y="82282"/>
                  <a:pt x="80012" y="82203"/>
                  <a:pt x="79705" y="82058"/>
                </a:cubicBezTo>
                <a:cubicBezTo>
                  <a:pt x="79650" y="82069"/>
                  <a:pt x="79598" y="82044"/>
                  <a:pt x="79545" y="82017"/>
                </a:cubicBezTo>
                <a:lnTo>
                  <a:pt x="79544" y="81987"/>
                </a:lnTo>
                <a:cubicBezTo>
                  <a:pt x="76012" y="80428"/>
                  <a:pt x="73246" y="73059"/>
                  <a:pt x="72751" y="63797"/>
                </a:cubicBezTo>
                <a:cubicBezTo>
                  <a:pt x="72750" y="63796"/>
                  <a:pt x="72748" y="63795"/>
                  <a:pt x="72746" y="63795"/>
                </a:cubicBezTo>
                <a:lnTo>
                  <a:pt x="72741" y="63620"/>
                </a:lnTo>
                <a:cubicBezTo>
                  <a:pt x="72691" y="62826"/>
                  <a:pt x="72667" y="62015"/>
                  <a:pt x="72667" y="61193"/>
                </a:cubicBezTo>
                <a:cubicBezTo>
                  <a:pt x="72655" y="61045"/>
                  <a:pt x="72654" y="60896"/>
                  <a:pt x="72654" y="60747"/>
                </a:cubicBezTo>
                <a:lnTo>
                  <a:pt x="72660" y="60447"/>
                </a:lnTo>
                <a:lnTo>
                  <a:pt x="72665" y="60448"/>
                </a:lnTo>
                <a:close/>
                <a:moveTo>
                  <a:pt x="72441" y="60435"/>
                </a:moveTo>
                <a:lnTo>
                  <a:pt x="72441" y="60448"/>
                </a:lnTo>
                <a:lnTo>
                  <a:pt x="72446" y="60447"/>
                </a:lnTo>
                <a:lnTo>
                  <a:pt x="72452" y="60747"/>
                </a:lnTo>
                <a:cubicBezTo>
                  <a:pt x="72452" y="60896"/>
                  <a:pt x="72451" y="61045"/>
                  <a:pt x="72439" y="61193"/>
                </a:cubicBezTo>
                <a:cubicBezTo>
                  <a:pt x="72439" y="62015"/>
                  <a:pt x="72415" y="62826"/>
                  <a:pt x="72365" y="63620"/>
                </a:cubicBezTo>
                <a:lnTo>
                  <a:pt x="72360" y="63795"/>
                </a:lnTo>
                <a:cubicBezTo>
                  <a:pt x="72358" y="63795"/>
                  <a:pt x="72356" y="63796"/>
                  <a:pt x="72355" y="63797"/>
                </a:cubicBezTo>
                <a:cubicBezTo>
                  <a:pt x="71860" y="73059"/>
                  <a:pt x="69094" y="80428"/>
                  <a:pt x="65562" y="81987"/>
                </a:cubicBezTo>
                <a:lnTo>
                  <a:pt x="65561" y="82017"/>
                </a:lnTo>
                <a:cubicBezTo>
                  <a:pt x="65508" y="82044"/>
                  <a:pt x="65456" y="82069"/>
                  <a:pt x="65401" y="82058"/>
                </a:cubicBezTo>
                <a:cubicBezTo>
                  <a:pt x="65094" y="82203"/>
                  <a:pt x="64780" y="82282"/>
                  <a:pt x="64462" y="82295"/>
                </a:cubicBezTo>
                <a:lnTo>
                  <a:pt x="64293" y="82338"/>
                </a:lnTo>
                <a:lnTo>
                  <a:pt x="64293" y="82325"/>
                </a:lnTo>
                <a:lnTo>
                  <a:pt x="64288" y="82326"/>
                </a:lnTo>
                <a:cubicBezTo>
                  <a:pt x="64283" y="82226"/>
                  <a:pt x="64282" y="82126"/>
                  <a:pt x="64282" y="82026"/>
                </a:cubicBezTo>
                <a:cubicBezTo>
                  <a:pt x="64282" y="81877"/>
                  <a:pt x="64283" y="81728"/>
                  <a:pt x="64296" y="81580"/>
                </a:cubicBezTo>
                <a:cubicBezTo>
                  <a:pt x="64295" y="80758"/>
                  <a:pt x="64319" y="79947"/>
                  <a:pt x="64369" y="79153"/>
                </a:cubicBezTo>
                <a:lnTo>
                  <a:pt x="64375" y="78978"/>
                </a:lnTo>
                <a:cubicBezTo>
                  <a:pt x="64376" y="78978"/>
                  <a:pt x="64378" y="78978"/>
                  <a:pt x="64380" y="78976"/>
                </a:cubicBezTo>
                <a:cubicBezTo>
                  <a:pt x="64874" y="69715"/>
                  <a:pt x="67641" y="62345"/>
                  <a:pt x="71173" y="60786"/>
                </a:cubicBezTo>
                <a:lnTo>
                  <a:pt x="71174" y="60756"/>
                </a:lnTo>
                <a:cubicBezTo>
                  <a:pt x="71226" y="60729"/>
                  <a:pt x="71278" y="60705"/>
                  <a:pt x="71333" y="60716"/>
                </a:cubicBezTo>
                <a:cubicBezTo>
                  <a:pt x="71640" y="60570"/>
                  <a:pt x="71954" y="60491"/>
                  <a:pt x="72273" y="60478"/>
                </a:cubicBezTo>
                <a:close/>
                <a:moveTo>
                  <a:pt x="56010" y="60435"/>
                </a:moveTo>
                <a:lnTo>
                  <a:pt x="56178" y="60478"/>
                </a:lnTo>
                <a:cubicBezTo>
                  <a:pt x="56497" y="60491"/>
                  <a:pt x="56811" y="60570"/>
                  <a:pt x="57118" y="60716"/>
                </a:cubicBezTo>
                <a:cubicBezTo>
                  <a:pt x="57173" y="60705"/>
                  <a:pt x="57225" y="60729"/>
                  <a:pt x="57277" y="60756"/>
                </a:cubicBezTo>
                <a:lnTo>
                  <a:pt x="57278" y="60786"/>
                </a:lnTo>
                <a:cubicBezTo>
                  <a:pt x="60810" y="62345"/>
                  <a:pt x="63577" y="69715"/>
                  <a:pt x="64071" y="78976"/>
                </a:cubicBezTo>
                <a:cubicBezTo>
                  <a:pt x="64073" y="78978"/>
                  <a:pt x="64075" y="78978"/>
                  <a:pt x="64076" y="78978"/>
                </a:cubicBezTo>
                <a:lnTo>
                  <a:pt x="64082" y="79153"/>
                </a:lnTo>
                <a:cubicBezTo>
                  <a:pt x="64131" y="79947"/>
                  <a:pt x="64156" y="80758"/>
                  <a:pt x="64155" y="81580"/>
                </a:cubicBezTo>
                <a:cubicBezTo>
                  <a:pt x="64168" y="81728"/>
                  <a:pt x="64169" y="81877"/>
                  <a:pt x="64169" y="82026"/>
                </a:cubicBezTo>
                <a:cubicBezTo>
                  <a:pt x="64169" y="82126"/>
                  <a:pt x="64168" y="82226"/>
                  <a:pt x="64163" y="82326"/>
                </a:cubicBezTo>
                <a:lnTo>
                  <a:pt x="64158" y="82325"/>
                </a:lnTo>
                <a:lnTo>
                  <a:pt x="64158" y="82338"/>
                </a:lnTo>
                <a:lnTo>
                  <a:pt x="63989" y="82295"/>
                </a:lnTo>
                <a:cubicBezTo>
                  <a:pt x="63670" y="82282"/>
                  <a:pt x="63357" y="82203"/>
                  <a:pt x="63050" y="82058"/>
                </a:cubicBezTo>
                <a:cubicBezTo>
                  <a:pt x="62995" y="82069"/>
                  <a:pt x="62943" y="82044"/>
                  <a:pt x="62890" y="82017"/>
                </a:cubicBezTo>
                <a:lnTo>
                  <a:pt x="62889" y="81987"/>
                </a:lnTo>
                <a:cubicBezTo>
                  <a:pt x="59357" y="80428"/>
                  <a:pt x="56591" y="73059"/>
                  <a:pt x="56096" y="63797"/>
                </a:cubicBezTo>
                <a:cubicBezTo>
                  <a:pt x="56095" y="63796"/>
                  <a:pt x="56093" y="63795"/>
                  <a:pt x="56091" y="63795"/>
                </a:cubicBezTo>
                <a:lnTo>
                  <a:pt x="56086" y="63620"/>
                </a:lnTo>
                <a:cubicBezTo>
                  <a:pt x="56036" y="62826"/>
                  <a:pt x="56012" y="62015"/>
                  <a:pt x="56012" y="61193"/>
                </a:cubicBezTo>
                <a:cubicBezTo>
                  <a:pt x="55999" y="61045"/>
                  <a:pt x="55999" y="60896"/>
                  <a:pt x="55999" y="60747"/>
                </a:cubicBezTo>
                <a:lnTo>
                  <a:pt x="56005" y="60447"/>
                </a:lnTo>
                <a:lnTo>
                  <a:pt x="56010" y="60448"/>
                </a:lnTo>
                <a:close/>
                <a:moveTo>
                  <a:pt x="55786" y="60435"/>
                </a:moveTo>
                <a:lnTo>
                  <a:pt x="55786" y="60448"/>
                </a:lnTo>
                <a:lnTo>
                  <a:pt x="55791" y="60447"/>
                </a:lnTo>
                <a:lnTo>
                  <a:pt x="55797" y="60747"/>
                </a:lnTo>
                <a:cubicBezTo>
                  <a:pt x="55797" y="60896"/>
                  <a:pt x="55796" y="61045"/>
                  <a:pt x="55783" y="61193"/>
                </a:cubicBezTo>
                <a:cubicBezTo>
                  <a:pt x="55784" y="62015"/>
                  <a:pt x="55760" y="62826"/>
                  <a:pt x="55710" y="63620"/>
                </a:cubicBezTo>
                <a:lnTo>
                  <a:pt x="55705" y="63795"/>
                </a:lnTo>
                <a:cubicBezTo>
                  <a:pt x="55703" y="63795"/>
                  <a:pt x="55701" y="63796"/>
                  <a:pt x="55700" y="63797"/>
                </a:cubicBezTo>
                <a:cubicBezTo>
                  <a:pt x="55205" y="73059"/>
                  <a:pt x="52439" y="80428"/>
                  <a:pt x="48907" y="81987"/>
                </a:cubicBezTo>
                <a:lnTo>
                  <a:pt x="48906" y="82017"/>
                </a:lnTo>
                <a:cubicBezTo>
                  <a:pt x="48853" y="82044"/>
                  <a:pt x="48801" y="82069"/>
                  <a:pt x="48746" y="82058"/>
                </a:cubicBezTo>
                <a:cubicBezTo>
                  <a:pt x="48439" y="82203"/>
                  <a:pt x="48125" y="82282"/>
                  <a:pt x="47807" y="82295"/>
                </a:cubicBezTo>
                <a:lnTo>
                  <a:pt x="47638" y="82338"/>
                </a:lnTo>
                <a:lnTo>
                  <a:pt x="47638" y="82325"/>
                </a:lnTo>
                <a:lnTo>
                  <a:pt x="47633" y="82326"/>
                </a:lnTo>
                <a:cubicBezTo>
                  <a:pt x="47628" y="82226"/>
                  <a:pt x="47627" y="82126"/>
                  <a:pt x="47627" y="82026"/>
                </a:cubicBezTo>
                <a:cubicBezTo>
                  <a:pt x="47627" y="81877"/>
                  <a:pt x="47628" y="81728"/>
                  <a:pt x="47641" y="81580"/>
                </a:cubicBezTo>
                <a:cubicBezTo>
                  <a:pt x="47640" y="80758"/>
                  <a:pt x="47664" y="79947"/>
                  <a:pt x="47714" y="79153"/>
                </a:cubicBezTo>
                <a:lnTo>
                  <a:pt x="47720" y="78978"/>
                </a:lnTo>
                <a:cubicBezTo>
                  <a:pt x="47721" y="78978"/>
                  <a:pt x="47723" y="78978"/>
                  <a:pt x="47725" y="78976"/>
                </a:cubicBezTo>
                <a:cubicBezTo>
                  <a:pt x="48219" y="69715"/>
                  <a:pt x="50985" y="62345"/>
                  <a:pt x="54517" y="60786"/>
                </a:cubicBezTo>
                <a:lnTo>
                  <a:pt x="54519" y="60756"/>
                </a:lnTo>
                <a:cubicBezTo>
                  <a:pt x="54571" y="60729"/>
                  <a:pt x="54623" y="60705"/>
                  <a:pt x="54678" y="60716"/>
                </a:cubicBezTo>
                <a:cubicBezTo>
                  <a:pt x="54985" y="60570"/>
                  <a:pt x="55299" y="60491"/>
                  <a:pt x="55618" y="60478"/>
                </a:cubicBezTo>
                <a:close/>
                <a:moveTo>
                  <a:pt x="39355" y="60435"/>
                </a:moveTo>
                <a:lnTo>
                  <a:pt x="39523" y="60478"/>
                </a:lnTo>
                <a:cubicBezTo>
                  <a:pt x="39842" y="60491"/>
                  <a:pt x="40156" y="60570"/>
                  <a:pt x="40463" y="60716"/>
                </a:cubicBezTo>
                <a:cubicBezTo>
                  <a:pt x="40518" y="60705"/>
                  <a:pt x="40570" y="60729"/>
                  <a:pt x="40622" y="60756"/>
                </a:cubicBezTo>
                <a:lnTo>
                  <a:pt x="40623" y="60786"/>
                </a:lnTo>
                <a:cubicBezTo>
                  <a:pt x="44155" y="62345"/>
                  <a:pt x="46921" y="69715"/>
                  <a:pt x="47416" y="78976"/>
                </a:cubicBezTo>
                <a:cubicBezTo>
                  <a:pt x="47418" y="78978"/>
                  <a:pt x="47420" y="78978"/>
                  <a:pt x="47421" y="78978"/>
                </a:cubicBezTo>
                <a:lnTo>
                  <a:pt x="47427" y="79153"/>
                </a:lnTo>
                <a:cubicBezTo>
                  <a:pt x="47476" y="79947"/>
                  <a:pt x="47500" y="80758"/>
                  <a:pt x="47500" y="81580"/>
                </a:cubicBezTo>
                <a:cubicBezTo>
                  <a:pt x="47513" y="81728"/>
                  <a:pt x="47514" y="81877"/>
                  <a:pt x="47514" y="82026"/>
                </a:cubicBezTo>
                <a:cubicBezTo>
                  <a:pt x="47514" y="82126"/>
                  <a:pt x="47513" y="82226"/>
                  <a:pt x="47508" y="82326"/>
                </a:cubicBezTo>
                <a:lnTo>
                  <a:pt x="47503" y="82325"/>
                </a:lnTo>
                <a:lnTo>
                  <a:pt x="47503" y="82338"/>
                </a:lnTo>
                <a:lnTo>
                  <a:pt x="47334" y="82295"/>
                </a:lnTo>
                <a:cubicBezTo>
                  <a:pt x="47015" y="82282"/>
                  <a:pt x="46702" y="82203"/>
                  <a:pt x="46395" y="82058"/>
                </a:cubicBezTo>
                <a:cubicBezTo>
                  <a:pt x="46340" y="82069"/>
                  <a:pt x="46288" y="82044"/>
                  <a:pt x="46235" y="82017"/>
                </a:cubicBezTo>
                <a:lnTo>
                  <a:pt x="46234" y="81987"/>
                </a:lnTo>
                <a:cubicBezTo>
                  <a:pt x="42702" y="80428"/>
                  <a:pt x="39936" y="73059"/>
                  <a:pt x="39441" y="63797"/>
                </a:cubicBezTo>
                <a:cubicBezTo>
                  <a:pt x="39439" y="63796"/>
                  <a:pt x="39438" y="63795"/>
                  <a:pt x="39436" y="63795"/>
                </a:cubicBezTo>
                <a:lnTo>
                  <a:pt x="39431" y="63620"/>
                </a:lnTo>
                <a:cubicBezTo>
                  <a:pt x="39381" y="62826"/>
                  <a:pt x="39357" y="62015"/>
                  <a:pt x="39357" y="61193"/>
                </a:cubicBezTo>
                <a:cubicBezTo>
                  <a:pt x="39344" y="61045"/>
                  <a:pt x="39344" y="60896"/>
                  <a:pt x="39344" y="60747"/>
                </a:cubicBezTo>
                <a:lnTo>
                  <a:pt x="39350" y="60447"/>
                </a:lnTo>
                <a:lnTo>
                  <a:pt x="39355" y="60448"/>
                </a:lnTo>
                <a:close/>
                <a:moveTo>
                  <a:pt x="39131" y="60435"/>
                </a:moveTo>
                <a:lnTo>
                  <a:pt x="39131" y="60448"/>
                </a:lnTo>
                <a:lnTo>
                  <a:pt x="39136" y="60447"/>
                </a:lnTo>
                <a:lnTo>
                  <a:pt x="39142" y="60747"/>
                </a:lnTo>
                <a:cubicBezTo>
                  <a:pt x="39142" y="60896"/>
                  <a:pt x="39141" y="61045"/>
                  <a:pt x="39128" y="61193"/>
                </a:cubicBezTo>
                <a:cubicBezTo>
                  <a:pt x="39129" y="62015"/>
                  <a:pt x="39105" y="62826"/>
                  <a:pt x="39055" y="63620"/>
                </a:cubicBezTo>
                <a:lnTo>
                  <a:pt x="39050" y="63795"/>
                </a:lnTo>
                <a:cubicBezTo>
                  <a:pt x="39048" y="63795"/>
                  <a:pt x="39046" y="63796"/>
                  <a:pt x="39045" y="63797"/>
                </a:cubicBezTo>
                <a:cubicBezTo>
                  <a:pt x="38550" y="73059"/>
                  <a:pt x="35784" y="80428"/>
                  <a:pt x="32252" y="81987"/>
                </a:cubicBezTo>
                <a:lnTo>
                  <a:pt x="32251" y="82017"/>
                </a:lnTo>
                <a:cubicBezTo>
                  <a:pt x="32198" y="82044"/>
                  <a:pt x="32146" y="82069"/>
                  <a:pt x="32091" y="82058"/>
                </a:cubicBezTo>
                <a:cubicBezTo>
                  <a:pt x="31784" y="82203"/>
                  <a:pt x="31470" y="82282"/>
                  <a:pt x="31152" y="82295"/>
                </a:cubicBezTo>
                <a:lnTo>
                  <a:pt x="30983" y="82338"/>
                </a:lnTo>
                <a:lnTo>
                  <a:pt x="30983" y="82325"/>
                </a:lnTo>
                <a:lnTo>
                  <a:pt x="30978" y="82326"/>
                </a:lnTo>
                <a:cubicBezTo>
                  <a:pt x="30972" y="82226"/>
                  <a:pt x="30972" y="82126"/>
                  <a:pt x="30972" y="82026"/>
                </a:cubicBezTo>
                <a:cubicBezTo>
                  <a:pt x="30972" y="81877"/>
                  <a:pt x="30973" y="81728"/>
                  <a:pt x="30986" y="81580"/>
                </a:cubicBezTo>
                <a:cubicBezTo>
                  <a:pt x="30985" y="80758"/>
                  <a:pt x="31009" y="79947"/>
                  <a:pt x="31059" y="79153"/>
                </a:cubicBezTo>
                <a:lnTo>
                  <a:pt x="31065" y="78978"/>
                </a:lnTo>
                <a:cubicBezTo>
                  <a:pt x="31066" y="78978"/>
                  <a:pt x="31068" y="78978"/>
                  <a:pt x="31069" y="78976"/>
                </a:cubicBezTo>
                <a:cubicBezTo>
                  <a:pt x="31564" y="69715"/>
                  <a:pt x="34330" y="62345"/>
                  <a:pt x="37862" y="60786"/>
                </a:cubicBezTo>
                <a:lnTo>
                  <a:pt x="37864" y="60756"/>
                </a:lnTo>
                <a:cubicBezTo>
                  <a:pt x="37916" y="60729"/>
                  <a:pt x="37968" y="60705"/>
                  <a:pt x="38023" y="60716"/>
                </a:cubicBezTo>
                <a:cubicBezTo>
                  <a:pt x="38330" y="60570"/>
                  <a:pt x="38644" y="60491"/>
                  <a:pt x="38963" y="60478"/>
                </a:cubicBezTo>
                <a:close/>
                <a:moveTo>
                  <a:pt x="22700" y="60435"/>
                </a:moveTo>
                <a:lnTo>
                  <a:pt x="22868" y="60478"/>
                </a:lnTo>
                <a:cubicBezTo>
                  <a:pt x="23187" y="60491"/>
                  <a:pt x="23501" y="60570"/>
                  <a:pt x="23808" y="60716"/>
                </a:cubicBezTo>
                <a:cubicBezTo>
                  <a:pt x="23862" y="60705"/>
                  <a:pt x="23915" y="60729"/>
                  <a:pt x="23967" y="60756"/>
                </a:cubicBezTo>
                <a:lnTo>
                  <a:pt x="23968" y="60786"/>
                </a:lnTo>
                <a:cubicBezTo>
                  <a:pt x="27500" y="62345"/>
                  <a:pt x="30266" y="69715"/>
                  <a:pt x="30761" y="78976"/>
                </a:cubicBezTo>
                <a:cubicBezTo>
                  <a:pt x="30763" y="78978"/>
                  <a:pt x="30765" y="78978"/>
                  <a:pt x="30766" y="78978"/>
                </a:cubicBezTo>
                <a:lnTo>
                  <a:pt x="30772" y="79153"/>
                </a:lnTo>
                <a:cubicBezTo>
                  <a:pt x="30821" y="79947"/>
                  <a:pt x="30845" y="80758"/>
                  <a:pt x="30845" y="81580"/>
                </a:cubicBezTo>
                <a:cubicBezTo>
                  <a:pt x="30858" y="81728"/>
                  <a:pt x="30859" y="81877"/>
                  <a:pt x="30859" y="82026"/>
                </a:cubicBezTo>
                <a:cubicBezTo>
                  <a:pt x="30859" y="82126"/>
                  <a:pt x="30858" y="82226"/>
                  <a:pt x="30853" y="82326"/>
                </a:cubicBezTo>
                <a:lnTo>
                  <a:pt x="30848" y="82325"/>
                </a:lnTo>
                <a:lnTo>
                  <a:pt x="30848" y="82338"/>
                </a:lnTo>
                <a:lnTo>
                  <a:pt x="30679" y="82295"/>
                </a:lnTo>
                <a:cubicBezTo>
                  <a:pt x="30360" y="82282"/>
                  <a:pt x="30047" y="82203"/>
                  <a:pt x="29740" y="82058"/>
                </a:cubicBezTo>
                <a:cubicBezTo>
                  <a:pt x="29685" y="82069"/>
                  <a:pt x="29632" y="82044"/>
                  <a:pt x="29580" y="82017"/>
                </a:cubicBezTo>
                <a:lnTo>
                  <a:pt x="29579" y="81987"/>
                </a:lnTo>
                <a:cubicBezTo>
                  <a:pt x="26047" y="80428"/>
                  <a:pt x="23281" y="73059"/>
                  <a:pt x="22786" y="63797"/>
                </a:cubicBezTo>
                <a:cubicBezTo>
                  <a:pt x="22784" y="63796"/>
                  <a:pt x="22783" y="63795"/>
                  <a:pt x="22781" y="63795"/>
                </a:cubicBezTo>
                <a:lnTo>
                  <a:pt x="22776" y="63620"/>
                </a:lnTo>
                <a:cubicBezTo>
                  <a:pt x="22726" y="62826"/>
                  <a:pt x="22702" y="62015"/>
                  <a:pt x="22702" y="61193"/>
                </a:cubicBezTo>
                <a:cubicBezTo>
                  <a:pt x="22689" y="61045"/>
                  <a:pt x="22689" y="60896"/>
                  <a:pt x="22689" y="60747"/>
                </a:cubicBezTo>
                <a:lnTo>
                  <a:pt x="22695" y="60447"/>
                </a:lnTo>
                <a:lnTo>
                  <a:pt x="22700" y="60448"/>
                </a:lnTo>
                <a:close/>
                <a:moveTo>
                  <a:pt x="22476" y="60435"/>
                </a:moveTo>
                <a:lnTo>
                  <a:pt x="22476" y="60448"/>
                </a:lnTo>
                <a:lnTo>
                  <a:pt x="22481" y="60447"/>
                </a:lnTo>
                <a:lnTo>
                  <a:pt x="22487" y="60747"/>
                </a:lnTo>
                <a:cubicBezTo>
                  <a:pt x="22487" y="60896"/>
                  <a:pt x="22486" y="61045"/>
                  <a:pt x="22473" y="61193"/>
                </a:cubicBezTo>
                <a:cubicBezTo>
                  <a:pt x="22474" y="62015"/>
                  <a:pt x="22450" y="62826"/>
                  <a:pt x="22400" y="63620"/>
                </a:cubicBezTo>
                <a:lnTo>
                  <a:pt x="22395" y="63795"/>
                </a:lnTo>
                <a:cubicBezTo>
                  <a:pt x="22393" y="63795"/>
                  <a:pt x="22391" y="63796"/>
                  <a:pt x="22390" y="63797"/>
                </a:cubicBezTo>
                <a:cubicBezTo>
                  <a:pt x="21895" y="73059"/>
                  <a:pt x="19129" y="80428"/>
                  <a:pt x="15597" y="81987"/>
                </a:cubicBezTo>
                <a:lnTo>
                  <a:pt x="15596" y="82017"/>
                </a:lnTo>
                <a:cubicBezTo>
                  <a:pt x="15543" y="82044"/>
                  <a:pt x="15491" y="82069"/>
                  <a:pt x="15436" y="82058"/>
                </a:cubicBezTo>
                <a:cubicBezTo>
                  <a:pt x="15129" y="82203"/>
                  <a:pt x="14815" y="82282"/>
                  <a:pt x="14497" y="82295"/>
                </a:cubicBezTo>
                <a:lnTo>
                  <a:pt x="14328" y="82338"/>
                </a:lnTo>
                <a:lnTo>
                  <a:pt x="14328" y="82325"/>
                </a:lnTo>
                <a:lnTo>
                  <a:pt x="14323" y="82326"/>
                </a:lnTo>
                <a:cubicBezTo>
                  <a:pt x="14317" y="82226"/>
                  <a:pt x="14317" y="82126"/>
                  <a:pt x="14317" y="82026"/>
                </a:cubicBezTo>
                <a:cubicBezTo>
                  <a:pt x="14317" y="81877"/>
                  <a:pt x="14318" y="81728"/>
                  <a:pt x="14331" y="81580"/>
                </a:cubicBezTo>
                <a:cubicBezTo>
                  <a:pt x="14330" y="80758"/>
                  <a:pt x="14354" y="79947"/>
                  <a:pt x="14404" y="79153"/>
                </a:cubicBezTo>
                <a:lnTo>
                  <a:pt x="14409" y="78978"/>
                </a:lnTo>
                <a:cubicBezTo>
                  <a:pt x="14411" y="78978"/>
                  <a:pt x="14413" y="78978"/>
                  <a:pt x="14414" y="78976"/>
                </a:cubicBezTo>
                <a:cubicBezTo>
                  <a:pt x="14909" y="69715"/>
                  <a:pt x="17675" y="62345"/>
                  <a:pt x="21207" y="60786"/>
                </a:cubicBezTo>
                <a:lnTo>
                  <a:pt x="21209" y="60756"/>
                </a:lnTo>
                <a:cubicBezTo>
                  <a:pt x="21261" y="60729"/>
                  <a:pt x="21313" y="60705"/>
                  <a:pt x="21368" y="60716"/>
                </a:cubicBezTo>
                <a:cubicBezTo>
                  <a:pt x="21675" y="60570"/>
                  <a:pt x="21989" y="60491"/>
                  <a:pt x="22308" y="60478"/>
                </a:cubicBezTo>
                <a:close/>
                <a:moveTo>
                  <a:pt x="6045" y="60435"/>
                </a:moveTo>
                <a:lnTo>
                  <a:pt x="6213" y="60478"/>
                </a:lnTo>
                <a:cubicBezTo>
                  <a:pt x="6532" y="60491"/>
                  <a:pt x="6846" y="60570"/>
                  <a:pt x="7153" y="60716"/>
                </a:cubicBezTo>
                <a:cubicBezTo>
                  <a:pt x="7207" y="60705"/>
                  <a:pt x="7260" y="60729"/>
                  <a:pt x="7312" y="60756"/>
                </a:cubicBezTo>
                <a:lnTo>
                  <a:pt x="7313" y="60786"/>
                </a:lnTo>
                <a:cubicBezTo>
                  <a:pt x="10845" y="62345"/>
                  <a:pt x="13611" y="69715"/>
                  <a:pt x="14106" y="78976"/>
                </a:cubicBezTo>
                <a:cubicBezTo>
                  <a:pt x="14108" y="78978"/>
                  <a:pt x="14110" y="78978"/>
                  <a:pt x="14111" y="78978"/>
                </a:cubicBezTo>
                <a:lnTo>
                  <a:pt x="14117" y="79153"/>
                </a:lnTo>
                <a:cubicBezTo>
                  <a:pt x="14166" y="79947"/>
                  <a:pt x="14190" y="80758"/>
                  <a:pt x="14190" y="81580"/>
                </a:cubicBezTo>
                <a:cubicBezTo>
                  <a:pt x="14203" y="81728"/>
                  <a:pt x="14204" y="81877"/>
                  <a:pt x="14204" y="82026"/>
                </a:cubicBezTo>
                <a:cubicBezTo>
                  <a:pt x="14204" y="82126"/>
                  <a:pt x="14203" y="82226"/>
                  <a:pt x="14198" y="82326"/>
                </a:cubicBezTo>
                <a:lnTo>
                  <a:pt x="14193" y="82325"/>
                </a:lnTo>
                <a:lnTo>
                  <a:pt x="14193" y="82338"/>
                </a:lnTo>
                <a:lnTo>
                  <a:pt x="14024" y="82295"/>
                </a:lnTo>
                <a:cubicBezTo>
                  <a:pt x="13705" y="82282"/>
                  <a:pt x="13392" y="82203"/>
                  <a:pt x="13085" y="82058"/>
                </a:cubicBezTo>
                <a:cubicBezTo>
                  <a:pt x="13030" y="82069"/>
                  <a:pt x="12977" y="82044"/>
                  <a:pt x="12925" y="82017"/>
                </a:cubicBezTo>
                <a:lnTo>
                  <a:pt x="12924" y="81987"/>
                </a:lnTo>
                <a:cubicBezTo>
                  <a:pt x="9392" y="80428"/>
                  <a:pt x="6626" y="73059"/>
                  <a:pt x="6131" y="63797"/>
                </a:cubicBezTo>
                <a:cubicBezTo>
                  <a:pt x="6129" y="63796"/>
                  <a:pt x="6128" y="63795"/>
                  <a:pt x="6126" y="63795"/>
                </a:cubicBezTo>
                <a:lnTo>
                  <a:pt x="6121" y="63620"/>
                </a:lnTo>
                <a:cubicBezTo>
                  <a:pt x="6071" y="62826"/>
                  <a:pt x="6047" y="62015"/>
                  <a:pt x="6047" y="61193"/>
                </a:cubicBezTo>
                <a:cubicBezTo>
                  <a:pt x="6034" y="61045"/>
                  <a:pt x="6034" y="60896"/>
                  <a:pt x="6034" y="60747"/>
                </a:cubicBezTo>
                <a:lnTo>
                  <a:pt x="6040" y="60447"/>
                </a:lnTo>
                <a:lnTo>
                  <a:pt x="6045" y="60448"/>
                </a:lnTo>
                <a:close/>
                <a:moveTo>
                  <a:pt x="5821" y="60435"/>
                </a:moveTo>
                <a:lnTo>
                  <a:pt x="5821" y="60448"/>
                </a:lnTo>
                <a:lnTo>
                  <a:pt x="5826" y="60447"/>
                </a:lnTo>
                <a:lnTo>
                  <a:pt x="5832" y="60747"/>
                </a:lnTo>
                <a:cubicBezTo>
                  <a:pt x="5832" y="60896"/>
                  <a:pt x="5831" y="61045"/>
                  <a:pt x="5818" y="61193"/>
                </a:cubicBezTo>
                <a:cubicBezTo>
                  <a:pt x="5819" y="62015"/>
                  <a:pt x="5795" y="62826"/>
                  <a:pt x="5745" y="63620"/>
                </a:cubicBezTo>
                <a:lnTo>
                  <a:pt x="5740" y="63795"/>
                </a:lnTo>
                <a:cubicBezTo>
                  <a:pt x="5738" y="63795"/>
                  <a:pt x="5736" y="63796"/>
                  <a:pt x="5735" y="63797"/>
                </a:cubicBezTo>
                <a:cubicBezTo>
                  <a:pt x="5291" y="72107"/>
                  <a:pt x="3018" y="78895"/>
                  <a:pt x="0" y="81288"/>
                </a:cubicBezTo>
                <a:lnTo>
                  <a:pt x="0" y="77815"/>
                </a:lnTo>
                <a:cubicBezTo>
                  <a:pt x="2256" y="75641"/>
                  <a:pt x="3958" y="70512"/>
                  <a:pt x="4421" y="64236"/>
                </a:cubicBezTo>
                <a:cubicBezTo>
                  <a:pt x="2548" y="65309"/>
                  <a:pt x="960" y="68335"/>
                  <a:pt x="0" y="72475"/>
                </a:cubicBezTo>
                <a:lnTo>
                  <a:pt x="0" y="67047"/>
                </a:lnTo>
                <a:cubicBezTo>
                  <a:pt x="1195" y="63821"/>
                  <a:pt x="2777" y="61570"/>
                  <a:pt x="4552" y="60786"/>
                </a:cubicBezTo>
                <a:lnTo>
                  <a:pt x="4554" y="60756"/>
                </a:lnTo>
                <a:cubicBezTo>
                  <a:pt x="4606" y="60729"/>
                  <a:pt x="4658" y="60705"/>
                  <a:pt x="4713" y="60716"/>
                </a:cubicBezTo>
                <a:cubicBezTo>
                  <a:pt x="5020" y="60570"/>
                  <a:pt x="5334" y="60491"/>
                  <a:pt x="5653" y="60478"/>
                </a:cubicBezTo>
                <a:close/>
                <a:moveTo>
                  <a:pt x="112723" y="42206"/>
                </a:moveTo>
                <a:cubicBezTo>
                  <a:pt x="110014" y="43747"/>
                  <a:pt x="107899" y="49340"/>
                  <a:pt x="107375" y="56395"/>
                </a:cubicBezTo>
                <a:cubicBezTo>
                  <a:pt x="110084" y="54855"/>
                  <a:pt x="112198" y="49261"/>
                  <a:pt x="112723" y="42206"/>
                </a:cubicBezTo>
                <a:close/>
                <a:moveTo>
                  <a:pt x="99003" y="42206"/>
                </a:moveTo>
                <a:cubicBezTo>
                  <a:pt x="99528" y="49261"/>
                  <a:pt x="101642" y="54855"/>
                  <a:pt x="104351" y="56395"/>
                </a:cubicBezTo>
                <a:cubicBezTo>
                  <a:pt x="103827" y="49340"/>
                  <a:pt x="101712" y="43747"/>
                  <a:pt x="99003" y="42206"/>
                </a:cubicBezTo>
                <a:close/>
                <a:moveTo>
                  <a:pt x="96068" y="42206"/>
                </a:moveTo>
                <a:cubicBezTo>
                  <a:pt x="93359" y="43747"/>
                  <a:pt x="91244" y="49340"/>
                  <a:pt x="90720" y="56395"/>
                </a:cubicBezTo>
                <a:cubicBezTo>
                  <a:pt x="93429" y="54855"/>
                  <a:pt x="95543" y="49261"/>
                  <a:pt x="96068" y="42206"/>
                </a:cubicBezTo>
                <a:close/>
                <a:moveTo>
                  <a:pt x="82348" y="42206"/>
                </a:moveTo>
                <a:cubicBezTo>
                  <a:pt x="82873" y="49261"/>
                  <a:pt x="84987" y="54855"/>
                  <a:pt x="87696" y="56395"/>
                </a:cubicBezTo>
                <a:cubicBezTo>
                  <a:pt x="87172" y="49340"/>
                  <a:pt x="85057" y="43747"/>
                  <a:pt x="82348" y="42206"/>
                </a:cubicBezTo>
                <a:close/>
                <a:moveTo>
                  <a:pt x="79413" y="42206"/>
                </a:moveTo>
                <a:cubicBezTo>
                  <a:pt x="76704" y="43747"/>
                  <a:pt x="74589" y="49340"/>
                  <a:pt x="74065" y="56395"/>
                </a:cubicBezTo>
                <a:cubicBezTo>
                  <a:pt x="76774" y="54855"/>
                  <a:pt x="78888" y="49261"/>
                  <a:pt x="79413" y="42206"/>
                </a:cubicBezTo>
                <a:close/>
                <a:moveTo>
                  <a:pt x="65693" y="42206"/>
                </a:moveTo>
                <a:cubicBezTo>
                  <a:pt x="66218" y="49261"/>
                  <a:pt x="68332" y="54855"/>
                  <a:pt x="71041" y="56395"/>
                </a:cubicBezTo>
                <a:cubicBezTo>
                  <a:pt x="70517" y="49340"/>
                  <a:pt x="68402" y="43747"/>
                  <a:pt x="65693" y="42206"/>
                </a:cubicBezTo>
                <a:close/>
                <a:moveTo>
                  <a:pt x="62757" y="42206"/>
                </a:moveTo>
                <a:cubicBezTo>
                  <a:pt x="60049" y="43747"/>
                  <a:pt x="57934" y="49340"/>
                  <a:pt x="57410" y="56395"/>
                </a:cubicBezTo>
                <a:cubicBezTo>
                  <a:pt x="60119" y="54855"/>
                  <a:pt x="62233" y="49261"/>
                  <a:pt x="62757" y="42206"/>
                </a:cubicBezTo>
                <a:close/>
                <a:moveTo>
                  <a:pt x="49038" y="42206"/>
                </a:moveTo>
                <a:cubicBezTo>
                  <a:pt x="49563" y="49261"/>
                  <a:pt x="51677" y="54855"/>
                  <a:pt x="54386" y="56395"/>
                </a:cubicBezTo>
                <a:cubicBezTo>
                  <a:pt x="53862" y="49340"/>
                  <a:pt x="51747" y="43747"/>
                  <a:pt x="49038" y="42206"/>
                </a:cubicBezTo>
                <a:close/>
                <a:moveTo>
                  <a:pt x="46102" y="42206"/>
                </a:moveTo>
                <a:cubicBezTo>
                  <a:pt x="43394" y="43747"/>
                  <a:pt x="41279" y="49340"/>
                  <a:pt x="40755" y="56395"/>
                </a:cubicBezTo>
                <a:cubicBezTo>
                  <a:pt x="43463" y="54855"/>
                  <a:pt x="45578" y="49261"/>
                  <a:pt x="46102" y="42206"/>
                </a:cubicBezTo>
                <a:close/>
                <a:moveTo>
                  <a:pt x="32383" y="42206"/>
                </a:moveTo>
                <a:cubicBezTo>
                  <a:pt x="32908" y="49261"/>
                  <a:pt x="35022" y="54855"/>
                  <a:pt x="37731" y="56395"/>
                </a:cubicBezTo>
                <a:cubicBezTo>
                  <a:pt x="37206" y="49340"/>
                  <a:pt x="35092" y="43747"/>
                  <a:pt x="32383" y="42206"/>
                </a:cubicBezTo>
                <a:close/>
                <a:moveTo>
                  <a:pt x="29447" y="42206"/>
                </a:moveTo>
                <a:cubicBezTo>
                  <a:pt x="26739" y="43747"/>
                  <a:pt x="24624" y="49340"/>
                  <a:pt x="24100" y="56395"/>
                </a:cubicBezTo>
                <a:cubicBezTo>
                  <a:pt x="26808" y="54855"/>
                  <a:pt x="28923" y="49261"/>
                  <a:pt x="29447" y="42206"/>
                </a:cubicBezTo>
                <a:close/>
                <a:moveTo>
                  <a:pt x="15728" y="42206"/>
                </a:moveTo>
                <a:cubicBezTo>
                  <a:pt x="16253" y="49261"/>
                  <a:pt x="18367" y="54855"/>
                  <a:pt x="21076" y="56395"/>
                </a:cubicBezTo>
                <a:cubicBezTo>
                  <a:pt x="20551" y="49340"/>
                  <a:pt x="18437" y="43747"/>
                  <a:pt x="15728" y="42206"/>
                </a:cubicBezTo>
                <a:close/>
                <a:moveTo>
                  <a:pt x="12792" y="42206"/>
                </a:moveTo>
                <a:cubicBezTo>
                  <a:pt x="10084" y="43747"/>
                  <a:pt x="7969" y="49340"/>
                  <a:pt x="7445" y="56395"/>
                </a:cubicBezTo>
                <a:cubicBezTo>
                  <a:pt x="10153" y="54855"/>
                  <a:pt x="12268" y="49261"/>
                  <a:pt x="12792" y="42206"/>
                </a:cubicBezTo>
                <a:close/>
                <a:moveTo>
                  <a:pt x="0" y="39477"/>
                </a:moveTo>
                <a:cubicBezTo>
                  <a:pt x="3018" y="41851"/>
                  <a:pt x="5291" y="48585"/>
                  <a:pt x="5735" y="56831"/>
                </a:cubicBezTo>
                <a:cubicBezTo>
                  <a:pt x="5736" y="56832"/>
                  <a:pt x="5738" y="56832"/>
                  <a:pt x="5740" y="56832"/>
                </a:cubicBezTo>
                <a:lnTo>
                  <a:pt x="5745" y="57006"/>
                </a:lnTo>
                <a:cubicBezTo>
                  <a:pt x="5795" y="57794"/>
                  <a:pt x="5819" y="58598"/>
                  <a:pt x="5818" y="59414"/>
                </a:cubicBezTo>
                <a:cubicBezTo>
                  <a:pt x="5831" y="59561"/>
                  <a:pt x="5832" y="59708"/>
                  <a:pt x="5832" y="59856"/>
                </a:cubicBezTo>
                <a:cubicBezTo>
                  <a:pt x="5832" y="59956"/>
                  <a:pt x="5832" y="60055"/>
                  <a:pt x="5826" y="60154"/>
                </a:cubicBezTo>
                <a:lnTo>
                  <a:pt x="5821" y="60153"/>
                </a:lnTo>
                <a:lnTo>
                  <a:pt x="5821" y="60166"/>
                </a:lnTo>
                <a:lnTo>
                  <a:pt x="5652" y="60124"/>
                </a:lnTo>
                <a:cubicBezTo>
                  <a:pt x="5334" y="60110"/>
                  <a:pt x="5020" y="60032"/>
                  <a:pt x="4713" y="59888"/>
                </a:cubicBezTo>
                <a:cubicBezTo>
                  <a:pt x="4658" y="59899"/>
                  <a:pt x="4606" y="59874"/>
                  <a:pt x="4554" y="59848"/>
                </a:cubicBezTo>
                <a:lnTo>
                  <a:pt x="4552" y="59818"/>
                </a:lnTo>
                <a:cubicBezTo>
                  <a:pt x="2777" y="59040"/>
                  <a:pt x="1195" y="56806"/>
                  <a:pt x="0" y="53606"/>
                </a:cubicBezTo>
                <a:lnTo>
                  <a:pt x="0" y="48221"/>
                </a:lnTo>
                <a:cubicBezTo>
                  <a:pt x="960" y="52329"/>
                  <a:pt x="2548" y="55330"/>
                  <a:pt x="4421" y="56395"/>
                </a:cubicBezTo>
                <a:cubicBezTo>
                  <a:pt x="3958" y="50168"/>
                  <a:pt x="2256" y="45080"/>
                  <a:pt x="0" y="42923"/>
                </a:cubicBezTo>
                <a:close/>
                <a:moveTo>
                  <a:pt x="114258" y="38435"/>
                </a:moveTo>
                <a:lnTo>
                  <a:pt x="114427" y="38477"/>
                </a:lnTo>
                <a:cubicBezTo>
                  <a:pt x="114745" y="38491"/>
                  <a:pt x="115059" y="38569"/>
                  <a:pt x="115366" y="38713"/>
                </a:cubicBezTo>
                <a:cubicBezTo>
                  <a:pt x="115421" y="38702"/>
                  <a:pt x="115473" y="38727"/>
                  <a:pt x="115526" y="38753"/>
                </a:cubicBezTo>
                <a:lnTo>
                  <a:pt x="115527" y="38783"/>
                </a:lnTo>
                <a:cubicBezTo>
                  <a:pt x="117264" y="39544"/>
                  <a:pt x="118816" y="41700"/>
                  <a:pt x="120000" y="44798"/>
                </a:cubicBezTo>
                <a:lnTo>
                  <a:pt x="120000" y="50048"/>
                </a:lnTo>
                <a:cubicBezTo>
                  <a:pt x="119032" y="46110"/>
                  <a:pt x="117480" y="43242"/>
                  <a:pt x="115658" y="42207"/>
                </a:cubicBezTo>
                <a:cubicBezTo>
                  <a:pt x="116116" y="48360"/>
                  <a:pt x="117783" y="53401"/>
                  <a:pt x="120000" y="55607"/>
                </a:cubicBezTo>
                <a:lnTo>
                  <a:pt x="120000" y="59072"/>
                </a:lnTo>
                <a:cubicBezTo>
                  <a:pt x="117022" y="56632"/>
                  <a:pt x="114785" y="49944"/>
                  <a:pt x="114345" y="41771"/>
                </a:cubicBezTo>
                <a:cubicBezTo>
                  <a:pt x="114343" y="41769"/>
                  <a:pt x="114341" y="41769"/>
                  <a:pt x="114340" y="41769"/>
                </a:cubicBezTo>
                <a:lnTo>
                  <a:pt x="114334" y="41595"/>
                </a:lnTo>
                <a:cubicBezTo>
                  <a:pt x="114285" y="40807"/>
                  <a:pt x="114260" y="40003"/>
                  <a:pt x="114261" y="39187"/>
                </a:cubicBezTo>
                <a:cubicBezTo>
                  <a:pt x="114248" y="39040"/>
                  <a:pt x="114247" y="38893"/>
                  <a:pt x="114247" y="38745"/>
                </a:cubicBezTo>
                <a:lnTo>
                  <a:pt x="114253" y="38447"/>
                </a:lnTo>
                <a:lnTo>
                  <a:pt x="114258" y="38448"/>
                </a:lnTo>
                <a:close/>
                <a:moveTo>
                  <a:pt x="114123" y="38435"/>
                </a:moveTo>
                <a:lnTo>
                  <a:pt x="114123" y="38448"/>
                </a:lnTo>
                <a:lnTo>
                  <a:pt x="114128" y="38447"/>
                </a:lnTo>
                <a:lnTo>
                  <a:pt x="114134" y="38745"/>
                </a:lnTo>
                <a:cubicBezTo>
                  <a:pt x="114134" y="38893"/>
                  <a:pt x="114133" y="39040"/>
                  <a:pt x="114120" y="39187"/>
                </a:cubicBezTo>
                <a:cubicBezTo>
                  <a:pt x="114121" y="40003"/>
                  <a:pt x="114096" y="40807"/>
                  <a:pt x="114047" y="41595"/>
                </a:cubicBezTo>
                <a:lnTo>
                  <a:pt x="114041" y="41769"/>
                </a:lnTo>
                <a:cubicBezTo>
                  <a:pt x="114040" y="41769"/>
                  <a:pt x="114038" y="41769"/>
                  <a:pt x="114036" y="41771"/>
                </a:cubicBezTo>
                <a:cubicBezTo>
                  <a:pt x="113542" y="50959"/>
                  <a:pt x="110775" y="58271"/>
                  <a:pt x="107243" y="59818"/>
                </a:cubicBezTo>
                <a:lnTo>
                  <a:pt x="107242" y="59848"/>
                </a:lnTo>
                <a:cubicBezTo>
                  <a:pt x="107190" y="59874"/>
                  <a:pt x="107138" y="59899"/>
                  <a:pt x="107083" y="59888"/>
                </a:cubicBezTo>
                <a:cubicBezTo>
                  <a:pt x="106776" y="60032"/>
                  <a:pt x="106462" y="60110"/>
                  <a:pt x="106143" y="60124"/>
                </a:cubicBezTo>
                <a:lnTo>
                  <a:pt x="105975" y="60166"/>
                </a:lnTo>
                <a:lnTo>
                  <a:pt x="105975" y="60153"/>
                </a:lnTo>
                <a:lnTo>
                  <a:pt x="105970" y="60154"/>
                </a:lnTo>
                <a:cubicBezTo>
                  <a:pt x="105964" y="60055"/>
                  <a:pt x="105964" y="59956"/>
                  <a:pt x="105964" y="59856"/>
                </a:cubicBezTo>
                <a:cubicBezTo>
                  <a:pt x="105964" y="59708"/>
                  <a:pt x="105965" y="59561"/>
                  <a:pt x="105977" y="59414"/>
                </a:cubicBezTo>
                <a:cubicBezTo>
                  <a:pt x="105977" y="58598"/>
                  <a:pt x="106001" y="57794"/>
                  <a:pt x="106051" y="57006"/>
                </a:cubicBezTo>
                <a:lnTo>
                  <a:pt x="106056" y="56832"/>
                </a:lnTo>
                <a:cubicBezTo>
                  <a:pt x="106058" y="56832"/>
                  <a:pt x="106060" y="56832"/>
                  <a:pt x="106061" y="56831"/>
                </a:cubicBezTo>
                <a:cubicBezTo>
                  <a:pt x="106556" y="47642"/>
                  <a:pt x="109322" y="40330"/>
                  <a:pt x="112854" y="38783"/>
                </a:cubicBezTo>
                <a:lnTo>
                  <a:pt x="112855" y="38753"/>
                </a:lnTo>
                <a:cubicBezTo>
                  <a:pt x="112908" y="38727"/>
                  <a:pt x="112960" y="38702"/>
                  <a:pt x="113015" y="38713"/>
                </a:cubicBezTo>
                <a:cubicBezTo>
                  <a:pt x="113322" y="38569"/>
                  <a:pt x="113636" y="38491"/>
                  <a:pt x="113955" y="38477"/>
                </a:cubicBezTo>
                <a:close/>
                <a:moveTo>
                  <a:pt x="97603" y="38435"/>
                </a:moveTo>
                <a:lnTo>
                  <a:pt x="97772" y="38477"/>
                </a:lnTo>
                <a:cubicBezTo>
                  <a:pt x="98090" y="38491"/>
                  <a:pt x="98404" y="38569"/>
                  <a:pt x="98711" y="38713"/>
                </a:cubicBezTo>
                <a:cubicBezTo>
                  <a:pt x="98766" y="38702"/>
                  <a:pt x="98818" y="38727"/>
                  <a:pt x="98871" y="38753"/>
                </a:cubicBezTo>
                <a:lnTo>
                  <a:pt x="98872" y="38783"/>
                </a:lnTo>
                <a:cubicBezTo>
                  <a:pt x="102404" y="40330"/>
                  <a:pt x="105170" y="47642"/>
                  <a:pt x="105665" y="56831"/>
                </a:cubicBezTo>
                <a:cubicBezTo>
                  <a:pt x="105666" y="56832"/>
                  <a:pt x="105668" y="56832"/>
                  <a:pt x="105670" y="56832"/>
                </a:cubicBezTo>
                <a:lnTo>
                  <a:pt x="105675" y="57006"/>
                </a:lnTo>
                <a:cubicBezTo>
                  <a:pt x="105725" y="57794"/>
                  <a:pt x="105749" y="58598"/>
                  <a:pt x="105749" y="59414"/>
                </a:cubicBezTo>
                <a:cubicBezTo>
                  <a:pt x="105761" y="59561"/>
                  <a:pt x="105762" y="59708"/>
                  <a:pt x="105762" y="59856"/>
                </a:cubicBezTo>
                <a:cubicBezTo>
                  <a:pt x="105762" y="59956"/>
                  <a:pt x="105762" y="60055"/>
                  <a:pt x="105756" y="60154"/>
                </a:cubicBezTo>
                <a:lnTo>
                  <a:pt x="105751" y="60153"/>
                </a:lnTo>
                <a:lnTo>
                  <a:pt x="105751" y="60166"/>
                </a:lnTo>
                <a:lnTo>
                  <a:pt x="105583" y="60124"/>
                </a:lnTo>
                <a:cubicBezTo>
                  <a:pt x="105264" y="60110"/>
                  <a:pt x="104950" y="60032"/>
                  <a:pt x="104643" y="59888"/>
                </a:cubicBezTo>
                <a:cubicBezTo>
                  <a:pt x="104588" y="59899"/>
                  <a:pt x="104536" y="59874"/>
                  <a:pt x="104484" y="59848"/>
                </a:cubicBezTo>
                <a:lnTo>
                  <a:pt x="104483" y="59818"/>
                </a:lnTo>
                <a:cubicBezTo>
                  <a:pt x="100951" y="58271"/>
                  <a:pt x="98184" y="50959"/>
                  <a:pt x="97690" y="41771"/>
                </a:cubicBezTo>
                <a:cubicBezTo>
                  <a:pt x="97688" y="41769"/>
                  <a:pt x="97686" y="41769"/>
                  <a:pt x="97685" y="41769"/>
                </a:cubicBezTo>
                <a:lnTo>
                  <a:pt x="97679" y="41595"/>
                </a:lnTo>
                <a:cubicBezTo>
                  <a:pt x="97630" y="40807"/>
                  <a:pt x="97605" y="40003"/>
                  <a:pt x="97606" y="39187"/>
                </a:cubicBezTo>
                <a:cubicBezTo>
                  <a:pt x="97593" y="39040"/>
                  <a:pt x="97592" y="38893"/>
                  <a:pt x="97592" y="38745"/>
                </a:cubicBezTo>
                <a:lnTo>
                  <a:pt x="97598" y="38447"/>
                </a:lnTo>
                <a:lnTo>
                  <a:pt x="97603" y="38448"/>
                </a:lnTo>
                <a:close/>
                <a:moveTo>
                  <a:pt x="97468" y="38435"/>
                </a:moveTo>
                <a:lnTo>
                  <a:pt x="97468" y="38448"/>
                </a:lnTo>
                <a:lnTo>
                  <a:pt x="97473" y="38447"/>
                </a:lnTo>
                <a:lnTo>
                  <a:pt x="97479" y="38745"/>
                </a:lnTo>
                <a:cubicBezTo>
                  <a:pt x="97479" y="38893"/>
                  <a:pt x="97478" y="39040"/>
                  <a:pt x="97465" y="39187"/>
                </a:cubicBezTo>
                <a:cubicBezTo>
                  <a:pt x="97466" y="40003"/>
                  <a:pt x="97441" y="40807"/>
                  <a:pt x="97392" y="41595"/>
                </a:cubicBezTo>
                <a:lnTo>
                  <a:pt x="97386" y="41769"/>
                </a:lnTo>
                <a:cubicBezTo>
                  <a:pt x="97385" y="41769"/>
                  <a:pt x="97383" y="41769"/>
                  <a:pt x="97381" y="41771"/>
                </a:cubicBezTo>
                <a:cubicBezTo>
                  <a:pt x="96887" y="50959"/>
                  <a:pt x="94120" y="58271"/>
                  <a:pt x="90588" y="59818"/>
                </a:cubicBezTo>
                <a:lnTo>
                  <a:pt x="90587" y="59848"/>
                </a:lnTo>
                <a:cubicBezTo>
                  <a:pt x="90535" y="59874"/>
                  <a:pt x="90483" y="59899"/>
                  <a:pt x="90428" y="59888"/>
                </a:cubicBezTo>
                <a:cubicBezTo>
                  <a:pt x="90121" y="60032"/>
                  <a:pt x="89807" y="60110"/>
                  <a:pt x="89488" y="60124"/>
                </a:cubicBezTo>
                <a:lnTo>
                  <a:pt x="89320" y="60166"/>
                </a:lnTo>
                <a:lnTo>
                  <a:pt x="89320" y="60153"/>
                </a:lnTo>
                <a:lnTo>
                  <a:pt x="89315" y="60154"/>
                </a:lnTo>
                <a:cubicBezTo>
                  <a:pt x="89309" y="60055"/>
                  <a:pt x="89309" y="59956"/>
                  <a:pt x="89309" y="59856"/>
                </a:cubicBezTo>
                <a:cubicBezTo>
                  <a:pt x="89309" y="59708"/>
                  <a:pt x="89310" y="59561"/>
                  <a:pt x="89322" y="59414"/>
                </a:cubicBezTo>
                <a:cubicBezTo>
                  <a:pt x="89322" y="58598"/>
                  <a:pt x="89346" y="57794"/>
                  <a:pt x="89396" y="57006"/>
                </a:cubicBezTo>
                <a:lnTo>
                  <a:pt x="89401" y="56832"/>
                </a:lnTo>
                <a:cubicBezTo>
                  <a:pt x="89403" y="56832"/>
                  <a:pt x="89405" y="56832"/>
                  <a:pt x="89406" y="56831"/>
                </a:cubicBezTo>
                <a:cubicBezTo>
                  <a:pt x="89901" y="47642"/>
                  <a:pt x="92667" y="40330"/>
                  <a:pt x="96199" y="38783"/>
                </a:cubicBezTo>
                <a:lnTo>
                  <a:pt x="96200" y="38753"/>
                </a:lnTo>
                <a:cubicBezTo>
                  <a:pt x="96253" y="38727"/>
                  <a:pt x="96305" y="38702"/>
                  <a:pt x="96360" y="38713"/>
                </a:cubicBezTo>
                <a:cubicBezTo>
                  <a:pt x="96667" y="38569"/>
                  <a:pt x="96981" y="38491"/>
                  <a:pt x="97299" y="38477"/>
                </a:cubicBezTo>
                <a:close/>
                <a:moveTo>
                  <a:pt x="80948" y="38435"/>
                </a:moveTo>
                <a:lnTo>
                  <a:pt x="81117" y="38477"/>
                </a:lnTo>
                <a:cubicBezTo>
                  <a:pt x="81435" y="38491"/>
                  <a:pt x="81749" y="38569"/>
                  <a:pt x="82056" y="38713"/>
                </a:cubicBezTo>
                <a:cubicBezTo>
                  <a:pt x="82111" y="38702"/>
                  <a:pt x="82163" y="38727"/>
                  <a:pt x="82216" y="38753"/>
                </a:cubicBezTo>
                <a:lnTo>
                  <a:pt x="82217" y="38783"/>
                </a:lnTo>
                <a:cubicBezTo>
                  <a:pt x="85749" y="40330"/>
                  <a:pt x="88515" y="47642"/>
                  <a:pt x="89010" y="56831"/>
                </a:cubicBezTo>
                <a:cubicBezTo>
                  <a:pt x="89011" y="56832"/>
                  <a:pt x="89013" y="56832"/>
                  <a:pt x="89015" y="56832"/>
                </a:cubicBezTo>
                <a:lnTo>
                  <a:pt x="89020" y="57006"/>
                </a:lnTo>
                <a:cubicBezTo>
                  <a:pt x="89070" y="57794"/>
                  <a:pt x="89094" y="58598"/>
                  <a:pt x="89094" y="59414"/>
                </a:cubicBezTo>
                <a:cubicBezTo>
                  <a:pt x="89106" y="59561"/>
                  <a:pt x="89107" y="59708"/>
                  <a:pt x="89107" y="59856"/>
                </a:cubicBezTo>
                <a:cubicBezTo>
                  <a:pt x="89107" y="59956"/>
                  <a:pt x="89107" y="60055"/>
                  <a:pt x="89101" y="60154"/>
                </a:cubicBezTo>
                <a:lnTo>
                  <a:pt x="89096" y="60153"/>
                </a:lnTo>
                <a:lnTo>
                  <a:pt x="89096" y="60166"/>
                </a:lnTo>
                <a:lnTo>
                  <a:pt x="88928" y="60124"/>
                </a:lnTo>
                <a:cubicBezTo>
                  <a:pt x="88609" y="60110"/>
                  <a:pt x="88295" y="60032"/>
                  <a:pt x="87988" y="59888"/>
                </a:cubicBezTo>
                <a:cubicBezTo>
                  <a:pt x="87933" y="59899"/>
                  <a:pt x="87881" y="59874"/>
                  <a:pt x="87829" y="59848"/>
                </a:cubicBezTo>
                <a:lnTo>
                  <a:pt x="87828" y="59818"/>
                </a:lnTo>
                <a:cubicBezTo>
                  <a:pt x="84296" y="58271"/>
                  <a:pt x="81529" y="50959"/>
                  <a:pt x="81035" y="41771"/>
                </a:cubicBezTo>
                <a:cubicBezTo>
                  <a:pt x="81033" y="41769"/>
                  <a:pt x="81031" y="41769"/>
                  <a:pt x="81030" y="41769"/>
                </a:cubicBezTo>
                <a:lnTo>
                  <a:pt x="81024" y="41595"/>
                </a:lnTo>
                <a:cubicBezTo>
                  <a:pt x="80975" y="40807"/>
                  <a:pt x="80950" y="40003"/>
                  <a:pt x="80951" y="39187"/>
                </a:cubicBezTo>
                <a:cubicBezTo>
                  <a:pt x="80938" y="39040"/>
                  <a:pt x="80937" y="38893"/>
                  <a:pt x="80937" y="38745"/>
                </a:cubicBezTo>
                <a:lnTo>
                  <a:pt x="80943" y="38447"/>
                </a:lnTo>
                <a:lnTo>
                  <a:pt x="80948" y="38448"/>
                </a:lnTo>
                <a:close/>
                <a:moveTo>
                  <a:pt x="80813" y="38435"/>
                </a:moveTo>
                <a:lnTo>
                  <a:pt x="80813" y="38448"/>
                </a:lnTo>
                <a:lnTo>
                  <a:pt x="80818" y="38447"/>
                </a:lnTo>
                <a:lnTo>
                  <a:pt x="80824" y="38745"/>
                </a:lnTo>
                <a:cubicBezTo>
                  <a:pt x="80824" y="38893"/>
                  <a:pt x="80823" y="39040"/>
                  <a:pt x="80810" y="39187"/>
                </a:cubicBezTo>
                <a:cubicBezTo>
                  <a:pt x="80811" y="40003"/>
                  <a:pt x="80786" y="40807"/>
                  <a:pt x="80737" y="41595"/>
                </a:cubicBezTo>
                <a:lnTo>
                  <a:pt x="80731" y="41769"/>
                </a:lnTo>
                <a:cubicBezTo>
                  <a:pt x="80730" y="41769"/>
                  <a:pt x="80728" y="41769"/>
                  <a:pt x="80726" y="41771"/>
                </a:cubicBezTo>
                <a:cubicBezTo>
                  <a:pt x="80232" y="50959"/>
                  <a:pt x="77465" y="58271"/>
                  <a:pt x="73933" y="59818"/>
                </a:cubicBezTo>
                <a:lnTo>
                  <a:pt x="73932" y="59848"/>
                </a:lnTo>
                <a:cubicBezTo>
                  <a:pt x="73880" y="59874"/>
                  <a:pt x="73828" y="59899"/>
                  <a:pt x="73773" y="59888"/>
                </a:cubicBezTo>
                <a:cubicBezTo>
                  <a:pt x="73466" y="60032"/>
                  <a:pt x="73152" y="60110"/>
                  <a:pt x="72833" y="60124"/>
                </a:cubicBezTo>
                <a:lnTo>
                  <a:pt x="72665" y="60166"/>
                </a:lnTo>
                <a:lnTo>
                  <a:pt x="72665" y="60153"/>
                </a:lnTo>
                <a:lnTo>
                  <a:pt x="72660" y="60154"/>
                </a:lnTo>
                <a:cubicBezTo>
                  <a:pt x="72654" y="60055"/>
                  <a:pt x="72654" y="59956"/>
                  <a:pt x="72654" y="59856"/>
                </a:cubicBezTo>
                <a:cubicBezTo>
                  <a:pt x="72654" y="59708"/>
                  <a:pt x="72654" y="59561"/>
                  <a:pt x="72667" y="59414"/>
                </a:cubicBezTo>
                <a:cubicBezTo>
                  <a:pt x="72667" y="58598"/>
                  <a:pt x="72691" y="57794"/>
                  <a:pt x="72741" y="57006"/>
                </a:cubicBezTo>
                <a:lnTo>
                  <a:pt x="72746" y="56832"/>
                </a:lnTo>
                <a:cubicBezTo>
                  <a:pt x="72748" y="56832"/>
                  <a:pt x="72750" y="56832"/>
                  <a:pt x="72751" y="56831"/>
                </a:cubicBezTo>
                <a:cubicBezTo>
                  <a:pt x="73246" y="47642"/>
                  <a:pt x="76012" y="40330"/>
                  <a:pt x="79544" y="38783"/>
                </a:cubicBezTo>
                <a:lnTo>
                  <a:pt x="79545" y="38753"/>
                </a:lnTo>
                <a:cubicBezTo>
                  <a:pt x="79598" y="38727"/>
                  <a:pt x="79650" y="38702"/>
                  <a:pt x="79705" y="38713"/>
                </a:cubicBezTo>
                <a:cubicBezTo>
                  <a:pt x="80012" y="38569"/>
                  <a:pt x="80326" y="38491"/>
                  <a:pt x="80644" y="38477"/>
                </a:cubicBezTo>
                <a:close/>
                <a:moveTo>
                  <a:pt x="64293" y="38435"/>
                </a:moveTo>
                <a:lnTo>
                  <a:pt x="64461" y="38477"/>
                </a:lnTo>
                <a:cubicBezTo>
                  <a:pt x="64780" y="38491"/>
                  <a:pt x="65094" y="38569"/>
                  <a:pt x="65401" y="38713"/>
                </a:cubicBezTo>
                <a:cubicBezTo>
                  <a:pt x="65456" y="38702"/>
                  <a:pt x="65508" y="38727"/>
                  <a:pt x="65561" y="38753"/>
                </a:cubicBezTo>
                <a:lnTo>
                  <a:pt x="65562" y="38783"/>
                </a:lnTo>
                <a:cubicBezTo>
                  <a:pt x="69094" y="40330"/>
                  <a:pt x="71860" y="47642"/>
                  <a:pt x="72355" y="56831"/>
                </a:cubicBezTo>
                <a:cubicBezTo>
                  <a:pt x="72356" y="56832"/>
                  <a:pt x="72358" y="56832"/>
                  <a:pt x="72360" y="56832"/>
                </a:cubicBezTo>
                <a:lnTo>
                  <a:pt x="72365" y="57006"/>
                </a:lnTo>
                <a:cubicBezTo>
                  <a:pt x="72415" y="57794"/>
                  <a:pt x="72439" y="58598"/>
                  <a:pt x="72439" y="59414"/>
                </a:cubicBezTo>
                <a:cubicBezTo>
                  <a:pt x="72451" y="59561"/>
                  <a:pt x="72452" y="59708"/>
                  <a:pt x="72452" y="59856"/>
                </a:cubicBezTo>
                <a:cubicBezTo>
                  <a:pt x="72452" y="59956"/>
                  <a:pt x="72452" y="60055"/>
                  <a:pt x="72446" y="60154"/>
                </a:cubicBezTo>
                <a:lnTo>
                  <a:pt x="72441" y="60153"/>
                </a:lnTo>
                <a:lnTo>
                  <a:pt x="72441" y="60166"/>
                </a:lnTo>
                <a:lnTo>
                  <a:pt x="72273" y="60124"/>
                </a:lnTo>
                <a:cubicBezTo>
                  <a:pt x="71954" y="60110"/>
                  <a:pt x="71640" y="60032"/>
                  <a:pt x="71333" y="59888"/>
                </a:cubicBezTo>
                <a:cubicBezTo>
                  <a:pt x="71278" y="59899"/>
                  <a:pt x="71226" y="59874"/>
                  <a:pt x="71174" y="59848"/>
                </a:cubicBezTo>
                <a:lnTo>
                  <a:pt x="71173" y="59818"/>
                </a:lnTo>
                <a:cubicBezTo>
                  <a:pt x="67641" y="58271"/>
                  <a:pt x="64874" y="50959"/>
                  <a:pt x="64380" y="41771"/>
                </a:cubicBezTo>
                <a:cubicBezTo>
                  <a:pt x="64378" y="41769"/>
                  <a:pt x="64376" y="41769"/>
                  <a:pt x="64375" y="41769"/>
                </a:cubicBezTo>
                <a:lnTo>
                  <a:pt x="64369" y="41595"/>
                </a:lnTo>
                <a:cubicBezTo>
                  <a:pt x="64319" y="40807"/>
                  <a:pt x="64295" y="40003"/>
                  <a:pt x="64296" y="39187"/>
                </a:cubicBezTo>
                <a:cubicBezTo>
                  <a:pt x="64283" y="39040"/>
                  <a:pt x="64282" y="38893"/>
                  <a:pt x="64282" y="38745"/>
                </a:cubicBezTo>
                <a:lnTo>
                  <a:pt x="64288" y="38447"/>
                </a:lnTo>
                <a:lnTo>
                  <a:pt x="64293" y="38448"/>
                </a:lnTo>
                <a:close/>
                <a:moveTo>
                  <a:pt x="64158" y="38435"/>
                </a:moveTo>
                <a:lnTo>
                  <a:pt x="64158" y="38448"/>
                </a:lnTo>
                <a:lnTo>
                  <a:pt x="64163" y="38447"/>
                </a:lnTo>
                <a:lnTo>
                  <a:pt x="64169" y="38745"/>
                </a:lnTo>
                <a:cubicBezTo>
                  <a:pt x="64169" y="38893"/>
                  <a:pt x="64168" y="39040"/>
                  <a:pt x="64155" y="39187"/>
                </a:cubicBezTo>
                <a:cubicBezTo>
                  <a:pt x="64156" y="40003"/>
                  <a:pt x="64131" y="40807"/>
                  <a:pt x="64082" y="41595"/>
                </a:cubicBezTo>
                <a:lnTo>
                  <a:pt x="64076" y="41769"/>
                </a:lnTo>
                <a:cubicBezTo>
                  <a:pt x="64075" y="41769"/>
                  <a:pt x="64073" y="41769"/>
                  <a:pt x="64071" y="41771"/>
                </a:cubicBezTo>
                <a:cubicBezTo>
                  <a:pt x="63576" y="50959"/>
                  <a:pt x="60810" y="58271"/>
                  <a:pt x="57278" y="59818"/>
                </a:cubicBezTo>
                <a:lnTo>
                  <a:pt x="57277" y="59848"/>
                </a:lnTo>
                <a:cubicBezTo>
                  <a:pt x="57225" y="59874"/>
                  <a:pt x="57172" y="59899"/>
                  <a:pt x="57118" y="59888"/>
                </a:cubicBezTo>
                <a:cubicBezTo>
                  <a:pt x="56811" y="60032"/>
                  <a:pt x="56497" y="60110"/>
                  <a:pt x="56178" y="60124"/>
                </a:cubicBezTo>
                <a:lnTo>
                  <a:pt x="56010" y="60166"/>
                </a:lnTo>
                <a:lnTo>
                  <a:pt x="56010" y="60153"/>
                </a:lnTo>
                <a:lnTo>
                  <a:pt x="56005" y="60154"/>
                </a:lnTo>
                <a:cubicBezTo>
                  <a:pt x="55999" y="60055"/>
                  <a:pt x="55999" y="59956"/>
                  <a:pt x="55999" y="59856"/>
                </a:cubicBezTo>
                <a:cubicBezTo>
                  <a:pt x="55999" y="59708"/>
                  <a:pt x="55999" y="59561"/>
                  <a:pt x="56012" y="59414"/>
                </a:cubicBezTo>
                <a:cubicBezTo>
                  <a:pt x="56012" y="58598"/>
                  <a:pt x="56036" y="57794"/>
                  <a:pt x="56086" y="57006"/>
                </a:cubicBezTo>
                <a:lnTo>
                  <a:pt x="56091" y="56832"/>
                </a:lnTo>
                <a:cubicBezTo>
                  <a:pt x="56093" y="56832"/>
                  <a:pt x="56094" y="56832"/>
                  <a:pt x="56096" y="56831"/>
                </a:cubicBezTo>
                <a:cubicBezTo>
                  <a:pt x="56591" y="47642"/>
                  <a:pt x="59357" y="40330"/>
                  <a:pt x="62889" y="38783"/>
                </a:cubicBezTo>
                <a:lnTo>
                  <a:pt x="62890" y="38753"/>
                </a:lnTo>
                <a:cubicBezTo>
                  <a:pt x="62942" y="38727"/>
                  <a:pt x="62995" y="38702"/>
                  <a:pt x="63050" y="38713"/>
                </a:cubicBezTo>
                <a:cubicBezTo>
                  <a:pt x="63357" y="38569"/>
                  <a:pt x="63671" y="38491"/>
                  <a:pt x="63989" y="38477"/>
                </a:cubicBezTo>
                <a:close/>
                <a:moveTo>
                  <a:pt x="47638" y="38435"/>
                </a:moveTo>
                <a:lnTo>
                  <a:pt x="47806" y="38477"/>
                </a:lnTo>
                <a:cubicBezTo>
                  <a:pt x="48125" y="38491"/>
                  <a:pt x="48439" y="38569"/>
                  <a:pt x="48746" y="38713"/>
                </a:cubicBezTo>
                <a:cubicBezTo>
                  <a:pt x="48801" y="38702"/>
                  <a:pt x="48853" y="38727"/>
                  <a:pt x="48906" y="38753"/>
                </a:cubicBezTo>
                <a:lnTo>
                  <a:pt x="48907" y="38783"/>
                </a:lnTo>
                <a:cubicBezTo>
                  <a:pt x="52439" y="40330"/>
                  <a:pt x="55205" y="47642"/>
                  <a:pt x="55700" y="56831"/>
                </a:cubicBezTo>
                <a:cubicBezTo>
                  <a:pt x="55701" y="56832"/>
                  <a:pt x="55703" y="56832"/>
                  <a:pt x="55705" y="56832"/>
                </a:cubicBezTo>
                <a:lnTo>
                  <a:pt x="55710" y="57006"/>
                </a:lnTo>
                <a:cubicBezTo>
                  <a:pt x="55760" y="57794"/>
                  <a:pt x="55784" y="58598"/>
                  <a:pt x="55783" y="59414"/>
                </a:cubicBezTo>
                <a:cubicBezTo>
                  <a:pt x="55796" y="59561"/>
                  <a:pt x="55797" y="59708"/>
                  <a:pt x="55797" y="59856"/>
                </a:cubicBezTo>
                <a:cubicBezTo>
                  <a:pt x="55797" y="59956"/>
                  <a:pt x="55797" y="60055"/>
                  <a:pt x="55791" y="60154"/>
                </a:cubicBezTo>
                <a:lnTo>
                  <a:pt x="55786" y="60153"/>
                </a:lnTo>
                <a:lnTo>
                  <a:pt x="55786" y="60166"/>
                </a:lnTo>
                <a:lnTo>
                  <a:pt x="55617" y="60124"/>
                </a:lnTo>
                <a:cubicBezTo>
                  <a:pt x="55299" y="60110"/>
                  <a:pt x="54985" y="60032"/>
                  <a:pt x="54678" y="59888"/>
                </a:cubicBezTo>
                <a:cubicBezTo>
                  <a:pt x="54623" y="59899"/>
                  <a:pt x="54571" y="59874"/>
                  <a:pt x="54519" y="59848"/>
                </a:cubicBezTo>
                <a:lnTo>
                  <a:pt x="54517" y="59818"/>
                </a:lnTo>
                <a:cubicBezTo>
                  <a:pt x="50985" y="58271"/>
                  <a:pt x="48219" y="50959"/>
                  <a:pt x="47725" y="41771"/>
                </a:cubicBezTo>
                <a:cubicBezTo>
                  <a:pt x="47723" y="41769"/>
                  <a:pt x="47721" y="41769"/>
                  <a:pt x="47720" y="41769"/>
                </a:cubicBezTo>
                <a:lnTo>
                  <a:pt x="47714" y="41595"/>
                </a:lnTo>
                <a:cubicBezTo>
                  <a:pt x="47664" y="40807"/>
                  <a:pt x="47640" y="40003"/>
                  <a:pt x="47641" y="39187"/>
                </a:cubicBezTo>
                <a:cubicBezTo>
                  <a:pt x="47628" y="39040"/>
                  <a:pt x="47627" y="38893"/>
                  <a:pt x="47627" y="38745"/>
                </a:cubicBezTo>
                <a:lnTo>
                  <a:pt x="47633" y="38447"/>
                </a:lnTo>
                <a:lnTo>
                  <a:pt x="47638" y="38448"/>
                </a:lnTo>
                <a:close/>
                <a:moveTo>
                  <a:pt x="47503" y="38435"/>
                </a:moveTo>
                <a:lnTo>
                  <a:pt x="47503" y="38448"/>
                </a:lnTo>
                <a:lnTo>
                  <a:pt x="47508" y="38447"/>
                </a:lnTo>
                <a:lnTo>
                  <a:pt x="47514" y="38745"/>
                </a:lnTo>
                <a:cubicBezTo>
                  <a:pt x="47514" y="38893"/>
                  <a:pt x="47513" y="39040"/>
                  <a:pt x="47500" y="39187"/>
                </a:cubicBezTo>
                <a:cubicBezTo>
                  <a:pt x="47500" y="40003"/>
                  <a:pt x="47476" y="40807"/>
                  <a:pt x="47427" y="41595"/>
                </a:cubicBezTo>
                <a:lnTo>
                  <a:pt x="47421" y="41769"/>
                </a:lnTo>
                <a:cubicBezTo>
                  <a:pt x="47420" y="41769"/>
                  <a:pt x="47418" y="41769"/>
                  <a:pt x="47416" y="41771"/>
                </a:cubicBezTo>
                <a:cubicBezTo>
                  <a:pt x="46921" y="50959"/>
                  <a:pt x="44155" y="58271"/>
                  <a:pt x="40623" y="59818"/>
                </a:cubicBezTo>
                <a:lnTo>
                  <a:pt x="40622" y="59848"/>
                </a:lnTo>
                <a:cubicBezTo>
                  <a:pt x="40570" y="59874"/>
                  <a:pt x="40517" y="59899"/>
                  <a:pt x="40463" y="59888"/>
                </a:cubicBezTo>
                <a:cubicBezTo>
                  <a:pt x="40156" y="60032"/>
                  <a:pt x="39842" y="60110"/>
                  <a:pt x="39523" y="60124"/>
                </a:cubicBezTo>
                <a:lnTo>
                  <a:pt x="39355" y="60166"/>
                </a:lnTo>
                <a:lnTo>
                  <a:pt x="39355" y="60153"/>
                </a:lnTo>
                <a:lnTo>
                  <a:pt x="39350" y="60154"/>
                </a:lnTo>
                <a:cubicBezTo>
                  <a:pt x="39344" y="60055"/>
                  <a:pt x="39344" y="59956"/>
                  <a:pt x="39344" y="59856"/>
                </a:cubicBezTo>
                <a:cubicBezTo>
                  <a:pt x="39344" y="59708"/>
                  <a:pt x="39344" y="59561"/>
                  <a:pt x="39357" y="59414"/>
                </a:cubicBezTo>
                <a:cubicBezTo>
                  <a:pt x="39357" y="58598"/>
                  <a:pt x="39381" y="57794"/>
                  <a:pt x="39431" y="57006"/>
                </a:cubicBezTo>
                <a:lnTo>
                  <a:pt x="39436" y="56832"/>
                </a:lnTo>
                <a:cubicBezTo>
                  <a:pt x="39438" y="56832"/>
                  <a:pt x="39439" y="56832"/>
                  <a:pt x="39441" y="56831"/>
                </a:cubicBezTo>
                <a:cubicBezTo>
                  <a:pt x="39936" y="47642"/>
                  <a:pt x="42702" y="40330"/>
                  <a:pt x="46234" y="38783"/>
                </a:cubicBezTo>
                <a:lnTo>
                  <a:pt x="46235" y="38753"/>
                </a:lnTo>
                <a:cubicBezTo>
                  <a:pt x="46287" y="38727"/>
                  <a:pt x="46340" y="38702"/>
                  <a:pt x="46395" y="38713"/>
                </a:cubicBezTo>
                <a:cubicBezTo>
                  <a:pt x="46702" y="38569"/>
                  <a:pt x="47016" y="38491"/>
                  <a:pt x="47334" y="38477"/>
                </a:cubicBezTo>
                <a:close/>
                <a:moveTo>
                  <a:pt x="30983" y="38435"/>
                </a:moveTo>
                <a:lnTo>
                  <a:pt x="31151" y="38477"/>
                </a:lnTo>
                <a:cubicBezTo>
                  <a:pt x="31470" y="38491"/>
                  <a:pt x="31784" y="38569"/>
                  <a:pt x="32091" y="38713"/>
                </a:cubicBezTo>
                <a:cubicBezTo>
                  <a:pt x="32146" y="38702"/>
                  <a:pt x="32198" y="38727"/>
                  <a:pt x="32251" y="38753"/>
                </a:cubicBezTo>
                <a:lnTo>
                  <a:pt x="32252" y="38783"/>
                </a:lnTo>
                <a:cubicBezTo>
                  <a:pt x="35784" y="40330"/>
                  <a:pt x="38550" y="47642"/>
                  <a:pt x="39045" y="56831"/>
                </a:cubicBezTo>
                <a:cubicBezTo>
                  <a:pt x="39046" y="56832"/>
                  <a:pt x="39048" y="56832"/>
                  <a:pt x="39050" y="56832"/>
                </a:cubicBezTo>
                <a:lnTo>
                  <a:pt x="39055" y="57006"/>
                </a:lnTo>
                <a:cubicBezTo>
                  <a:pt x="39105" y="57794"/>
                  <a:pt x="39129" y="58598"/>
                  <a:pt x="39128" y="59414"/>
                </a:cubicBezTo>
                <a:cubicBezTo>
                  <a:pt x="39141" y="59561"/>
                  <a:pt x="39142" y="59708"/>
                  <a:pt x="39142" y="59856"/>
                </a:cubicBezTo>
                <a:cubicBezTo>
                  <a:pt x="39142" y="59956"/>
                  <a:pt x="39142" y="60055"/>
                  <a:pt x="39136" y="60154"/>
                </a:cubicBezTo>
                <a:lnTo>
                  <a:pt x="39131" y="60153"/>
                </a:lnTo>
                <a:lnTo>
                  <a:pt x="39131" y="60166"/>
                </a:lnTo>
                <a:lnTo>
                  <a:pt x="38962" y="60124"/>
                </a:lnTo>
                <a:cubicBezTo>
                  <a:pt x="38644" y="60110"/>
                  <a:pt x="38330" y="60032"/>
                  <a:pt x="38023" y="59888"/>
                </a:cubicBezTo>
                <a:cubicBezTo>
                  <a:pt x="37968" y="59899"/>
                  <a:pt x="37916" y="59874"/>
                  <a:pt x="37864" y="59848"/>
                </a:cubicBezTo>
                <a:lnTo>
                  <a:pt x="37862" y="59818"/>
                </a:lnTo>
                <a:cubicBezTo>
                  <a:pt x="34330" y="58271"/>
                  <a:pt x="31564" y="50959"/>
                  <a:pt x="31069" y="41771"/>
                </a:cubicBezTo>
                <a:cubicBezTo>
                  <a:pt x="31068" y="41769"/>
                  <a:pt x="31066" y="41769"/>
                  <a:pt x="31065" y="41769"/>
                </a:cubicBezTo>
                <a:lnTo>
                  <a:pt x="31059" y="41595"/>
                </a:lnTo>
                <a:cubicBezTo>
                  <a:pt x="31009" y="40807"/>
                  <a:pt x="30985" y="40003"/>
                  <a:pt x="30986" y="39187"/>
                </a:cubicBezTo>
                <a:cubicBezTo>
                  <a:pt x="30973" y="39040"/>
                  <a:pt x="30972" y="38893"/>
                  <a:pt x="30972" y="38745"/>
                </a:cubicBezTo>
                <a:lnTo>
                  <a:pt x="30978" y="38447"/>
                </a:lnTo>
                <a:lnTo>
                  <a:pt x="30983" y="38448"/>
                </a:lnTo>
                <a:close/>
                <a:moveTo>
                  <a:pt x="30848" y="38435"/>
                </a:moveTo>
                <a:lnTo>
                  <a:pt x="30848" y="38448"/>
                </a:lnTo>
                <a:lnTo>
                  <a:pt x="30853" y="38447"/>
                </a:lnTo>
                <a:lnTo>
                  <a:pt x="30859" y="38745"/>
                </a:lnTo>
                <a:cubicBezTo>
                  <a:pt x="30859" y="38893"/>
                  <a:pt x="30858" y="39040"/>
                  <a:pt x="30845" y="39187"/>
                </a:cubicBezTo>
                <a:cubicBezTo>
                  <a:pt x="30845" y="40003"/>
                  <a:pt x="30821" y="40807"/>
                  <a:pt x="30772" y="41595"/>
                </a:cubicBezTo>
                <a:lnTo>
                  <a:pt x="30766" y="41769"/>
                </a:lnTo>
                <a:cubicBezTo>
                  <a:pt x="30765" y="41769"/>
                  <a:pt x="30763" y="41769"/>
                  <a:pt x="30761" y="41771"/>
                </a:cubicBezTo>
                <a:cubicBezTo>
                  <a:pt x="30266" y="50959"/>
                  <a:pt x="27500" y="58271"/>
                  <a:pt x="23968" y="59818"/>
                </a:cubicBezTo>
                <a:lnTo>
                  <a:pt x="23967" y="59848"/>
                </a:lnTo>
                <a:cubicBezTo>
                  <a:pt x="23915" y="59874"/>
                  <a:pt x="23862" y="59899"/>
                  <a:pt x="23808" y="59888"/>
                </a:cubicBezTo>
                <a:cubicBezTo>
                  <a:pt x="23501" y="60032"/>
                  <a:pt x="23187" y="60110"/>
                  <a:pt x="22868" y="60124"/>
                </a:cubicBezTo>
                <a:lnTo>
                  <a:pt x="22700" y="60166"/>
                </a:lnTo>
                <a:lnTo>
                  <a:pt x="22700" y="60153"/>
                </a:lnTo>
                <a:lnTo>
                  <a:pt x="22695" y="60154"/>
                </a:lnTo>
                <a:cubicBezTo>
                  <a:pt x="22689" y="60055"/>
                  <a:pt x="22689" y="59956"/>
                  <a:pt x="22689" y="59856"/>
                </a:cubicBezTo>
                <a:cubicBezTo>
                  <a:pt x="22689" y="59708"/>
                  <a:pt x="22689" y="59561"/>
                  <a:pt x="22702" y="59414"/>
                </a:cubicBezTo>
                <a:cubicBezTo>
                  <a:pt x="22702" y="58598"/>
                  <a:pt x="22726" y="57794"/>
                  <a:pt x="22776" y="57006"/>
                </a:cubicBezTo>
                <a:lnTo>
                  <a:pt x="22781" y="56832"/>
                </a:lnTo>
                <a:cubicBezTo>
                  <a:pt x="22783" y="56832"/>
                  <a:pt x="22784" y="56832"/>
                  <a:pt x="22786" y="56831"/>
                </a:cubicBezTo>
                <a:cubicBezTo>
                  <a:pt x="23281" y="47642"/>
                  <a:pt x="26047" y="40330"/>
                  <a:pt x="29579" y="38783"/>
                </a:cubicBezTo>
                <a:lnTo>
                  <a:pt x="29580" y="38753"/>
                </a:lnTo>
                <a:cubicBezTo>
                  <a:pt x="29632" y="38727"/>
                  <a:pt x="29685" y="38702"/>
                  <a:pt x="29740" y="38713"/>
                </a:cubicBezTo>
                <a:cubicBezTo>
                  <a:pt x="30047" y="38569"/>
                  <a:pt x="30361" y="38491"/>
                  <a:pt x="30679" y="38477"/>
                </a:cubicBezTo>
                <a:close/>
                <a:moveTo>
                  <a:pt x="14328" y="38435"/>
                </a:moveTo>
                <a:lnTo>
                  <a:pt x="14496" y="38477"/>
                </a:lnTo>
                <a:cubicBezTo>
                  <a:pt x="14815" y="38491"/>
                  <a:pt x="15129" y="38569"/>
                  <a:pt x="15436" y="38713"/>
                </a:cubicBezTo>
                <a:cubicBezTo>
                  <a:pt x="15491" y="38702"/>
                  <a:pt x="15543" y="38727"/>
                  <a:pt x="15596" y="38753"/>
                </a:cubicBezTo>
                <a:lnTo>
                  <a:pt x="15597" y="38783"/>
                </a:lnTo>
                <a:cubicBezTo>
                  <a:pt x="19129" y="40330"/>
                  <a:pt x="21895" y="47642"/>
                  <a:pt x="22390" y="56831"/>
                </a:cubicBezTo>
                <a:cubicBezTo>
                  <a:pt x="22391" y="56832"/>
                  <a:pt x="22393" y="56832"/>
                  <a:pt x="22395" y="56832"/>
                </a:cubicBezTo>
                <a:lnTo>
                  <a:pt x="22400" y="57006"/>
                </a:lnTo>
                <a:cubicBezTo>
                  <a:pt x="22450" y="57794"/>
                  <a:pt x="22474" y="58598"/>
                  <a:pt x="22473" y="59414"/>
                </a:cubicBezTo>
                <a:cubicBezTo>
                  <a:pt x="22486" y="59561"/>
                  <a:pt x="22487" y="59708"/>
                  <a:pt x="22487" y="59856"/>
                </a:cubicBezTo>
                <a:cubicBezTo>
                  <a:pt x="22487" y="59956"/>
                  <a:pt x="22487" y="60055"/>
                  <a:pt x="22481" y="60154"/>
                </a:cubicBezTo>
                <a:lnTo>
                  <a:pt x="22476" y="60153"/>
                </a:lnTo>
                <a:lnTo>
                  <a:pt x="22476" y="60166"/>
                </a:lnTo>
                <a:lnTo>
                  <a:pt x="22307" y="60124"/>
                </a:lnTo>
                <a:cubicBezTo>
                  <a:pt x="21989" y="60110"/>
                  <a:pt x="21675" y="60032"/>
                  <a:pt x="21368" y="59888"/>
                </a:cubicBezTo>
                <a:cubicBezTo>
                  <a:pt x="21313" y="59899"/>
                  <a:pt x="21261" y="59874"/>
                  <a:pt x="21209" y="59848"/>
                </a:cubicBezTo>
                <a:lnTo>
                  <a:pt x="21207" y="59818"/>
                </a:lnTo>
                <a:cubicBezTo>
                  <a:pt x="17675" y="58271"/>
                  <a:pt x="14909" y="50959"/>
                  <a:pt x="14414" y="41771"/>
                </a:cubicBezTo>
                <a:cubicBezTo>
                  <a:pt x="14413" y="41769"/>
                  <a:pt x="14411" y="41769"/>
                  <a:pt x="14409" y="41769"/>
                </a:cubicBezTo>
                <a:lnTo>
                  <a:pt x="14404" y="41595"/>
                </a:lnTo>
                <a:cubicBezTo>
                  <a:pt x="14354" y="40807"/>
                  <a:pt x="14330" y="40003"/>
                  <a:pt x="14331" y="39187"/>
                </a:cubicBezTo>
                <a:cubicBezTo>
                  <a:pt x="14318" y="39040"/>
                  <a:pt x="14317" y="38893"/>
                  <a:pt x="14317" y="38745"/>
                </a:cubicBezTo>
                <a:lnTo>
                  <a:pt x="14323" y="38447"/>
                </a:lnTo>
                <a:lnTo>
                  <a:pt x="14328" y="38448"/>
                </a:lnTo>
                <a:close/>
                <a:moveTo>
                  <a:pt x="14192" y="38435"/>
                </a:moveTo>
                <a:lnTo>
                  <a:pt x="14193" y="38448"/>
                </a:lnTo>
                <a:lnTo>
                  <a:pt x="14198" y="38447"/>
                </a:lnTo>
                <a:lnTo>
                  <a:pt x="14203" y="38745"/>
                </a:lnTo>
                <a:cubicBezTo>
                  <a:pt x="14203" y="38893"/>
                  <a:pt x="14203" y="39040"/>
                  <a:pt x="14190" y="39187"/>
                </a:cubicBezTo>
                <a:cubicBezTo>
                  <a:pt x="14190" y="40003"/>
                  <a:pt x="14166" y="40807"/>
                  <a:pt x="14117" y="41595"/>
                </a:cubicBezTo>
                <a:lnTo>
                  <a:pt x="14111" y="41769"/>
                </a:lnTo>
                <a:cubicBezTo>
                  <a:pt x="14110" y="41769"/>
                  <a:pt x="14108" y="41769"/>
                  <a:pt x="14106" y="41771"/>
                </a:cubicBezTo>
                <a:cubicBezTo>
                  <a:pt x="13611" y="50959"/>
                  <a:pt x="10845" y="58271"/>
                  <a:pt x="7313" y="59818"/>
                </a:cubicBezTo>
                <a:lnTo>
                  <a:pt x="7312" y="59848"/>
                </a:lnTo>
                <a:cubicBezTo>
                  <a:pt x="7260" y="59874"/>
                  <a:pt x="7207" y="59899"/>
                  <a:pt x="7153" y="59888"/>
                </a:cubicBezTo>
                <a:cubicBezTo>
                  <a:pt x="6846" y="60032"/>
                  <a:pt x="6532" y="60110"/>
                  <a:pt x="6213" y="60124"/>
                </a:cubicBezTo>
                <a:lnTo>
                  <a:pt x="6045" y="60166"/>
                </a:lnTo>
                <a:lnTo>
                  <a:pt x="6045" y="60153"/>
                </a:lnTo>
                <a:lnTo>
                  <a:pt x="6040" y="60154"/>
                </a:lnTo>
                <a:cubicBezTo>
                  <a:pt x="6034" y="60055"/>
                  <a:pt x="6034" y="59956"/>
                  <a:pt x="6034" y="59856"/>
                </a:cubicBezTo>
                <a:cubicBezTo>
                  <a:pt x="6034" y="59708"/>
                  <a:pt x="6034" y="59561"/>
                  <a:pt x="6047" y="59414"/>
                </a:cubicBezTo>
                <a:cubicBezTo>
                  <a:pt x="6047" y="58598"/>
                  <a:pt x="6071" y="57794"/>
                  <a:pt x="6121" y="57006"/>
                </a:cubicBezTo>
                <a:lnTo>
                  <a:pt x="6126" y="56832"/>
                </a:lnTo>
                <a:cubicBezTo>
                  <a:pt x="6128" y="56832"/>
                  <a:pt x="6129" y="56832"/>
                  <a:pt x="6131" y="56831"/>
                </a:cubicBezTo>
                <a:cubicBezTo>
                  <a:pt x="6626" y="47642"/>
                  <a:pt x="9392" y="40330"/>
                  <a:pt x="12924" y="38783"/>
                </a:cubicBezTo>
                <a:lnTo>
                  <a:pt x="12925" y="38753"/>
                </a:lnTo>
                <a:cubicBezTo>
                  <a:pt x="12977" y="38727"/>
                  <a:pt x="13030" y="38702"/>
                  <a:pt x="13085" y="38713"/>
                </a:cubicBezTo>
                <a:cubicBezTo>
                  <a:pt x="13392" y="38569"/>
                  <a:pt x="13706" y="38491"/>
                  <a:pt x="14024" y="38477"/>
                </a:cubicBezTo>
                <a:close/>
                <a:moveTo>
                  <a:pt x="107375" y="19700"/>
                </a:moveTo>
                <a:cubicBezTo>
                  <a:pt x="107899" y="26811"/>
                  <a:pt x="110014" y="32448"/>
                  <a:pt x="112723" y="34001"/>
                </a:cubicBezTo>
                <a:cubicBezTo>
                  <a:pt x="112198" y="26890"/>
                  <a:pt x="110084" y="21253"/>
                  <a:pt x="107375" y="19700"/>
                </a:cubicBezTo>
                <a:close/>
                <a:moveTo>
                  <a:pt x="104351" y="19700"/>
                </a:moveTo>
                <a:cubicBezTo>
                  <a:pt x="101642" y="21253"/>
                  <a:pt x="99528" y="26890"/>
                  <a:pt x="99003" y="34001"/>
                </a:cubicBezTo>
                <a:cubicBezTo>
                  <a:pt x="101712" y="32448"/>
                  <a:pt x="103827" y="26811"/>
                  <a:pt x="104351" y="19700"/>
                </a:cubicBezTo>
                <a:close/>
                <a:moveTo>
                  <a:pt x="90720" y="19700"/>
                </a:moveTo>
                <a:cubicBezTo>
                  <a:pt x="91244" y="26811"/>
                  <a:pt x="93359" y="32448"/>
                  <a:pt x="96068" y="34001"/>
                </a:cubicBezTo>
                <a:cubicBezTo>
                  <a:pt x="95543" y="26890"/>
                  <a:pt x="93429" y="21253"/>
                  <a:pt x="90720" y="19700"/>
                </a:cubicBezTo>
                <a:close/>
                <a:moveTo>
                  <a:pt x="87696" y="19700"/>
                </a:moveTo>
                <a:cubicBezTo>
                  <a:pt x="84987" y="21253"/>
                  <a:pt x="82873" y="26890"/>
                  <a:pt x="82348" y="34001"/>
                </a:cubicBezTo>
                <a:cubicBezTo>
                  <a:pt x="85057" y="32448"/>
                  <a:pt x="87172" y="26811"/>
                  <a:pt x="87696" y="19700"/>
                </a:cubicBezTo>
                <a:close/>
                <a:moveTo>
                  <a:pt x="74065" y="19700"/>
                </a:moveTo>
                <a:cubicBezTo>
                  <a:pt x="74589" y="26811"/>
                  <a:pt x="76704" y="32448"/>
                  <a:pt x="79413" y="34001"/>
                </a:cubicBezTo>
                <a:cubicBezTo>
                  <a:pt x="78888" y="26890"/>
                  <a:pt x="76774" y="21253"/>
                  <a:pt x="74065" y="19700"/>
                </a:cubicBezTo>
                <a:close/>
                <a:moveTo>
                  <a:pt x="71041" y="19700"/>
                </a:moveTo>
                <a:cubicBezTo>
                  <a:pt x="68332" y="21253"/>
                  <a:pt x="66218" y="26890"/>
                  <a:pt x="65693" y="34001"/>
                </a:cubicBezTo>
                <a:cubicBezTo>
                  <a:pt x="68402" y="32448"/>
                  <a:pt x="70517" y="26811"/>
                  <a:pt x="71041" y="19700"/>
                </a:cubicBezTo>
                <a:close/>
                <a:moveTo>
                  <a:pt x="57410" y="19700"/>
                </a:moveTo>
                <a:cubicBezTo>
                  <a:pt x="57934" y="26811"/>
                  <a:pt x="60049" y="32448"/>
                  <a:pt x="62758" y="34001"/>
                </a:cubicBezTo>
                <a:cubicBezTo>
                  <a:pt x="62233" y="26890"/>
                  <a:pt x="60119" y="21253"/>
                  <a:pt x="57410" y="19700"/>
                </a:cubicBezTo>
                <a:close/>
                <a:moveTo>
                  <a:pt x="54386" y="19700"/>
                </a:moveTo>
                <a:cubicBezTo>
                  <a:pt x="51677" y="21253"/>
                  <a:pt x="49563" y="26890"/>
                  <a:pt x="49038" y="34001"/>
                </a:cubicBezTo>
                <a:cubicBezTo>
                  <a:pt x="51747" y="32448"/>
                  <a:pt x="53862" y="26811"/>
                  <a:pt x="54386" y="19700"/>
                </a:cubicBezTo>
                <a:close/>
                <a:moveTo>
                  <a:pt x="40755" y="19700"/>
                </a:moveTo>
                <a:cubicBezTo>
                  <a:pt x="41279" y="26811"/>
                  <a:pt x="43394" y="32448"/>
                  <a:pt x="46102" y="34001"/>
                </a:cubicBezTo>
                <a:cubicBezTo>
                  <a:pt x="45578" y="26890"/>
                  <a:pt x="43464" y="21253"/>
                  <a:pt x="40755" y="19700"/>
                </a:cubicBezTo>
                <a:close/>
                <a:moveTo>
                  <a:pt x="37731" y="19700"/>
                </a:moveTo>
                <a:cubicBezTo>
                  <a:pt x="35022" y="21253"/>
                  <a:pt x="32908" y="26890"/>
                  <a:pt x="32383" y="34001"/>
                </a:cubicBezTo>
                <a:cubicBezTo>
                  <a:pt x="35092" y="32448"/>
                  <a:pt x="37206" y="26811"/>
                  <a:pt x="37731" y="19700"/>
                </a:cubicBezTo>
                <a:close/>
                <a:moveTo>
                  <a:pt x="24100" y="19700"/>
                </a:moveTo>
                <a:cubicBezTo>
                  <a:pt x="24624" y="26811"/>
                  <a:pt x="26739" y="32448"/>
                  <a:pt x="29447" y="34001"/>
                </a:cubicBezTo>
                <a:cubicBezTo>
                  <a:pt x="28923" y="26890"/>
                  <a:pt x="26808" y="21253"/>
                  <a:pt x="24100" y="19700"/>
                </a:cubicBezTo>
                <a:close/>
                <a:moveTo>
                  <a:pt x="21076" y="19700"/>
                </a:moveTo>
                <a:cubicBezTo>
                  <a:pt x="18367" y="21253"/>
                  <a:pt x="16253" y="26890"/>
                  <a:pt x="15728" y="34001"/>
                </a:cubicBezTo>
                <a:cubicBezTo>
                  <a:pt x="18437" y="32448"/>
                  <a:pt x="20551" y="26811"/>
                  <a:pt x="21076" y="19700"/>
                </a:cubicBezTo>
                <a:close/>
                <a:moveTo>
                  <a:pt x="7445" y="19700"/>
                </a:moveTo>
                <a:cubicBezTo>
                  <a:pt x="7969" y="26811"/>
                  <a:pt x="10084" y="32448"/>
                  <a:pt x="12792" y="34001"/>
                </a:cubicBezTo>
                <a:cubicBezTo>
                  <a:pt x="12268" y="26890"/>
                  <a:pt x="10153" y="21253"/>
                  <a:pt x="7445" y="19700"/>
                </a:cubicBezTo>
                <a:close/>
                <a:moveTo>
                  <a:pt x="120000" y="17002"/>
                </a:moveTo>
                <a:lnTo>
                  <a:pt x="120000" y="20494"/>
                </a:lnTo>
                <a:cubicBezTo>
                  <a:pt x="117783" y="22717"/>
                  <a:pt x="116116" y="27799"/>
                  <a:pt x="115658" y="34001"/>
                </a:cubicBezTo>
                <a:cubicBezTo>
                  <a:pt x="117480" y="32957"/>
                  <a:pt x="119032" y="30066"/>
                  <a:pt x="120000" y="26098"/>
                </a:cubicBezTo>
                <a:lnTo>
                  <a:pt x="120000" y="31388"/>
                </a:lnTo>
                <a:cubicBezTo>
                  <a:pt x="118816" y="34512"/>
                  <a:pt x="117264" y="36684"/>
                  <a:pt x="115527" y="37451"/>
                </a:cubicBezTo>
                <a:lnTo>
                  <a:pt x="115526" y="37481"/>
                </a:lnTo>
                <a:cubicBezTo>
                  <a:pt x="115473" y="37508"/>
                  <a:pt x="115421" y="37533"/>
                  <a:pt x="115366" y="37522"/>
                </a:cubicBezTo>
                <a:cubicBezTo>
                  <a:pt x="115059" y="37667"/>
                  <a:pt x="114746" y="37746"/>
                  <a:pt x="114427" y="37759"/>
                </a:cubicBezTo>
                <a:lnTo>
                  <a:pt x="114258" y="37802"/>
                </a:lnTo>
                <a:lnTo>
                  <a:pt x="114258" y="37789"/>
                </a:lnTo>
                <a:lnTo>
                  <a:pt x="114253" y="37790"/>
                </a:lnTo>
                <a:cubicBezTo>
                  <a:pt x="114248" y="37690"/>
                  <a:pt x="114247" y="37590"/>
                  <a:pt x="114247" y="37490"/>
                </a:cubicBezTo>
                <a:cubicBezTo>
                  <a:pt x="114247" y="37341"/>
                  <a:pt x="114248" y="37192"/>
                  <a:pt x="114261" y="37044"/>
                </a:cubicBezTo>
                <a:cubicBezTo>
                  <a:pt x="114260" y="36222"/>
                  <a:pt x="114285" y="35411"/>
                  <a:pt x="114334" y="34617"/>
                </a:cubicBezTo>
                <a:lnTo>
                  <a:pt x="114340" y="34442"/>
                </a:lnTo>
                <a:cubicBezTo>
                  <a:pt x="114341" y="34442"/>
                  <a:pt x="114343" y="34441"/>
                  <a:pt x="114345" y="34440"/>
                </a:cubicBezTo>
                <a:cubicBezTo>
                  <a:pt x="114785" y="26202"/>
                  <a:pt x="117022" y="19462"/>
                  <a:pt x="120000" y="17002"/>
                </a:cubicBezTo>
                <a:close/>
                <a:moveTo>
                  <a:pt x="105975" y="15899"/>
                </a:moveTo>
                <a:lnTo>
                  <a:pt x="106143" y="15942"/>
                </a:lnTo>
                <a:cubicBezTo>
                  <a:pt x="106462" y="15955"/>
                  <a:pt x="106776" y="16034"/>
                  <a:pt x="107083" y="16179"/>
                </a:cubicBezTo>
                <a:cubicBezTo>
                  <a:pt x="107138" y="16168"/>
                  <a:pt x="107190" y="16193"/>
                  <a:pt x="107242" y="16220"/>
                </a:cubicBezTo>
                <a:lnTo>
                  <a:pt x="107243" y="16250"/>
                </a:lnTo>
                <a:cubicBezTo>
                  <a:pt x="110775" y="17809"/>
                  <a:pt x="113542" y="25178"/>
                  <a:pt x="114036" y="34440"/>
                </a:cubicBezTo>
                <a:cubicBezTo>
                  <a:pt x="114038" y="34441"/>
                  <a:pt x="114040" y="34442"/>
                  <a:pt x="114041" y="34442"/>
                </a:cubicBezTo>
                <a:lnTo>
                  <a:pt x="114047" y="34617"/>
                </a:lnTo>
                <a:cubicBezTo>
                  <a:pt x="114097" y="35411"/>
                  <a:pt x="114121" y="36222"/>
                  <a:pt x="114120" y="37044"/>
                </a:cubicBezTo>
                <a:cubicBezTo>
                  <a:pt x="114133" y="37192"/>
                  <a:pt x="114134" y="37341"/>
                  <a:pt x="114134" y="37490"/>
                </a:cubicBezTo>
                <a:cubicBezTo>
                  <a:pt x="114134" y="37590"/>
                  <a:pt x="114133" y="37690"/>
                  <a:pt x="114128" y="37790"/>
                </a:cubicBezTo>
                <a:lnTo>
                  <a:pt x="114123" y="37789"/>
                </a:lnTo>
                <a:lnTo>
                  <a:pt x="114123" y="37802"/>
                </a:lnTo>
                <a:lnTo>
                  <a:pt x="113954" y="37759"/>
                </a:lnTo>
                <a:cubicBezTo>
                  <a:pt x="113636" y="37746"/>
                  <a:pt x="113322" y="37667"/>
                  <a:pt x="113015" y="37522"/>
                </a:cubicBezTo>
                <a:cubicBezTo>
                  <a:pt x="112960" y="37533"/>
                  <a:pt x="112908" y="37508"/>
                  <a:pt x="112855" y="37481"/>
                </a:cubicBezTo>
                <a:lnTo>
                  <a:pt x="112854" y="37451"/>
                </a:lnTo>
                <a:cubicBezTo>
                  <a:pt x="109322" y="35892"/>
                  <a:pt x="106556" y="28522"/>
                  <a:pt x="106061" y="19261"/>
                </a:cubicBezTo>
                <a:cubicBezTo>
                  <a:pt x="106060" y="19260"/>
                  <a:pt x="106058" y="19259"/>
                  <a:pt x="106056" y="19259"/>
                </a:cubicBezTo>
                <a:lnTo>
                  <a:pt x="106051" y="19084"/>
                </a:lnTo>
                <a:cubicBezTo>
                  <a:pt x="106001" y="18290"/>
                  <a:pt x="105977" y="17479"/>
                  <a:pt x="105977" y="16657"/>
                </a:cubicBezTo>
                <a:cubicBezTo>
                  <a:pt x="105965" y="16509"/>
                  <a:pt x="105964" y="16360"/>
                  <a:pt x="105964" y="16211"/>
                </a:cubicBezTo>
                <a:lnTo>
                  <a:pt x="105970" y="15911"/>
                </a:lnTo>
                <a:lnTo>
                  <a:pt x="105975" y="15912"/>
                </a:lnTo>
                <a:close/>
                <a:moveTo>
                  <a:pt x="105751" y="15899"/>
                </a:moveTo>
                <a:lnTo>
                  <a:pt x="105751" y="15912"/>
                </a:lnTo>
                <a:lnTo>
                  <a:pt x="105756" y="15911"/>
                </a:lnTo>
                <a:lnTo>
                  <a:pt x="105762" y="16211"/>
                </a:lnTo>
                <a:cubicBezTo>
                  <a:pt x="105762" y="16360"/>
                  <a:pt x="105761" y="16509"/>
                  <a:pt x="105749" y="16657"/>
                </a:cubicBezTo>
                <a:cubicBezTo>
                  <a:pt x="105749" y="17479"/>
                  <a:pt x="105725" y="18290"/>
                  <a:pt x="105675" y="19084"/>
                </a:cubicBezTo>
                <a:lnTo>
                  <a:pt x="105670" y="19259"/>
                </a:lnTo>
                <a:cubicBezTo>
                  <a:pt x="105668" y="19259"/>
                  <a:pt x="105666" y="19260"/>
                  <a:pt x="105665" y="19261"/>
                </a:cubicBezTo>
                <a:cubicBezTo>
                  <a:pt x="105170" y="28522"/>
                  <a:pt x="102404" y="35892"/>
                  <a:pt x="98872" y="37451"/>
                </a:cubicBezTo>
                <a:lnTo>
                  <a:pt x="98871" y="37481"/>
                </a:lnTo>
                <a:cubicBezTo>
                  <a:pt x="98818" y="37508"/>
                  <a:pt x="98766" y="37533"/>
                  <a:pt x="98711" y="37522"/>
                </a:cubicBezTo>
                <a:cubicBezTo>
                  <a:pt x="98404" y="37667"/>
                  <a:pt x="98090" y="37746"/>
                  <a:pt x="97772" y="37759"/>
                </a:cubicBezTo>
                <a:lnTo>
                  <a:pt x="97603" y="37802"/>
                </a:lnTo>
                <a:lnTo>
                  <a:pt x="97603" y="37789"/>
                </a:lnTo>
                <a:lnTo>
                  <a:pt x="97598" y="37790"/>
                </a:lnTo>
                <a:cubicBezTo>
                  <a:pt x="97593" y="37690"/>
                  <a:pt x="97592" y="37590"/>
                  <a:pt x="97592" y="37490"/>
                </a:cubicBezTo>
                <a:cubicBezTo>
                  <a:pt x="97592" y="37341"/>
                  <a:pt x="97593" y="37192"/>
                  <a:pt x="97606" y="37044"/>
                </a:cubicBezTo>
                <a:cubicBezTo>
                  <a:pt x="97605" y="36222"/>
                  <a:pt x="97630" y="35411"/>
                  <a:pt x="97679" y="34617"/>
                </a:cubicBezTo>
                <a:lnTo>
                  <a:pt x="97685" y="34442"/>
                </a:lnTo>
                <a:cubicBezTo>
                  <a:pt x="97686" y="34442"/>
                  <a:pt x="97688" y="34441"/>
                  <a:pt x="97690" y="34440"/>
                </a:cubicBezTo>
                <a:cubicBezTo>
                  <a:pt x="98184" y="25178"/>
                  <a:pt x="100951" y="17809"/>
                  <a:pt x="104483" y="16250"/>
                </a:cubicBezTo>
                <a:lnTo>
                  <a:pt x="104484" y="16220"/>
                </a:lnTo>
                <a:cubicBezTo>
                  <a:pt x="104536" y="16193"/>
                  <a:pt x="104588" y="16168"/>
                  <a:pt x="104643" y="16179"/>
                </a:cubicBezTo>
                <a:cubicBezTo>
                  <a:pt x="104950" y="16034"/>
                  <a:pt x="105264" y="15955"/>
                  <a:pt x="105583" y="15942"/>
                </a:cubicBezTo>
                <a:close/>
                <a:moveTo>
                  <a:pt x="89320" y="15899"/>
                </a:moveTo>
                <a:lnTo>
                  <a:pt x="89488" y="15942"/>
                </a:lnTo>
                <a:cubicBezTo>
                  <a:pt x="89807" y="15955"/>
                  <a:pt x="90121" y="16034"/>
                  <a:pt x="90428" y="16179"/>
                </a:cubicBezTo>
                <a:cubicBezTo>
                  <a:pt x="90483" y="16168"/>
                  <a:pt x="90535" y="16193"/>
                  <a:pt x="90587" y="16220"/>
                </a:cubicBezTo>
                <a:lnTo>
                  <a:pt x="90588" y="16250"/>
                </a:lnTo>
                <a:cubicBezTo>
                  <a:pt x="94120" y="17809"/>
                  <a:pt x="96887" y="25178"/>
                  <a:pt x="97381" y="34440"/>
                </a:cubicBezTo>
                <a:cubicBezTo>
                  <a:pt x="97383" y="34441"/>
                  <a:pt x="97385" y="34442"/>
                  <a:pt x="97386" y="34442"/>
                </a:cubicBezTo>
                <a:lnTo>
                  <a:pt x="97392" y="34617"/>
                </a:lnTo>
                <a:cubicBezTo>
                  <a:pt x="97441" y="35411"/>
                  <a:pt x="97466" y="36222"/>
                  <a:pt x="97465" y="37044"/>
                </a:cubicBezTo>
                <a:cubicBezTo>
                  <a:pt x="97478" y="37192"/>
                  <a:pt x="97479" y="37341"/>
                  <a:pt x="97479" y="37490"/>
                </a:cubicBezTo>
                <a:cubicBezTo>
                  <a:pt x="97479" y="37590"/>
                  <a:pt x="97478" y="37690"/>
                  <a:pt x="97473" y="37790"/>
                </a:cubicBezTo>
                <a:lnTo>
                  <a:pt x="97468" y="37789"/>
                </a:lnTo>
                <a:lnTo>
                  <a:pt x="97468" y="37802"/>
                </a:lnTo>
                <a:lnTo>
                  <a:pt x="97299" y="37759"/>
                </a:lnTo>
                <a:cubicBezTo>
                  <a:pt x="96981" y="37746"/>
                  <a:pt x="96667" y="37667"/>
                  <a:pt x="96360" y="37522"/>
                </a:cubicBezTo>
                <a:cubicBezTo>
                  <a:pt x="96305" y="37533"/>
                  <a:pt x="96253" y="37508"/>
                  <a:pt x="96200" y="37481"/>
                </a:cubicBezTo>
                <a:lnTo>
                  <a:pt x="96199" y="37451"/>
                </a:lnTo>
                <a:cubicBezTo>
                  <a:pt x="92667" y="35892"/>
                  <a:pt x="89901" y="28522"/>
                  <a:pt x="89406" y="19261"/>
                </a:cubicBezTo>
                <a:cubicBezTo>
                  <a:pt x="89405" y="19260"/>
                  <a:pt x="89403" y="19259"/>
                  <a:pt x="89401" y="19259"/>
                </a:cubicBezTo>
                <a:lnTo>
                  <a:pt x="89396" y="19084"/>
                </a:lnTo>
                <a:cubicBezTo>
                  <a:pt x="89346" y="18290"/>
                  <a:pt x="89322" y="17479"/>
                  <a:pt x="89322" y="16657"/>
                </a:cubicBezTo>
                <a:cubicBezTo>
                  <a:pt x="89310" y="16509"/>
                  <a:pt x="89309" y="16360"/>
                  <a:pt x="89309" y="16211"/>
                </a:cubicBezTo>
                <a:lnTo>
                  <a:pt x="89315" y="15911"/>
                </a:lnTo>
                <a:lnTo>
                  <a:pt x="89320" y="15912"/>
                </a:lnTo>
                <a:close/>
                <a:moveTo>
                  <a:pt x="89096" y="15899"/>
                </a:moveTo>
                <a:lnTo>
                  <a:pt x="89096" y="15912"/>
                </a:lnTo>
                <a:lnTo>
                  <a:pt x="89101" y="15911"/>
                </a:lnTo>
                <a:lnTo>
                  <a:pt x="89107" y="16211"/>
                </a:lnTo>
                <a:cubicBezTo>
                  <a:pt x="89107" y="16360"/>
                  <a:pt x="89106" y="16509"/>
                  <a:pt x="89094" y="16657"/>
                </a:cubicBezTo>
                <a:cubicBezTo>
                  <a:pt x="89094" y="17479"/>
                  <a:pt x="89070" y="18290"/>
                  <a:pt x="89020" y="19084"/>
                </a:cubicBezTo>
                <a:lnTo>
                  <a:pt x="89015" y="19259"/>
                </a:lnTo>
                <a:cubicBezTo>
                  <a:pt x="89013" y="19259"/>
                  <a:pt x="89011" y="19260"/>
                  <a:pt x="89010" y="19261"/>
                </a:cubicBezTo>
                <a:cubicBezTo>
                  <a:pt x="88515" y="28522"/>
                  <a:pt x="85749" y="35892"/>
                  <a:pt x="82217" y="37451"/>
                </a:cubicBezTo>
                <a:lnTo>
                  <a:pt x="82216" y="37481"/>
                </a:lnTo>
                <a:cubicBezTo>
                  <a:pt x="82163" y="37508"/>
                  <a:pt x="82111" y="37533"/>
                  <a:pt x="82056" y="37522"/>
                </a:cubicBezTo>
                <a:cubicBezTo>
                  <a:pt x="81749" y="37667"/>
                  <a:pt x="81435" y="37746"/>
                  <a:pt x="81117" y="37759"/>
                </a:cubicBezTo>
                <a:lnTo>
                  <a:pt x="80948" y="37802"/>
                </a:lnTo>
                <a:lnTo>
                  <a:pt x="80948" y="37789"/>
                </a:lnTo>
                <a:lnTo>
                  <a:pt x="80943" y="37790"/>
                </a:lnTo>
                <a:cubicBezTo>
                  <a:pt x="80938" y="37690"/>
                  <a:pt x="80937" y="37590"/>
                  <a:pt x="80937" y="37490"/>
                </a:cubicBezTo>
                <a:cubicBezTo>
                  <a:pt x="80937" y="37341"/>
                  <a:pt x="80938" y="37192"/>
                  <a:pt x="80951" y="37044"/>
                </a:cubicBezTo>
                <a:cubicBezTo>
                  <a:pt x="80950" y="36222"/>
                  <a:pt x="80975" y="35411"/>
                  <a:pt x="81024" y="34617"/>
                </a:cubicBezTo>
                <a:lnTo>
                  <a:pt x="81030" y="34442"/>
                </a:lnTo>
                <a:cubicBezTo>
                  <a:pt x="81031" y="34442"/>
                  <a:pt x="81033" y="34441"/>
                  <a:pt x="81035" y="34440"/>
                </a:cubicBezTo>
                <a:cubicBezTo>
                  <a:pt x="81529" y="25178"/>
                  <a:pt x="84296" y="17809"/>
                  <a:pt x="87828" y="16250"/>
                </a:cubicBezTo>
                <a:lnTo>
                  <a:pt x="87829" y="16220"/>
                </a:lnTo>
                <a:cubicBezTo>
                  <a:pt x="87881" y="16193"/>
                  <a:pt x="87933" y="16168"/>
                  <a:pt x="87988" y="16179"/>
                </a:cubicBezTo>
                <a:cubicBezTo>
                  <a:pt x="88295" y="16034"/>
                  <a:pt x="88609" y="15955"/>
                  <a:pt x="88928" y="15942"/>
                </a:cubicBezTo>
                <a:close/>
                <a:moveTo>
                  <a:pt x="72665" y="15899"/>
                </a:moveTo>
                <a:lnTo>
                  <a:pt x="72833" y="15942"/>
                </a:lnTo>
                <a:cubicBezTo>
                  <a:pt x="73152" y="15955"/>
                  <a:pt x="73466" y="16034"/>
                  <a:pt x="73773" y="16179"/>
                </a:cubicBezTo>
                <a:cubicBezTo>
                  <a:pt x="73828" y="16168"/>
                  <a:pt x="73880" y="16193"/>
                  <a:pt x="73932" y="16220"/>
                </a:cubicBezTo>
                <a:lnTo>
                  <a:pt x="73933" y="16250"/>
                </a:lnTo>
                <a:cubicBezTo>
                  <a:pt x="77465" y="17809"/>
                  <a:pt x="80232" y="25178"/>
                  <a:pt x="80726" y="34440"/>
                </a:cubicBezTo>
                <a:cubicBezTo>
                  <a:pt x="80728" y="34441"/>
                  <a:pt x="80730" y="34442"/>
                  <a:pt x="80731" y="34442"/>
                </a:cubicBezTo>
                <a:lnTo>
                  <a:pt x="80737" y="34617"/>
                </a:lnTo>
                <a:cubicBezTo>
                  <a:pt x="80786" y="35411"/>
                  <a:pt x="80811" y="36222"/>
                  <a:pt x="80810" y="37044"/>
                </a:cubicBezTo>
                <a:cubicBezTo>
                  <a:pt x="80823" y="37192"/>
                  <a:pt x="80824" y="37341"/>
                  <a:pt x="80824" y="37490"/>
                </a:cubicBezTo>
                <a:cubicBezTo>
                  <a:pt x="80824" y="37590"/>
                  <a:pt x="80823" y="37690"/>
                  <a:pt x="80818" y="37790"/>
                </a:cubicBezTo>
                <a:lnTo>
                  <a:pt x="80813" y="37789"/>
                </a:lnTo>
                <a:lnTo>
                  <a:pt x="80813" y="37802"/>
                </a:lnTo>
                <a:lnTo>
                  <a:pt x="80644" y="37759"/>
                </a:lnTo>
                <a:cubicBezTo>
                  <a:pt x="80326" y="37746"/>
                  <a:pt x="80012" y="37667"/>
                  <a:pt x="79705" y="37522"/>
                </a:cubicBezTo>
                <a:cubicBezTo>
                  <a:pt x="79650" y="37533"/>
                  <a:pt x="79598" y="37508"/>
                  <a:pt x="79545" y="37481"/>
                </a:cubicBezTo>
                <a:lnTo>
                  <a:pt x="79544" y="37451"/>
                </a:lnTo>
                <a:cubicBezTo>
                  <a:pt x="76012" y="35892"/>
                  <a:pt x="73246" y="28522"/>
                  <a:pt x="72751" y="19261"/>
                </a:cubicBezTo>
                <a:cubicBezTo>
                  <a:pt x="72750" y="19260"/>
                  <a:pt x="72748" y="19259"/>
                  <a:pt x="72746" y="19259"/>
                </a:cubicBezTo>
                <a:lnTo>
                  <a:pt x="72741" y="19084"/>
                </a:lnTo>
                <a:cubicBezTo>
                  <a:pt x="72691" y="18290"/>
                  <a:pt x="72667" y="17479"/>
                  <a:pt x="72667" y="16657"/>
                </a:cubicBezTo>
                <a:cubicBezTo>
                  <a:pt x="72655" y="16509"/>
                  <a:pt x="72654" y="16360"/>
                  <a:pt x="72654" y="16211"/>
                </a:cubicBezTo>
                <a:lnTo>
                  <a:pt x="72660" y="15911"/>
                </a:lnTo>
                <a:lnTo>
                  <a:pt x="72665" y="15912"/>
                </a:lnTo>
                <a:close/>
                <a:moveTo>
                  <a:pt x="56010" y="15899"/>
                </a:moveTo>
                <a:lnTo>
                  <a:pt x="56178" y="15942"/>
                </a:lnTo>
                <a:cubicBezTo>
                  <a:pt x="56497" y="15955"/>
                  <a:pt x="56811" y="16034"/>
                  <a:pt x="57118" y="16179"/>
                </a:cubicBezTo>
                <a:cubicBezTo>
                  <a:pt x="57173" y="16168"/>
                  <a:pt x="57225" y="16193"/>
                  <a:pt x="57277" y="16220"/>
                </a:cubicBezTo>
                <a:lnTo>
                  <a:pt x="57278" y="16250"/>
                </a:lnTo>
                <a:cubicBezTo>
                  <a:pt x="60810" y="17809"/>
                  <a:pt x="63577" y="25178"/>
                  <a:pt x="64071" y="34440"/>
                </a:cubicBezTo>
                <a:cubicBezTo>
                  <a:pt x="64073" y="34441"/>
                  <a:pt x="64075" y="34442"/>
                  <a:pt x="64076" y="34442"/>
                </a:cubicBezTo>
                <a:lnTo>
                  <a:pt x="64082" y="34617"/>
                </a:lnTo>
                <a:cubicBezTo>
                  <a:pt x="64131" y="35411"/>
                  <a:pt x="64156" y="36222"/>
                  <a:pt x="64155" y="37044"/>
                </a:cubicBezTo>
                <a:cubicBezTo>
                  <a:pt x="64168" y="37192"/>
                  <a:pt x="64169" y="37341"/>
                  <a:pt x="64169" y="37490"/>
                </a:cubicBezTo>
                <a:cubicBezTo>
                  <a:pt x="64169" y="37590"/>
                  <a:pt x="64168" y="37690"/>
                  <a:pt x="64163" y="37790"/>
                </a:cubicBezTo>
                <a:lnTo>
                  <a:pt x="64158" y="37789"/>
                </a:lnTo>
                <a:lnTo>
                  <a:pt x="64158" y="37802"/>
                </a:lnTo>
                <a:lnTo>
                  <a:pt x="63989" y="37759"/>
                </a:lnTo>
                <a:cubicBezTo>
                  <a:pt x="63670" y="37746"/>
                  <a:pt x="63357" y="37667"/>
                  <a:pt x="63050" y="37522"/>
                </a:cubicBezTo>
                <a:cubicBezTo>
                  <a:pt x="62995" y="37533"/>
                  <a:pt x="62943" y="37508"/>
                  <a:pt x="62890" y="37481"/>
                </a:cubicBezTo>
                <a:lnTo>
                  <a:pt x="62889" y="37451"/>
                </a:lnTo>
                <a:cubicBezTo>
                  <a:pt x="59357" y="35892"/>
                  <a:pt x="56591" y="28522"/>
                  <a:pt x="56096" y="19261"/>
                </a:cubicBezTo>
                <a:cubicBezTo>
                  <a:pt x="56095" y="19260"/>
                  <a:pt x="56093" y="19259"/>
                  <a:pt x="56091" y="19259"/>
                </a:cubicBezTo>
                <a:lnTo>
                  <a:pt x="56086" y="19084"/>
                </a:lnTo>
                <a:cubicBezTo>
                  <a:pt x="56036" y="18290"/>
                  <a:pt x="56012" y="17479"/>
                  <a:pt x="56012" y="16657"/>
                </a:cubicBezTo>
                <a:cubicBezTo>
                  <a:pt x="55999" y="16509"/>
                  <a:pt x="55999" y="16360"/>
                  <a:pt x="55999" y="16211"/>
                </a:cubicBezTo>
                <a:lnTo>
                  <a:pt x="56005" y="15911"/>
                </a:lnTo>
                <a:lnTo>
                  <a:pt x="56010" y="15912"/>
                </a:lnTo>
                <a:close/>
                <a:moveTo>
                  <a:pt x="55786" y="15899"/>
                </a:moveTo>
                <a:lnTo>
                  <a:pt x="55786" y="15912"/>
                </a:lnTo>
                <a:lnTo>
                  <a:pt x="55791" y="15911"/>
                </a:lnTo>
                <a:lnTo>
                  <a:pt x="55797" y="16211"/>
                </a:lnTo>
                <a:cubicBezTo>
                  <a:pt x="55797" y="16360"/>
                  <a:pt x="55796" y="16509"/>
                  <a:pt x="55783" y="16657"/>
                </a:cubicBezTo>
                <a:cubicBezTo>
                  <a:pt x="55784" y="17479"/>
                  <a:pt x="55760" y="18290"/>
                  <a:pt x="55710" y="19084"/>
                </a:cubicBezTo>
                <a:lnTo>
                  <a:pt x="55705" y="19259"/>
                </a:lnTo>
                <a:cubicBezTo>
                  <a:pt x="55703" y="19259"/>
                  <a:pt x="55701" y="19260"/>
                  <a:pt x="55700" y="19261"/>
                </a:cubicBezTo>
                <a:cubicBezTo>
                  <a:pt x="55205" y="28522"/>
                  <a:pt x="52439" y="35892"/>
                  <a:pt x="48907" y="37451"/>
                </a:cubicBezTo>
                <a:lnTo>
                  <a:pt x="48906" y="37481"/>
                </a:lnTo>
                <a:cubicBezTo>
                  <a:pt x="48853" y="37508"/>
                  <a:pt x="48801" y="37533"/>
                  <a:pt x="48746" y="37522"/>
                </a:cubicBezTo>
                <a:cubicBezTo>
                  <a:pt x="48439" y="37667"/>
                  <a:pt x="48125" y="37746"/>
                  <a:pt x="47807" y="37759"/>
                </a:cubicBezTo>
                <a:lnTo>
                  <a:pt x="47638" y="37802"/>
                </a:lnTo>
                <a:lnTo>
                  <a:pt x="47638" y="37789"/>
                </a:lnTo>
                <a:lnTo>
                  <a:pt x="47633" y="37790"/>
                </a:lnTo>
                <a:cubicBezTo>
                  <a:pt x="47628" y="37690"/>
                  <a:pt x="47627" y="37590"/>
                  <a:pt x="47627" y="37490"/>
                </a:cubicBezTo>
                <a:cubicBezTo>
                  <a:pt x="47627" y="37341"/>
                  <a:pt x="47628" y="37192"/>
                  <a:pt x="47641" y="37044"/>
                </a:cubicBezTo>
                <a:cubicBezTo>
                  <a:pt x="47640" y="36222"/>
                  <a:pt x="47664" y="35411"/>
                  <a:pt x="47714" y="34617"/>
                </a:cubicBezTo>
                <a:lnTo>
                  <a:pt x="47720" y="34442"/>
                </a:lnTo>
                <a:cubicBezTo>
                  <a:pt x="47721" y="34442"/>
                  <a:pt x="47723" y="34441"/>
                  <a:pt x="47725" y="34440"/>
                </a:cubicBezTo>
                <a:cubicBezTo>
                  <a:pt x="48219" y="25178"/>
                  <a:pt x="50985" y="17809"/>
                  <a:pt x="54517" y="16250"/>
                </a:cubicBezTo>
                <a:lnTo>
                  <a:pt x="54519" y="16220"/>
                </a:lnTo>
                <a:cubicBezTo>
                  <a:pt x="54571" y="16193"/>
                  <a:pt x="54623" y="16168"/>
                  <a:pt x="54678" y="16179"/>
                </a:cubicBezTo>
                <a:cubicBezTo>
                  <a:pt x="54985" y="16034"/>
                  <a:pt x="55299" y="15955"/>
                  <a:pt x="55618" y="15942"/>
                </a:cubicBezTo>
                <a:close/>
                <a:moveTo>
                  <a:pt x="39355" y="15899"/>
                </a:moveTo>
                <a:lnTo>
                  <a:pt x="39523" y="15942"/>
                </a:lnTo>
                <a:cubicBezTo>
                  <a:pt x="39842" y="15955"/>
                  <a:pt x="40156" y="16034"/>
                  <a:pt x="40463" y="16179"/>
                </a:cubicBezTo>
                <a:cubicBezTo>
                  <a:pt x="40518" y="16168"/>
                  <a:pt x="40570" y="16193"/>
                  <a:pt x="40622" y="16220"/>
                </a:cubicBezTo>
                <a:lnTo>
                  <a:pt x="40623" y="16250"/>
                </a:lnTo>
                <a:cubicBezTo>
                  <a:pt x="44155" y="17809"/>
                  <a:pt x="46921" y="25178"/>
                  <a:pt x="47416" y="34440"/>
                </a:cubicBezTo>
                <a:cubicBezTo>
                  <a:pt x="47418" y="34441"/>
                  <a:pt x="47420" y="34442"/>
                  <a:pt x="47421" y="34442"/>
                </a:cubicBezTo>
                <a:lnTo>
                  <a:pt x="47427" y="34617"/>
                </a:lnTo>
                <a:cubicBezTo>
                  <a:pt x="47476" y="35411"/>
                  <a:pt x="47500" y="36222"/>
                  <a:pt x="47500" y="37044"/>
                </a:cubicBezTo>
                <a:cubicBezTo>
                  <a:pt x="47513" y="37192"/>
                  <a:pt x="47514" y="37341"/>
                  <a:pt x="47514" y="37490"/>
                </a:cubicBezTo>
                <a:cubicBezTo>
                  <a:pt x="47514" y="37590"/>
                  <a:pt x="47513" y="37690"/>
                  <a:pt x="47508" y="37790"/>
                </a:cubicBezTo>
                <a:lnTo>
                  <a:pt x="47503" y="37789"/>
                </a:lnTo>
                <a:lnTo>
                  <a:pt x="47503" y="37802"/>
                </a:lnTo>
                <a:lnTo>
                  <a:pt x="47334" y="37759"/>
                </a:lnTo>
                <a:cubicBezTo>
                  <a:pt x="47015" y="37746"/>
                  <a:pt x="46702" y="37667"/>
                  <a:pt x="46395" y="37522"/>
                </a:cubicBezTo>
                <a:cubicBezTo>
                  <a:pt x="46340" y="37533"/>
                  <a:pt x="46288" y="37508"/>
                  <a:pt x="46235" y="37481"/>
                </a:cubicBezTo>
                <a:lnTo>
                  <a:pt x="46234" y="37451"/>
                </a:lnTo>
                <a:cubicBezTo>
                  <a:pt x="42702" y="35892"/>
                  <a:pt x="39936" y="28522"/>
                  <a:pt x="39441" y="19261"/>
                </a:cubicBezTo>
                <a:cubicBezTo>
                  <a:pt x="39439" y="19260"/>
                  <a:pt x="39438" y="19259"/>
                  <a:pt x="39436" y="19259"/>
                </a:cubicBezTo>
                <a:lnTo>
                  <a:pt x="39431" y="19084"/>
                </a:lnTo>
                <a:cubicBezTo>
                  <a:pt x="39381" y="18290"/>
                  <a:pt x="39357" y="17479"/>
                  <a:pt x="39357" y="16657"/>
                </a:cubicBezTo>
                <a:cubicBezTo>
                  <a:pt x="39344" y="16509"/>
                  <a:pt x="39344" y="16360"/>
                  <a:pt x="39344" y="16211"/>
                </a:cubicBezTo>
                <a:lnTo>
                  <a:pt x="39350" y="15911"/>
                </a:lnTo>
                <a:lnTo>
                  <a:pt x="39355" y="15912"/>
                </a:lnTo>
                <a:close/>
                <a:moveTo>
                  <a:pt x="39131" y="15899"/>
                </a:moveTo>
                <a:lnTo>
                  <a:pt x="39131" y="15912"/>
                </a:lnTo>
                <a:lnTo>
                  <a:pt x="39136" y="15911"/>
                </a:lnTo>
                <a:lnTo>
                  <a:pt x="39142" y="16211"/>
                </a:lnTo>
                <a:cubicBezTo>
                  <a:pt x="39142" y="16360"/>
                  <a:pt x="39141" y="16509"/>
                  <a:pt x="39128" y="16657"/>
                </a:cubicBezTo>
                <a:cubicBezTo>
                  <a:pt x="39129" y="17479"/>
                  <a:pt x="39105" y="18290"/>
                  <a:pt x="39055" y="19084"/>
                </a:cubicBezTo>
                <a:lnTo>
                  <a:pt x="39050" y="19259"/>
                </a:lnTo>
                <a:cubicBezTo>
                  <a:pt x="39048" y="19259"/>
                  <a:pt x="39046" y="19260"/>
                  <a:pt x="39045" y="19261"/>
                </a:cubicBezTo>
                <a:cubicBezTo>
                  <a:pt x="38550" y="28522"/>
                  <a:pt x="35784" y="35892"/>
                  <a:pt x="32252" y="37451"/>
                </a:cubicBezTo>
                <a:lnTo>
                  <a:pt x="32251" y="37481"/>
                </a:lnTo>
                <a:cubicBezTo>
                  <a:pt x="32198" y="37508"/>
                  <a:pt x="32146" y="37533"/>
                  <a:pt x="32091" y="37522"/>
                </a:cubicBezTo>
                <a:cubicBezTo>
                  <a:pt x="31784" y="37667"/>
                  <a:pt x="31470" y="37746"/>
                  <a:pt x="31152" y="37759"/>
                </a:cubicBezTo>
                <a:lnTo>
                  <a:pt x="30983" y="37802"/>
                </a:lnTo>
                <a:lnTo>
                  <a:pt x="30983" y="37789"/>
                </a:lnTo>
                <a:lnTo>
                  <a:pt x="30978" y="37790"/>
                </a:lnTo>
                <a:cubicBezTo>
                  <a:pt x="30972" y="37690"/>
                  <a:pt x="30972" y="37590"/>
                  <a:pt x="30972" y="37490"/>
                </a:cubicBezTo>
                <a:cubicBezTo>
                  <a:pt x="30972" y="37341"/>
                  <a:pt x="30973" y="37192"/>
                  <a:pt x="30986" y="37044"/>
                </a:cubicBezTo>
                <a:cubicBezTo>
                  <a:pt x="30985" y="36222"/>
                  <a:pt x="31009" y="35411"/>
                  <a:pt x="31059" y="34617"/>
                </a:cubicBezTo>
                <a:lnTo>
                  <a:pt x="31065" y="34442"/>
                </a:lnTo>
                <a:cubicBezTo>
                  <a:pt x="31066" y="34442"/>
                  <a:pt x="31068" y="34441"/>
                  <a:pt x="31069" y="34440"/>
                </a:cubicBezTo>
                <a:cubicBezTo>
                  <a:pt x="31564" y="25178"/>
                  <a:pt x="34330" y="17809"/>
                  <a:pt x="37862" y="16250"/>
                </a:cubicBezTo>
                <a:lnTo>
                  <a:pt x="37864" y="16220"/>
                </a:lnTo>
                <a:cubicBezTo>
                  <a:pt x="37916" y="16193"/>
                  <a:pt x="37968" y="16168"/>
                  <a:pt x="38023" y="16179"/>
                </a:cubicBezTo>
                <a:cubicBezTo>
                  <a:pt x="38330" y="16034"/>
                  <a:pt x="38644" y="15955"/>
                  <a:pt x="38963" y="15942"/>
                </a:cubicBezTo>
                <a:close/>
                <a:moveTo>
                  <a:pt x="22700" y="15899"/>
                </a:moveTo>
                <a:lnTo>
                  <a:pt x="22868" y="15942"/>
                </a:lnTo>
                <a:cubicBezTo>
                  <a:pt x="23187" y="15955"/>
                  <a:pt x="23501" y="16034"/>
                  <a:pt x="23808" y="16179"/>
                </a:cubicBezTo>
                <a:cubicBezTo>
                  <a:pt x="23862" y="16168"/>
                  <a:pt x="23915" y="16193"/>
                  <a:pt x="23967" y="16220"/>
                </a:cubicBezTo>
                <a:lnTo>
                  <a:pt x="23968" y="16250"/>
                </a:lnTo>
                <a:cubicBezTo>
                  <a:pt x="27500" y="17809"/>
                  <a:pt x="30266" y="25178"/>
                  <a:pt x="30761" y="34440"/>
                </a:cubicBezTo>
                <a:cubicBezTo>
                  <a:pt x="30763" y="34441"/>
                  <a:pt x="30765" y="34442"/>
                  <a:pt x="30766" y="34442"/>
                </a:cubicBezTo>
                <a:lnTo>
                  <a:pt x="30772" y="34617"/>
                </a:lnTo>
                <a:cubicBezTo>
                  <a:pt x="30821" y="35411"/>
                  <a:pt x="30845" y="36222"/>
                  <a:pt x="30845" y="37044"/>
                </a:cubicBezTo>
                <a:cubicBezTo>
                  <a:pt x="30858" y="37192"/>
                  <a:pt x="30859" y="37341"/>
                  <a:pt x="30859" y="37490"/>
                </a:cubicBezTo>
                <a:cubicBezTo>
                  <a:pt x="30859" y="37590"/>
                  <a:pt x="30858" y="37690"/>
                  <a:pt x="30853" y="37790"/>
                </a:cubicBezTo>
                <a:lnTo>
                  <a:pt x="30848" y="37789"/>
                </a:lnTo>
                <a:lnTo>
                  <a:pt x="30848" y="37802"/>
                </a:lnTo>
                <a:lnTo>
                  <a:pt x="30679" y="37759"/>
                </a:lnTo>
                <a:cubicBezTo>
                  <a:pt x="30360" y="37746"/>
                  <a:pt x="30047" y="37667"/>
                  <a:pt x="29740" y="37522"/>
                </a:cubicBezTo>
                <a:cubicBezTo>
                  <a:pt x="29685" y="37533"/>
                  <a:pt x="29632" y="37508"/>
                  <a:pt x="29580" y="37481"/>
                </a:cubicBezTo>
                <a:lnTo>
                  <a:pt x="29579" y="37451"/>
                </a:lnTo>
                <a:cubicBezTo>
                  <a:pt x="26047" y="35892"/>
                  <a:pt x="23281" y="28522"/>
                  <a:pt x="22786" y="19261"/>
                </a:cubicBezTo>
                <a:cubicBezTo>
                  <a:pt x="22784" y="19260"/>
                  <a:pt x="22783" y="19259"/>
                  <a:pt x="22781" y="19259"/>
                </a:cubicBezTo>
                <a:lnTo>
                  <a:pt x="22776" y="19084"/>
                </a:lnTo>
                <a:cubicBezTo>
                  <a:pt x="22726" y="18290"/>
                  <a:pt x="22702" y="17479"/>
                  <a:pt x="22702" y="16657"/>
                </a:cubicBezTo>
                <a:cubicBezTo>
                  <a:pt x="22689" y="16509"/>
                  <a:pt x="22689" y="16360"/>
                  <a:pt x="22689" y="16211"/>
                </a:cubicBezTo>
                <a:lnTo>
                  <a:pt x="22695" y="15911"/>
                </a:lnTo>
                <a:lnTo>
                  <a:pt x="22700" y="15912"/>
                </a:lnTo>
                <a:close/>
                <a:moveTo>
                  <a:pt x="22476" y="15899"/>
                </a:moveTo>
                <a:lnTo>
                  <a:pt x="22476" y="15912"/>
                </a:lnTo>
                <a:lnTo>
                  <a:pt x="22481" y="15911"/>
                </a:lnTo>
                <a:lnTo>
                  <a:pt x="22487" y="16211"/>
                </a:lnTo>
                <a:cubicBezTo>
                  <a:pt x="22487" y="16360"/>
                  <a:pt x="22486" y="16509"/>
                  <a:pt x="22473" y="16657"/>
                </a:cubicBezTo>
                <a:cubicBezTo>
                  <a:pt x="22474" y="17479"/>
                  <a:pt x="22450" y="18290"/>
                  <a:pt x="22400" y="19084"/>
                </a:cubicBezTo>
                <a:lnTo>
                  <a:pt x="22395" y="19259"/>
                </a:lnTo>
                <a:cubicBezTo>
                  <a:pt x="22393" y="19259"/>
                  <a:pt x="22391" y="19260"/>
                  <a:pt x="22390" y="19261"/>
                </a:cubicBezTo>
                <a:cubicBezTo>
                  <a:pt x="21895" y="28522"/>
                  <a:pt x="19129" y="35892"/>
                  <a:pt x="15597" y="37451"/>
                </a:cubicBezTo>
                <a:lnTo>
                  <a:pt x="15596" y="37481"/>
                </a:lnTo>
                <a:cubicBezTo>
                  <a:pt x="15543" y="37508"/>
                  <a:pt x="15491" y="37533"/>
                  <a:pt x="15436" y="37522"/>
                </a:cubicBezTo>
                <a:cubicBezTo>
                  <a:pt x="15129" y="37667"/>
                  <a:pt x="14815" y="37746"/>
                  <a:pt x="14497" y="37759"/>
                </a:cubicBezTo>
                <a:lnTo>
                  <a:pt x="14328" y="37802"/>
                </a:lnTo>
                <a:lnTo>
                  <a:pt x="14328" y="37789"/>
                </a:lnTo>
                <a:lnTo>
                  <a:pt x="14323" y="37790"/>
                </a:lnTo>
                <a:cubicBezTo>
                  <a:pt x="14317" y="37690"/>
                  <a:pt x="14317" y="37590"/>
                  <a:pt x="14317" y="37490"/>
                </a:cubicBezTo>
                <a:cubicBezTo>
                  <a:pt x="14317" y="37341"/>
                  <a:pt x="14318" y="37192"/>
                  <a:pt x="14331" y="37044"/>
                </a:cubicBezTo>
                <a:cubicBezTo>
                  <a:pt x="14330" y="36222"/>
                  <a:pt x="14354" y="35411"/>
                  <a:pt x="14404" y="34617"/>
                </a:cubicBezTo>
                <a:lnTo>
                  <a:pt x="14409" y="34442"/>
                </a:lnTo>
                <a:cubicBezTo>
                  <a:pt x="14411" y="34442"/>
                  <a:pt x="14413" y="34441"/>
                  <a:pt x="14414" y="34440"/>
                </a:cubicBezTo>
                <a:cubicBezTo>
                  <a:pt x="14909" y="25178"/>
                  <a:pt x="17675" y="17809"/>
                  <a:pt x="21207" y="16250"/>
                </a:cubicBezTo>
                <a:lnTo>
                  <a:pt x="21209" y="16220"/>
                </a:lnTo>
                <a:cubicBezTo>
                  <a:pt x="21261" y="16193"/>
                  <a:pt x="21313" y="16168"/>
                  <a:pt x="21368" y="16179"/>
                </a:cubicBezTo>
                <a:cubicBezTo>
                  <a:pt x="21675" y="16034"/>
                  <a:pt x="21989" y="15955"/>
                  <a:pt x="22308" y="15942"/>
                </a:cubicBezTo>
                <a:close/>
                <a:moveTo>
                  <a:pt x="6045" y="15899"/>
                </a:moveTo>
                <a:lnTo>
                  <a:pt x="6213" y="15942"/>
                </a:lnTo>
                <a:cubicBezTo>
                  <a:pt x="6532" y="15955"/>
                  <a:pt x="6846" y="16034"/>
                  <a:pt x="7153" y="16179"/>
                </a:cubicBezTo>
                <a:cubicBezTo>
                  <a:pt x="7207" y="16168"/>
                  <a:pt x="7260" y="16193"/>
                  <a:pt x="7312" y="16220"/>
                </a:cubicBezTo>
                <a:lnTo>
                  <a:pt x="7313" y="16250"/>
                </a:lnTo>
                <a:cubicBezTo>
                  <a:pt x="10845" y="17809"/>
                  <a:pt x="13611" y="25178"/>
                  <a:pt x="14106" y="34440"/>
                </a:cubicBezTo>
                <a:cubicBezTo>
                  <a:pt x="14108" y="34441"/>
                  <a:pt x="14110" y="34442"/>
                  <a:pt x="14111" y="34442"/>
                </a:cubicBezTo>
                <a:lnTo>
                  <a:pt x="14117" y="34617"/>
                </a:lnTo>
                <a:cubicBezTo>
                  <a:pt x="14166" y="35411"/>
                  <a:pt x="14190" y="36222"/>
                  <a:pt x="14190" y="37044"/>
                </a:cubicBezTo>
                <a:cubicBezTo>
                  <a:pt x="14203" y="37192"/>
                  <a:pt x="14204" y="37341"/>
                  <a:pt x="14204" y="37490"/>
                </a:cubicBezTo>
                <a:cubicBezTo>
                  <a:pt x="14204" y="37590"/>
                  <a:pt x="14203" y="37690"/>
                  <a:pt x="14198" y="37790"/>
                </a:cubicBezTo>
                <a:lnTo>
                  <a:pt x="14193" y="37789"/>
                </a:lnTo>
                <a:lnTo>
                  <a:pt x="14193" y="37802"/>
                </a:lnTo>
                <a:lnTo>
                  <a:pt x="14024" y="37759"/>
                </a:lnTo>
                <a:cubicBezTo>
                  <a:pt x="13705" y="37746"/>
                  <a:pt x="13392" y="37667"/>
                  <a:pt x="13085" y="37522"/>
                </a:cubicBezTo>
                <a:cubicBezTo>
                  <a:pt x="13030" y="37533"/>
                  <a:pt x="12977" y="37508"/>
                  <a:pt x="12925" y="37481"/>
                </a:cubicBezTo>
                <a:lnTo>
                  <a:pt x="12924" y="37451"/>
                </a:lnTo>
                <a:cubicBezTo>
                  <a:pt x="9392" y="35892"/>
                  <a:pt x="6626" y="28522"/>
                  <a:pt x="6131" y="19261"/>
                </a:cubicBezTo>
                <a:cubicBezTo>
                  <a:pt x="6129" y="19260"/>
                  <a:pt x="6128" y="19259"/>
                  <a:pt x="6126" y="19259"/>
                </a:cubicBezTo>
                <a:lnTo>
                  <a:pt x="6121" y="19084"/>
                </a:lnTo>
                <a:cubicBezTo>
                  <a:pt x="6071" y="18290"/>
                  <a:pt x="6047" y="17479"/>
                  <a:pt x="6047" y="16657"/>
                </a:cubicBezTo>
                <a:cubicBezTo>
                  <a:pt x="6034" y="16509"/>
                  <a:pt x="6034" y="16360"/>
                  <a:pt x="6034" y="16211"/>
                </a:cubicBezTo>
                <a:lnTo>
                  <a:pt x="6040" y="15911"/>
                </a:lnTo>
                <a:lnTo>
                  <a:pt x="6045" y="15912"/>
                </a:lnTo>
                <a:close/>
                <a:moveTo>
                  <a:pt x="72441" y="15899"/>
                </a:moveTo>
                <a:lnTo>
                  <a:pt x="72441" y="15912"/>
                </a:lnTo>
                <a:lnTo>
                  <a:pt x="72446" y="15911"/>
                </a:lnTo>
                <a:lnTo>
                  <a:pt x="72452" y="16211"/>
                </a:lnTo>
                <a:cubicBezTo>
                  <a:pt x="72452" y="16360"/>
                  <a:pt x="72451" y="16509"/>
                  <a:pt x="72439" y="16657"/>
                </a:cubicBezTo>
                <a:cubicBezTo>
                  <a:pt x="72439" y="17479"/>
                  <a:pt x="72415" y="18290"/>
                  <a:pt x="72365" y="19084"/>
                </a:cubicBezTo>
                <a:lnTo>
                  <a:pt x="72360" y="19259"/>
                </a:lnTo>
                <a:cubicBezTo>
                  <a:pt x="72358" y="19259"/>
                  <a:pt x="72356" y="19260"/>
                  <a:pt x="72355" y="19261"/>
                </a:cubicBezTo>
                <a:cubicBezTo>
                  <a:pt x="71860" y="28522"/>
                  <a:pt x="69094" y="35892"/>
                  <a:pt x="65562" y="37451"/>
                </a:cubicBezTo>
                <a:lnTo>
                  <a:pt x="65561" y="37481"/>
                </a:lnTo>
                <a:cubicBezTo>
                  <a:pt x="65508" y="37508"/>
                  <a:pt x="65456" y="37533"/>
                  <a:pt x="65401" y="37522"/>
                </a:cubicBezTo>
                <a:cubicBezTo>
                  <a:pt x="65094" y="37667"/>
                  <a:pt x="64780" y="37746"/>
                  <a:pt x="64462" y="37759"/>
                </a:cubicBezTo>
                <a:lnTo>
                  <a:pt x="64293" y="37802"/>
                </a:lnTo>
                <a:lnTo>
                  <a:pt x="64293" y="37789"/>
                </a:lnTo>
                <a:lnTo>
                  <a:pt x="64288" y="37790"/>
                </a:lnTo>
                <a:cubicBezTo>
                  <a:pt x="64283" y="37690"/>
                  <a:pt x="64282" y="37590"/>
                  <a:pt x="64282" y="37490"/>
                </a:cubicBezTo>
                <a:cubicBezTo>
                  <a:pt x="64282" y="37341"/>
                  <a:pt x="64283" y="37192"/>
                  <a:pt x="64296" y="37044"/>
                </a:cubicBezTo>
                <a:cubicBezTo>
                  <a:pt x="64295" y="36222"/>
                  <a:pt x="64319" y="35411"/>
                  <a:pt x="64369" y="34617"/>
                </a:cubicBezTo>
                <a:lnTo>
                  <a:pt x="64375" y="34442"/>
                </a:lnTo>
                <a:cubicBezTo>
                  <a:pt x="64376" y="34442"/>
                  <a:pt x="64378" y="34441"/>
                  <a:pt x="64380" y="34440"/>
                </a:cubicBezTo>
                <a:cubicBezTo>
                  <a:pt x="64874" y="25178"/>
                  <a:pt x="67641" y="17809"/>
                  <a:pt x="71173" y="16250"/>
                </a:cubicBezTo>
                <a:lnTo>
                  <a:pt x="71174" y="16220"/>
                </a:lnTo>
                <a:cubicBezTo>
                  <a:pt x="71226" y="16193"/>
                  <a:pt x="71278" y="16168"/>
                  <a:pt x="71333" y="16179"/>
                </a:cubicBezTo>
                <a:cubicBezTo>
                  <a:pt x="71640" y="16034"/>
                  <a:pt x="71954" y="15955"/>
                  <a:pt x="72273" y="15942"/>
                </a:cubicBezTo>
                <a:close/>
                <a:moveTo>
                  <a:pt x="5821" y="15899"/>
                </a:moveTo>
                <a:lnTo>
                  <a:pt x="5821" y="15912"/>
                </a:lnTo>
                <a:lnTo>
                  <a:pt x="5826" y="15911"/>
                </a:lnTo>
                <a:lnTo>
                  <a:pt x="5832" y="16211"/>
                </a:lnTo>
                <a:cubicBezTo>
                  <a:pt x="5832" y="16360"/>
                  <a:pt x="5831" y="16509"/>
                  <a:pt x="5818" y="16657"/>
                </a:cubicBezTo>
                <a:cubicBezTo>
                  <a:pt x="5819" y="17479"/>
                  <a:pt x="5795" y="18290"/>
                  <a:pt x="5745" y="19084"/>
                </a:cubicBezTo>
                <a:lnTo>
                  <a:pt x="5740" y="19259"/>
                </a:lnTo>
                <a:cubicBezTo>
                  <a:pt x="5738" y="19259"/>
                  <a:pt x="5736" y="19260"/>
                  <a:pt x="5735" y="19261"/>
                </a:cubicBezTo>
                <a:cubicBezTo>
                  <a:pt x="5291" y="27571"/>
                  <a:pt x="3018" y="34358"/>
                  <a:pt x="0" y="36752"/>
                </a:cubicBezTo>
                <a:lnTo>
                  <a:pt x="0" y="33279"/>
                </a:lnTo>
                <a:cubicBezTo>
                  <a:pt x="2256" y="31105"/>
                  <a:pt x="3958" y="25976"/>
                  <a:pt x="4421" y="19700"/>
                </a:cubicBezTo>
                <a:cubicBezTo>
                  <a:pt x="2548" y="20773"/>
                  <a:pt x="960" y="23799"/>
                  <a:pt x="0" y="27939"/>
                </a:cubicBezTo>
                <a:lnTo>
                  <a:pt x="0" y="22511"/>
                </a:lnTo>
                <a:cubicBezTo>
                  <a:pt x="1195" y="19285"/>
                  <a:pt x="2777" y="17034"/>
                  <a:pt x="4552" y="16250"/>
                </a:cubicBezTo>
                <a:lnTo>
                  <a:pt x="4554" y="16220"/>
                </a:lnTo>
                <a:cubicBezTo>
                  <a:pt x="4606" y="16193"/>
                  <a:pt x="4658" y="16168"/>
                  <a:pt x="4713" y="16179"/>
                </a:cubicBezTo>
                <a:cubicBezTo>
                  <a:pt x="5020" y="16034"/>
                  <a:pt x="5334" y="15955"/>
                  <a:pt x="5653" y="15942"/>
                </a:cubicBezTo>
                <a:close/>
                <a:moveTo>
                  <a:pt x="117805" y="0"/>
                </a:moveTo>
                <a:lnTo>
                  <a:pt x="119882" y="0"/>
                </a:lnTo>
                <a:cubicBezTo>
                  <a:pt x="119926" y="73"/>
                  <a:pt x="119963" y="167"/>
                  <a:pt x="120000" y="262"/>
                </a:cubicBezTo>
                <a:lnTo>
                  <a:pt x="120000" y="5512"/>
                </a:lnTo>
                <a:cubicBezTo>
                  <a:pt x="119445" y="3254"/>
                  <a:pt x="118698" y="1348"/>
                  <a:pt x="117805" y="0"/>
                </a:cubicBezTo>
                <a:close/>
                <a:moveTo>
                  <a:pt x="114573" y="0"/>
                </a:moveTo>
                <a:lnTo>
                  <a:pt x="115897" y="0"/>
                </a:lnTo>
                <a:cubicBezTo>
                  <a:pt x="116557" y="5082"/>
                  <a:pt x="118070" y="9151"/>
                  <a:pt x="120000" y="11071"/>
                </a:cubicBezTo>
                <a:lnTo>
                  <a:pt x="120000" y="14536"/>
                </a:lnTo>
                <a:cubicBezTo>
                  <a:pt x="117366" y="12377"/>
                  <a:pt x="115312" y="6896"/>
                  <a:pt x="114573" y="0"/>
                </a:cubicBezTo>
                <a:close/>
                <a:moveTo>
                  <a:pt x="108497" y="0"/>
                </a:moveTo>
                <a:lnTo>
                  <a:pt x="110552" y="0"/>
                </a:lnTo>
                <a:cubicBezTo>
                  <a:pt x="108923" y="2572"/>
                  <a:pt x="107748" y="6846"/>
                  <a:pt x="107375" y="11859"/>
                </a:cubicBezTo>
                <a:cubicBezTo>
                  <a:pt x="109777" y="10493"/>
                  <a:pt x="111712" y="5939"/>
                  <a:pt x="112479" y="0"/>
                </a:cubicBezTo>
                <a:lnTo>
                  <a:pt x="113798" y="0"/>
                </a:lnTo>
                <a:cubicBezTo>
                  <a:pt x="112963" y="7869"/>
                  <a:pt x="110412" y="13894"/>
                  <a:pt x="107243" y="15282"/>
                </a:cubicBezTo>
                <a:lnTo>
                  <a:pt x="107242" y="15312"/>
                </a:lnTo>
                <a:cubicBezTo>
                  <a:pt x="107190" y="15338"/>
                  <a:pt x="107138" y="15363"/>
                  <a:pt x="107083" y="15352"/>
                </a:cubicBezTo>
                <a:cubicBezTo>
                  <a:pt x="106776" y="15496"/>
                  <a:pt x="106462" y="15574"/>
                  <a:pt x="106143" y="15588"/>
                </a:cubicBezTo>
                <a:lnTo>
                  <a:pt x="105975" y="15630"/>
                </a:lnTo>
                <a:lnTo>
                  <a:pt x="105975" y="15617"/>
                </a:lnTo>
                <a:lnTo>
                  <a:pt x="105970" y="15618"/>
                </a:lnTo>
                <a:cubicBezTo>
                  <a:pt x="105964" y="15519"/>
                  <a:pt x="105964" y="15420"/>
                  <a:pt x="105964" y="15320"/>
                </a:cubicBezTo>
                <a:cubicBezTo>
                  <a:pt x="105964" y="15172"/>
                  <a:pt x="105965" y="15025"/>
                  <a:pt x="105977" y="14878"/>
                </a:cubicBezTo>
                <a:cubicBezTo>
                  <a:pt x="105977" y="14062"/>
                  <a:pt x="106001" y="13258"/>
                  <a:pt x="106051" y="12470"/>
                </a:cubicBezTo>
                <a:lnTo>
                  <a:pt x="106056" y="12296"/>
                </a:lnTo>
                <a:cubicBezTo>
                  <a:pt x="106058" y="12296"/>
                  <a:pt x="106060" y="12296"/>
                  <a:pt x="106061" y="12294"/>
                </a:cubicBezTo>
                <a:cubicBezTo>
                  <a:pt x="106320" y="7487"/>
                  <a:pt x="107201" y="3194"/>
                  <a:pt x="108497" y="0"/>
                </a:cubicBezTo>
                <a:close/>
                <a:moveTo>
                  <a:pt x="97928" y="0"/>
                </a:moveTo>
                <a:lnTo>
                  <a:pt x="99247" y="0"/>
                </a:lnTo>
                <a:cubicBezTo>
                  <a:pt x="100014" y="5939"/>
                  <a:pt x="101949" y="10493"/>
                  <a:pt x="104351" y="11859"/>
                </a:cubicBezTo>
                <a:cubicBezTo>
                  <a:pt x="103978" y="6846"/>
                  <a:pt x="102803" y="2572"/>
                  <a:pt x="101174" y="0"/>
                </a:cubicBezTo>
                <a:lnTo>
                  <a:pt x="103229" y="0"/>
                </a:lnTo>
                <a:cubicBezTo>
                  <a:pt x="104525" y="3194"/>
                  <a:pt x="105406" y="7487"/>
                  <a:pt x="105665" y="12294"/>
                </a:cubicBezTo>
                <a:cubicBezTo>
                  <a:pt x="105666" y="12296"/>
                  <a:pt x="105668" y="12296"/>
                  <a:pt x="105670" y="12296"/>
                </a:cubicBezTo>
                <a:lnTo>
                  <a:pt x="105675" y="12470"/>
                </a:lnTo>
                <a:cubicBezTo>
                  <a:pt x="105725" y="13258"/>
                  <a:pt x="105749" y="14062"/>
                  <a:pt x="105749" y="14878"/>
                </a:cubicBezTo>
                <a:cubicBezTo>
                  <a:pt x="105761" y="15025"/>
                  <a:pt x="105762" y="15172"/>
                  <a:pt x="105762" y="15320"/>
                </a:cubicBezTo>
                <a:cubicBezTo>
                  <a:pt x="105762" y="15420"/>
                  <a:pt x="105762" y="15519"/>
                  <a:pt x="105756" y="15618"/>
                </a:cubicBezTo>
                <a:lnTo>
                  <a:pt x="105751" y="15617"/>
                </a:lnTo>
                <a:lnTo>
                  <a:pt x="105751" y="15630"/>
                </a:lnTo>
                <a:lnTo>
                  <a:pt x="105583" y="15588"/>
                </a:lnTo>
                <a:cubicBezTo>
                  <a:pt x="105264" y="15574"/>
                  <a:pt x="104950" y="15496"/>
                  <a:pt x="104643" y="15352"/>
                </a:cubicBezTo>
                <a:cubicBezTo>
                  <a:pt x="104588" y="15363"/>
                  <a:pt x="104536" y="15338"/>
                  <a:pt x="104484" y="15312"/>
                </a:cubicBezTo>
                <a:lnTo>
                  <a:pt x="104483" y="15282"/>
                </a:lnTo>
                <a:cubicBezTo>
                  <a:pt x="101315" y="13894"/>
                  <a:pt x="98763" y="7869"/>
                  <a:pt x="97928" y="0"/>
                </a:cubicBezTo>
                <a:close/>
                <a:moveTo>
                  <a:pt x="91842" y="0"/>
                </a:moveTo>
                <a:lnTo>
                  <a:pt x="93896" y="0"/>
                </a:lnTo>
                <a:cubicBezTo>
                  <a:pt x="92268" y="2572"/>
                  <a:pt x="91093" y="6846"/>
                  <a:pt x="90720" y="11859"/>
                </a:cubicBezTo>
                <a:cubicBezTo>
                  <a:pt x="93122" y="10493"/>
                  <a:pt x="95057" y="5939"/>
                  <a:pt x="95824" y="0"/>
                </a:cubicBezTo>
                <a:lnTo>
                  <a:pt x="97143" y="0"/>
                </a:lnTo>
                <a:cubicBezTo>
                  <a:pt x="96308" y="7869"/>
                  <a:pt x="93756" y="13894"/>
                  <a:pt x="90588" y="15282"/>
                </a:cubicBezTo>
                <a:lnTo>
                  <a:pt x="90587" y="15312"/>
                </a:lnTo>
                <a:cubicBezTo>
                  <a:pt x="90535" y="15338"/>
                  <a:pt x="90483" y="15363"/>
                  <a:pt x="90428" y="15352"/>
                </a:cubicBezTo>
                <a:cubicBezTo>
                  <a:pt x="90121" y="15496"/>
                  <a:pt x="89807" y="15574"/>
                  <a:pt x="89488" y="15588"/>
                </a:cubicBezTo>
                <a:lnTo>
                  <a:pt x="89320" y="15630"/>
                </a:lnTo>
                <a:lnTo>
                  <a:pt x="89320" y="15617"/>
                </a:lnTo>
                <a:lnTo>
                  <a:pt x="89315" y="15618"/>
                </a:lnTo>
                <a:cubicBezTo>
                  <a:pt x="89309" y="15519"/>
                  <a:pt x="89309" y="15420"/>
                  <a:pt x="89309" y="15320"/>
                </a:cubicBezTo>
                <a:cubicBezTo>
                  <a:pt x="89309" y="15172"/>
                  <a:pt x="89310" y="15025"/>
                  <a:pt x="89322" y="14878"/>
                </a:cubicBezTo>
                <a:cubicBezTo>
                  <a:pt x="89322" y="14062"/>
                  <a:pt x="89346" y="13258"/>
                  <a:pt x="89396" y="12470"/>
                </a:cubicBezTo>
                <a:lnTo>
                  <a:pt x="89401" y="12296"/>
                </a:lnTo>
                <a:cubicBezTo>
                  <a:pt x="89403" y="12296"/>
                  <a:pt x="89405" y="12296"/>
                  <a:pt x="89406" y="12294"/>
                </a:cubicBezTo>
                <a:cubicBezTo>
                  <a:pt x="89665" y="7487"/>
                  <a:pt x="90546" y="3194"/>
                  <a:pt x="91842" y="0"/>
                </a:cubicBezTo>
                <a:close/>
                <a:moveTo>
                  <a:pt x="81273" y="0"/>
                </a:moveTo>
                <a:lnTo>
                  <a:pt x="82592" y="0"/>
                </a:lnTo>
                <a:cubicBezTo>
                  <a:pt x="83359" y="5939"/>
                  <a:pt x="85294" y="10493"/>
                  <a:pt x="87696" y="11859"/>
                </a:cubicBezTo>
                <a:cubicBezTo>
                  <a:pt x="87323" y="6846"/>
                  <a:pt x="86148" y="2572"/>
                  <a:pt x="84519" y="0"/>
                </a:cubicBezTo>
                <a:lnTo>
                  <a:pt x="86574" y="0"/>
                </a:lnTo>
                <a:cubicBezTo>
                  <a:pt x="87870" y="3194"/>
                  <a:pt x="88751" y="7487"/>
                  <a:pt x="89010" y="12294"/>
                </a:cubicBezTo>
                <a:cubicBezTo>
                  <a:pt x="89011" y="12296"/>
                  <a:pt x="89013" y="12296"/>
                  <a:pt x="89015" y="12296"/>
                </a:cubicBezTo>
                <a:lnTo>
                  <a:pt x="89020" y="12470"/>
                </a:lnTo>
                <a:cubicBezTo>
                  <a:pt x="89070" y="13258"/>
                  <a:pt x="89094" y="14062"/>
                  <a:pt x="89094" y="14878"/>
                </a:cubicBezTo>
                <a:cubicBezTo>
                  <a:pt x="89106" y="15025"/>
                  <a:pt x="89107" y="15172"/>
                  <a:pt x="89107" y="15320"/>
                </a:cubicBezTo>
                <a:cubicBezTo>
                  <a:pt x="89107" y="15420"/>
                  <a:pt x="89107" y="15519"/>
                  <a:pt x="89101" y="15618"/>
                </a:cubicBezTo>
                <a:lnTo>
                  <a:pt x="89096" y="15617"/>
                </a:lnTo>
                <a:lnTo>
                  <a:pt x="89096" y="15630"/>
                </a:lnTo>
                <a:lnTo>
                  <a:pt x="88928" y="15588"/>
                </a:lnTo>
                <a:cubicBezTo>
                  <a:pt x="88609" y="15574"/>
                  <a:pt x="88295" y="15496"/>
                  <a:pt x="87988" y="15352"/>
                </a:cubicBezTo>
                <a:cubicBezTo>
                  <a:pt x="87933" y="15363"/>
                  <a:pt x="87881" y="15338"/>
                  <a:pt x="87829" y="15312"/>
                </a:cubicBezTo>
                <a:lnTo>
                  <a:pt x="87828" y="15282"/>
                </a:lnTo>
                <a:cubicBezTo>
                  <a:pt x="84659" y="13894"/>
                  <a:pt x="82108" y="7869"/>
                  <a:pt x="81273" y="0"/>
                </a:cubicBezTo>
                <a:close/>
                <a:moveTo>
                  <a:pt x="75187" y="0"/>
                </a:moveTo>
                <a:lnTo>
                  <a:pt x="77241" y="0"/>
                </a:lnTo>
                <a:cubicBezTo>
                  <a:pt x="75613" y="2572"/>
                  <a:pt x="74438" y="6846"/>
                  <a:pt x="74065" y="11859"/>
                </a:cubicBezTo>
                <a:cubicBezTo>
                  <a:pt x="76467" y="10493"/>
                  <a:pt x="78402" y="5939"/>
                  <a:pt x="79169" y="0"/>
                </a:cubicBezTo>
                <a:lnTo>
                  <a:pt x="80488" y="0"/>
                </a:lnTo>
                <a:cubicBezTo>
                  <a:pt x="79653" y="7869"/>
                  <a:pt x="77101" y="13894"/>
                  <a:pt x="73933" y="15282"/>
                </a:cubicBezTo>
                <a:lnTo>
                  <a:pt x="73932" y="15312"/>
                </a:lnTo>
                <a:cubicBezTo>
                  <a:pt x="73880" y="15338"/>
                  <a:pt x="73828" y="15363"/>
                  <a:pt x="73773" y="15352"/>
                </a:cubicBezTo>
                <a:cubicBezTo>
                  <a:pt x="73466" y="15496"/>
                  <a:pt x="73152" y="15574"/>
                  <a:pt x="72833" y="15588"/>
                </a:cubicBezTo>
                <a:lnTo>
                  <a:pt x="72665" y="15630"/>
                </a:lnTo>
                <a:lnTo>
                  <a:pt x="72665" y="15617"/>
                </a:lnTo>
                <a:lnTo>
                  <a:pt x="72660" y="15618"/>
                </a:lnTo>
                <a:cubicBezTo>
                  <a:pt x="72654" y="15519"/>
                  <a:pt x="72654" y="15420"/>
                  <a:pt x="72654" y="15320"/>
                </a:cubicBezTo>
                <a:cubicBezTo>
                  <a:pt x="72654" y="15172"/>
                  <a:pt x="72654" y="15025"/>
                  <a:pt x="72667" y="14878"/>
                </a:cubicBezTo>
                <a:cubicBezTo>
                  <a:pt x="72667" y="14062"/>
                  <a:pt x="72691" y="13258"/>
                  <a:pt x="72741" y="12470"/>
                </a:cubicBezTo>
                <a:lnTo>
                  <a:pt x="72746" y="12296"/>
                </a:lnTo>
                <a:cubicBezTo>
                  <a:pt x="72748" y="12296"/>
                  <a:pt x="72750" y="12296"/>
                  <a:pt x="72751" y="12294"/>
                </a:cubicBezTo>
                <a:cubicBezTo>
                  <a:pt x="73010" y="7487"/>
                  <a:pt x="73891" y="3194"/>
                  <a:pt x="75187" y="0"/>
                </a:cubicBezTo>
                <a:close/>
                <a:moveTo>
                  <a:pt x="64618" y="0"/>
                </a:moveTo>
                <a:lnTo>
                  <a:pt x="65937" y="0"/>
                </a:lnTo>
                <a:cubicBezTo>
                  <a:pt x="66704" y="5939"/>
                  <a:pt x="68639" y="10493"/>
                  <a:pt x="71041" y="11859"/>
                </a:cubicBezTo>
                <a:cubicBezTo>
                  <a:pt x="70668" y="6846"/>
                  <a:pt x="69493" y="2572"/>
                  <a:pt x="67864" y="0"/>
                </a:cubicBezTo>
                <a:lnTo>
                  <a:pt x="69919" y="0"/>
                </a:lnTo>
                <a:cubicBezTo>
                  <a:pt x="71215" y="3194"/>
                  <a:pt x="72096" y="7487"/>
                  <a:pt x="72355" y="12294"/>
                </a:cubicBezTo>
                <a:cubicBezTo>
                  <a:pt x="72356" y="12296"/>
                  <a:pt x="72358" y="12296"/>
                  <a:pt x="72360" y="12296"/>
                </a:cubicBezTo>
                <a:lnTo>
                  <a:pt x="72365" y="12470"/>
                </a:lnTo>
                <a:cubicBezTo>
                  <a:pt x="72415" y="13258"/>
                  <a:pt x="72439" y="14062"/>
                  <a:pt x="72439" y="14878"/>
                </a:cubicBezTo>
                <a:cubicBezTo>
                  <a:pt x="72451" y="15025"/>
                  <a:pt x="72452" y="15172"/>
                  <a:pt x="72452" y="15320"/>
                </a:cubicBezTo>
                <a:cubicBezTo>
                  <a:pt x="72452" y="15420"/>
                  <a:pt x="72452" y="15519"/>
                  <a:pt x="72446" y="15618"/>
                </a:cubicBezTo>
                <a:lnTo>
                  <a:pt x="72441" y="15617"/>
                </a:lnTo>
                <a:lnTo>
                  <a:pt x="72441" y="15630"/>
                </a:lnTo>
                <a:lnTo>
                  <a:pt x="72273" y="15588"/>
                </a:lnTo>
                <a:cubicBezTo>
                  <a:pt x="71954" y="15574"/>
                  <a:pt x="71640" y="15496"/>
                  <a:pt x="71333" y="15352"/>
                </a:cubicBezTo>
                <a:cubicBezTo>
                  <a:pt x="71278" y="15363"/>
                  <a:pt x="71226" y="15338"/>
                  <a:pt x="71174" y="15312"/>
                </a:cubicBezTo>
                <a:lnTo>
                  <a:pt x="71173" y="15282"/>
                </a:lnTo>
                <a:cubicBezTo>
                  <a:pt x="68004" y="13894"/>
                  <a:pt x="65453" y="7869"/>
                  <a:pt x="64618" y="0"/>
                </a:cubicBezTo>
                <a:close/>
                <a:moveTo>
                  <a:pt x="58532" y="0"/>
                </a:moveTo>
                <a:lnTo>
                  <a:pt x="60586" y="0"/>
                </a:lnTo>
                <a:cubicBezTo>
                  <a:pt x="58958" y="2572"/>
                  <a:pt x="57783" y="6846"/>
                  <a:pt x="57410" y="11859"/>
                </a:cubicBezTo>
                <a:cubicBezTo>
                  <a:pt x="59812" y="10493"/>
                  <a:pt x="61747" y="5939"/>
                  <a:pt x="62514" y="0"/>
                </a:cubicBezTo>
                <a:lnTo>
                  <a:pt x="63833" y="0"/>
                </a:lnTo>
                <a:cubicBezTo>
                  <a:pt x="62998" y="7869"/>
                  <a:pt x="60446" y="13894"/>
                  <a:pt x="57278" y="15282"/>
                </a:cubicBezTo>
                <a:lnTo>
                  <a:pt x="57277" y="15312"/>
                </a:lnTo>
                <a:cubicBezTo>
                  <a:pt x="57225" y="15338"/>
                  <a:pt x="57172" y="15363"/>
                  <a:pt x="57118" y="15352"/>
                </a:cubicBezTo>
                <a:cubicBezTo>
                  <a:pt x="56811" y="15496"/>
                  <a:pt x="56497" y="15574"/>
                  <a:pt x="56178" y="15588"/>
                </a:cubicBezTo>
                <a:lnTo>
                  <a:pt x="56010" y="15630"/>
                </a:lnTo>
                <a:lnTo>
                  <a:pt x="56010" y="15617"/>
                </a:lnTo>
                <a:lnTo>
                  <a:pt x="56005" y="15618"/>
                </a:lnTo>
                <a:cubicBezTo>
                  <a:pt x="55999" y="15519"/>
                  <a:pt x="55999" y="15420"/>
                  <a:pt x="55999" y="15320"/>
                </a:cubicBezTo>
                <a:cubicBezTo>
                  <a:pt x="55999" y="15172"/>
                  <a:pt x="55999" y="15025"/>
                  <a:pt x="56012" y="14878"/>
                </a:cubicBezTo>
                <a:cubicBezTo>
                  <a:pt x="56012" y="14062"/>
                  <a:pt x="56036" y="13258"/>
                  <a:pt x="56086" y="12470"/>
                </a:cubicBezTo>
                <a:lnTo>
                  <a:pt x="56091" y="12296"/>
                </a:lnTo>
                <a:cubicBezTo>
                  <a:pt x="56093" y="12296"/>
                  <a:pt x="56094" y="12296"/>
                  <a:pt x="56096" y="12294"/>
                </a:cubicBezTo>
                <a:cubicBezTo>
                  <a:pt x="56355" y="7487"/>
                  <a:pt x="57236" y="3194"/>
                  <a:pt x="58532" y="0"/>
                </a:cubicBezTo>
                <a:close/>
                <a:moveTo>
                  <a:pt x="47963" y="0"/>
                </a:moveTo>
                <a:lnTo>
                  <a:pt x="49282" y="0"/>
                </a:lnTo>
                <a:cubicBezTo>
                  <a:pt x="50049" y="5939"/>
                  <a:pt x="51984" y="10493"/>
                  <a:pt x="54386" y="11859"/>
                </a:cubicBezTo>
                <a:cubicBezTo>
                  <a:pt x="54013" y="6846"/>
                  <a:pt x="52838" y="2572"/>
                  <a:pt x="51209" y="0"/>
                </a:cubicBezTo>
                <a:lnTo>
                  <a:pt x="53264" y="0"/>
                </a:lnTo>
                <a:cubicBezTo>
                  <a:pt x="54560" y="3194"/>
                  <a:pt x="55441" y="7487"/>
                  <a:pt x="55700" y="12294"/>
                </a:cubicBezTo>
                <a:cubicBezTo>
                  <a:pt x="55701" y="12296"/>
                  <a:pt x="55703" y="12296"/>
                  <a:pt x="55705" y="12296"/>
                </a:cubicBezTo>
                <a:lnTo>
                  <a:pt x="55710" y="12470"/>
                </a:lnTo>
                <a:cubicBezTo>
                  <a:pt x="55760" y="13258"/>
                  <a:pt x="55784" y="14062"/>
                  <a:pt x="55783" y="14878"/>
                </a:cubicBezTo>
                <a:cubicBezTo>
                  <a:pt x="55796" y="15025"/>
                  <a:pt x="55797" y="15172"/>
                  <a:pt x="55797" y="15320"/>
                </a:cubicBezTo>
                <a:cubicBezTo>
                  <a:pt x="55797" y="15420"/>
                  <a:pt x="55797" y="15519"/>
                  <a:pt x="55791" y="15618"/>
                </a:cubicBezTo>
                <a:lnTo>
                  <a:pt x="55786" y="15617"/>
                </a:lnTo>
                <a:lnTo>
                  <a:pt x="55786" y="15630"/>
                </a:lnTo>
                <a:lnTo>
                  <a:pt x="55617" y="15588"/>
                </a:lnTo>
                <a:cubicBezTo>
                  <a:pt x="55299" y="15574"/>
                  <a:pt x="54985" y="15496"/>
                  <a:pt x="54678" y="15352"/>
                </a:cubicBezTo>
                <a:cubicBezTo>
                  <a:pt x="54623" y="15363"/>
                  <a:pt x="54571" y="15338"/>
                  <a:pt x="54519" y="15312"/>
                </a:cubicBezTo>
                <a:lnTo>
                  <a:pt x="54517" y="15282"/>
                </a:lnTo>
                <a:cubicBezTo>
                  <a:pt x="51349" y="13894"/>
                  <a:pt x="48798" y="7869"/>
                  <a:pt x="47963" y="0"/>
                </a:cubicBezTo>
                <a:close/>
                <a:moveTo>
                  <a:pt x="41877" y="0"/>
                </a:moveTo>
                <a:lnTo>
                  <a:pt x="43931" y="0"/>
                </a:lnTo>
                <a:cubicBezTo>
                  <a:pt x="42303" y="2572"/>
                  <a:pt x="41127" y="6846"/>
                  <a:pt x="40755" y="11859"/>
                </a:cubicBezTo>
                <a:cubicBezTo>
                  <a:pt x="43157" y="10493"/>
                  <a:pt x="45092" y="5939"/>
                  <a:pt x="45859" y="0"/>
                </a:cubicBezTo>
                <a:lnTo>
                  <a:pt x="47178" y="0"/>
                </a:lnTo>
                <a:cubicBezTo>
                  <a:pt x="46343" y="7869"/>
                  <a:pt x="43791" y="13894"/>
                  <a:pt x="40623" y="15282"/>
                </a:cubicBezTo>
                <a:lnTo>
                  <a:pt x="40622" y="15312"/>
                </a:lnTo>
                <a:cubicBezTo>
                  <a:pt x="40570" y="15338"/>
                  <a:pt x="40517" y="15363"/>
                  <a:pt x="40463" y="15352"/>
                </a:cubicBezTo>
                <a:cubicBezTo>
                  <a:pt x="40156" y="15496"/>
                  <a:pt x="39842" y="15574"/>
                  <a:pt x="39523" y="15588"/>
                </a:cubicBezTo>
                <a:lnTo>
                  <a:pt x="39355" y="15630"/>
                </a:lnTo>
                <a:lnTo>
                  <a:pt x="39355" y="15617"/>
                </a:lnTo>
                <a:lnTo>
                  <a:pt x="39350" y="15618"/>
                </a:lnTo>
                <a:cubicBezTo>
                  <a:pt x="39344" y="15519"/>
                  <a:pt x="39344" y="15420"/>
                  <a:pt x="39344" y="15320"/>
                </a:cubicBezTo>
                <a:cubicBezTo>
                  <a:pt x="39344" y="15172"/>
                  <a:pt x="39344" y="15025"/>
                  <a:pt x="39357" y="14878"/>
                </a:cubicBezTo>
                <a:cubicBezTo>
                  <a:pt x="39357" y="14062"/>
                  <a:pt x="39381" y="13258"/>
                  <a:pt x="39431" y="12470"/>
                </a:cubicBezTo>
                <a:lnTo>
                  <a:pt x="39436" y="12296"/>
                </a:lnTo>
                <a:cubicBezTo>
                  <a:pt x="39438" y="12296"/>
                  <a:pt x="39439" y="12296"/>
                  <a:pt x="39441" y="12294"/>
                </a:cubicBezTo>
                <a:cubicBezTo>
                  <a:pt x="39700" y="7487"/>
                  <a:pt x="40580" y="3194"/>
                  <a:pt x="41877" y="0"/>
                </a:cubicBezTo>
                <a:close/>
                <a:moveTo>
                  <a:pt x="31308" y="0"/>
                </a:moveTo>
                <a:lnTo>
                  <a:pt x="32627" y="0"/>
                </a:lnTo>
                <a:cubicBezTo>
                  <a:pt x="33394" y="5939"/>
                  <a:pt x="35329" y="10493"/>
                  <a:pt x="37731" y="11859"/>
                </a:cubicBezTo>
                <a:cubicBezTo>
                  <a:pt x="37358" y="6846"/>
                  <a:pt x="36183" y="2572"/>
                  <a:pt x="34554" y="0"/>
                </a:cubicBezTo>
                <a:lnTo>
                  <a:pt x="36609" y="0"/>
                </a:lnTo>
                <a:cubicBezTo>
                  <a:pt x="37905" y="3194"/>
                  <a:pt x="38786" y="7487"/>
                  <a:pt x="39045" y="12294"/>
                </a:cubicBezTo>
                <a:cubicBezTo>
                  <a:pt x="39046" y="12296"/>
                  <a:pt x="39048" y="12296"/>
                  <a:pt x="39050" y="12296"/>
                </a:cubicBezTo>
                <a:lnTo>
                  <a:pt x="39055" y="12470"/>
                </a:lnTo>
                <a:cubicBezTo>
                  <a:pt x="39105" y="13258"/>
                  <a:pt x="39129" y="14062"/>
                  <a:pt x="39128" y="14878"/>
                </a:cubicBezTo>
                <a:cubicBezTo>
                  <a:pt x="39141" y="15025"/>
                  <a:pt x="39142" y="15172"/>
                  <a:pt x="39142" y="15320"/>
                </a:cubicBezTo>
                <a:cubicBezTo>
                  <a:pt x="39142" y="15420"/>
                  <a:pt x="39142" y="15519"/>
                  <a:pt x="39136" y="15618"/>
                </a:cubicBezTo>
                <a:lnTo>
                  <a:pt x="39131" y="15617"/>
                </a:lnTo>
                <a:lnTo>
                  <a:pt x="39131" y="15630"/>
                </a:lnTo>
                <a:lnTo>
                  <a:pt x="38962" y="15588"/>
                </a:lnTo>
                <a:cubicBezTo>
                  <a:pt x="38644" y="15574"/>
                  <a:pt x="38330" y="15496"/>
                  <a:pt x="38023" y="15352"/>
                </a:cubicBezTo>
                <a:cubicBezTo>
                  <a:pt x="37968" y="15363"/>
                  <a:pt x="37916" y="15338"/>
                  <a:pt x="37864" y="15312"/>
                </a:cubicBezTo>
                <a:lnTo>
                  <a:pt x="37862" y="15282"/>
                </a:lnTo>
                <a:cubicBezTo>
                  <a:pt x="34694" y="13894"/>
                  <a:pt x="32143" y="7869"/>
                  <a:pt x="31308" y="0"/>
                </a:cubicBezTo>
                <a:close/>
                <a:moveTo>
                  <a:pt x="25222" y="0"/>
                </a:moveTo>
                <a:lnTo>
                  <a:pt x="27276" y="0"/>
                </a:lnTo>
                <a:cubicBezTo>
                  <a:pt x="25648" y="2572"/>
                  <a:pt x="24472" y="6846"/>
                  <a:pt x="24100" y="11859"/>
                </a:cubicBezTo>
                <a:cubicBezTo>
                  <a:pt x="26502" y="10493"/>
                  <a:pt x="28437" y="5939"/>
                  <a:pt x="29204" y="0"/>
                </a:cubicBezTo>
                <a:lnTo>
                  <a:pt x="30523" y="0"/>
                </a:lnTo>
                <a:cubicBezTo>
                  <a:pt x="29688" y="7869"/>
                  <a:pt x="27136" y="13894"/>
                  <a:pt x="23968" y="15282"/>
                </a:cubicBezTo>
                <a:lnTo>
                  <a:pt x="23967" y="15312"/>
                </a:lnTo>
                <a:cubicBezTo>
                  <a:pt x="23915" y="15338"/>
                  <a:pt x="23862" y="15363"/>
                  <a:pt x="23808" y="15352"/>
                </a:cubicBezTo>
                <a:cubicBezTo>
                  <a:pt x="23501" y="15496"/>
                  <a:pt x="23187" y="15574"/>
                  <a:pt x="22868" y="15588"/>
                </a:cubicBezTo>
                <a:lnTo>
                  <a:pt x="22700" y="15630"/>
                </a:lnTo>
                <a:lnTo>
                  <a:pt x="22700" y="15617"/>
                </a:lnTo>
                <a:lnTo>
                  <a:pt x="22695" y="15618"/>
                </a:lnTo>
                <a:cubicBezTo>
                  <a:pt x="22689" y="15519"/>
                  <a:pt x="22689" y="15420"/>
                  <a:pt x="22689" y="15320"/>
                </a:cubicBezTo>
                <a:cubicBezTo>
                  <a:pt x="22689" y="15172"/>
                  <a:pt x="22689" y="15025"/>
                  <a:pt x="22702" y="14878"/>
                </a:cubicBezTo>
                <a:cubicBezTo>
                  <a:pt x="22702" y="14062"/>
                  <a:pt x="22726" y="13258"/>
                  <a:pt x="22776" y="12470"/>
                </a:cubicBezTo>
                <a:lnTo>
                  <a:pt x="22781" y="12296"/>
                </a:lnTo>
                <a:cubicBezTo>
                  <a:pt x="22783" y="12296"/>
                  <a:pt x="22784" y="12296"/>
                  <a:pt x="22786" y="12294"/>
                </a:cubicBezTo>
                <a:cubicBezTo>
                  <a:pt x="23045" y="7487"/>
                  <a:pt x="23925" y="3194"/>
                  <a:pt x="25222" y="0"/>
                </a:cubicBezTo>
                <a:close/>
                <a:moveTo>
                  <a:pt x="14653" y="0"/>
                </a:moveTo>
                <a:lnTo>
                  <a:pt x="15972" y="0"/>
                </a:lnTo>
                <a:cubicBezTo>
                  <a:pt x="16739" y="5939"/>
                  <a:pt x="18674" y="10493"/>
                  <a:pt x="21076" y="11859"/>
                </a:cubicBezTo>
                <a:cubicBezTo>
                  <a:pt x="20703" y="6846"/>
                  <a:pt x="19528" y="2572"/>
                  <a:pt x="17899" y="0"/>
                </a:cubicBezTo>
                <a:lnTo>
                  <a:pt x="19954" y="0"/>
                </a:lnTo>
                <a:cubicBezTo>
                  <a:pt x="21250" y="3194"/>
                  <a:pt x="22131" y="7487"/>
                  <a:pt x="22390" y="12294"/>
                </a:cubicBezTo>
                <a:cubicBezTo>
                  <a:pt x="22391" y="12296"/>
                  <a:pt x="22393" y="12296"/>
                  <a:pt x="22395" y="12296"/>
                </a:cubicBezTo>
                <a:lnTo>
                  <a:pt x="22400" y="12470"/>
                </a:lnTo>
                <a:cubicBezTo>
                  <a:pt x="22450" y="13258"/>
                  <a:pt x="22474" y="14062"/>
                  <a:pt x="22473" y="14878"/>
                </a:cubicBezTo>
                <a:cubicBezTo>
                  <a:pt x="22486" y="15025"/>
                  <a:pt x="22487" y="15172"/>
                  <a:pt x="22487" y="15320"/>
                </a:cubicBezTo>
                <a:cubicBezTo>
                  <a:pt x="22487" y="15420"/>
                  <a:pt x="22487" y="15519"/>
                  <a:pt x="22481" y="15618"/>
                </a:cubicBezTo>
                <a:lnTo>
                  <a:pt x="22476" y="15617"/>
                </a:lnTo>
                <a:lnTo>
                  <a:pt x="22476" y="15630"/>
                </a:lnTo>
                <a:lnTo>
                  <a:pt x="22307" y="15588"/>
                </a:lnTo>
                <a:cubicBezTo>
                  <a:pt x="21989" y="15574"/>
                  <a:pt x="21675" y="15496"/>
                  <a:pt x="21368" y="15352"/>
                </a:cubicBezTo>
                <a:cubicBezTo>
                  <a:pt x="21313" y="15363"/>
                  <a:pt x="21261" y="15338"/>
                  <a:pt x="21209" y="15312"/>
                </a:cubicBezTo>
                <a:lnTo>
                  <a:pt x="21207" y="15282"/>
                </a:lnTo>
                <a:cubicBezTo>
                  <a:pt x="18039" y="13894"/>
                  <a:pt x="15487" y="7869"/>
                  <a:pt x="14653" y="0"/>
                </a:cubicBezTo>
                <a:close/>
                <a:moveTo>
                  <a:pt x="8567" y="0"/>
                </a:moveTo>
                <a:lnTo>
                  <a:pt x="10621" y="0"/>
                </a:lnTo>
                <a:cubicBezTo>
                  <a:pt x="8993" y="2572"/>
                  <a:pt x="7817" y="6846"/>
                  <a:pt x="7445" y="11859"/>
                </a:cubicBezTo>
                <a:cubicBezTo>
                  <a:pt x="9847" y="10493"/>
                  <a:pt x="11782" y="5939"/>
                  <a:pt x="12549" y="0"/>
                </a:cubicBezTo>
                <a:lnTo>
                  <a:pt x="13868" y="0"/>
                </a:lnTo>
                <a:cubicBezTo>
                  <a:pt x="13033" y="7869"/>
                  <a:pt x="10481" y="13894"/>
                  <a:pt x="7313" y="15282"/>
                </a:cubicBezTo>
                <a:lnTo>
                  <a:pt x="7312" y="15312"/>
                </a:lnTo>
                <a:cubicBezTo>
                  <a:pt x="7260" y="15338"/>
                  <a:pt x="7207" y="15363"/>
                  <a:pt x="7153" y="15352"/>
                </a:cubicBezTo>
                <a:cubicBezTo>
                  <a:pt x="6846" y="15496"/>
                  <a:pt x="6532" y="15574"/>
                  <a:pt x="6213" y="15588"/>
                </a:cubicBezTo>
                <a:lnTo>
                  <a:pt x="6045" y="15630"/>
                </a:lnTo>
                <a:lnTo>
                  <a:pt x="6045" y="15617"/>
                </a:lnTo>
                <a:lnTo>
                  <a:pt x="6040" y="15618"/>
                </a:lnTo>
                <a:cubicBezTo>
                  <a:pt x="6034" y="15519"/>
                  <a:pt x="6034" y="15420"/>
                  <a:pt x="6034" y="15320"/>
                </a:cubicBezTo>
                <a:cubicBezTo>
                  <a:pt x="6034" y="15172"/>
                  <a:pt x="6034" y="15025"/>
                  <a:pt x="6047" y="14878"/>
                </a:cubicBezTo>
                <a:cubicBezTo>
                  <a:pt x="6047" y="14062"/>
                  <a:pt x="6071" y="13258"/>
                  <a:pt x="6121" y="12470"/>
                </a:cubicBezTo>
                <a:lnTo>
                  <a:pt x="6126" y="12296"/>
                </a:lnTo>
                <a:cubicBezTo>
                  <a:pt x="6128" y="12296"/>
                  <a:pt x="6129" y="12296"/>
                  <a:pt x="6131" y="12294"/>
                </a:cubicBezTo>
                <a:cubicBezTo>
                  <a:pt x="6390" y="7487"/>
                  <a:pt x="7270" y="3194"/>
                  <a:pt x="8567" y="0"/>
                </a:cubicBezTo>
                <a:close/>
                <a:moveTo>
                  <a:pt x="1243" y="0"/>
                </a:moveTo>
                <a:lnTo>
                  <a:pt x="3291" y="0"/>
                </a:lnTo>
                <a:cubicBezTo>
                  <a:pt x="4593" y="3182"/>
                  <a:pt x="5475" y="7481"/>
                  <a:pt x="5735" y="12294"/>
                </a:cubicBezTo>
                <a:cubicBezTo>
                  <a:pt x="5736" y="12296"/>
                  <a:pt x="5738" y="12296"/>
                  <a:pt x="5740" y="12296"/>
                </a:cubicBezTo>
                <a:lnTo>
                  <a:pt x="5745" y="12470"/>
                </a:lnTo>
                <a:cubicBezTo>
                  <a:pt x="5795" y="13258"/>
                  <a:pt x="5819" y="14062"/>
                  <a:pt x="5818" y="14878"/>
                </a:cubicBezTo>
                <a:cubicBezTo>
                  <a:pt x="5831" y="15025"/>
                  <a:pt x="5832" y="15172"/>
                  <a:pt x="5832" y="15320"/>
                </a:cubicBezTo>
                <a:cubicBezTo>
                  <a:pt x="5832" y="15420"/>
                  <a:pt x="5832" y="15519"/>
                  <a:pt x="5826" y="15618"/>
                </a:cubicBezTo>
                <a:lnTo>
                  <a:pt x="5821" y="15617"/>
                </a:lnTo>
                <a:lnTo>
                  <a:pt x="5821" y="15630"/>
                </a:lnTo>
                <a:lnTo>
                  <a:pt x="5652" y="15588"/>
                </a:lnTo>
                <a:cubicBezTo>
                  <a:pt x="5334" y="15574"/>
                  <a:pt x="5020" y="15496"/>
                  <a:pt x="4713" y="15352"/>
                </a:cubicBezTo>
                <a:cubicBezTo>
                  <a:pt x="4658" y="15363"/>
                  <a:pt x="4606" y="15338"/>
                  <a:pt x="4554" y="15312"/>
                </a:cubicBezTo>
                <a:lnTo>
                  <a:pt x="4552" y="15282"/>
                </a:lnTo>
                <a:cubicBezTo>
                  <a:pt x="2777" y="14504"/>
                  <a:pt x="1195" y="12270"/>
                  <a:pt x="0" y="9070"/>
                </a:cubicBezTo>
                <a:lnTo>
                  <a:pt x="0" y="3685"/>
                </a:lnTo>
                <a:cubicBezTo>
                  <a:pt x="960" y="7792"/>
                  <a:pt x="2548" y="10794"/>
                  <a:pt x="4421" y="11859"/>
                </a:cubicBezTo>
                <a:cubicBezTo>
                  <a:pt x="4048" y="6845"/>
                  <a:pt x="2872" y="2570"/>
                  <a:pt x="1243" y="0"/>
                </a:cubicBezTo>
                <a:close/>
              </a:path>
            </a:pathLst>
          </a:cu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 name="Shape 19"/>
          <p:cNvSpPr txBox="1">
            <a:spLocks noGrp="1"/>
          </p:cNvSpPr>
          <p:nvPr>
            <p:ph type="ctrTitle"/>
          </p:nvPr>
        </p:nvSpPr>
        <p:spPr>
          <a:xfrm>
            <a:off x="457200" y="4960137"/>
            <a:ext cx="7772400" cy="1463040"/>
          </a:xfrm>
          <a:prstGeom prst="rect">
            <a:avLst/>
          </a:prstGeom>
          <a:noFill/>
          <a:ln>
            <a:noFill/>
          </a:ln>
        </p:spPr>
        <p:txBody>
          <a:bodyPr spcFirstLastPara="1" wrap="square" lIns="91425" tIns="91425" rIns="91425" bIns="91425" anchor="ctr" anchorCtr="0"/>
          <a:lstStyle>
            <a:lvl1pPr marR="0" lvl="0" algn="r" rtl="0">
              <a:lnSpc>
                <a:spcPct val="80000"/>
              </a:lnSpc>
              <a:spcBef>
                <a:spcPts val="0"/>
              </a:spcBef>
              <a:spcAft>
                <a:spcPts val="0"/>
              </a:spcAft>
              <a:buClr>
                <a:srgbClr val="C00000"/>
              </a:buClr>
              <a:buSzPts val="5000"/>
              <a:buFont typeface="Questrial"/>
              <a:buNone/>
              <a:defRPr sz="5000" b="1" i="0" u="none" strike="noStrike" cap="none">
                <a:solidFill>
                  <a:srgbClr val="C00000"/>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Shape 20"/>
          <p:cNvSpPr txBox="1">
            <a:spLocks noGrp="1"/>
          </p:cNvSpPr>
          <p:nvPr>
            <p:ph type="subTitle" idx="1"/>
          </p:nvPr>
        </p:nvSpPr>
        <p:spPr>
          <a:xfrm>
            <a:off x="8610600" y="4960137"/>
            <a:ext cx="3200400" cy="146304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accent1"/>
              </a:buClr>
              <a:buSzPts val="2400"/>
              <a:buFont typeface="Questrial"/>
              <a:buNone/>
              <a:defRPr sz="2400" b="1" i="0" u="none" strike="noStrike" cap="none">
                <a:solidFill>
                  <a:srgbClr val="C00000"/>
                </a:solidFill>
                <a:latin typeface="Questrial"/>
                <a:ea typeface="Questrial"/>
                <a:cs typeface="Questrial"/>
                <a:sym typeface="Questrial"/>
              </a:defRPr>
            </a:lvl1pPr>
            <a:lvl2pPr marR="0" lvl="1" algn="ctr" rtl="0">
              <a:lnSpc>
                <a:spcPct val="90000"/>
              </a:lnSpc>
              <a:spcBef>
                <a:spcPts val="2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2pPr>
            <a:lvl3pPr marR="0" lvl="2"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3pPr>
            <a:lvl4pPr marR="0" lvl="3"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4pPr>
            <a:lvl5pPr marR="0" lvl="4"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5pPr>
            <a:lvl6pPr marR="0" lvl="5"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6pPr>
            <a:lvl7pPr marR="0" lvl="6"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7pPr>
            <a:lvl8pPr marR="0" lvl="7" algn="ctr" rtl="0">
              <a:lnSpc>
                <a:spcPct val="90000"/>
              </a:lnSpc>
              <a:spcBef>
                <a:spcPts val="400"/>
              </a:spcBef>
              <a:spcAft>
                <a:spcPts val="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8pPr>
            <a:lvl9pPr marR="0" lvl="8" algn="ctr" rtl="0">
              <a:lnSpc>
                <a:spcPct val="90000"/>
              </a:lnSpc>
              <a:spcBef>
                <a:spcPts val="400"/>
              </a:spcBef>
              <a:spcAft>
                <a:spcPts val="400"/>
              </a:spcAft>
              <a:buClr>
                <a:schemeClr val="accent1"/>
              </a:buClr>
              <a:buSzPts val="1800"/>
              <a:buFont typeface="Noto Sans Symbols"/>
              <a:buNone/>
              <a:defRPr sz="1800" b="0" i="0" u="none" strike="noStrike" cap="none">
                <a:solidFill>
                  <a:schemeClr val="dk1"/>
                </a:solidFill>
                <a:latin typeface="Questrial"/>
                <a:ea typeface="Questrial"/>
                <a:cs typeface="Questrial"/>
                <a:sym typeface="Questrial"/>
              </a:defRPr>
            </a:lvl9pPr>
          </a:lstStyle>
          <a:p>
            <a:endParaRPr/>
          </a:p>
        </p:txBody>
      </p:sp>
      <p:sp>
        <p:nvSpPr>
          <p:cNvPr id="21" name="Shape 21"/>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2" name="Shape 22"/>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23" name="Shape 23"/>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24" name="Shape 24"/>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Shape 87"/>
          <p:cNvSpPr txBox="1">
            <a:spLocks noGrp="1"/>
          </p:cNvSpPr>
          <p:nvPr>
            <p:ph type="title"/>
          </p:nvPr>
        </p:nvSpPr>
        <p:spPr>
          <a:xfrm rot="5400000">
            <a:off x="7334251" y="2152650"/>
            <a:ext cx="5410200" cy="262890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Shape 88"/>
          <p:cNvSpPr txBox="1">
            <a:spLocks noGrp="1"/>
          </p:cNvSpPr>
          <p:nvPr>
            <p:ph type="body" idx="1"/>
          </p:nvPr>
        </p:nvSpPr>
        <p:spPr>
          <a:xfrm rot="5400000">
            <a:off x="2076451" y="-323850"/>
            <a:ext cx="5410200" cy="758190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9" name="Shape 89"/>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90" name="Shape 90"/>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91" name="Shape 9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92" name="Shape 92"/>
          <p:cNvCxnSpPr/>
          <p:nvPr/>
        </p:nvCxnSpPr>
        <p:spPr>
          <a:xfrm rot="10800000">
            <a:off x="10058400" y="59263"/>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Shape 23"/>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Shape 2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421168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7C22-5CFB-4B75-9A61-1396D04FD4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C2BD59-611D-4B11-AF43-DBBB375B746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DD968-F1AF-44F2-982B-EF9F761F2B36}"/>
              </a:ext>
            </a:extLst>
          </p:cNvPr>
          <p:cNvSpPr>
            <a:spLocks noGrp="1"/>
          </p:cNvSpPr>
          <p:nvPr>
            <p:ph type="dt" sz="half" idx="10"/>
          </p:nvPr>
        </p:nvSpPr>
        <p:spPr/>
        <p:txBody>
          <a:bodyPr/>
          <a:lstStyle/>
          <a:p>
            <a:fld id="{FD8F492B-2FFF-4960-A060-2AC98BC0AE9E}" type="datetime1">
              <a:rPr lang="en-US" smtClean="0"/>
              <a:t>5/8/2018</a:t>
            </a:fld>
            <a:endParaRPr lang="en-US"/>
          </a:p>
        </p:txBody>
      </p:sp>
      <p:sp>
        <p:nvSpPr>
          <p:cNvPr id="5" name="Footer Placeholder 4">
            <a:extLst>
              <a:ext uri="{FF2B5EF4-FFF2-40B4-BE49-F238E27FC236}">
                <a16:creationId xmlns:a16="http://schemas.microsoft.com/office/drawing/2014/main" id="{3CD0CF56-6D1D-4FB5-8002-2B3BC1270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9BC99B-9111-4486-8307-F2B75AAEA9C2}"/>
              </a:ext>
            </a:extLst>
          </p:cNvPr>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533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1"/>
        <p:cNvGrpSpPr/>
        <p:nvPr/>
      </p:nvGrpSpPr>
      <p:grpSpPr>
        <a:xfrm>
          <a:off x="0" y="0"/>
          <a:ext cx="0" cy="0"/>
          <a:chOff x="0" y="0"/>
          <a:chExt cx="0" cy="0"/>
        </a:xfrm>
      </p:grpSpPr>
      <p:sp>
        <p:nvSpPr>
          <p:cNvPr id="32" name="Shape 32"/>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3" name="Shape 33"/>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4" name="Shape 3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C00000"/>
              </a:buClr>
              <a:buSzPts val="5000"/>
              <a:buFont typeface="Questrial"/>
              <a:buNone/>
              <a:defRPr sz="5000" b="1" i="0" u="none" strike="noStrike" cap="none">
                <a:solidFill>
                  <a:srgbClr val="C00000"/>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7" name="Shape 37"/>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8" name="Shape 38"/>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39" name="Shape 39"/>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Shape 41"/>
          <p:cNvSpPr/>
          <p:nvPr/>
        </p:nvSpPr>
        <p:spPr>
          <a:xfrm>
            <a:off x="0" y="0"/>
            <a:ext cx="12192000" cy="4572001"/>
          </a:xfrm>
          <a:prstGeom prst="rect">
            <a:avLst/>
          </a:prstGeom>
          <a:solidFill>
            <a:srgbClr val="1D9AA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2" name="Shape 42"/>
          <p:cNvSpPr/>
          <p:nvPr/>
        </p:nvSpPr>
        <p:spPr>
          <a:xfrm>
            <a:off x="-1" y="0"/>
            <a:ext cx="12192000" cy="4572001"/>
          </a:xfrm>
          <a:custGeom>
            <a:avLst/>
            <a:gdLst/>
            <a:ahLst/>
            <a:cxnLst/>
            <a:rect l="0" t="0" r="0" b="0"/>
            <a:pathLst>
              <a:path w="120000" h="120000" extrusionOk="0">
                <a:moveTo>
                  <a:pt x="120000" y="115170"/>
                </a:moveTo>
                <a:lnTo>
                  <a:pt x="120000" y="120000"/>
                </a:lnTo>
                <a:lnTo>
                  <a:pt x="118247" y="120000"/>
                </a:lnTo>
                <a:cubicBezTo>
                  <a:pt x="118945" y="118706"/>
                  <a:pt x="119539" y="117060"/>
                  <a:pt x="120000" y="115170"/>
                </a:cubicBezTo>
                <a:close/>
                <a:moveTo>
                  <a:pt x="120000" y="106074"/>
                </a:moveTo>
                <a:lnTo>
                  <a:pt x="120000" y="109566"/>
                </a:lnTo>
                <a:cubicBezTo>
                  <a:pt x="118164" y="111408"/>
                  <a:pt x="116704" y="115210"/>
                  <a:pt x="116010" y="120000"/>
                </a:cubicBezTo>
                <a:lnTo>
                  <a:pt x="114663" y="120000"/>
                </a:lnTo>
                <a:cubicBezTo>
                  <a:pt x="115458" y="113388"/>
                  <a:pt x="117459" y="108173"/>
                  <a:pt x="120000" y="106074"/>
                </a:cubicBezTo>
                <a:close/>
                <a:moveTo>
                  <a:pt x="105975" y="104971"/>
                </a:moveTo>
                <a:lnTo>
                  <a:pt x="106143" y="105014"/>
                </a:lnTo>
                <a:cubicBezTo>
                  <a:pt x="106462" y="105028"/>
                  <a:pt x="106776" y="105106"/>
                  <a:pt x="107083" y="105252"/>
                </a:cubicBezTo>
                <a:cubicBezTo>
                  <a:pt x="107138" y="105241"/>
                  <a:pt x="107190" y="105266"/>
                  <a:pt x="107242" y="105292"/>
                </a:cubicBezTo>
                <a:lnTo>
                  <a:pt x="107243" y="105322"/>
                </a:lnTo>
                <a:cubicBezTo>
                  <a:pt x="110315" y="106678"/>
                  <a:pt x="112808" y="112428"/>
                  <a:pt x="113726" y="120000"/>
                </a:cubicBezTo>
                <a:lnTo>
                  <a:pt x="112373" y="120000"/>
                </a:lnTo>
                <a:cubicBezTo>
                  <a:pt x="111552" y="114366"/>
                  <a:pt x="109678" y="110092"/>
                  <a:pt x="107375" y="108772"/>
                </a:cubicBezTo>
                <a:cubicBezTo>
                  <a:pt x="107715" y="113376"/>
                  <a:pt x="108721" y="117362"/>
                  <a:pt x="110129" y="120000"/>
                </a:cubicBezTo>
                <a:lnTo>
                  <a:pt x="108217" y="120000"/>
                </a:lnTo>
                <a:cubicBezTo>
                  <a:pt x="107074" y="116866"/>
                  <a:pt x="106301" y="112821"/>
                  <a:pt x="106061" y="108333"/>
                </a:cubicBezTo>
                <a:cubicBezTo>
                  <a:pt x="106060" y="108332"/>
                  <a:pt x="106058" y="108332"/>
                  <a:pt x="106056" y="108331"/>
                </a:cubicBezTo>
                <a:lnTo>
                  <a:pt x="106051" y="108156"/>
                </a:lnTo>
                <a:cubicBezTo>
                  <a:pt x="106001" y="107362"/>
                  <a:pt x="105977" y="106551"/>
                  <a:pt x="105977" y="105729"/>
                </a:cubicBezTo>
                <a:cubicBezTo>
                  <a:pt x="105965" y="105581"/>
                  <a:pt x="105964" y="105433"/>
                  <a:pt x="105964" y="105283"/>
                </a:cubicBezTo>
                <a:lnTo>
                  <a:pt x="105970" y="104983"/>
                </a:lnTo>
                <a:lnTo>
                  <a:pt x="105975" y="104984"/>
                </a:lnTo>
                <a:close/>
                <a:moveTo>
                  <a:pt x="105751" y="104971"/>
                </a:moveTo>
                <a:lnTo>
                  <a:pt x="105751" y="104984"/>
                </a:lnTo>
                <a:lnTo>
                  <a:pt x="105756" y="104983"/>
                </a:lnTo>
                <a:lnTo>
                  <a:pt x="105762" y="105283"/>
                </a:lnTo>
                <a:cubicBezTo>
                  <a:pt x="105762" y="105433"/>
                  <a:pt x="105761" y="105581"/>
                  <a:pt x="105749" y="105729"/>
                </a:cubicBezTo>
                <a:cubicBezTo>
                  <a:pt x="105749" y="106551"/>
                  <a:pt x="105725" y="107362"/>
                  <a:pt x="105675" y="108156"/>
                </a:cubicBezTo>
                <a:lnTo>
                  <a:pt x="105670" y="108331"/>
                </a:lnTo>
                <a:cubicBezTo>
                  <a:pt x="105668" y="108332"/>
                  <a:pt x="105666" y="108332"/>
                  <a:pt x="105665" y="108333"/>
                </a:cubicBezTo>
                <a:cubicBezTo>
                  <a:pt x="105425" y="112821"/>
                  <a:pt x="104652" y="116866"/>
                  <a:pt x="103509" y="120000"/>
                </a:cubicBezTo>
                <a:lnTo>
                  <a:pt x="101597" y="120000"/>
                </a:lnTo>
                <a:cubicBezTo>
                  <a:pt x="103005" y="117362"/>
                  <a:pt x="104011" y="113376"/>
                  <a:pt x="104351" y="108772"/>
                </a:cubicBezTo>
                <a:cubicBezTo>
                  <a:pt x="102048" y="110092"/>
                  <a:pt x="100174" y="114366"/>
                  <a:pt x="99353" y="120000"/>
                </a:cubicBezTo>
                <a:lnTo>
                  <a:pt x="98000" y="120000"/>
                </a:lnTo>
                <a:cubicBezTo>
                  <a:pt x="98919" y="112428"/>
                  <a:pt x="101411" y="106678"/>
                  <a:pt x="104483" y="105322"/>
                </a:cubicBezTo>
                <a:lnTo>
                  <a:pt x="104484" y="105292"/>
                </a:lnTo>
                <a:cubicBezTo>
                  <a:pt x="104536" y="105266"/>
                  <a:pt x="104588" y="105241"/>
                  <a:pt x="104643" y="105252"/>
                </a:cubicBezTo>
                <a:cubicBezTo>
                  <a:pt x="104950" y="105106"/>
                  <a:pt x="105264" y="105028"/>
                  <a:pt x="105583" y="105014"/>
                </a:cubicBezTo>
                <a:close/>
                <a:moveTo>
                  <a:pt x="89320" y="104971"/>
                </a:moveTo>
                <a:lnTo>
                  <a:pt x="89488" y="105014"/>
                </a:lnTo>
                <a:cubicBezTo>
                  <a:pt x="89807" y="105028"/>
                  <a:pt x="90121" y="105106"/>
                  <a:pt x="90428" y="105252"/>
                </a:cubicBezTo>
                <a:cubicBezTo>
                  <a:pt x="90483" y="105241"/>
                  <a:pt x="90535" y="105266"/>
                  <a:pt x="90587" y="105292"/>
                </a:cubicBezTo>
                <a:lnTo>
                  <a:pt x="90588" y="105322"/>
                </a:lnTo>
                <a:cubicBezTo>
                  <a:pt x="93660" y="106678"/>
                  <a:pt x="96153" y="112428"/>
                  <a:pt x="97071" y="120000"/>
                </a:cubicBezTo>
                <a:lnTo>
                  <a:pt x="95718" y="120000"/>
                </a:lnTo>
                <a:cubicBezTo>
                  <a:pt x="94897" y="114366"/>
                  <a:pt x="93023" y="110092"/>
                  <a:pt x="90720" y="108772"/>
                </a:cubicBezTo>
                <a:cubicBezTo>
                  <a:pt x="91060" y="113376"/>
                  <a:pt x="92066" y="117362"/>
                  <a:pt x="93474" y="120000"/>
                </a:cubicBezTo>
                <a:lnTo>
                  <a:pt x="91562" y="120000"/>
                </a:lnTo>
                <a:cubicBezTo>
                  <a:pt x="90419" y="116866"/>
                  <a:pt x="89646" y="112821"/>
                  <a:pt x="89406" y="108333"/>
                </a:cubicBezTo>
                <a:cubicBezTo>
                  <a:pt x="89405" y="108332"/>
                  <a:pt x="89403" y="108332"/>
                  <a:pt x="89401" y="108331"/>
                </a:cubicBezTo>
                <a:lnTo>
                  <a:pt x="89396" y="108156"/>
                </a:lnTo>
                <a:cubicBezTo>
                  <a:pt x="89346" y="107362"/>
                  <a:pt x="89322" y="106551"/>
                  <a:pt x="89322" y="105729"/>
                </a:cubicBezTo>
                <a:cubicBezTo>
                  <a:pt x="89310" y="105581"/>
                  <a:pt x="89309" y="105433"/>
                  <a:pt x="89309" y="105283"/>
                </a:cubicBezTo>
                <a:lnTo>
                  <a:pt x="89315" y="104983"/>
                </a:lnTo>
                <a:lnTo>
                  <a:pt x="89320" y="104984"/>
                </a:lnTo>
                <a:close/>
                <a:moveTo>
                  <a:pt x="89096" y="104971"/>
                </a:moveTo>
                <a:lnTo>
                  <a:pt x="89096" y="104984"/>
                </a:lnTo>
                <a:lnTo>
                  <a:pt x="89101" y="104983"/>
                </a:lnTo>
                <a:lnTo>
                  <a:pt x="89107" y="105283"/>
                </a:lnTo>
                <a:cubicBezTo>
                  <a:pt x="89107" y="105433"/>
                  <a:pt x="89106" y="105581"/>
                  <a:pt x="89094" y="105729"/>
                </a:cubicBezTo>
                <a:cubicBezTo>
                  <a:pt x="89094" y="106551"/>
                  <a:pt x="89070" y="107362"/>
                  <a:pt x="89020" y="108156"/>
                </a:cubicBezTo>
                <a:lnTo>
                  <a:pt x="89015" y="108331"/>
                </a:lnTo>
                <a:cubicBezTo>
                  <a:pt x="89013" y="108332"/>
                  <a:pt x="89011" y="108332"/>
                  <a:pt x="89010" y="108333"/>
                </a:cubicBezTo>
                <a:cubicBezTo>
                  <a:pt x="88770" y="112821"/>
                  <a:pt x="87997" y="116866"/>
                  <a:pt x="86854" y="120000"/>
                </a:cubicBezTo>
                <a:lnTo>
                  <a:pt x="84942" y="120000"/>
                </a:lnTo>
                <a:cubicBezTo>
                  <a:pt x="86350" y="117362"/>
                  <a:pt x="87356" y="113376"/>
                  <a:pt x="87696" y="108772"/>
                </a:cubicBezTo>
                <a:cubicBezTo>
                  <a:pt x="85393" y="110092"/>
                  <a:pt x="83519" y="114366"/>
                  <a:pt x="82698" y="120000"/>
                </a:cubicBezTo>
                <a:lnTo>
                  <a:pt x="81345" y="120000"/>
                </a:lnTo>
                <a:cubicBezTo>
                  <a:pt x="82263" y="112428"/>
                  <a:pt x="84756" y="106678"/>
                  <a:pt x="87828" y="105322"/>
                </a:cubicBezTo>
                <a:lnTo>
                  <a:pt x="87829" y="105292"/>
                </a:lnTo>
                <a:cubicBezTo>
                  <a:pt x="87881" y="105266"/>
                  <a:pt x="87933" y="105241"/>
                  <a:pt x="87988" y="105252"/>
                </a:cubicBezTo>
                <a:cubicBezTo>
                  <a:pt x="88295" y="105106"/>
                  <a:pt x="88609" y="105028"/>
                  <a:pt x="88928" y="105014"/>
                </a:cubicBezTo>
                <a:close/>
                <a:moveTo>
                  <a:pt x="72665" y="104971"/>
                </a:moveTo>
                <a:lnTo>
                  <a:pt x="72833" y="105014"/>
                </a:lnTo>
                <a:cubicBezTo>
                  <a:pt x="73152" y="105028"/>
                  <a:pt x="73466" y="105106"/>
                  <a:pt x="73773" y="105252"/>
                </a:cubicBezTo>
                <a:cubicBezTo>
                  <a:pt x="73828" y="105241"/>
                  <a:pt x="73880" y="105266"/>
                  <a:pt x="73932" y="105292"/>
                </a:cubicBezTo>
                <a:lnTo>
                  <a:pt x="73933" y="105322"/>
                </a:lnTo>
                <a:cubicBezTo>
                  <a:pt x="77005" y="106678"/>
                  <a:pt x="79497" y="112428"/>
                  <a:pt x="80416" y="120000"/>
                </a:cubicBezTo>
                <a:lnTo>
                  <a:pt x="79063" y="120000"/>
                </a:lnTo>
                <a:cubicBezTo>
                  <a:pt x="78242" y="114366"/>
                  <a:pt x="76368" y="110092"/>
                  <a:pt x="74065" y="108772"/>
                </a:cubicBezTo>
                <a:cubicBezTo>
                  <a:pt x="74405" y="113376"/>
                  <a:pt x="75411" y="117362"/>
                  <a:pt x="76819" y="120000"/>
                </a:cubicBezTo>
                <a:lnTo>
                  <a:pt x="74907" y="120000"/>
                </a:lnTo>
                <a:cubicBezTo>
                  <a:pt x="73764" y="116866"/>
                  <a:pt x="72991" y="112821"/>
                  <a:pt x="72751" y="108333"/>
                </a:cubicBezTo>
                <a:cubicBezTo>
                  <a:pt x="72750" y="108332"/>
                  <a:pt x="72748" y="108332"/>
                  <a:pt x="72746" y="108331"/>
                </a:cubicBezTo>
                <a:lnTo>
                  <a:pt x="72741" y="108156"/>
                </a:lnTo>
                <a:cubicBezTo>
                  <a:pt x="72691" y="107362"/>
                  <a:pt x="72667" y="106551"/>
                  <a:pt x="72667" y="105729"/>
                </a:cubicBezTo>
                <a:cubicBezTo>
                  <a:pt x="72655" y="105581"/>
                  <a:pt x="72654" y="105433"/>
                  <a:pt x="72654" y="105283"/>
                </a:cubicBezTo>
                <a:lnTo>
                  <a:pt x="72660" y="104983"/>
                </a:lnTo>
                <a:lnTo>
                  <a:pt x="72665" y="104984"/>
                </a:lnTo>
                <a:close/>
                <a:moveTo>
                  <a:pt x="72441" y="104971"/>
                </a:moveTo>
                <a:lnTo>
                  <a:pt x="72441" y="104984"/>
                </a:lnTo>
                <a:lnTo>
                  <a:pt x="72446" y="104983"/>
                </a:lnTo>
                <a:lnTo>
                  <a:pt x="72452" y="105283"/>
                </a:lnTo>
                <a:cubicBezTo>
                  <a:pt x="72452" y="105433"/>
                  <a:pt x="72451" y="105581"/>
                  <a:pt x="72439" y="105729"/>
                </a:cubicBezTo>
                <a:cubicBezTo>
                  <a:pt x="72439" y="106551"/>
                  <a:pt x="72415" y="107362"/>
                  <a:pt x="72365" y="108156"/>
                </a:cubicBezTo>
                <a:lnTo>
                  <a:pt x="72360" y="108331"/>
                </a:lnTo>
                <a:cubicBezTo>
                  <a:pt x="72358" y="108332"/>
                  <a:pt x="72356" y="108332"/>
                  <a:pt x="72355" y="108333"/>
                </a:cubicBezTo>
                <a:cubicBezTo>
                  <a:pt x="72115" y="112821"/>
                  <a:pt x="71342" y="116866"/>
                  <a:pt x="70199" y="120000"/>
                </a:cubicBezTo>
                <a:lnTo>
                  <a:pt x="68287" y="120000"/>
                </a:lnTo>
                <a:cubicBezTo>
                  <a:pt x="69695" y="117362"/>
                  <a:pt x="70701" y="113376"/>
                  <a:pt x="71041" y="108772"/>
                </a:cubicBezTo>
                <a:cubicBezTo>
                  <a:pt x="68738" y="110092"/>
                  <a:pt x="66864" y="114366"/>
                  <a:pt x="66043" y="120000"/>
                </a:cubicBezTo>
                <a:lnTo>
                  <a:pt x="64690" y="120000"/>
                </a:lnTo>
                <a:cubicBezTo>
                  <a:pt x="65608" y="112428"/>
                  <a:pt x="68101" y="106678"/>
                  <a:pt x="71173" y="105322"/>
                </a:cubicBezTo>
                <a:lnTo>
                  <a:pt x="71174" y="105292"/>
                </a:lnTo>
                <a:cubicBezTo>
                  <a:pt x="71226" y="105266"/>
                  <a:pt x="71278" y="105241"/>
                  <a:pt x="71333" y="105252"/>
                </a:cubicBezTo>
                <a:cubicBezTo>
                  <a:pt x="71640" y="105106"/>
                  <a:pt x="71954" y="105028"/>
                  <a:pt x="72273" y="105014"/>
                </a:cubicBezTo>
                <a:close/>
                <a:moveTo>
                  <a:pt x="56010" y="104971"/>
                </a:moveTo>
                <a:lnTo>
                  <a:pt x="56178" y="105014"/>
                </a:lnTo>
                <a:cubicBezTo>
                  <a:pt x="56497" y="105028"/>
                  <a:pt x="56811" y="105106"/>
                  <a:pt x="57118" y="105252"/>
                </a:cubicBezTo>
                <a:cubicBezTo>
                  <a:pt x="57173" y="105241"/>
                  <a:pt x="57225" y="105266"/>
                  <a:pt x="57277" y="105292"/>
                </a:cubicBezTo>
                <a:lnTo>
                  <a:pt x="57278" y="105322"/>
                </a:lnTo>
                <a:cubicBezTo>
                  <a:pt x="60350" y="106678"/>
                  <a:pt x="62842" y="112428"/>
                  <a:pt x="63761" y="120000"/>
                </a:cubicBezTo>
                <a:lnTo>
                  <a:pt x="62408" y="120000"/>
                </a:lnTo>
                <a:cubicBezTo>
                  <a:pt x="61587" y="114366"/>
                  <a:pt x="59713" y="110092"/>
                  <a:pt x="57410" y="108772"/>
                </a:cubicBezTo>
                <a:cubicBezTo>
                  <a:pt x="57749" y="113376"/>
                  <a:pt x="58756" y="117362"/>
                  <a:pt x="60164" y="120000"/>
                </a:cubicBezTo>
                <a:lnTo>
                  <a:pt x="58252" y="120000"/>
                </a:lnTo>
                <a:cubicBezTo>
                  <a:pt x="57109" y="116866"/>
                  <a:pt x="56336" y="112821"/>
                  <a:pt x="56096" y="108333"/>
                </a:cubicBezTo>
                <a:cubicBezTo>
                  <a:pt x="56095" y="108332"/>
                  <a:pt x="56093" y="108332"/>
                  <a:pt x="56091" y="108331"/>
                </a:cubicBezTo>
                <a:lnTo>
                  <a:pt x="56086" y="108156"/>
                </a:lnTo>
                <a:cubicBezTo>
                  <a:pt x="56036" y="107362"/>
                  <a:pt x="56012" y="106551"/>
                  <a:pt x="56012" y="105729"/>
                </a:cubicBezTo>
                <a:cubicBezTo>
                  <a:pt x="55999" y="105581"/>
                  <a:pt x="55999" y="105433"/>
                  <a:pt x="55999" y="105283"/>
                </a:cubicBezTo>
                <a:lnTo>
                  <a:pt x="56005" y="104983"/>
                </a:lnTo>
                <a:lnTo>
                  <a:pt x="56010" y="104984"/>
                </a:lnTo>
                <a:close/>
                <a:moveTo>
                  <a:pt x="55786" y="104971"/>
                </a:moveTo>
                <a:lnTo>
                  <a:pt x="55786" y="104984"/>
                </a:lnTo>
                <a:lnTo>
                  <a:pt x="55791" y="104983"/>
                </a:lnTo>
                <a:lnTo>
                  <a:pt x="55797" y="105283"/>
                </a:lnTo>
                <a:cubicBezTo>
                  <a:pt x="55797" y="105433"/>
                  <a:pt x="55796" y="105581"/>
                  <a:pt x="55783" y="105729"/>
                </a:cubicBezTo>
                <a:cubicBezTo>
                  <a:pt x="55784" y="106551"/>
                  <a:pt x="55760" y="107362"/>
                  <a:pt x="55710" y="108156"/>
                </a:cubicBezTo>
                <a:lnTo>
                  <a:pt x="55705" y="108331"/>
                </a:lnTo>
                <a:cubicBezTo>
                  <a:pt x="55703" y="108332"/>
                  <a:pt x="55701" y="108332"/>
                  <a:pt x="55700" y="108333"/>
                </a:cubicBezTo>
                <a:cubicBezTo>
                  <a:pt x="55460" y="112821"/>
                  <a:pt x="54687" y="116866"/>
                  <a:pt x="53544" y="120000"/>
                </a:cubicBezTo>
                <a:lnTo>
                  <a:pt x="51632" y="120000"/>
                </a:lnTo>
                <a:cubicBezTo>
                  <a:pt x="53040" y="117362"/>
                  <a:pt x="54046" y="113376"/>
                  <a:pt x="54386" y="108772"/>
                </a:cubicBezTo>
                <a:cubicBezTo>
                  <a:pt x="52083" y="110092"/>
                  <a:pt x="50209" y="114366"/>
                  <a:pt x="49388" y="120000"/>
                </a:cubicBezTo>
                <a:lnTo>
                  <a:pt x="48034" y="120000"/>
                </a:lnTo>
                <a:cubicBezTo>
                  <a:pt x="48953" y="112428"/>
                  <a:pt x="51446" y="106678"/>
                  <a:pt x="54517" y="105322"/>
                </a:cubicBezTo>
                <a:lnTo>
                  <a:pt x="54519" y="105292"/>
                </a:lnTo>
                <a:cubicBezTo>
                  <a:pt x="54571" y="105266"/>
                  <a:pt x="54623" y="105241"/>
                  <a:pt x="54678" y="105252"/>
                </a:cubicBezTo>
                <a:cubicBezTo>
                  <a:pt x="54985" y="105106"/>
                  <a:pt x="55299" y="105028"/>
                  <a:pt x="55618" y="105014"/>
                </a:cubicBezTo>
                <a:close/>
                <a:moveTo>
                  <a:pt x="39355" y="104971"/>
                </a:moveTo>
                <a:lnTo>
                  <a:pt x="39523" y="105014"/>
                </a:lnTo>
                <a:cubicBezTo>
                  <a:pt x="39842" y="105028"/>
                  <a:pt x="40156" y="105106"/>
                  <a:pt x="40463" y="105252"/>
                </a:cubicBezTo>
                <a:cubicBezTo>
                  <a:pt x="40518" y="105241"/>
                  <a:pt x="40570" y="105266"/>
                  <a:pt x="40622" y="105292"/>
                </a:cubicBezTo>
                <a:lnTo>
                  <a:pt x="40623" y="105322"/>
                </a:lnTo>
                <a:cubicBezTo>
                  <a:pt x="43695" y="106678"/>
                  <a:pt x="46187" y="112428"/>
                  <a:pt x="47106" y="120000"/>
                </a:cubicBezTo>
                <a:lnTo>
                  <a:pt x="45753" y="120000"/>
                </a:lnTo>
                <a:cubicBezTo>
                  <a:pt x="44932" y="114366"/>
                  <a:pt x="43058" y="110092"/>
                  <a:pt x="40755" y="108772"/>
                </a:cubicBezTo>
                <a:cubicBezTo>
                  <a:pt x="41094" y="113376"/>
                  <a:pt x="42101" y="117362"/>
                  <a:pt x="43509" y="120000"/>
                </a:cubicBezTo>
                <a:lnTo>
                  <a:pt x="41597" y="120000"/>
                </a:lnTo>
                <a:cubicBezTo>
                  <a:pt x="40454" y="116866"/>
                  <a:pt x="39681" y="112821"/>
                  <a:pt x="39441" y="108333"/>
                </a:cubicBezTo>
                <a:cubicBezTo>
                  <a:pt x="39439" y="108332"/>
                  <a:pt x="39438" y="108332"/>
                  <a:pt x="39436" y="108331"/>
                </a:cubicBezTo>
                <a:lnTo>
                  <a:pt x="39431" y="108156"/>
                </a:lnTo>
                <a:cubicBezTo>
                  <a:pt x="39381" y="107362"/>
                  <a:pt x="39357" y="106551"/>
                  <a:pt x="39357" y="105729"/>
                </a:cubicBezTo>
                <a:cubicBezTo>
                  <a:pt x="39344" y="105581"/>
                  <a:pt x="39344" y="105433"/>
                  <a:pt x="39344" y="105283"/>
                </a:cubicBezTo>
                <a:lnTo>
                  <a:pt x="39350" y="104983"/>
                </a:lnTo>
                <a:lnTo>
                  <a:pt x="39355" y="104984"/>
                </a:lnTo>
                <a:close/>
                <a:moveTo>
                  <a:pt x="39131" y="104971"/>
                </a:moveTo>
                <a:lnTo>
                  <a:pt x="39131" y="104984"/>
                </a:lnTo>
                <a:lnTo>
                  <a:pt x="39136" y="104983"/>
                </a:lnTo>
                <a:lnTo>
                  <a:pt x="39142" y="105283"/>
                </a:lnTo>
                <a:cubicBezTo>
                  <a:pt x="39142" y="105433"/>
                  <a:pt x="39141" y="105581"/>
                  <a:pt x="39128" y="105729"/>
                </a:cubicBezTo>
                <a:cubicBezTo>
                  <a:pt x="39129" y="106551"/>
                  <a:pt x="39105" y="107362"/>
                  <a:pt x="39055" y="108156"/>
                </a:cubicBezTo>
                <a:lnTo>
                  <a:pt x="39050" y="108331"/>
                </a:lnTo>
                <a:cubicBezTo>
                  <a:pt x="39048" y="108332"/>
                  <a:pt x="39046" y="108332"/>
                  <a:pt x="39045" y="108333"/>
                </a:cubicBezTo>
                <a:cubicBezTo>
                  <a:pt x="38805" y="112821"/>
                  <a:pt x="38032" y="116866"/>
                  <a:pt x="36889" y="120000"/>
                </a:cubicBezTo>
                <a:lnTo>
                  <a:pt x="34977" y="120000"/>
                </a:lnTo>
                <a:cubicBezTo>
                  <a:pt x="36385" y="117362"/>
                  <a:pt x="37391" y="113376"/>
                  <a:pt x="37731" y="108772"/>
                </a:cubicBezTo>
                <a:cubicBezTo>
                  <a:pt x="35428" y="110092"/>
                  <a:pt x="33554" y="114366"/>
                  <a:pt x="32733" y="120000"/>
                </a:cubicBezTo>
                <a:lnTo>
                  <a:pt x="31379" y="120000"/>
                </a:lnTo>
                <a:cubicBezTo>
                  <a:pt x="32298" y="112428"/>
                  <a:pt x="34791" y="106678"/>
                  <a:pt x="37862" y="105322"/>
                </a:cubicBezTo>
                <a:lnTo>
                  <a:pt x="37864" y="105292"/>
                </a:lnTo>
                <a:cubicBezTo>
                  <a:pt x="37916" y="105266"/>
                  <a:pt x="37968" y="105241"/>
                  <a:pt x="38023" y="105252"/>
                </a:cubicBezTo>
                <a:cubicBezTo>
                  <a:pt x="38330" y="105106"/>
                  <a:pt x="38644" y="105028"/>
                  <a:pt x="38963" y="105014"/>
                </a:cubicBezTo>
                <a:close/>
                <a:moveTo>
                  <a:pt x="22700" y="104971"/>
                </a:moveTo>
                <a:lnTo>
                  <a:pt x="22868" y="105014"/>
                </a:lnTo>
                <a:cubicBezTo>
                  <a:pt x="23187" y="105028"/>
                  <a:pt x="23501" y="105106"/>
                  <a:pt x="23808" y="105252"/>
                </a:cubicBezTo>
                <a:cubicBezTo>
                  <a:pt x="23862" y="105241"/>
                  <a:pt x="23915" y="105266"/>
                  <a:pt x="23967" y="105292"/>
                </a:cubicBezTo>
                <a:lnTo>
                  <a:pt x="23968" y="105322"/>
                </a:lnTo>
                <a:cubicBezTo>
                  <a:pt x="27040" y="106678"/>
                  <a:pt x="29532" y="112428"/>
                  <a:pt x="30451" y="120000"/>
                </a:cubicBezTo>
                <a:lnTo>
                  <a:pt x="29098" y="120000"/>
                </a:lnTo>
                <a:cubicBezTo>
                  <a:pt x="28277" y="114366"/>
                  <a:pt x="26403" y="110092"/>
                  <a:pt x="24100" y="108772"/>
                </a:cubicBezTo>
                <a:cubicBezTo>
                  <a:pt x="24439" y="113376"/>
                  <a:pt x="25446" y="117362"/>
                  <a:pt x="26854" y="120000"/>
                </a:cubicBezTo>
                <a:lnTo>
                  <a:pt x="24942" y="120000"/>
                </a:lnTo>
                <a:cubicBezTo>
                  <a:pt x="23799" y="116866"/>
                  <a:pt x="23026" y="112821"/>
                  <a:pt x="22786" y="108333"/>
                </a:cubicBezTo>
                <a:cubicBezTo>
                  <a:pt x="22784" y="108332"/>
                  <a:pt x="22783" y="108332"/>
                  <a:pt x="22781" y="108331"/>
                </a:cubicBezTo>
                <a:lnTo>
                  <a:pt x="22776" y="108156"/>
                </a:lnTo>
                <a:cubicBezTo>
                  <a:pt x="22726" y="107362"/>
                  <a:pt x="22702" y="106551"/>
                  <a:pt x="22702" y="105729"/>
                </a:cubicBezTo>
                <a:cubicBezTo>
                  <a:pt x="22689" y="105581"/>
                  <a:pt x="22689" y="105433"/>
                  <a:pt x="22689" y="105283"/>
                </a:cubicBezTo>
                <a:lnTo>
                  <a:pt x="22695" y="104983"/>
                </a:lnTo>
                <a:lnTo>
                  <a:pt x="22700" y="104984"/>
                </a:lnTo>
                <a:close/>
                <a:moveTo>
                  <a:pt x="22476" y="104971"/>
                </a:moveTo>
                <a:lnTo>
                  <a:pt x="22476" y="104984"/>
                </a:lnTo>
                <a:lnTo>
                  <a:pt x="22481" y="104983"/>
                </a:lnTo>
                <a:lnTo>
                  <a:pt x="22487" y="105283"/>
                </a:lnTo>
                <a:cubicBezTo>
                  <a:pt x="22487" y="105433"/>
                  <a:pt x="22486" y="105581"/>
                  <a:pt x="22473" y="105729"/>
                </a:cubicBezTo>
                <a:cubicBezTo>
                  <a:pt x="22474" y="106551"/>
                  <a:pt x="22450" y="107362"/>
                  <a:pt x="22400" y="108156"/>
                </a:cubicBezTo>
                <a:lnTo>
                  <a:pt x="22395" y="108331"/>
                </a:lnTo>
                <a:cubicBezTo>
                  <a:pt x="22393" y="108332"/>
                  <a:pt x="22391" y="108332"/>
                  <a:pt x="22390" y="108333"/>
                </a:cubicBezTo>
                <a:cubicBezTo>
                  <a:pt x="22150" y="112821"/>
                  <a:pt x="21377" y="116866"/>
                  <a:pt x="20234" y="120000"/>
                </a:cubicBezTo>
                <a:lnTo>
                  <a:pt x="18322" y="120000"/>
                </a:lnTo>
                <a:cubicBezTo>
                  <a:pt x="19730" y="117362"/>
                  <a:pt x="20736" y="113376"/>
                  <a:pt x="21076" y="108772"/>
                </a:cubicBezTo>
                <a:cubicBezTo>
                  <a:pt x="18773" y="110092"/>
                  <a:pt x="16899" y="114366"/>
                  <a:pt x="16078" y="120000"/>
                </a:cubicBezTo>
                <a:lnTo>
                  <a:pt x="14724" y="120000"/>
                </a:lnTo>
                <a:cubicBezTo>
                  <a:pt x="15643" y="112428"/>
                  <a:pt x="18136" y="106678"/>
                  <a:pt x="21207" y="105322"/>
                </a:cubicBezTo>
                <a:lnTo>
                  <a:pt x="21209" y="105292"/>
                </a:lnTo>
                <a:cubicBezTo>
                  <a:pt x="21261" y="105266"/>
                  <a:pt x="21313" y="105241"/>
                  <a:pt x="21368" y="105252"/>
                </a:cubicBezTo>
                <a:cubicBezTo>
                  <a:pt x="21675" y="105106"/>
                  <a:pt x="21989" y="105028"/>
                  <a:pt x="22308" y="105014"/>
                </a:cubicBezTo>
                <a:close/>
                <a:moveTo>
                  <a:pt x="6045" y="104971"/>
                </a:moveTo>
                <a:lnTo>
                  <a:pt x="6213" y="105014"/>
                </a:lnTo>
                <a:cubicBezTo>
                  <a:pt x="6532" y="105028"/>
                  <a:pt x="6846" y="105106"/>
                  <a:pt x="7153" y="105252"/>
                </a:cubicBezTo>
                <a:cubicBezTo>
                  <a:pt x="7207" y="105241"/>
                  <a:pt x="7260" y="105266"/>
                  <a:pt x="7312" y="105292"/>
                </a:cubicBezTo>
                <a:lnTo>
                  <a:pt x="7313" y="105322"/>
                </a:lnTo>
                <a:cubicBezTo>
                  <a:pt x="10385" y="106678"/>
                  <a:pt x="12877" y="112428"/>
                  <a:pt x="13796" y="120000"/>
                </a:cubicBezTo>
                <a:lnTo>
                  <a:pt x="12442" y="120000"/>
                </a:lnTo>
                <a:cubicBezTo>
                  <a:pt x="11622" y="114366"/>
                  <a:pt x="9748" y="110092"/>
                  <a:pt x="7445" y="108772"/>
                </a:cubicBezTo>
                <a:cubicBezTo>
                  <a:pt x="7784" y="113376"/>
                  <a:pt x="8791" y="117362"/>
                  <a:pt x="10199" y="120000"/>
                </a:cubicBezTo>
                <a:lnTo>
                  <a:pt x="8287" y="120000"/>
                </a:lnTo>
                <a:cubicBezTo>
                  <a:pt x="7144" y="116866"/>
                  <a:pt x="6371" y="112821"/>
                  <a:pt x="6131" y="108333"/>
                </a:cubicBezTo>
                <a:cubicBezTo>
                  <a:pt x="6129" y="108332"/>
                  <a:pt x="6128" y="108332"/>
                  <a:pt x="6126" y="108331"/>
                </a:cubicBezTo>
                <a:lnTo>
                  <a:pt x="6121" y="108156"/>
                </a:lnTo>
                <a:cubicBezTo>
                  <a:pt x="6071" y="107362"/>
                  <a:pt x="6047" y="106551"/>
                  <a:pt x="6047" y="105729"/>
                </a:cubicBezTo>
                <a:cubicBezTo>
                  <a:pt x="6034" y="105581"/>
                  <a:pt x="6034" y="105433"/>
                  <a:pt x="6034" y="105283"/>
                </a:cubicBezTo>
                <a:lnTo>
                  <a:pt x="6040" y="104983"/>
                </a:lnTo>
                <a:lnTo>
                  <a:pt x="6045" y="104984"/>
                </a:lnTo>
                <a:close/>
                <a:moveTo>
                  <a:pt x="5821" y="104971"/>
                </a:moveTo>
                <a:lnTo>
                  <a:pt x="5821" y="104984"/>
                </a:lnTo>
                <a:lnTo>
                  <a:pt x="5826" y="104983"/>
                </a:lnTo>
                <a:lnTo>
                  <a:pt x="5832" y="105283"/>
                </a:lnTo>
                <a:cubicBezTo>
                  <a:pt x="5832" y="105433"/>
                  <a:pt x="5831" y="105581"/>
                  <a:pt x="5818" y="105729"/>
                </a:cubicBezTo>
                <a:cubicBezTo>
                  <a:pt x="5819" y="106551"/>
                  <a:pt x="5795" y="107362"/>
                  <a:pt x="5745" y="108156"/>
                </a:cubicBezTo>
                <a:lnTo>
                  <a:pt x="5740" y="108331"/>
                </a:lnTo>
                <a:cubicBezTo>
                  <a:pt x="5738" y="108332"/>
                  <a:pt x="5736" y="108332"/>
                  <a:pt x="5735" y="108333"/>
                </a:cubicBezTo>
                <a:cubicBezTo>
                  <a:pt x="5494" y="112831"/>
                  <a:pt x="4718" y="116882"/>
                  <a:pt x="3566" y="120000"/>
                </a:cubicBezTo>
                <a:lnTo>
                  <a:pt x="1671" y="120000"/>
                </a:lnTo>
                <a:cubicBezTo>
                  <a:pt x="3076" y="117358"/>
                  <a:pt x="4081" y="113374"/>
                  <a:pt x="4421" y="108772"/>
                </a:cubicBezTo>
                <a:cubicBezTo>
                  <a:pt x="2548" y="109846"/>
                  <a:pt x="960" y="112871"/>
                  <a:pt x="0" y="117011"/>
                </a:cubicBezTo>
                <a:lnTo>
                  <a:pt x="0" y="111583"/>
                </a:lnTo>
                <a:cubicBezTo>
                  <a:pt x="1195" y="108357"/>
                  <a:pt x="2777" y="106106"/>
                  <a:pt x="4552" y="105322"/>
                </a:cubicBezTo>
                <a:lnTo>
                  <a:pt x="4554" y="105292"/>
                </a:lnTo>
                <a:cubicBezTo>
                  <a:pt x="4606" y="105266"/>
                  <a:pt x="4658" y="105241"/>
                  <a:pt x="4713" y="105252"/>
                </a:cubicBezTo>
                <a:cubicBezTo>
                  <a:pt x="5020" y="105106"/>
                  <a:pt x="5334" y="105028"/>
                  <a:pt x="5653" y="105014"/>
                </a:cubicBezTo>
                <a:close/>
                <a:moveTo>
                  <a:pt x="112723" y="86743"/>
                </a:moveTo>
                <a:cubicBezTo>
                  <a:pt x="110014" y="88283"/>
                  <a:pt x="107899" y="93876"/>
                  <a:pt x="107375" y="100931"/>
                </a:cubicBezTo>
                <a:cubicBezTo>
                  <a:pt x="110084" y="99391"/>
                  <a:pt x="112198" y="93797"/>
                  <a:pt x="112723" y="86743"/>
                </a:cubicBezTo>
                <a:close/>
                <a:moveTo>
                  <a:pt x="99003" y="86743"/>
                </a:moveTo>
                <a:cubicBezTo>
                  <a:pt x="99528" y="93797"/>
                  <a:pt x="101642" y="99391"/>
                  <a:pt x="104351" y="100931"/>
                </a:cubicBezTo>
                <a:cubicBezTo>
                  <a:pt x="103827" y="93876"/>
                  <a:pt x="101712" y="88283"/>
                  <a:pt x="99003" y="86743"/>
                </a:cubicBezTo>
                <a:close/>
                <a:moveTo>
                  <a:pt x="96068" y="86743"/>
                </a:moveTo>
                <a:cubicBezTo>
                  <a:pt x="93359" y="88283"/>
                  <a:pt x="91244" y="93876"/>
                  <a:pt x="90720" y="100931"/>
                </a:cubicBezTo>
                <a:cubicBezTo>
                  <a:pt x="93429" y="99391"/>
                  <a:pt x="95543" y="93797"/>
                  <a:pt x="96068" y="86743"/>
                </a:cubicBezTo>
                <a:close/>
                <a:moveTo>
                  <a:pt x="82348" y="86743"/>
                </a:moveTo>
                <a:cubicBezTo>
                  <a:pt x="82873" y="93797"/>
                  <a:pt x="84987" y="99391"/>
                  <a:pt x="87696" y="100931"/>
                </a:cubicBezTo>
                <a:cubicBezTo>
                  <a:pt x="87172" y="93876"/>
                  <a:pt x="85057" y="88283"/>
                  <a:pt x="82348" y="86743"/>
                </a:cubicBezTo>
                <a:close/>
                <a:moveTo>
                  <a:pt x="79413" y="86743"/>
                </a:moveTo>
                <a:cubicBezTo>
                  <a:pt x="76704" y="88283"/>
                  <a:pt x="74589" y="93876"/>
                  <a:pt x="74065" y="100931"/>
                </a:cubicBezTo>
                <a:cubicBezTo>
                  <a:pt x="76774" y="99391"/>
                  <a:pt x="78888" y="93797"/>
                  <a:pt x="79413" y="86743"/>
                </a:cubicBezTo>
                <a:close/>
                <a:moveTo>
                  <a:pt x="65693" y="86743"/>
                </a:moveTo>
                <a:cubicBezTo>
                  <a:pt x="66218" y="93797"/>
                  <a:pt x="68332" y="99391"/>
                  <a:pt x="71041" y="100931"/>
                </a:cubicBezTo>
                <a:cubicBezTo>
                  <a:pt x="70517" y="93876"/>
                  <a:pt x="68402" y="88283"/>
                  <a:pt x="65693" y="86743"/>
                </a:cubicBezTo>
                <a:close/>
                <a:moveTo>
                  <a:pt x="62757" y="86743"/>
                </a:moveTo>
                <a:cubicBezTo>
                  <a:pt x="60049" y="88283"/>
                  <a:pt x="57934" y="93876"/>
                  <a:pt x="57410" y="100931"/>
                </a:cubicBezTo>
                <a:cubicBezTo>
                  <a:pt x="60119" y="99391"/>
                  <a:pt x="62233" y="93797"/>
                  <a:pt x="62757" y="86743"/>
                </a:cubicBezTo>
                <a:close/>
                <a:moveTo>
                  <a:pt x="49038" y="86743"/>
                </a:moveTo>
                <a:cubicBezTo>
                  <a:pt x="49563" y="93797"/>
                  <a:pt x="51677" y="99391"/>
                  <a:pt x="54386" y="100931"/>
                </a:cubicBezTo>
                <a:cubicBezTo>
                  <a:pt x="53862" y="93876"/>
                  <a:pt x="51747" y="88283"/>
                  <a:pt x="49038" y="86743"/>
                </a:cubicBezTo>
                <a:close/>
                <a:moveTo>
                  <a:pt x="46102" y="86743"/>
                </a:moveTo>
                <a:cubicBezTo>
                  <a:pt x="43394" y="88283"/>
                  <a:pt x="41279" y="93876"/>
                  <a:pt x="40755" y="100931"/>
                </a:cubicBezTo>
                <a:cubicBezTo>
                  <a:pt x="43463" y="99391"/>
                  <a:pt x="45578" y="93797"/>
                  <a:pt x="46102" y="86743"/>
                </a:cubicBezTo>
                <a:close/>
                <a:moveTo>
                  <a:pt x="32383" y="86743"/>
                </a:moveTo>
                <a:cubicBezTo>
                  <a:pt x="32908" y="93797"/>
                  <a:pt x="35022" y="99391"/>
                  <a:pt x="37731" y="100931"/>
                </a:cubicBezTo>
                <a:cubicBezTo>
                  <a:pt x="37206" y="93876"/>
                  <a:pt x="35092" y="88283"/>
                  <a:pt x="32383" y="86743"/>
                </a:cubicBezTo>
                <a:close/>
                <a:moveTo>
                  <a:pt x="29447" y="86743"/>
                </a:moveTo>
                <a:cubicBezTo>
                  <a:pt x="26739" y="88283"/>
                  <a:pt x="24624" y="93876"/>
                  <a:pt x="24100" y="100931"/>
                </a:cubicBezTo>
                <a:cubicBezTo>
                  <a:pt x="26808" y="99391"/>
                  <a:pt x="28923" y="93797"/>
                  <a:pt x="29447" y="86743"/>
                </a:cubicBezTo>
                <a:close/>
                <a:moveTo>
                  <a:pt x="15728" y="86743"/>
                </a:moveTo>
                <a:cubicBezTo>
                  <a:pt x="16253" y="93797"/>
                  <a:pt x="18367" y="99391"/>
                  <a:pt x="21076" y="100931"/>
                </a:cubicBezTo>
                <a:cubicBezTo>
                  <a:pt x="20551" y="93876"/>
                  <a:pt x="18437" y="88283"/>
                  <a:pt x="15728" y="86743"/>
                </a:cubicBezTo>
                <a:close/>
                <a:moveTo>
                  <a:pt x="12792" y="86743"/>
                </a:moveTo>
                <a:cubicBezTo>
                  <a:pt x="10084" y="88283"/>
                  <a:pt x="7969" y="93876"/>
                  <a:pt x="7445" y="100931"/>
                </a:cubicBezTo>
                <a:cubicBezTo>
                  <a:pt x="10153" y="99391"/>
                  <a:pt x="12268" y="93797"/>
                  <a:pt x="12792" y="86743"/>
                </a:cubicBezTo>
                <a:close/>
                <a:moveTo>
                  <a:pt x="0" y="84013"/>
                </a:moveTo>
                <a:cubicBezTo>
                  <a:pt x="3018" y="86388"/>
                  <a:pt x="5291" y="93121"/>
                  <a:pt x="5735" y="101367"/>
                </a:cubicBezTo>
                <a:cubicBezTo>
                  <a:pt x="5736" y="101368"/>
                  <a:pt x="5738" y="101368"/>
                  <a:pt x="5740" y="101368"/>
                </a:cubicBezTo>
                <a:lnTo>
                  <a:pt x="5745" y="101542"/>
                </a:lnTo>
                <a:cubicBezTo>
                  <a:pt x="5795" y="102330"/>
                  <a:pt x="5819" y="103134"/>
                  <a:pt x="5818" y="103950"/>
                </a:cubicBezTo>
                <a:cubicBezTo>
                  <a:pt x="5831" y="104097"/>
                  <a:pt x="5832" y="104244"/>
                  <a:pt x="5832" y="104392"/>
                </a:cubicBezTo>
                <a:cubicBezTo>
                  <a:pt x="5832" y="104492"/>
                  <a:pt x="5832" y="104591"/>
                  <a:pt x="5826" y="104690"/>
                </a:cubicBezTo>
                <a:lnTo>
                  <a:pt x="5821" y="104689"/>
                </a:lnTo>
                <a:lnTo>
                  <a:pt x="5821" y="104702"/>
                </a:lnTo>
                <a:lnTo>
                  <a:pt x="5652" y="104660"/>
                </a:lnTo>
                <a:cubicBezTo>
                  <a:pt x="5334" y="104646"/>
                  <a:pt x="5020" y="104569"/>
                  <a:pt x="4713" y="104424"/>
                </a:cubicBezTo>
                <a:cubicBezTo>
                  <a:pt x="4658" y="104435"/>
                  <a:pt x="4606" y="104410"/>
                  <a:pt x="4554" y="104384"/>
                </a:cubicBezTo>
                <a:lnTo>
                  <a:pt x="4552" y="104354"/>
                </a:lnTo>
                <a:cubicBezTo>
                  <a:pt x="2777" y="103576"/>
                  <a:pt x="1195" y="101342"/>
                  <a:pt x="0" y="98142"/>
                </a:cubicBezTo>
                <a:lnTo>
                  <a:pt x="0" y="92757"/>
                </a:lnTo>
                <a:cubicBezTo>
                  <a:pt x="960" y="96865"/>
                  <a:pt x="2548" y="99866"/>
                  <a:pt x="4421" y="100931"/>
                </a:cubicBezTo>
                <a:cubicBezTo>
                  <a:pt x="3958" y="94704"/>
                  <a:pt x="2256" y="89616"/>
                  <a:pt x="0" y="87459"/>
                </a:cubicBezTo>
                <a:close/>
                <a:moveTo>
                  <a:pt x="114258" y="82971"/>
                </a:moveTo>
                <a:lnTo>
                  <a:pt x="114427" y="83013"/>
                </a:lnTo>
                <a:cubicBezTo>
                  <a:pt x="114745" y="83027"/>
                  <a:pt x="115059" y="83105"/>
                  <a:pt x="115366" y="83249"/>
                </a:cubicBezTo>
                <a:cubicBezTo>
                  <a:pt x="115421" y="83239"/>
                  <a:pt x="115473" y="83263"/>
                  <a:pt x="115526" y="83290"/>
                </a:cubicBezTo>
                <a:lnTo>
                  <a:pt x="115527" y="83319"/>
                </a:lnTo>
                <a:cubicBezTo>
                  <a:pt x="117264" y="84080"/>
                  <a:pt x="118816" y="86236"/>
                  <a:pt x="120000" y="89335"/>
                </a:cubicBezTo>
                <a:lnTo>
                  <a:pt x="120000" y="94584"/>
                </a:lnTo>
                <a:cubicBezTo>
                  <a:pt x="119032" y="90646"/>
                  <a:pt x="117480" y="87778"/>
                  <a:pt x="115658" y="86743"/>
                </a:cubicBezTo>
                <a:cubicBezTo>
                  <a:pt x="116116" y="92896"/>
                  <a:pt x="117783" y="97937"/>
                  <a:pt x="120000" y="100143"/>
                </a:cubicBezTo>
                <a:lnTo>
                  <a:pt x="120000" y="103608"/>
                </a:lnTo>
                <a:cubicBezTo>
                  <a:pt x="117022" y="101168"/>
                  <a:pt x="114785" y="94480"/>
                  <a:pt x="114345" y="86307"/>
                </a:cubicBezTo>
                <a:cubicBezTo>
                  <a:pt x="114343" y="86305"/>
                  <a:pt x="114341" y="86305"/>
                  <a:pt x="114340" y="86305"/>
                </a:cubicBezTo>
                <a:lnTo>
                  <a:pt x="114334" y="86131"/>
                </a:lnTo>
                <a:cubicBezTo>
                  <a:pt x="114285" y="85343"/>
                  <a:pt x="114260" y="84539"/>
                  <a:pt x="114261" y="83723"/>
                </a:cubicBezTo>
                <a:cubicBezTo>
                  <a:pt x="114248" y="83577"/>
                  <a:pt x="114247" y="83429"/>
                  <a:pt x="114247" y="83281"/>
                </a:cubicBezTo>
                <a:lnTo>
                  <a:pt x="114253" y="82983"/>
                </a:lnTo>
                <a:lnTo>
                  <a:pt x="114258" y="82984"/>
                </a:lnTo>
                <a:close/>
                <a:moveTo>
                  <a:pt x="114123" y="82971"/>
                </a:moveTo>
                <a:lnTo>
                  <a:pt x="114123" y="82984"/>
                </a:lnTo>
                <a:lnTo>
                  <a:pt x="114128" y="82983"/>
                </a:lnTo>
                <a:lnTo>
                  <a:pt x="114134" y="83281"/>
                </a:lnTo>
                <a:cubicBezTo>
                  <a:pt x="114134" y="83429"/>
                  <a:pt x="114133" y="83577"/>
                  <a:pt x="114120" y="83723"/>
                </a:cubicBezTo>
                <a:cubicBezTo>
                  <a:pt x="114121" y="84539"/>
                  <a:pt x="114096" y="85343"/>
                  <a:pt x="114047" y="86131"/>
                </a:cubicBezTo>
                <a:lnTo>
                  <a:pt x="114041" y="86305"/>
                </a:lnTo>
                <a:cubicBezTo>
                  <a:pt x="114040" y="86305"/>
                  <a:pt x="114038" y="86305"/>
                  <a:pt x="114036" y="86307"/>
                </a:cubicBezTo>
                <a:cubicBezTo>
                  <a:pt x="113542" y="95496"/>
                  <a:pt x="110775" y="102807"/>
                  <a:pt x="107243" y="104354"/>
                </a:cubicBezTo>
                <a:lnTo>
                  <a:pt x="107242" y="104384"/>
                </a:lnTo>
                <a:cubicBezTo>
                  <a:pt x="107190" y="104410"/>
                  <a:pt x="107138" y="104435"/>
                  <a:pt x="107083" y="104424"/>
                </a:cubicBezTo>
                <a:cubicBezTo>
                  <a:pt x="106776" y="104569"/>
                  <a:pt x="106462" y="104646"/>
                  <a:pt x="106143" y="104660"/>
                </a:cubicBezTo>
                <a:lnTo>
                  <a:pt x="105975" y="104702"/>
                </a:lnTo>
                <a:lnTo>
                  <a:pt x="105975" y="104689"/>
                </a:lnTo>
                <a:lnTo>
                  <a:pt x="105970" y="104690"/>
                </a:lnTo>
                <a:cubicBezTo>
                  <a:pt x="105964" y="104591"/>
                  <a:pt x="105964" y="104492"/>
                  <a:pt x="105964" y="104392"/>
                </a:cubicBezTo>
                <a:cubicBezTo>
                  <a:pt x="105964" y="104244"/>
                  <a:pt x="105965" y="104097"/>
                  <a:pt x="105977" y="103950"/>
                </a:cubicBezTo>
                <a:cubicBezTo>
                  <a:pt x="105977" y="103134"/>
                  <a:pt x="106001" y="102330"/>
                  <a:pt x="106051" y="101542"/>
                </a:cubicBezTo>
                <a:lnTo>
                  <a:pt x="106056" y="101368"/>
                </a:lnTo>
                <a:cubicBezTo>
                  <a:pt x="106058" y="101368"/>
                  <a:pt x="106060" y="101368"/>
                  <a:pt x="106061" y="101367"/>
                </a:cubicBezTo>
                <a:cubicBezTo>
                  <a:pt x="106556" y="92178"/>
                  <a:pt x="109322" y="84866"/>
                  <a:pt x="112854" y="83319"/>
                </a:cubicBezTo>
                <a:lnTo>
                  <a:pt x="112855" y="83290"/>
                </a:lnTo>
                <a:cubicBezTo>
                  <a:pt x="112908" y="83263"/>
                  <a:pt x="112960" y="83239"/>
                  <a:pt x="113015" y="83249"/>
                </a:cubicBezTo>
                <a:cubicBezTo>
                  <a:pt x="113322" y="83105"/>
                  <a:pt x="113636" y="83027"/>
                  <a:pt x="113955" y="83013"/>
                </a:cubicBezTo>
                <a:close/>
                <a:moveTo>
                  <a:pt x="97603" y="82971"/>
                </a:moveTo>
                <a:lnTo>
                  <a:pt x="97772" y="83013"/>
                </a:lnTo>
                <a:cubicBezTo>
                  <a:pt x="98090" y="83027"/>
                  <a:pt x="98404" y="83105"/>
                  <a:pt x="98711" y="83249"/>
                </a:cubicBezTo>
                <a:cubicBezTo>
                  <a:pt x="98766" y="83239"/>
                  <a:pt x="98818" y="83263"/>
                  <a:pt x="98871" y="83290"/>
                </a:cubicBezTo>
                <a:lnTo>
                  <a:pt x="98872" y="83319"/>
                </a:lnTo>
                <a:cubicBezTo>
                  <a:pt x="102404" y="84866"/>
                  <a:pt x="105170" y="92178"/>
                  <a:pt x="105665" y="101367"/>
                </a:cubicBezTo>
                <a:cubicBezTo>
                  <a:pt x="105666" y="101368"/>
                  <a:pt x="105668" y="101368"/>
                  <a:pt x="105670" y="101368"/>
                </a:cubicBezTo>
                <a:lnTo>
                  <a:pt x="105675" y="101542"/>
                </a:lnTo>
                <a:cubicBezTo>
                  <a:pt x="105725" y="102330"/>
                  <a:pt x="105749" y="103134"/>
                  <a:pt x="105749" y="103950"/>
                </a:cubicBezTo>
                <a:cubicBezTo>
                  <a:pt x="105761" y="104097"/>
                  <a:pt x="105762" y="104244"/>
                  <a:pt x="105762" y="104392"/>
                </a:cubicBezTo>
                <a:cubicBezTo>
                  <a:pt x="105762" y="104492"/>
                  <a:pt x="105762" y="104591"/>
                  <a:pt x="105756" y="104690"/>
                </a:cubicBezTo>
                <a:lnTo>
                  <a:pt x="105751" y="104689"/>
                </a:lnTo>
                <a:lnTo>
                  <a:pt x="105751" y="104702"/>
                </a:lnTo>
                <a:lnTo>
                  <a:pt x="105583" y="104660"/>
                </a:lnTo>
                <a:cubicBezTo>
                  <a:pt x="105264" y="104646"/>
                  <a:pt x="104950" y="104569"/>
                  <a:pt x="104643" y="104424"/>
                </a:cubicBezTo>
                <a:cubicBezTo>
                  <a:pt x="104588" y="104435"/>
                  <a:pt x="104536" y="104410"/>
                  <a:pt x="104484" y="104384"/>
                </a:cubicBezTo>
                <a:lnTo>
                  <a:pt x="104483" y="104354"/>
                </a:lnTo>
                <a:cubicBezTo>
                  <a:pt x="100951" y="102807"/>
                  <a:pt x="98184" y="95496"/>
                  <a:pt x="97690" y="86307"/>
                </a:cubicBezTo>
                <a:cubicBezTo>
                  <a:pt x="97688" y="86305"/>
                  <a:pt x="97686" y="86305"/>
                  <a:pt x="97685" y="86305"/>
                </a:cubicBezTo>
                <a:lnTo>
                  <a:pt x="97679" y="86131"/>
                </a:lnTo>
                <a:cubicBezTo>
                  <a:pt x="97630" y="85343"/>
                  <a:pt x="97605" y="84539"/>
                  <a:pt x="97606" y="83723"/>
                </a:cubicBezTo>
                <a:cubicBezTo>
                  <a:pt x="97593" y="83577"/>
                  <a:pt x="97592" y="83429"/>
                  <a:pt x="97592" y="83281"/>
                </a:cubicBezTo>
                <a:lnTo>
                  <a:pt x="97598" y="82983"/>
                </a:lnTo>
                <a:lnTo>
                  <a:pt x="97603" y="82984"/>
                </a:lnTo>
                <a:close/>
                <a:moveTo>
                  <a:pt x="97468" y="82971"/>
                </a:moveTo>
                <a:lnTo>
                  <a:pt x="97468" y="82984"/>
                </a:lnTo>
                <a:lnTo>
                  <a:pt x="97473" y="82983"/>
                </a:lnTo>
                <a:lnTo>
                  <a:pt x="97479" y="83281"/>
                </a:lnTo>
                <a:cubicBezTo>
                  <a:pt x="97479" y="83429"/>
                  <a:pt x="97478" y="83577"/>
                  <a:pt x="97465" y="83723"/>
                </a:cubicBezTo>
                <a:cubicBezTo>
                  <a:pt x="97466" y="84539"/>
                  <a:pt x="97441" y="85343"/>
                  <a:pt x="97392" y="86131"/>
                </a:cubicBezTo>
                <a:lnTo>
                  <a:pt x="97386" y="86305"/>
                </a:lnTo>
                <a:cubicBezTo>
                  <a:pt x="97385" y="86305"/>
                  <a:pt x="97383" y="86305"/>
                  <a:pt x="97381" y="86307"/>
                </a:cubicBezTo>
                <a:cubicBezTo>
                  <a:pt x="96887" y="95496"/>
                  <a:pt x="94120" y="102807"/>
                  <a:pt x="90588" y="104354"/>
                </a:cubicBezTo>
                <a:lnTo>
                  <a:pt x="90587" y="104384"/>
                </a:lnTo>
                <a:cubicBezTo>
                  <a:pt x="90535" y="104410"/>
                  <a:pt x="90483" y="104435"/>
                  <a:pt x="90428" y="104424"/>
                </a:cubicBezTo>
                <a:cubicBezTo>
                  <a:pt x="90121" y="104569"/>
                  <a:pt x="89807" y="104646"/>
                  <a:pt x="89488" y="104660"/>
                </a:cubicBezTo>
                <a:lnTo>
                  <a:pt x="89320" y="104702"/>
                </a:lnTo>
                <a:lnTo>
                  <a:pt x="89320" y="104689"/>
                </a:lnTo>
                <a:lnTo>
                  <a:pt x="89315" y="104690"/>
                </a:lnTo>
                <a:cubicBezTo>
                  <a:pt x="89309" y="104591"/>
                  <a:pt x="89309" y="104492"/>
                  <a:pt x="89309" y="104392"/>
                </a:cubicBezTo>
                <a:cubicBezTo>
                  <a:pt x="89309" y="104244"/>
                  <a:pt x="89310" y="104097"/>
                  <a:pt x="89322" y="103950"/>
                </a:cubicBezTo>
                <a:cubicBezTo>
                  <a:pt x="89322" y="103134"/>
                  <a:pt x="89346" y="102330"/>
                  <a:pt x="89396" y="101542"/>
                </a:cubicBezTo>
                <a:lnTo>
                  <a:pt x="89401" y="101368"/>
                </a:lnTo>
                <a:cubicBezTo>
                  <a:pt x="89403" y="101368"/>
                  <a:pt x="89405" y="101368"/>
                  <a:pt x="89406" y="101367"/>
                </a:cubicBezTo>
                <a:cubicBezTo>
                  <a:pt x="89901" y="92178"/>
                  <a:pt x="92667" y="84866"/>
                  <a:pt x="96199" y="83319"/>
                </a:cubicBezTo>
                <a:lnTo>
                  <a:pt x="96200" y="83290"/>
                </a:lnTo>
                <a:cubicBezTo>
                  <a:pt x="96253" y="83263"/>
                  <a:pt x="96305" y="83239"/>
                  <a:pt x="96360" y="83249"/>
                </a:cubicBezTo>
                <a:cubicBezTo>
                  <a:pt x="96667" y="83105"/>
                  <a:pt x="96981" y="83027"/>
                  <a:pt x="97299" y="83013"/>
                </a:cubicBezTo>
                <a:close/>
                <a:moveTo>
                  <a:pt x="80948" y="82971"/>
                </a:moveTo>
                <a:lnTo>
                  <a:pt x="81117" y="83013"/>
                </a:lnTo>
                <a:cubicBezTo>
                  <a:pt x="81435" y="83027"/>
                  <a:pt x="81749" y="83105"/>
                  <a:pt x="82056" y="83249"/>
                </a:cubicBezTo>
                <a:cubicBezTo>
                  <a:pt x="82111" y="83239"/>
                  <a:pt x="82163" y="83263"/>
                  <a:pt x="82216" y="83290"/>
                </a:cubicBezTo>
                <a:lnTo>
                  <a:pt x="82217" y="83319"/>
                </a:lnTo>
                <a:cubicBezTo>
                  <a:pt x="85749" y="84866"/>
                  <a:pt x="88515" y="92178"/>
                  <a:pt x="89010" y="101367"/>
                </a:cubicBezTo>
                <a:cubicBezTo>
                  <a:pt x="89011" y="101368"/>
                  <a:pt x="89013" y="101368"/>
                  <a:pt x="89015" y="101368"/>
                </a:cubicBezTo>
                <a:lnTo>
                  <a:pt x="89020" y="101542"/>
                </a:lnTo>
                <a:cubicBezTo>
                  <a:pt x="89070" y="102330"/>
                  <a:pt x="89094" y="103134"/>
                  <a:pt x="89094" y="103950"/>
                </a:cubicBezTo>
                <a:cubicBezTo>
                  <a:pt x="89106" y="104097"/>
                  <a:pt x="89107" y="104244"/>
                  <a:pt x="89107" y="104392"/>
                </a:cubicBezTo>
                <a:cubicBezTo>
                  <a:pt x="89107" y="104492"/>
                  <a:pt x="89107" y="104591"/>
                  <a:pt x="89101" y="104690"/>
                </a:cubicBezTo>
                <a:lnTo>
                  <a:pt x="89096" y="104689"/>
                </a:lnTo>
                <a:lnTo>
                  <a:pt x="89096" y="104702"/>
                </a:lnTo>
                <a:lnTo>
                  <a:pt x="88928" y="104660"/>
                </a:lnTo>
                <a:cubicBezTo>
                  <a:pt x="88609" y="104646"/>
                  <a:pt x="88295" y="104569"/>
                  <a:pt x="87988" y="104424"/>
                </a:cubicBezTo>
                <a:cubicBezTo>
                  <a:pt x="87933" y="104435"/>
                  <a:pt x="87881" y="104410"/>
                  <a:pt x="87829" y="104384"/>
                </a:cubicBezTo>
                <a:lnTo>
                  <a:pt x="87828" y="104354"/>
                </a:lnTo>
                <a:cubicBezTo>
                  <a:pt x="84296" y="102807"/>
                  <a:pt x="81529" y="95496"/>
                  <a:pt x="81035" y="86307"/>
                </a:cubicBezTo>
                <a:cubicBezTo>
                  <a:pt x="81033" y="86305"/>
                  <a:pt x="81031" y="86305"/>
                  <a:pt x="81030" y="86305"/>
                </a:cubicBezTo>
                <a:lnTo>
                  <a:pt x="81024" y="86131"/>
                </a:lnTo>
                <a:cubicBezTo>
                  <a:pt x="80975" y="85343"/>
                  <a:pt x="80950" y="84539"/>
                  <a:pt x="80951" y="83723"/>
                </a:cubicBezTo>
                <a:cubicBezTo>
                  <a:pt x="80938" y="83577"/>
                  <a:pt x="80937" y="83429"/>
                  <a:pt x="80937" y="83281"/>
                </a:cubicBezTo>
                <a:lnTo>
                  <a:pt x="80943" y="82983"/>
                </a:lnTo>
                <a:lnTo>
                  <a:pt x="80948" y="82984"/>
                </a:lnTo>
                <a:close/>
                <a:moveTo>
                  <a:pt x="80813" y="82971"/>
                </a:moveTo>
                <a:lnTo>
                  <a:pt x="80813" y="82984"/>
                </a:lnTo>
                <a:lnTo>
                  <a:pt x="80818" y="82983"/>
                </a:lnTo>
                <a:lnTo>
                  <a:pt x="80824" y="83281"/>
                </a:lnTo>
                <a:cubicBezTo>
                  <a:pt x="80824" y="83429"/>
                  <a:pt x="80823" y="83577"/>
                  <a:pt x="80810" y="83723"/>
                </a:cubicBezTo>
                <a:cubicBezTo>
                  <a:pt x="80811" y="84539"/>
                  <a:pt x="80786" y="85343"/>
                  <a:pt x="80737" y="86131"/>
                </a:cubicBezTo>
                <a:lnTo>
                  <a:pt x="80731" y="86305"/>
                </a:lnTo>
                <a:cubicBezTo>
                  <a:pt x="80730" y="86305"/>
                  <a:pt x="80728" y="86305"/>
                  <a:pt x="80726" y="86307"/>
                </a:cubicBezTo>
                <a:cubicBezTo>
                  <a:pt x="80232" y="95496"/>
                  <a:pt x="77465" y="102807"/>
                  <a:pt x="73933" y="104354"/>
                </a:cubicBezTo>
                <a:lnTo>
                  <a:pt x="73932" y="104384"/>
                </a:lnTo>
                <a:cubicBezTo>
                  <a:pt x="73880" y="104410"/>
                  <a:pt x="73828" y="104435"/>
                  <a:pt x="73773" y="104424"/>
                </a:cubicBezTo>
                <a:cubicBezTo>
                  <a:pt x="73466" y="104569"/>
                  <a:pt x="73152" y="104646"/>
                  <a:pt x="72833" y="104660"/>
                </a:cubicBezTo>
                <a:lnTo>
                  <a:pt x="72665" y="104702"/>
                </a:lnTo>
                <a:lnTo>
                  <a:pt x="72665" y="104689"/>
                </a:lnTo>
                <a:lnTo>
                  <a:pt x="72660" y="104690"/>
                </a:lnTo>
                <a:cubicBezTo>
                  <a:pt x="72654" y="104591"/>
                  <a:pt x="72654" y="104492"/>
                  <a:pt x="72654" y="104392"/>
                </a:cubicBezTo>
                <a:cubicBezTo>
                  <a:pt x="72654" y="104244"/>
                  <a:pt x="72654" y="104097"/>
                  <a:pt x="72667" y="103950"/>
                </a:cubicBezTo>
                <a:cubicBezTo>
                  <a:pt x="72667" y="103134"/>
                  <a:pt x="72691" y="102330"/>
                  <a:pt x="72741" y="101542"/>
                </a:cubicBezTo>
                <a:lnTo>
                  <a:pt x="72746" y="101368"/>
                </a:lnTo>
                <a:cubicBezTo>
                  <a:pt x="72748" y="101368"/>
                  <a:pt x="72750" y="101368"/>
                  <a:pt x="72751" y="101367"/>
                </a:cubicBezTo>
                <a:cubicBezTo>
                  <a:pt x="73246" y="92178"/>
                  <a:pt x="76012" y="84866"/>
                  <a:pt x="79544" y="83319"/>
                </a:cubicBezTo>
                <a:lnTo>
                  <a:pt x="79545" y="83290"/>
                </a:lnTo>
                <a:cubicBezTo>
                  <a:pt x="79598" y="83263"/>
                  <a:pt x="79650" y="83239"/>
                  <a:pt x="79705" y="83249"/>
                </a:cubicBezTo>
                <a:cubicBezTo>
                  <a:pt x="80012" y="83105"/>
                  <a:pt x="80326" y="83027"/>
                  <a:pt x="80644" y="83013"/>
                </a:cubicBezTo>
                <a:close/>
                <a:moveTo>
                  <a:pt x="64293" y="82971"/>
                </a:moveTo>
                <a:lnTo>
                  <a:pt x="64461" y="83013"/>
                </a:lnTo>
                <a:cubicBezTo>
                  <a:pt x="64780" y="83027"/>
                  <a:pt x="65094" y="83105"/>
                  <a:pt x="65401" y="83249"/>
                </a:cubicBezTo>
                <a:cubicBezTo>
                  <a:pt x="65456" y="83239"/>
                  <a:pt x="65508" y="83263"/>
                  <a:pt x="65561" y="83290"/>
                </a:cubicBezTo>
                <a:lnTo>
                  <a:pt x="65562" y="83319"/>
                </a:lnTo>
                <a:cubicBezTo>
                  <a:pt x="69094" y="84866"/>
                  <a:pt x="71860" y="92178"/>
                  <a:pt x="72355" y="101367"/>
                </a:cubicBezTo>
                <a:cubicBezTo>
                  <a:pt x="72356" y="101368"/>
                  <a:pt x="72358" y="101368"/>
                  <a:pt x="72360" y="101368"/>
                </a:cubicBezTo>
                <a:lnTo>
                  <a:pt x="72365" y="101542"/>
                </a:lnTo>
                <a:cubicBezTo>
                  <a:pt x="72415" y="102330"/>
                  <a:pt x="72439" y="103134"/>
                  <a:pt x="72439" y="103950"/>
                </a:cubicBezTo>
                <a:cubicBezTo>
                  <a:pt x="72451" y="104097"/>
                  <a:pt x="72452" y="104244"/>
                  <a:pt x="72452" y="104392"/>
                </a:cubicBezTo>
                <a:cubicBezTo>
                  <a:pt x="72452" y="104492"/>
                  <a:pt x="72452" y="104591"/>
                  <a:pt x="72446" y="104690"/>
                </a:cubicBezTo>
                <a:lnTo>
                  <a:pt x="72441" y="104689"/>
                </a:lnTo>
                <a:lnTo>
                  <a:pt x="72441" y="104702"/>
                </a:lnTo>
                <a:lnTo>
                  <a:pt x="72273" y="104660"/>
                </a:lnTo>
                <a:cubicBezTo>
                  <a:pt x="71954" y="104646"/>
                  <a:pt x="71640" y="104569"/>
                  <a:pt x="71333" y="104424"/>
                </a:cubicBezTo>
                <a:cubicBezTo>
                  <a:pt x="71278" y="104435"/>
                  <a:pt x="71226" y="104410"/>
                  <a:pt x="71174" y="104384"/>
                </a:cubicBezTo>
                <a:lnTo>
                  <a:pt x="71173" y="104354"/>
                </a:lnTo>
                <a:cubicBezTo>
                  <a:pt x="67641" y="102807"/>
                  <a:pt x="64874" y="95496"/>
                  <a:pt x="64380" y="86307"/>
                </a:cubicBezTo>
                <a:cubicBezTo>
                  <a:pt x="64378" y="86305"/>
                  <a:pt x="64376" y="86305"/>
                  <a:pt x="64375" y="86305"/>
                </a:cubicBezTo>
                <a:lnTo>
                  <a:pt x="64369" y="86131"/>
                </a:lnTo>
                <a:cubicBezTo>
                  <a:pt x="64319" y="85343"/>
                  <a:pt x="64295" y="84539"/>
                  <a:pt x="64296" y="83723"/>
                </a:cubicBezTo>
                <a:cubicBezTo>
                  <a:pt x="64283" y="83577"/>
                  <a:pt x="64282" y="83429"/>
                  <a:pt x="64282" y="83281"/>
                </a:cubicBezTo>
                <a:lnTo>
                  <a:pt x="64288" y="82983"/>
                </a:lnTo>
                <a:lnTo>
                  <a:pt x="64293" y="82984"/>
                </a:lnTo>
                <a:close/>
                <a:moveTo>
                  <a:pt x="64158" y="82971"/>
                </a:moveTo>
                <a:lnTo>
                  <a:pt x="64158" y="82984"/>
                </a:lnTo>
                <a:lnTo>
                  <a:pt x="64163" y="82983"/>
                </a:lnTo>
                <a:lnTo>
                  <a:pt x="64169" y="83281"/>
                </a:lnTo>
                <a:cubicBezTo>
                  <a:pt x="64169" y="83429"/>
                  <a:pt x="64168" y="83577"/>
                  <a:pt x="64155" y="83723"/>
                </a:cubicBezTo>
                <a:cubicBezTo>
                  <a:pt x="64156" y="84539"/>
                  <a:pt x="64131" y="85343"/>
                  <a:pt x="64082" y="86131"/>
                </a:cubicBezTo>
                <a:lnTo>
                  <a:pt x="64076" y="86305"/>
                </a:lnTo>
                <a:cubicBezTo>
                  <a:pt x="64075" y="86305"/>
                  <a:pt x="64073" y="86305"/>
                  <a:pt x="64071" y="86307"/>
                </a:cubicBezTo>
                <a:cubicBezTo>
                  <a:pt x="63576" y="95496"/>
                  <a:pt x="60810" y="102807"/>
                  <a:pt x="57278" y="104354"/>
                </a:cubicBezTo>
                <a:lnTo>
                  <a:pt x="57277" y="104384"/>
                </a:lnTo>
                <a:cubicBezTo>
                  <a:pt x="57225" y="104410"/>
                  <a:pt x="57172" y="104435"/>
                  <a:pt x="57118" y="104424"/>
                </a:cubicBezTo>
                <a:cubicBezTo>
                  <a:pt x="56811" y="104569"/>
                  <a:pt x="56497" y="104646"/>
                  <a:pt x="56178" y="104660"/>
                </a:cubicBezTo>
                <a:lnTo>
                  <a:pt x="56010" y="104702"/>
                </a:lnTo>
                <a:lnTo>
                  <a:pt x="56010" y="104689"/>
                </a:lnTo>
                <a:lnTo>
                  <a:pt x="56005" y="104690"/>
                </a:lnTo>
                <a:cubicBezTo>
                  <a:pt x="55999" y="104591"/>
                  <a:pt x="55999" y="104492"/>
                  <a:pt x="55999" y="104392"/>
                </a:cubicBezTo>
                <a:cubicBezTo>
                  <a:pt x="55999" y="104244"/>
                  <a:pt x="55999" y="104097"/>
                  <a:pt x="56012" y="103950"/>
                </a:cubicBezTo>
                <a:cubicBezTo>
                  <a:pt x="56012" y="103134"/>
                  <a:pt x="56036" y="102330"/>
                  <a:pt x="56086" y="101542"/>
                </a:cubicBezTo>
                <a:lnTo>
                  <a:pt x="56091" y="101368"/>
                </a:lnTo>
                <a:cubicBezTo>
                  <a:pt x="56093" y="101368"/>
                  <a:pt x="56094" y="101368"/>
                  <a:pt x="56096" y="101367"/>
                </a:cubicBezTo>
                <a:cubicBezTo>
                  <a:pt x="56591" y="92178"/>
                  <a:pt x="59357" y="84866"/>
                  <a:pt x="62889" y="83319"/>
                </a:cubicBezTo>
                <a:lnTo>
                  <a:pt x="62890" y="83290"/>
                </a:lnTo>
                <a:cubicBezTo>
                  <a:pt x="62942" y="83263"/>
                  <a:pt x="62995" y="83239"/>
                  <a:pt x="63050" y="83249"/>
                </a:cubicBezTo>
                <a:cubicBezTo>
                  <a:pt x="63357" y="83105"/>
                  <a:pt x="63671" y="83027"/>
                  <a:pt x="63989" y="83013"/>
                </a:cubicBezTo>
                <a:close/>
                <a:moveTo>
                  <a:pt x="47638" y="82971"/>
                </a:moveTo>
                <a:lnTo>
                  <a:pt x="47806" y="83013"/>
                </a:lnTo>
                <a:cubicBezTo>
                  <a:pt x="48125" y="83027"/>
                  <a:pt x="48439" y="83105"/>
                  <a:pt x="48746" y="83249"/>
                </a:cubicBezTo>
                <a:cubicBezTo>
                  <a:pt x="48801" y="83239"/>
                  <a:pt x="48853" y="83263"/>
                  <a:pt x="48906" y="83290"/>
                </a:cubicBezTo>
                <a:lnTo>
                  <a:pt x="48907" y="83319"/>
                </a:lnTo>
                <a:cubicBezTo>
                  <a:pt x="52439" y="84866"/>
                  <a:pt x="55205" y="92178"/>
                  <a:pt x="55700" y="101367"/>
                </a:cubicBezTo>
                <a:cubicBezTo>
                  <a:pt x="55701" y="101368"/>
                  <a:pt x="55703" y="101368"/>
                  <a:pt x="55705" y="101368"/>
                </a:cubicBezTo>
                <a:lnTo>
                  <a:pt x="55710" y="101542"/>
                </a:lnTo>
                <a:cubicBezTo>
                  <a:pt x="55760" y="102330"/>
                  <a:pt x="55784" y="103134"/>
                  <a:pt x="55783" y="103950"/>
                </a:cubicBezTo>
                <a:cubicBezTo>
                  <a:pt x="55796" y="104097"/>
                  <a:pt x="55797" y="104244"/>
                  <a:pt x="55797" y="104392"/>
                </a:cubicBezTo>
                <a:cubicBezTo>
                  <a:pt x="55797" y="104492"/>
                  <a:pt x="55797" y="104591"/>
                  <a:pt x="55791" y="104690"/>
                </a:cubicBezTo>
                <a:lnTo>
                  <a:pt x="55786" y="104689"/>
                </a:lnTo>
                <a:lnTo>
                  <a:pt x="55786" y="104702"/>
                </a:lnTo>
                <a:lnTo>
                  <a:pt x="55617" y="104660"/>
                </a:lnTo>
                <a:cubicBezTo>
                  <a:pt x="55299" y="104646"/>
                  <a:pt x="54985" y="104569"/>
                  <a:pt x="54678" y="104424"/>
                </a:cubicBezTo>
                <a:cubicBezTo>
                  <a:pt x="54623" y="104435"/>
                  <a:pt x="54571" y="104410"/>
                  <a:pt x="54519" y="104384"/>
                </a:cubicBezTo>
                <a:lnTo>
                  <a:pt x="54517" y="104354"/>
                </a:lnTo>
                <a:cubicBezTo>
                  <a:pt x="50985" y="102807"/>
                  <a:pt x="48219" y="95496"/>
                  <a:pt x="47725" y="86307"/>
                </a:cubicBezTo>
                <a:cubicBezTo>
                  <a:pt x="47723" y="86305"/>
                  <a:pt x="47721" y="86305"/>
                  <a:pt x="47720" y="86305"/>
                </a:cubicBezTo>
                <a:lnTo>
                  <a:pt x="47714" y="86131"/>
                </a:lnTo>
                <a:cubicBezTo>
                  <a:pt x="47664" y="85343"/>
                  <a:pt x="47640" y="84539"/>
                  <a:pt x="47641" y="83723"/>
                </a:cubicBezTo>
                <a:cubicBezTo>
                  <a:pt x="47628" y="83577"/>
                  <a:pt x="47627" y="83429"/>
                  <a:pt x="47627" y="83281"/>
                </a:cubicBezTo>
                <a:lnTo>
                  <a:pt x="47633" y="82983"/>
                </a:lnTo>
                <a:lnTo>
                  <a:pt x="47638" y="82984"/>
                </a:lnTo>
                <a:close/>
                <a:moveTo>
                  <a:pt x="47503" y="82971"/>
                </a:moveTo>
                <a:lnTo>
                  <a:pt x="47503" y="82984"/>
                </a:lnTo>
                <a:lnTo>
                  <a:pt x="47508" y="82983"/>
                </a:lnTo>
                <a:lnTo>
                  <a:pt x="47514" y="83281"/>
                </a:lnTo>
                <a:cubicBezTo>
                  <a:pt x="47514" y="83429"/>
                  <a:pt x="47513" y="83577"/>
                  <a:pt x="47500" y="83723"/>
                </a:cubicBezTo>
                <a:cubicBezTo>
                  <a:pt x="47500" y="84539"/>
                  <a:pt x="47476" y="85343"/>
                  <a:pt x="47427" y="86131"/>
                </a:cubicBezTo>
                <a:lnTo>
                  <a:pt x="47421" y="86305"/>
                </a:lnTo>
                <a:cubicBezTo>
                  <a:pt x="47420" y="86305"/>
                  <a:pt x="47418" y="86305"/>
                  <a:pt x="47416" y="86307"/>
                </a:cubicBezTo>
                <a:cubicBezTo>
                  <a:pt x="46921" y="95496"/>
                  <a:pt x="44155" y="102807"/>
                  <a:pt x="40623" y="104354"/>
                </a:cubicBezTo>
                <a:lnTo>
                  <a:pt x="40622" y="104384"/>
                </a:lnTo>
                <a:cubicBezTo>
                  <a:pt x="40570" y="104410"/>
                  <a:pt x="40517" y="104435"/>
                  <a:pt x="40463" y="104424"/>
                </a:cubicBezTo>
                <a:cubicBezTo>
                  <a:pt x="40156" y="104569"/>
                  <a:pt x="39842" y="104646"/>
                  <a:pt x="39523" y="104660"/>
                </a:cubicBezTo>
                <a:lnTo>
                  <a:pt x="39355" y="104702"/>
                </a:lnTo>
                <a:lnTo>
                  <a:pt x="39355" y="104689"/>
                </a:lnTo>
                <a:lnTo>
                  <a:pt x="39350" y="104690"/>
                </a:lnTo>
                <a:cubicBezTo>
                  <a:pt x="39344" y="104591"/>
                  <a:pt x="39344" y="104492"/>
                  <a:pt x="39344" y="104392"/>
                </a:cubicBezTo>
                <a:cubicBezTo>
                  <a:pt x="39344" y="104244"/>
                  <a:pt x="39344" y="104097"/>
                  <a:pt x="39357" y="103950"/>
                </a:cubicBezTo>
                <a:cubicBezTo>
                  <a:pt x="39357" y="103134"/>
                  <a:pt x="39381" y="102330"/>
                  <a:pt x="39431" y="101542"/>
                </a:cubicBezTo>
                <a:lnTo>
                  <a:pt x="39436" y="101368"/>
                </a:lnTo>
                <a:cubicBezTo>
                  <a:pt x="39438" y="101368"/>
                  <a:pt x="39439" y="101368"/>
                  <a:pt x="39441" y="101367"/>
                </a:cubicBezTo>
                <a:cubicBezTo>
                  <a:pt x="39936" y="92178"/>
                  <a:pt x="42702" y="84866"/>
                  <a:pt x="46234" y="83319"/>
                </a:cubicBezTo>
                <a:lnTo>
                  <a:pt x="46235" y="83290"/>
                </a:lnTo>
                <a:cubicBezTo>
                  <a:pt x="46287" y="83263"/>
                  <a:pt x="46340" y="83239"/>
                  <a:pt x="46395" y="83249"/>
                </a:cubicBezTo>
                <a:cubicBezTo>
                  <a:pt x="46702" y="83105"/>
                  <a:pt x="47016" y="83027"/>
                  <a:pt x="47334" y="83013"/>
                </a:cubicBezTo>
                <a:close/>
                <a:moveTo>
                  <a:pt x="30983" y="82971"/>
                </a:moveTo>
                <a:lnTo>
                  <a:pt x="31151" y="83013"/>
                </a:lnTo>
                <a:cubicBezTo>
                  <a:pt x="31470" y="83027"/>
                  <a:pt x="31784" y="83105"/>
                  <a:pt x="32091" y="83249"/>
                </a:cubicBezTo>
                <a:cubicBezTo>
                  <a:pt x="32146" y="83239"/>
                  <a:pt x="32198" y="83263"/>
                  <a:pt x="32251" y="83290"/>
                </a:cubicBezTo>
                <a:lnTo>
                  <a:pt x="32252" y="83319"/>
                </a:lnTo>
                <a:cubicBezTo>
                  <a:pt x="35784" y="84866"/>
                  <a:pt x="38550" y="92178"/>
                  <a:pt x="39045" y="101367"/>
                </a:cubicBezTo>
                <a:cubicBezTo>
                  <a:pt x="39046" y="101368"/>
                  <a:pt x="39048" y="101368"/>
                  <a:pt x="39050" y="101368"/>
                </a:cubicBezTo>
                <a:lnTo>
                  <a:pt x="39055" y="101542"/>
                </a:lnTo>
                <a:cubicBezTo>
                  <a:pt x="39105" y="102330"/>
                  <a:pt x="39129" y="103134"/>
                  <a:pt x="39128" y="103950"/>
                </a:cubicBezTo>
                <a:cubicBezTo>
                  <a:pt x="39141" y="104097"/>
                  <a:pt x="39142" y="104244"/>
                  <a:pt x="39142" y="104392"/>
                </a:cubicBezTo>
                <a:cubicBezTo>
                  <a:pt x="39142" y="104492"/>
                  <a:pt x="39142" y="104591"/>
                  <a:pt x="39136" y="104690"/>
                </a:cubicBezTo>
                <a:lnTo>
                  <a:pt x="39131" y="104689"/>
                </a:lnTo>
                <a:lnTo>
                  <a:pt x="39131" y="104702"/>
                </a:lnTo>
                <a:lnTo>
                  <a:pt x="38962" y="104660"/>
                </a:lnTo>
                <a:cubicBezTo>
                  <a:pt x="38644" y="104646"/>
                  <a:pt x="38330" y="104569"/>
                  <a:pt x="38023" y="104424"/>
                </a:cubicBezTo>
                <a:cubicBezTo>
                  <a:pt x="37968" y="104435"/>
                  <a:pt x="37916" y="104410"/>
                  <a:pt x="37864" y="104384"/>
                </a:cubicBezTo>
                <a:lnTo>
                  <a:pt x="37862" y="104354"/>
                </a:lnTo>
                <a:cubicBezTo>
                  <a:pt x="34330" y="102807"/>
                  <a:pt x="31564" y="95496"/>
                  <a:pt x="31069" y="86307"/>
                </a:cubicBezTo>
                <a:cubicBezTo>
                  <a:pt x="31068" y="86305"/>
                  <a:pt x="31066" y="86305"/>
                  <a:pt x="31065" y="86305"/>
                </a:cubicBezTo>
                <a:lnTo>
                  <a:pt x="31059" y="86131"/>
                </a:lnTo>
                <a:cubicBezTo>
                  <a:pt x="31009" y="85343"/>
                  <a:pt x="30985" y="84539"/>
                  <a:pt x="30986" y="83723"/>
                </a:cubicBezTo>
                <a:cubicBezTo>
                  <a:pt x="30973" y="83577"/>
                  <a:pt x="30972" y="83429"/>
                  <a:pt x="30972" y="83281"/>
                </a:cubicBezTo>
                <a:lnTo>
                  <a:pt x="30978" y="82983"/>
                </a:lnTo>
                <a:lnTo>
                  <a:pt x="30983" y="82984"/>
                </a:lnTo>
                <a:close/>
                <a:moveTo>
                  <a:pt x="30848" y="82971"/>
                </a:moveTo>
                <a:lnTo>
                  <a:pt x="30848" y="82984"/>
                </a:lnTo>
                <a:lnTo>
                  <a:pt x="30853" y="82983"/>
                </a:lnTo>
                <a:lnTo>
                  <a:pt x="30859" y="83281"/>
                </a:lnTo>
                <a:cubicBezTo>
                  <a:pt x="30859" y="83429"/>
                  <a:pt x="30858" y="83577"/>
                  <a:pt x="30845" y="83723"/>
                </a:cubicBezTo>
                <a:cubicBezTo>
                  <a:pt x="30845" y="84539"/>
                  <a:pt x="30821" y="85343"/>
                  <a:pt x="30772" y="86131"/>
                </a:cubicBezTo>
                <a:lnTo>
                  <a:pt x="30766" y="86305"/>
                </a:lnTo>
                <a:cubicBezTo>
                  <a:pt x="30765" y="86305"/>
                  <a:pt x="30763" y="86305"/>
                  <a:pt x="30761" y="86307"/>
                </a:cubicBezTo>
                <a:cubicBezTo>
                  <a:pt x="30266" y="95496"/>
                  <a:pt x="27500" y="102807"/>
                  <a:pt x="23968" y="104354"/>
                </a:cubicBezTo>
                <a:lnTo>
                  <a:pt x="23967" y="104384"/>
                </a:lnTo>
                <a:cubicBezTo>
                  <a:pt x="23915" y="104410"/>
                  <a:pt x="23862" y="104435"/>
                  <a:pt x="23808" y="104424"/>
                </a:cubicBezTo>
                <a:cubicBezTo>
                  <a:pt x="23501" y="104569"/>
                  <a:pt x="23187" y="104646"/>
                  <a:pt x="22868" y="104660"/>
                </a:cubicBezTo>
                <a:lnTo>
                  <a:pt x="22700" y="104702"/>
                </a:lnTo>
                <a:lnTo>
                  <a:pt x="22700" y="104689"/>
                </a:lnTo>
                <a:lnTo>
                  <a:pt x="22695" y="104690"/>
                </a:lnTo>
                <a:cubicBezTo>
                  <a:pt x="22689" y="104591"/>
                  <a:pt x="22689" y="104492"/>
                  <a:pt x="22689" y="104392"/>
                </a:cubicBezTo>
                <a:cubicBezTo>
                  <a:pt x="22689" y="104244"/>
                  <a:pt x="22689" y="104097"/>
                  <a:pt x="22702" y="103950"/>
                </a:cubicBezTo>
                <a:cubicBezTo>
                  <a:pt x="22702" y="103134"/>
                  <a:pt x="22726" y="102330"/>
                  <a:pt x="22776" y="101542"/>
                </a:cubicBezTo>
                <a:lnTo>
                  <a:pt x="22781" y="101368"/>
                </a:lnTo>
                <a:cubicBezTo>
                  <a:pt x="22783" y="101368"/>
                  <a:pt x="22784" y="101368"/>
                  <a:pt x="22786" y="101367"/>
                </a:cubicBezTo>
                <a:cubicBezTo>
                  <a:pt x="23281" y="92178"/>
                  <a:pt x="26047" y="84866"/>
                  <a:pt x="29579" y="83319"/>
                </a:cubicBezTo>
                <a:lnTo>
                  <a:pt x="29580" y="83290"/>
                </a:lnTo>
                <a:cubicBezTo>
                  <a:pt x="29632" y="83263"/>
                  <a:pt x="29685" y="83239"/>
                  <a:pt x="29740" y="83249"/>
                </a:cubicBezTo>
                <a:cubicBezTo>
                  <a:pt x="30047" y="83105"/>
                  <a:pt x="30361" y="83027"/>
                  <a:pt x="30679" y="83013"/>
                </a:cubicBezTo>
                <a:close/>
                <a:moveTo>
                  <a:pt x="14328" y="82971"/>
                </a:moveTo>
                <a:lnTo>
                  <a:pt x="14496" y="83013"/>
                </a:lnTo>
                <a:cubicBezTo>
                  <a:pt x="14815" y="83027"/>
                  <a:pt x="15129" y="83105"/>
                  <a:pt x="15436" y="83249"/>
                </a:cubicBezTo>
                <a:cubicBezTo>
                  <a:pt x="15491" y="83239"/>
                  <a:pt x="15543" y="83263"/>
                  <a:pt x="15596" y="83290"/>
                </a:cubicBezTo>
                <a:lnTo>
                  <a:pt x="15597" y="83319"/>
                </a:lnTo>
                <a:cubicBezTo>
                  <a:pt x="19129" y="84866"/>
                  <a:pt x="21895" y="92178"/>
                  <a:pt x="22390" y="101367"/>
                </a:cubicBezTo>
                <a:cubicBezTo>
                  <a:pt x="22391" y="101368"/>
                  <a:pt x="22393" y="101368"/>
                  <a:pt x="22395" y="101368"/>
                </a:cubicBezTo>
                <a:lnTo>
                  <a:pt x="22400" y="101542"/>
                </a:lnTo>
                <a:cubicBezTo>
                  <a:pt x="22450" y="102330"/>
                  <a:pt x="22474" y="103134"/>
                  <a:pt x="22473" y="103950"/>
                </a:cubicBezTo>
                <a:cubicBezTo>
                  <a:pt x="22486" y="104097"/>
                  <a:pt x="22487" y="104244"/>
                  <a:pt x="22487" y="104392"/>
                </a:cubicBezTo>
                <a:cubicBezTo>
                  <a:pt x="22487" y="104492"/>
                  <a:pt x="22487" y="104591"/>
                  <a:pt x="22481" y="104690"/>
                </a:cubicBezTo>
                <a:lnTo>
                  <a:pt x="22476" y="104689"/>
                </a:lnTo>
                <a:lnTo>
                  <a:pt x="22476" y="104702"/>
                </a:lnTo>
                <a:lnTo>
                  <a:pt x="22307" y="104660"/>
                </a:lnTo>
                <a:cubicBezTo>
                  <a:pt x="21989" y="104646"/>
                  <a:pt x="21675" y="104569"/>
                  <a:pt x="21368" y="104424"/>
                </a:cubicBezTo>
                <a:cubicBezTo>
                  <a:pt x="21313" y="104435"/>
                  <a:pt x="21261" y="104410"/>
                  <a:pt x="21209" y="104384"/>
                </a:cubicBezTo>
                <a:lnTo>
                  <a:pt x="21207" y="104354"/>
                </a:lnTo>
                <a:cubicBezTo>
                  <a:pt x="17675" y="102807"/>
                  <a:pt x="14909" y="95496"/>
                  <a:pt x="14414" y="86307"/>
                </a:cubicBezTo>
                <a:cubicBezTo>
                  <a:pt x="14413" y="86305"/>
                  <a:pt x="14411" y="86305"/>
                  <a:pt x="14409" y="86305"/>
                </a:cubicBezTo>
                <a:lnTo>
                  <a:pt x="14404" y="86131"/>
                </a:lnTo>
                <a:cubicBezTo>
                  <a:pt x="14354" y="85343"/>
                  <a:pt x="14330" y="84539"/>
                  <a:pt x="14331" y="83723"/>
                </a:cubicBezTo>
                <a:cubicBezTo>
                  <a:pt x="14318" y="83577"/>
                  <a:pt x="14317" y="83429"/>
                  <a:pt x="14317" y="83281"/>
                </a:cubicBezTo>
                <a:lnTo>
                  <a:pt x="14323" y="82983"/>
                </a:lnTo>
                <a:lnTo>
                  <a:pt x="14328" y="82984"/>
                </a:lnTo>
                <a:close/>
                <a:moveTo>
                  <a:pt x="14192" y="82971"/>
                </a:moveTo>
                <a:lnTo>
                  <a:pt x="14193" y="82984"/>
                </a:lnTo>
                <a:lnTo>
                  <a:pt x="14198" y="82983"/>
                </a:lnTo>
                <a:lnTo>
                  <a:pt x="14203" y="83281"/>
                </a:lnTo>
                <a:cubicBezTo>
                  <a:pt x="14203" y="83429"/>
                  <a:pt x="14203" y="83577"/>
                  <a:pt x="14190" y="83723"/>
                </a:cubicBezTo>
                <a:cubicBezTo>
                  <a:pt x="14190" y="84539"/>
                  <a:pt x="14166" y="85343"/>
                  <a:pt x="14117" y="86131"/>
                </a:cubicBezTo>
                <a:lnTo>
                  <a:pt x="14111" y="86305"/>
                </a:lnTo>
                <a:cubicBezTo>
                  <a:pt x="14110" y="86305"/>
                  <a:pt x="14108" y="86305"/>
                  <a:pt x="14106" y="86307"/>
                </a:cubicBezTo>
                <a:cubicBezTo>
                  <a:pt x="13611" y="95496"/>
                  <a:pt x="10845" y="102807"/>
                  <a:pt x="7313" y="104354"/>
                </a:cubicBezTo>
                <a:lnTo>
                  <a:pt x="7312" y="104384"/>
                </a:lnTo>
                <a:cubicBezTo>
                  <a:pt x="7260" y="104410"/>
                  <a:pt x="7207" y="104435"/>
                  <a:pt x="7153" y="104424"/>
                </a:cubicBezTo>
                <a:cubicBezTo>
                  <a:pt x="6846" y="104569"/>
                  <a:pt x="6532" y="104646"/>
                  <a:pt x="6213" y="104660"/>
                </a:cubicBezTo>
                <a:lnTo>
                  <a:pt x="6045" y="104702"/>
                </a:lnTo>
                <a:lnTo>
                  <a:pt x="6045" y="104689"/>
                </a:lnTo>
                <a:lnTo>
                  <a:pt x="6040" y="104690"/>
                </a:lnTo>
                <a:cubicBezTo>
                  <a:pt x="6034" y="104591"/>
                  <a:pt x="6034" y="104492"/>
                  <a:pt x="6034" y="104392"/>
                </a:cubicBezTo>
                <a:cubicBezTo>
                  <a:pt x="6034" y="104244"/>
                  <a:pt x="6034" y="104097"/>
                  <a:pt x="6047" y="103950"/>
                </a:cubicBezTo>
                <a:cubicBezTo>
                  <a:pt x="6047" y="103134"/>
                  <a:pt x="6071" y="102330"/>
                  <a:pt x="6121" y="101542"/>
                </a:cubicBezTo>
                <a:lnTo>
                  <a:pt x="6126" y="101368"/>
                </a:lnTo>
                <a:cubicBezTo>
                  <a:pt x="6128" y="101368"/>
                  <a:pt x="6129" y="101368"/>
                  <a:pt x="6131" y="101367"/>
                </a:cubicBezTo>
                <a:cubicBezTo>
                  <a:pt x="6626" y="92178"/>
                  <a:pt x="9392" y="84866"/>
                  <a:pt x="12924" y="83319"/>
                </a:cubicBezTo>
                <a:lnTo>
                  <a:pt x="12925" y="83290"/>
                </a:lnTo>
                <a:cubicBezTo>
                  <a:pt x="12977" y="83263"/>
                  <a:pt x="13030" y="83239"/>
                  <a:pt x="13085" y="83249"/>
                </a:cubicBezTo>
                <a:cubicBezTo>
                  <a:pt x="13392" y="83105"/>
                  <a:pt x="13706" y="83027"/>
                  <a:pt x="14024" y="83013"/>
                </a:cubicBezTo>
                <a:close/>
                <a:moveTo>
                  <a:pt x="107375" y="64236"/>
                </a:moveTo>
                <a:cubicBezTo>
                  <a:pt x="107899" y="71347"/>
                  <a:pt x="110014" y="76984"/>
                  <a:pt x="112723" y="78537"/>
                </a:cubicBezTo>
                <a:cubicBezTo>
                  <a:pt x="112198" y="71426"/>
                  <a:pt x="110084" y="65789"/>
                  <a:pt x="107375" y="64236"/>
                </a:cubicBezTo>
                <a:close/>
                <a:moveTo>
                  <a:pt x="104351" y="64236"/>
                </a:moveTo>
                <a:cubicBezTo>
                  <a:pt x="101642" y="65789"/>
                  <a:pt x="99528" y="71426"/>
                  <a:pt x="99003" y="78537"/>
                </a:cubicBezTo>
                <a:cubicBezTo>
                  <a:pt x="101712" y="76984"/>
                  <a:pt x="103827" y="71347"/>
                  <a:pt x="104351" y="64236"/>
                </a:cubicBezTo>
                <a:close/>
                <a:moveTo>
                  <a:pt x="90720" y="64236"/>
                </a:moveTo>
                <a:cubicBezTo>
                  <a:pt x="91244" y="71347"/>
                  <a:pt x="93359" y="76984"/>
                  <a:pt x="96068" y="78537"/>
                </a:cubicBezTo>
                <a:cubicBezTo>
                  <a:pt x="95543" y="71426"/>
                  <a:pt x="93429" y="65789"/>
                  <a:pt x="90720" y="64236"/>
                </a:cubicBezTo>
                <a:close/>
                <a:moveTo>
                  <a:pt x="87696" y="64236"/>
                </a:moveTo>
                <a:cubicBezTo>
                  <a:pt x="84987" y="65789"/>
                  <a:pt x="82873" y="71426"/>
                  <a:pt x="82348" y="78537"/>
                </a:cubicBezTo>
                <a:cubicBezTo>
                  <a:pt x="85057" y="76984"/>
                  <a:pt x="87172" y="71347"/>
                  <a:pt x="87696" y="64236"/>
                </a:cubicBezTo>
                <a:close/>
                <a:moveTo>
                  <a:pt x="74065" y="64236"/>
                </a:moveTo>
                <a:cubicBezTo>
                  <a:pt x="74589" y="71347"/>
                  <a:pt x="76704" y="76984"/>
                  <a:pt x="79413" y="78537"/>
                </a:cubicBezTo>
                <a:cubicBezTo>
                  <a:pt x="78888" y="71426"/>
                  <a:pt x="76774" y="65789"/>
                  <a:pt x="74065" y="64236"/>
                </a:cubicBezTo>
                <a:close/>
                <a:moveTo>
                  <a:pt x="71041" y="64236"/>
                </a:moveTo>
                <a:cubicBezTo>
                  <a:pt x="68332" y="65789"/>
                  <a:pt x="66218" y="71426"/>
                  <a:pt x="65693" y="78537"/>
                </a:cubicBezTo>
                <a:cubicBezTo>
                  <a:pt x="68402" y="76984"/>
                  <a:pt x="70517" y="71347"/>
                  <a:pt x="71041" y="64236"/>
                </a:cubicBezTo>
                <a:close/>
                <a:moveTo>
                  <a:pt x="57410" y="64236"/>
                </a:moveTo>
                <a:cubicBezTo>
                  <a:pt x="57934" y="71347"/>
                  <a:pt x="60049" y="76984"/>
                  <a:pt x="62758" y="78537"/>
                </a:cubicBezTo>
                <a:cubicBezTo>
                  <a:pt x="62233" y="71426"/>
                  <a:pt x="60119" y="65789"/>
                  <a:pt x="57410" y="64236"/>
                </a:cubicBezTo>
                <a:close/>
                <a:moveTo>
                  <a:pt x="54386" y="64236"/>
                </a:moveTo>
                <a:cubicBezTo>
                  <a:pt x="51677" y="65789"/>
                  <a:pt x="49563" y="71426"/>
                  <a:pt x="49038" y="78537"/>
                </a:cubicBezTo>
                <a:cubicBezTo>
                  <a:pt x="51747" y="76984"/>
                  <a:pt x="53862" y="71347"/>
                  <a:pt x="54386" y="64236"/>
                </a:cubicBezTo>
                <a:close/>
                <a:moveTo>
                  <a:pt x="40755" y="64236"/>
                </a:moveTo>
                <a:cubicBezTo>
                  <a:pt x="41279" y="71347"/>
                  <a:pt x="43394" y="76984"/>
                  <a:pt x="46102" y="78537"/>
                </a:cubicBezTo>
                <a:cubicBezTo>
                  <a:pt x="45578" y="71426"/>
                  <a:pt x="43464" y="65789"/>
                  <a:pt x="40755" y="64236"/>
                </a:cubicBezTo>
                <a:close/>
                <a:moveTo>
                  <a:pt x="37731" y="64236"/>
                </a:moveTo>
                <a:cubicBezTo>
                  <a:pt x="35022" y="65789"/>
                  <a:pt x="32908" y="71426"/>
                  <a:pt x="32383" y="78537"/>
                </a:cubicBezTo>
                <a:cubicBezTo>
                  <a:pt x="35092" y="76984"/>
                  <a:pt x="37206" y="71347"/>
                  <a:pt x="37731" y="64236"/>
                </a:cubicBezTo>
                <a:close/>
                <a:moveTo>
                  <a:pt x="24100" y="64236"/>
                </a:moveTo>
                <a:cubicBezTo>
                  <a:pt x="24624" y="71347"/>
                  <a:pt x="26739" y="76984"/>
                  <a:pt x="29447" y="78537"/>
                </a:cubicBezTo>
                <a:cubicBezTo>
                  <a:pt x="28923" y="71426"/>
                  <a:pt x="26808" y="65789"/>
                  <a:pt x="24100" y="64236"/>
                </a:cubicBezTo>
                <a:close/>
                <a:moveTo>
                  <a:pt x="21076" y="64236"/>
                </a:moveTo>
                <a:cubicBezTo>
                  <a:pt x="18367" y="65789"/>
                  <a:pt x="16253" y="71426"/>
                  <a:pt x="15728" y="78537"/>
                </a:cubicBezTo>
                <a:cubicBezTo>
                  <a:pt x="18437" y="76984"/>
                  <a:pt x="20551" y="71347"/>
                  <a:pt x="21076" y="64236"/>
                </a:cubicBezTo>
                <a:close/>
                <a:moveTo>
                  <a:pt x="7445" y="64236"/>
                </a:moveTo>
                <a:cubicBezTo>
                  <a:pt x="7969" y="71347"/>
                  <a:pt x="10084" y="76984"/>
                  <a:pt x="12792" y="78537"/>
                </a:cubicBezTo>
                <a:cubicBezTo>
                  <a:pt x="12268" y="71426"/>
                  <a:pt x="10153" y="65789"/>
                  <a:pt x="7445" y="64236"/>
                </a:cubicBezTo>
                <a:close/>
                <a:moveTo>
                  <a:pt x="120000" y="61538"/>
                </a:moveTo>
                <a:lnTo>
                  <a:pt x="120000" y="65030"/>
                </a:lnTo>
                <a:cubicBezTo>
                  <a:pt x="117783" y="67253"/>
                  <a:pt x="116116" y="72335"/>
                  <a:pt x="115658" y="78537"/>
                </a:cubicBezTo>
                <a:cubicBezTo>
                  <a:pt x="117480" y="77493"/>
                  <a:pt x="119032" y="74602"/>
                  <a:pt x="120000" y="70634"/>
                </a:cubicBezTo>
                <a:lnTo>
                  <a:pt x="120000" y="75924"/>
                </a:lnTo>
                <a:cubicBezTo>
                  <a:pt x="118816" y="79048"/>
                  <a:pt x="117264" y="81220"/>
                  <a:pt x="115527" y="81987"/>
                </a:cubicBezTo>
                <a:lnTo>
                  <a:pt x="115526" y="82017"/>
                </a:lnTo>
                <a:cubicBezTo>
                  <a:pt x="115473" y="82044"/>
                  <a:pt x="115421" y="82069"/>
                  <a:pt x="115366" y="82058"/>
                </a:cubicBezTo>
                <a:cubicBezTo>
                  <a:pt x="115059" y="82203"/>
                  <a:pt x="114746" y="82282"/>
                  <a:pt x="114427" y="82295"/>
                </a:cubicBezTo>
                <a:lnTo>
                  <a:pt x="114258" y="82338"/>
                </a:lnTo>
                <a:lnTo>
                  <a:pt x="114258" y="82325"/>
                </a:lnTo>
                <a:lnTo>
                  <a:pt x="114253" y="82326"/>
                </a:lnTo>
                <a:cubicBezTo>
                  <a:pt x="114248" y="82226"/>
                  <a:pt x="114247" y="82126"/>
                  <a:pt x="114247" y="82026"/>
                </a:cubicBezTo>
                <a:cubicBezTo>
                  <a:pt x="114247" y="81877"/>
                  <a:pt x="114248" y="81728"/>
                  <a:pt x="114261" y="81580"/>
                </a:cubicBezTo>
                <a:cubicBezTo>
                  <a:pt x="114260" y="80758"/>
                  <a:pt x="114285" y="79947"/>
                  <a:pt x="114334" y="79153"/>
                </a:cubicBezTo>
                <a:lnTo>
                  <a:pt x="114340" y="78978"/>
                </a:lnTo>
                <a:cubicBezTo>
                  <a:pt x="114341" y="78978"/>
                  <a:pt x="114343" y="78978"/>
                  <a:pt x="114345" y="78976"/>
                </a:cubicBezTo>
                <a:cubicBezTo>
                  <a:pt x="114785" y="70738"/>
                  <a:pt x="117022" y="63998"/>
                  <a:pt x="120000" y="61538"/>
                </a:cubicBezTo>
                <a:close/>
                <a:moveTo>
                  <a:pt x="105975" y="60435"/>
                </a:moveTo>
                <a:lnTo>
                  <a:pt x="106143" y="60478"/>
                </a:lnTo>
                <a:cubicBezTo>
                  <a:pt x="106462" y="60491"/>
                  <a:pt x="106776" y="60570"/>
                  <a:pt x="107083" y="60716"/>
                </a:cubicBezTo>
                <a:cubicBezTo>
                  <a:pt x="107138" y="60705"/>
                  <a:pt x="107190" y="60729"/>
                  <a:pt x="107242" y="60756"/>
                </a:cubicBezTo>
                <a:lnTo>
                  <a:pt x="107243" y="60786"/>
                </a:lnTo>
                <a:cubicBezTo>
                  <a:pt x="110775" y="62345"/>
                  <a:pt x="113542" y="69715"/>
                  <a:pt x="114036" y="78976"/>
                </a:cubicBezTo>
                <a:cubicBezTo>
                  <a:pt x="114038" y="78978"/>
                  <a:pt x="114040" y="78978"/>
                  <a:pt x="114041" y="78978"/>
                </a:cubicBezTo>
                <a:lnTo>
                  <a:pt x="114047" y="79153"/>
                </a:lnTo>
                <a:cubicBezTo>
                  <a:pt x="114097" y="79947"/>
                  <a:pt x="114121" y="80758"/>
                  <a:pt x="114120" y="81580"/>
                </a:cubicBezTo>
                <a:cubicBezTo>
                  <a:pt x="114133" y="81728"/>
                  <a:pt x="114134" y="81877"/>
                  <a:pt x="114134" y="82026"/>
                </a:cubicBezTo>
                <a:cubicBezTo>
                  <a:pt x="114134" y="82126"/>
                  <a:pt x="114133" y="82226"/>
                  <a:pt x="114128" y="82326"/>
                </a:cubicBezTo>
                <a:lnTo>
                  <a:pt x="114123" y="82325"/>
                </a:lnTo>
                <a:lnTo>
                  <a:pt x="114123" y="82338"/>
                </a:lnTo>
                <a:lnTo>
                  <a:pt x="113954" y="82295"/>
                </a:lnTo>
                <a:cubicBezTo>
                  <a:pt x="113636" y="82282"/>
                  <a:pt x="113322" y="82203"/>
                  <a:pt x="113015" y="82058"/>
                </a:cubicBezTo>
                <a:cubicBezTo>
                  <a:pt x="112960" y="82069"/>
                  <a:pt x="112908" y="82044"/>
                  <a:pt x="112855" y="82017"/>
                </a:cubicBezTo>
                <a:lnTo>
                  <a:pt x="112854" y="81987"/>
                </a:lnTo>
                <a:cubicBezTo>
                  <a:pt x="109322" y="80428"/>
                  <a:pt x="106556" y="73059"/>
                  <a:pt x="106061" y="63797"/>
                </a:cubicBezTo>
                <a:cubicBezTo>
                  <a:pt x="106060" y="63796"/>
                  <a:pt x="106058" y="63795"/>
                  <a:pt x="106056" y="63795"/>
                </a:cubicBezTo>
                <a:lnTo>
                  <a:pt x="106051" y="63620"/>
                </a:lnTo>
                <a:cubicBezTo>
                  <a:pt x="106001" y="62826"/>
                  <a:pt x="105977" y="62015"/>
                  <a:pt x="105977" y="61193"/>
                </a:cubicBezTo>
                <a:cubicBezTo>
                  <a:pt x="105965" y="61045"/>
                  <a:pt x="105964" y="60896"/>
                  <a:pt x="105964" y="60747"/>
                </a:cubicBezTo>
                <a:lnTo>
                  <a:pt x="105970" y="60447"/>
                </a:lnTo>
                <a:lnTo>
                  <a:pt x="105975" y="60448"/>
                </a:lnTo>
                <a:close/>
                <a:moveTo>
                  <a:pt x="105751" y="60435"/>
                </a:moveTo>
                <a:lnTo>
                  <a:pt x="105751" y="60448"/>
                </a:lnTo>
                <a:lnTo>
                  <a:pt x="105756" y="60447"/>
                </a:lnTo>
                <a:lnTo>
                  <a:pt x="105762" y="60747"/>
                </a:lnTo>
                <a:cubicBezTo>
                  <a:pt x="105762" y="60896"/>
                  <a:pt x="105761" y="61045"/>
                  <a:pt x="105749" y="61193"/>
                </a:cubicBezTo>
                <a:cubicBezTo>
                  <a:pt x="105749" y="62015"/>
                  <a:pt x="105725" y="62826"/>
                  <a:pt x="105675" y="63620"/>
                </a:cubicBezTo>
                <a:lnTo>
                  <a:pt x="105670" y="63795"/>
                </a:lnTo>
                <a:cubicBezTo>
                  <a:pt x="105668" y="63795"/>
                  <a:pt x="105666" y="63796"/>
                  <a:pt x="105665" y="63797"/>
                </a:cubicBezTo>
                <a:cubicBezTo>
                  <a:pt x="105170" y="73059"/>
                  <a:pt x="102404" y="80428"/>
                  <a:pt x="98872" y="81987"/>
                </a:cubicBezTo>
                <a:lnTo>
                  <a:pt x="98871" y="82017"/>
                </a:lnTo>
                <a:cubicBezTo>
                  <a:pt x="98818" y="82044"/>
                  <a:pt x="98766" y="82069"/>
                  <a:pt x="98711" y="82058"/>
                </a:cubicBezTo>
                <a:cubicBezTo>
                  <a:pt x="98404" y="82203"/>
                  <a:pt x="98090" y="82282"/>
                  <a:pt x="97772" y="82295"/>
                </a:cubicBezTo>
                <a:lnTo>
                  <a:pt x="97603" y="82338"/>
                </a:lnTo>
                <a:lnTo>
                  <a:pt x="97603" y="82325"/>
                </a:lnTo>
                <a:lnTo>
                  <a:pt x="97598" y="82326"/>
                </a:lnTo>
                <a:cubicBezTo>
                  <a:pt x="97593" y="82226"/>
                  <a:pt x="97592" y="82126"/>
                  <a:pt x="97592" y="82026"/>
                </a:cubicBezTo>
                <a:cubicBezTo>
                  <a:pt x="97592" y="81877"/>
                  <a:pt x="97593" y="81728"/>
                  <a:pt x="97606" y="81580"/>
                </a:cubicBezTo>
                <a:cubicBezTo>
                  <a:pt x="97605" y="80758"/>
                  <a:pt x="97630" y="79947"/>
                  <a:pt x="97679" y="79153"/>
                </a:cubicBezTo>
                <a:lnTo>
                  <a:pt x="97685" y="78978"/>
                </a:lnTo>
                <a:cubicBezTo>
                  <a:pt x="97686" y="78978"/>
                  <a:pt x="97688" y="78978"/>
                  <a:pt x="97690" y="78976"/>
                </a:cubicBezTo>
                <a:cubicBezTo>
                  <a:pt x="98184" y="69715"/>
                  <a:pt x="100951" y="62345"/>
                  <a:pt x="104483" y="60786"/>
                </a:cubicBezTo>
                <a:lnTo>
                  <a:pt x="104484" y="60756"/>
                </a:lnTo>
                <a:cubicBezTo>
                  <a:pt x="104536" y="60729"/>
                  <a:pt x="104588" y="60705"/>
                  <a:pt x="104643" y="60716"/>
                </a:cubicBezTo>
                <a:cubicBezTo>
                  <a:pt x="104950" y="60570"/>
                  <a:pt x="105264" y="60491"/>
                  <a:pt x="105583" y="60478"/>
                </a:cubicBezTo>
                <a:close/>
                <a:moveTo>
                  <a:pt x="89320" y="60435"/>
                </a:moveTo>
                <a:lnTo>
                  <a:pt x="89488" y="60478"/>
                </a:lnTo>
                <a:cubicBezTo>
                  <a:pt x="89807" y="60491"/>
                  <a:pt x="90121" y="60570"/>
                  <a:pt x="90428" y="60716"/>
                </a:cubicBezTo>
                <a:cubicBezTo>
                  <a:pt x="90483" y="60705"/>
                  <a:pt x="90535" y="60729"/>
                  <a:pt x="90587" y="60756"/>
                </a:cubicBezTo>
                <a:lnTo>
                  <a:pt x="90588" y="60786"/>
                </a:lnTo>
                <a:cubicBezTo>
                  <a:pt x="94120" y="62345"/>
                  <a:pt x="96887" y="69715"/>
                  <a:pt x="97381" y="78976"/>
                </a:cubicBezTo>
                <a:cubicBezTo>
                  <a:pt x="97383" y="78978"/>
                  <a:pt x="97385" y="78978"/>
                  <a:pt x="97386" y="78978"/>
                </a:cubicBezTo>
                <a:lnTo>
                  <a:pt x="97392" y="79153"/>
                </a:lnTo>
                <a:cubicBezTo>
                  <a:pt x="97441" y="79947"/>
                  <a:pt x="97466" y="80758"/>
                  <a:pt x="97465" y="81580"/>
                </a:cubicBezTo>
                <a:cubicBezTo>
                  <a:pt x="97478" y="81728"/>
                  <a:pt x="97479" y="81877"/>
                  <a:pt x="97479" y="82026"/>
                </a:cubicBezTo>
                <a:cubicBezTo>
                  <a:pt x="97479" y="82126"/>
                  <a:pt x="97478" y="82226"/>
                  <a:pt x="97473" y="82326"/>
                </a:cubicBezTo>
                <a:lnTo>
                  <a:pt x="97468" y="82325"/>
                </a:lnTo>
                <a:lnTo>
                  <a:pt x="97468" y="82338"/>
                </a:lnTo>
                <a:lnTo>
                  <a:pt x="97299" y="82295"/>
                </a:lnTo>
                <a:cubicBezTo>
                  <a:pt x="96981" y="82282"/>
                  <a:pt x="96667" y="82203"/>
                  <a:pt x="96360" y="82058"/>
                </a:cubicBezTo>
                <a:cubicBezTo>
                  <a:pt x="96305" y="82069"/>
                  <a:pt x="96253" y="82044"/>
                  <a:pt x="96200" y="82017"/>
                </a:cubicBezTo>
                <a:lnTo>
                  <a:pt x="96199" y="81987"/>
                </a:lnTo>
                <a:cubicBezTo>
                  <a:pt x="92667" y="80428"/>
                  <a:pt x="89901" y="73059"/>
                  <a:pt x="89406" y="63797"/>
                </a:cubicBezTo>
                <a:cubicBezTo>
                  <a:pt x="89405" y="63796"/>
                  <a:pt x="89403" y="63795"/>
                  <a:pt x="89401" y="63795"/>
                </a:cubicBezTo>
                <a:lnTo>
                  <a:pt x="89396" y="63620"/>
                </a:lnTo>
                <a:cubicBezTo>
                  <a:pt x="89346" y="62826"/>
                  <a:pt x="89322" y="62015"/>
                  <a:pt x="89322" y="61193"/>
                </a:cubicBezTo>
                <a:cubicBezTo>
                  <a:pt x="89310" y="61045"/>
                  <a:pt x="89309" y="60896"/>
                  <a:pt x="89309" y="60747"/>
                </a:cubicBezTo>
                <a:lnTo>
                  <a:pt x="89315" y="60447"/>
                </a:lnTo>
                <a:lnTo>
                  <a:pt x="89320" y="60448"/>
                </a:lnTo>
                <a:close/>
                <a:moveTo>
                  <a:pt x="89096" y="60435"/>
                </a:moveTo>
                <a:lnTo>
                  <a:pt x="89096" y="60448"/>
                </a:lnTo>
                <a:lnTo>
                  <a:pt x="89101" y="60447"/>
                </a:lnTo>
                <a:lnTo>
                  <a:pt x="89107" y="60747"/>
                </a:lnTo>
                <a:cubicBezTo>
                  <a:pt x="89107" y="60896"/>
                  <a:pt x="89106" y="61045"/>
                  <a:pt x="89094" y="61193"/>
                </a:cubicBezTo>
                <a:cubicBezTo>
                  <a:pt x="89094" y="62015"/>
                  <a:pt x="89070" y="62826"/>
                  <a:pt x="89020" y="63620"/>
                </a:cubicBezTo>
                <a:lnTo>
                  <a:pt x="89015" y="63795"/>
                </a:lnTo>
                <a:cubicBezTo>
                  <a:pt x="89013" y="63795"/>
                  <a:pt x="89011" y="63796"/>
                  <a:pt x="89010" y="63797"/>
                </a:cubicBezTo>
                <a:cubicBezTo>
                  <a:pt x="88515" y="73059"/>
                  <a:pt x="85749" y="80428"/>
                  <a:pt x="82217" y="81987"/>
                </a:cubicBezTo>
                <a:lnTo>
                  <a:pt x="82216" y="82017"/>
                </a:lnTo>
                <a:cubicBezTo>
                  <a:pt x="82163" y="82044"/>
                  <a:pt x="82111" y="82069"/>
                  <a:pt x="82056" y="82058"/>
                </a:cubicBezTo>
                <a:cubicBezTo>
                  <a:pt x="81749" y="82203"/>
                  <a:pt x="81435" y="82282"/>
                  <a:pt x="81117" y="82295"/>
                </a:cubicBezTo>
                <a:lnTo>
                  <a:pt x="80948" y="82338"/>
                </a:lnTo>
                <a:lnTo>
                  <a:pt x="80948" y="82325"/>
                </a:lnTo>
                <a:lnTo>
                  <a:pt x="80943" y="82326"/>
                </a:lnTo>
                <a:cubicBezTo>
                  <a:pt x="80938" y="82226"/>
                  <a:pt x="80937" y="82126"/>
                  <a:pt x="80937" y="82026"/>
                </a:cubicBezTo>
                <a:cubicBezTo>
                  <a:pt x="80937" y="81877"/>
                  <a:pt x="80938" y="81728"/>
                  <a:pt x="80951" y="81580"/>
                </a:cubicBezTo>
                <a:cubicBezTo>
                  <a:pt x="80950" y="80758"/>
                  <a:pt x="80975" y="79947"/>
                  <a:pt x="81024" y="79153"/>
                </a:cubicBezTo>
                <a:lnTo>
                  <a:pt x="81030" y="78978"/>
                </a:lnTo>
                <a:cubicBezTo>
                  <a:pt x="81031" y="78978"/>
                  <a:pt x="81033" y="78978"/>
                  <a:pt x="81035" y="78976"/>
                </a:cubicBezTo>
                <a:cubicBezTo>
                  <a:pt x="81529" y="69715"/>
                  <a:pt x="84296" y="62345"/>
                  <a:pt x="87828" y="60786"/>
                </a:cubicBezTo>
                <a:lnTo>
                  <a:pt x="87829" y="60756"/>
                </a:lnTo>
                <a:cubicBezTo>
                  <a:pt x="87881" y="60729"/>
                  <a:pt x="87933" y="60705"/>
                  <a:pt x="87988" y="60716"/>
                </a:cubicBezTo>
                <a:cubicBezTo>
                  <a:pt x="88295" y="60570"/>
                  <a:pt x="88609" y="60491"/>
                  <a:pt x="88928" y="60478"/>
                </a:cubicBezTo>
                <a:close/>
                <a:moveTo>
                  <a:pt x="72665" y="60435"/>
                </a:moveTo>
                <a:lnTo>
                  <a:pt x="72833" y="60478"/>
                </a:lnTo>
                <a:cubicBezTo>
                  <a:pt x="73152" y="60491"/>
                  <a:pt x="73466" y="60570"/>
                  <a:pt x="73773" y="60716"/>
                </a:cubicBezTo>
                <a:cubicBezTo>
                  <a:pt x="73828" y="60705"/>
                  <a:pt x="73880" y="60729"/>
                  <a:pt x="73932" y="60756"/>
                </a:cubicBezTo>
                <a:lnTo>
                  <a:pt x="73933" y="60786"/>
                </a:lnTo>
                <a:cubicBezTo>
                  <a:pt x="77465" y="62345"/>
                  <a:pt x="80232" y="69715"/>
                  <a:pt x="80726" y="78976"/>
                </a:cubicBezTo>
                <a:cubicBezTo>
                  <a:pt x="80728" y="78978"/>
                  <a:pt x="80730" y="78978"/>
                  <a:pt x="80731" y="78978"/>
                </a:cubicBezTo>
                <a:lnTo>
                  <a:pt x="80737" y="79153"/>
                </a:lnTo>
                <a:cubicBezTo>
                  <a:pt x="80786" y="79947"/>
                  <a:pt x="80811" y="80758"/>
                  <a:pt x="80810" y="81580"/>
                </a:cubicBezTo>
                <a:cubicBezTo>
                  <a:pt x="80823" y="81728"/>
                  <a:pt x="80824" y="81877"/>
                  <a:pt x="80824" y="82026"/>
                </a:cubicBezTo>
                <a:cubicBezTo>
                  <a:pt x="80824" y="82126"/>
                  <a:pt x="80823" y="82226"/>
                  <a:pt x="80818" y="82326"/>
                </a:cubicBezTo>
                <a:lnTo>
                  <a:pt x="80813" y="82325"/>
                </a:lnTo>
                <a:lnTo>
                  <a:pt x="80813" y="82338"/>
                </a:lnTo>
                <a:lnTo>
                  <a:pt x="80644" y="82295"/>
                </a:lnTo>
                <a:cubicBezTo>
                  <a:pt x="80326" y="82282"/>
                  <a:pt x="80012" y="82203"/>
                  <a:pt x="79705" y="82058"/>
                </a:cubicBezTo>
                <a:cubicBezTo>
                  <a:pt x="79650" y="82069"/>
                  <a:pt x="79598" y="82044"/>
                  <a:pt x="79545" y="82017"/>
                </a:cubicBezTo>
                <a:lnTo>
                  <a:pt x="79544" y="81987"/>
                </a:lnTo>
                <a:cubicBezTo>
                  <a:pt x="76012" y="80428"/>
                  <a:pt x="73246" y="73059"/>
                  <a:pt x="72751" y="63797"/>
                </a:cubicBezTo>
                <a:cubicBezTo>
                  <a:pt x="72750" y="63796"/>
                  <a:pt x="72748" y="63795"/>
                  <a:pt x="72746" y="63795"/>
                </a:cubicBezTo>
                <a:lnTo>
                  <a:pt x="72741" y="63620"/>
                </a:lnTo>
                <a:cubicBezTo>
                  <a:pt x="72691" y="62826"/>
                  <a:pt x="72667" y="62015"/>
                  <a:pt x="72667" y="61193"/>
                </a:cubicBezTo>
                <a:cubicBezTo>
                  <a:pt x="72655" y="61045"/>
                  <a:pt x="72654" y="60896"/>
                  <a:pt x="72654" y="60747"/>
                </a:cubicBezTo>
                <a:lnTo>
                  <a:pt x="72660" y="60447"/>
                </a:lnTo>
                <a:lnTo>
                  <a:pt x="72665" y="60448"/>
                </a:lnTo>
                <a:close/>
                <a:moveTo>
                  <a:pt x="72441" y="60435"/>
                </a:moveTo>
                <a:lnTo>
                  <a:pt x="72441" y="60448"/>
                </a:lnTo>
                <a:lnTo>
                  <a:pt x="72446" y="60447"/>
                </a:lnTo>
                <a:lnTo>
                  <a:pt x="72452" y="60747"/>
                </a:lnTo>
                <a:cubicBezTo>
                  <a:pt x="72452" y="60896"/>
                  <a:pt x="72451" y="61045"/>
                  <a:pt x="72439" y="61193"/>
                </a:cubicBezTo>
                <a:cubicBezTo>
                  <a:pt x="72439" y="62015"/>
                  <a:pt x="72415" y="62826"/>
                  <a:pt x="72365" y="63620"/>
                </a:cubicBezTo>
                <a:lnTo>
                  <a:pt x="72360" y="63795"/>
                </a:lnTo>
                <a:cubicBezTo>
                  <a:pt x="72358" y="63795"/>
                  <a:pt x="72356" y="63796"/>
                  <a:pt x="72355" y="63797"/>
                </a:cubicBezTo>
                <a:cubicBezTo>
                  <a:pt x="71860" y="73059"/>
                  <a:pt x="69094" y="80428"/>
                  <a:pt x="65562" y="81987"/>
                </a:cubicBezTo>
                <a:lnTo>
                  <a:pt x="65561" y="82017"/>
                </a:lnTo>
                <a:cubicBezTo>
                  <a:pt x="65508" y="82044"/>
                  <a:pt x="65456" y="82069"/>
                  <a:pt x="65401" y="82058"/>
                </a:cubicBezTo>
                <a:cubicBezTo>
                  <a:pt x="65094" y="82203"/>
                  <a:pt x="64780" y="82282"/>
                  <a:pt x="64462" y="82295"/>
                </a:cubicBezTo>
                <a:lnTo>
                  <a:pt x="64293" y="82338"/>
                </a:lnTo>
                <a:lnTo>
                  <a:pt x="64293" y="82325"/>
                </a:lnTo>
                <a:lnTo>
                  <a:pt x="64288" y="82326"/>
                </a:lnTo>
                <a:cubicBezTo>
                  <a:pt x="64283" y="82226"/>
                  <a:pt x="64282" y="82126"/>
                  <a:pt x="64282" y="82026"/>
                </a:cubicBezTo>
                <a:cubicBezTo>
                  <a:pt x="64282" y="81877"/>
                  <a:pt x="64283" y="81728"/>
                  <a:pt x="64296" y="81580"/>
                </a:cubicBezTo>
                <a:cubicBezTo>
                  <a:pt x="64295" y="80758"/>
                  <a:pt x="64319" y="79947"/>
                  <a:pt x="64369" y="79153"/>
                </a:cubicBezTo>
                <a:lnTo>
                  <a:pt x="64375" y="78978"/>
                </a:lnTo>
                <a:cubicBezTo>
                  <a:pt x="64376" y="78978"/>
                  <a:pt x="64378" y="78978"/>
                  <a:pt x="64380" y="78976"/>
                </a:cubicBezTo>
                <a:cubicBezTo>
                  <a:pt x="64874" y="69715"/>
                  <a:pt x="67641" y="62345"/>
                  <a:pt x="71173" y="60786"/>
                </a:cubicBezTo>
                <a:lnTo>
                  <a:pt x="71174" y="60756"/>
                </a:lnTo>
                <a:cubicBezTo>
                  <a:pt x="71226" y="60729"/>
                  <a:pt x="71278" y="60705"/>
                  <a:pt x="71333" y="60716"/>
                </a:cubicBezTo>
                <a:cubicBezTo>
                  <a:pt x="71640" y="60570"/>
                  <a:pt x="71954" y="60491"/>
                  <a:pt x="72273" y="60478"/>
                </a:cubicBezTo>
                <a:close/>
                <a:moveTo>
                  <a:pt x="56010" y="60435"/>
                </a:moveTo>
                <a:lnTo>
                  <a:pt x="56178" y="60478"/>
                </a:lnTo>
                <a:cubicBezTo>
                  <a:pt x="56497" y="60491"/>
                  <a:pt x="56811" y="60570"/>
                  <a:pt x="57118" y="60716"/>
                </a:cubicBezTo>
                <a:cubicBezTo>
                  <a:pt x="57173" y="60705"/>
                  <a:pt x="57225" y="60729"/>
                  <a:pt x="57277" y="60756"/>
                </a:cubicBezTo>
                <a:lnTo>
                  <a:pt x="57278" y="60786"/>
                </a:lnTo>
                <a:cubicBezTo>
                  <a:pt x="60810" y="62345"/>
                  <a:pt x="63577" y="69715"/>
                  <a:pt x="64071" y="78976"/>
                </a:cubicBezTo>
                <a:cubicBezTo>
                  <a:pt x="64073" y="78978"/>
                  <a:pt x="64075" y="78978"/>
                  <a:pt x="64076" y="78978"/>
                </a:cubicBezTo>
                <a:lnTo>
                  <a:pt x="64082" y="79153"/>
                </a:lnTo>
                <a:cubicBezTo>
                  <a:pt x="64131" y="79947"/>
                  <a:pt x="64156" y="80758"/>
                  <a:pt x="64155" y="81580"/>
                </a:cubicBezTo>
                <a:cubicBezTo>
                  <a:pt x="64168" y="81728"/>
                  <a:pt x="64169" y="81877"/>
                  <a:pt x="64169" y="82026"/>
                </a:cubicBezTo>
                <a:cubicBezTo>
                  <a:pt x="64169" y="82126"/>
                  <a:pt x="64168" y="82226"/>
                  <a:pt x="64163" y="82326"/>
                </a:cubicBezTo>
                <a:lnTo>
                  <a:pt x="64158" y="82325"/>
                </a:lnTo>
                <a:lnTo>
                  <a:pt x="64158" y="82338"/>
                </a:lnTo>
                <a:lnTo>
                  <a:pt x="63989" y="82295"/>
                </a:lnTo>
                <a:cubicBezTo>
                  <a:pt x="63670" y="82282"/>
                  <a:pt x="63357" y="82203"/>
                  <a:pt x="63050" y="82058"/>
                </a:cubicBezTo>
                <a:cubicBezTo>
                  <a:pt x="62995" y="82069"/>
                  <a:pt x="62943" y="82044"/>
                  <a:pt x="62890" y="82017"/>
                </a:cubicBezTo>
                <a:lnTo>
                  <a:pt x="62889" y="81987"/>
                </a:lnTo>
                <a:cubicBezTo>
                  <a:pt x="59357" y="80428"/>
                  <a:pt x="56591" y="73059"/>
                  <a:pt x="56096" y="63797"/>
                </a:cubicBezTo>
                <a:cubicBezTo>
                  <a:pt x="56095" y="63796"/>
                  <a:pt x="56093" y="63795"/>
                  <a:pt x="56091" y="63795"/>
                </a:cubicBezTo>
                <a:lnTo>
                  <a:pt x="56086" y="63620"/>
                </a:lnTo>
                <a:cubicBezTo>
                  <a:pt x="56036" y="62826"/>
                  <a:pt x="56012" y="62015"/>
                  <a:pt x="56012" y="61193"/>
                </a:cubicBezTo>
                <a:cubicBezTo>
                  <a:pt x="55999" y="61045"/>
                  <a:pt x="55999" y="60896"/>
                  <a:pt x="55999" y="60747"/>
                </a:cubicBezTo>
                <a:lnTo>
                  <a:pt x="56005" y="60447"/>
                </a:lnTo>
                <a:lnTo>
                  <a:pt x="56010" y="60448"/>
                </a:lnTo>
                <a:close/>
                <a:moveTo>
                  <a:pt x="55786" y="60435"/>
                </a:moveTo>
                <a:lnTo>
                  <a:pt x="55786" y="60448"/>
                </a:lnTo>
                <a:lnTo>
                  <a:pt x="55791" y="60447"/>
                </a:lnTo>
                <a:lnTo>
                  <a:pt x="55797" y="60747"/>
                </a:lnTo>
                <a:cubicBezTo>
                  <a:pt x="55797" y="60896"/>
                  <a:pt x="55796" y="61045"/>
                  <a:pt x="55783" y="61193"/>
                </a:cubicBezTo>
                <a:cubicBezTo>
                  <a:pt x="55784" y="62015"/>
                  <a:pt x="55760" y="62826"/>
                  <a:pt x="55710" y="63620"/>
                </a:cubicBezTo>
                <a:lnTo>
                  <a:pt x="55705" y="63795"/>
                </a:lnTo>
                <a:cubicBezTo>
                  <a:pt x="55703" y="63795"/>
                  <a:pt x="55701" y="63796"/>
                  <a:pt x="55700" y="63797"/>
                </a:cubicBezTo>
                <a:cubicBezTo>
                  <a:pt x="55205" y="73059"/>
                  <a:pt x="52439" y="80428"/>
                  <a:pt x="48907" y="81987"/>
                </a:cubicBezTo>
                <a:lnTo>
                  <a:pt x="48906" y="82017"/>
                </a:lnTo>
                <a:cubicBezTo>
                  <a:pt x="48853" y="82044"/>
                  <a:pt x="48801" y="82069"/>
                  <a:pt x="48746" y="82058"/>
                </a:cubicBezTo>
                <a:cubicBezTo>
                  <a:pt x="48439" y="82203"/>
                  <a:pt x="48125" y="82282"/>
                  <a:pt x="47807" y="82295"/>
                </a:cubicBezTo>
                <a:lnTo>
                  <a:pt x="47638" y="82338"/>
                </a:lnTo>
                <a:lnTo>
                  <a:pt x="47638" y="82325"/>
                </a:lnTo>
                <a:lnTo>
                  <a:pt x="47633" y="82326"/>
                </a:lnTo>
                <a:cubicBezTo>
                  <a:pt x="47628" y="82226"/>
                  <a:pt x="47627" y="82126"/>
                  <a:pt x="47627" y="82026"/>
                </a:cubicBezTo>
                <a:cubicBezTo>
                  <a:pt x="47627" y="81877"/>
                  <a:pt x="47628" y="81728"/>
                  <a:pt x="47641" y="81580"/>
                </a:cubicBezTo>
                <a:cubicBezTo>
                  <a:pt x="47640" y="80758"/>
                  <a:pt x="47664" y="79947"/>
                  <a:pt x="47714" y="79153"/>
                </a:cubicBezTo>
                <a:lnTo>
                  <a:pt x="47720" y="78978"/>
                </a:lnTo>
                <a:cubicBezTo>
                  <a:pt x="47721" y="78978"/>
                  <a:pt x="47723" y="78978"/>
                  <a:pt x="47725" y="78976"/>
                </a:cubicBezTo>
                <a:cubicBezTo>
                  <a:pt x="48219" y="69715"/>
                  <a:pt x="50985" y="62345"/>
                  <a:pt x="54517" y="60786"/>
                </a:cubicBezTo>
                <a:lnTo>
                  <a:pt x="54519" y="60756"/>
                </a:lnTo>
                <a:cubicBezTo>
                  <a:pt x="54571" y="60729"/>
                  <a:pt x="54623" y="60705"/>
                  <a:pt x="54678" y="60716"/>
                </a:cubicBezTo>
                <a:cubicBezTo>
                  <a:pt x="54985" y="60570"/>
                  <a:pt x="55299" y="60491"/>
                  <a:pt x="55618" y="60478"/>
                </a:cubicBezTo>
                <a:close/>
                <a:moveTo>
                  <a:pt x="39355" y="60435"/>
                </a:moveTo>
                <a:lnTo>
                  <a:pt x="39523" y="60478"/>
                </a:lnTo>
                <a:cubicBezTo>
                  <a:pt x="39842" y="60491"/>
                  <a:pt x="40156" y="60570"/>
                  <a:pt x="40463" y="60716"/>
                </a:cubicBezTo>
                <a:cubicBezTo>
                  <a:pt x="40518" y="60705"/>
                  <a:pt x="40570" y="60729"/>
                  <a:pt x="40622" y="60756"/>
                </a:cubicBezTo>
                <a:lnTo>
                  <a:pt x="40623" y="60786"/>
                </a:lnTo>
                <a:cubicBezTo>
                  <a:pt x="44155" y="62345"/>
                  <a:pt x="46921" y="69715"/>
                  <a:pt x="47416" y="78976"/>
                </a:cubicBezTo>
                <a:cubicBezTo>
                  <a:pt x="47418" y="78978"/>
                  <a:pt x="47420" y="78978"/>
                  <a:pt x="47421" y="78978"/>
                </a:cubicBezTo>
                <a:lnTo>
                  <a:pt x="47427" y="79153"/>
                </a:lnTo>
                <a:cubicBezTo>
                  <a:pt x="47476" y="79947"/>
                  <a:pt x="47500" y="80758"/>
                  <a:pt x="47500" y="81580"/>
                </a:cubicBezTo>
                <a:cubicBezTo>
                  <a:pt x="47513" y="81728"/>
                  <a:pt x="47514" y="81877"/>
                  <a:pt x="47514" y="82026"/>
                </a:cubicBezTo>
                <a:cubicBezTo>
                  <a:pt x="47514" y="82126"/>
                  <a:pt x="47513" y="82226"/>
                  <a:pt x="47508" y="82326"/>
                </a:cubicBezTo>
                <a:lnTo>
                  <a:pt x="47503" y="82325"/>
                </a:lnTo>
                <a:lnTo>
                  <a:pt x="47503" y="82338"/>
                </a:lnTo>
                <a:lnTo>
                  <a:pt x="47334" y="82295"/>
                </a:lnTo>
                <a:cubicBezTo>
                  <a:pt x="47015" y="82282"/>
                  <a:pt x="46702" y="82203"/>
                  <a:pt x="46395" y="82058"/>
                </a:cubicBezTo>
                <a:cubicBezTo>
                  <a:pt x="46340" y="82069"/>
                  <a:pt x="46288" y="82044"/>
                  <a:pt x="46235" y="82017"/>
                </a:cubicBezTo>
                <a:lnTo>
                  <a:pt x="46234" y="81987"/>
                </a:lnTo>
                <a:cubicBezTo>
                  <a:pt x="42702" y="80428"/>
                  <a:pt x="39936" y="73059"/>
                  <a:pt x="39441" y="63797"/>
                </a:cubicBezTo>
                <a:cubicBezTo>
                  <a:pt x="39439" y="63796"/>
                  <a:pt x="39438" y="63795"/>
                  <a:pt x="39436" y="63795"/>
                </a:cubicBezTo>
                <a:lnTo>
                  <a:pt x="39431" y="63620"/>
                </a:lnTo>
                <a:cubicBezTo>
                  <a:pt x="39381" y="62826"/>
                  <a:pt x="39357" y="62015"/>
                  <a:pt x="39357" y="61193"/>
                </a:cubicBezTo>
                <a:cubicBezTo>
                  <a:pt x="39344" y="61045"/>
                  <a:pt x="39344" y="60896"/>
                  <a:pt x="39344" y="60747"/>
                </a:cubicBezTo>
                <a:lnTo>
                  <a:pt x="39350" y="60447"/>
                </a:lnTo>
                <a:lnTo>
                  <a:pt x="39355" y="60448"/>
                </a:lnTo>
                <a:close/>
                <a:moveTo>
                  <a:pt x="39131" y="60435"/>
                </a:moveTo>
                <a:lnTo>
                  <a:pt x="39131" y="60448"/>
                </a:lnTo>
                <a:lnTo>
                  <a:pt x="39136" y="60447"/>
                </a:lnTo>
                <a:lnTo>
                  <a:pt x="39142" y="60747"/>
                </a:lnTo>
                <a:cubicBezTo>
                  <a:pt x="39142" y="60896"/>
                  <a:pt x="39141" y="61045"/>
                  <a:pt x="39128" y="61193"/>
                </a:cubicBezTo>
                <a:cubicBezTo>
                  <a:pt x="39129" y="62015"/>
                  <a:pt x="39105" y="62826"/>
                  <a:pt x="39055" y="63620"/>
                </a:cubicBezTo>
                <a:lnTo>
                  <a:pt x="39050" y="63795"/>
                </a:lnTo>
                <a:cubicBezTo>
                  <a:pt x="39048" y="63795"/>
                  <a:pt x="39046" y="63796"/>
                  <a:pt x="39045" y="63797"/>
                </a:cubicBezTo>
                <a:cubicBezTo>
                  <a:pt x="38550" y="73059"/>
                  <a:pt x="35784" y="80428"/>
                  <a:pt x="32252" y="81987"/>
                </a:cubicBezTo>
                <a:lnTo>
                  <a:pt x="32251" y="82017"/>
                </a:lnTo>
                <a:cubicBezTo>
                  <a:pt x="32198" y="82044"/>
                  <a:pt x="32146" y="82069"/>
                  <a:pt x="32091" y="82058"/>
                </a:cubicBezTo>
                <a:cubicBezTo>
                  <a:pt x="31784" y="82203"/>
                  <a:pt x="31470" y="82282"/>
                  <a:pt x="31152" y="82295"/>
                </a:cubicBezTo>
                <a:lnTo>
                  <a:pt x="30983" y="82338"/>
                </a:lnTo>
                <a:lnTo>
                  <a:pt x="30983" y="82325"/>
                </a:lnTo>
                <a:lnTo>
                  <a:pt x="30978" y="82326"/>
                </a:lnTo>
                <a:cubicBezTo>
                  <a:pt x="30972" y="82226"/>
                  <a:pt x="30972" y="82126"/>
                  <a:pt x="30972" y="82026"/>
                </a:cubicBezTo>
                <a:cubicBezTo>
                  <a:pt x="30972" y="81877"/>
                  <a:pt x="30973" y="81728"/>
                  <a:pt x="30986" y="81580"/>
                </a:cubicBezTo>
                <a:cubicBezTo>
                  <a:pt x="30985" y="80758"/>
                  <a:pt x="31009" y="79947"/>
                  <a:pt x="31059" y="79153"/>
                </a:cubicBezTo>
                <a:lnTo>
                  <a:pt x="31065" y="78978"/>
                </a:lnTo>
                <a:cubicBezTo>
                  <a:pt x="31066" y="78978"/>
                  <a:pt x="31068" y="78978"/>
                  <a:pt x="31069" y="78976"/>
                </a:cubicBezTo>
                <a:cubicBezTo>
                  <a:pt x="31564" y="69715"/>
                  <a:pt x="34330" y="62345"/>
                  <a:pt x="37862" y="60786"/>
                </a:cubicBezTo>
                <a:lnTo>
                  <a:pt x="37864" y="60756"/>
                </a:lnTo>
                <a:cubicBezTo>
                  <a:pt x="37916" y="60729"/>
                  <a:pt x="37968" y="60705"/>
                  <a:pt x="38023" y="60716"/>
                </a:cubicBezTo>
                <a:cubicBezTo>
                  <a:pt x="38330" y="60570"/>
                  <a:pt x="38644" y="60491"/>
                  <a:pt x="38963" y="60478"/>
                </a:cubicBezTo>
                <a:close/>
                <a:moveTo>
                  <a:pt x="22700" y="60435"/>
                </a:moveTo>
                <a:lnTo>
                  <a:pt x="22868" y="60478"/>
                </a:lnTo>
                <a:cubicBezTo>
                  <a:pt x="23187" y="60491"/>
                  <a:pt x="23501" y="60570"/>
                  <a:pt x="23808" y="60716"/>
                </a:cubicBezTo>
                <a:cubicBezTo>
                  <a:pt x="23862" y="60705"/>
                  <a:pt x="23915" y="60729"/>
                  <a:pt x="23967" y="60756"/>
                </a:cubicBezTo>
                <a:lnTo>
                  <a:pt x="23968" y="60786"/>
                </a:lnTo>
                <a:cubicBezTo>
                  <a:pt x="27500" y="62345"/>
                  <a:pt x="30266" y="69715"/>
                  <a:pt x="30761" y="78976"/>
                </a:cubicBezTo>
                <a:cubicBezTo>
                  <a:pt x="30763" y="78978"/>
                  <a:pt x="30765" y="78978"/>
                  <a:pt x="30766" y="78978"/>
                </a:cubicBezTo>
                <a:lnTo>
                  <a:pt x="30772" y="79153"/>
                </a:lnTo>
                <a:cubicBezTo>
                  <a:pt x="30821" y="79947"/>
                  <a:pt x="30845" y="80758"/>
                  <a:pt x="30845" y="81580"/>
                </a:cubicBezTo>
                <a:cubicBezTo>
                  <a:pt x="30858" y="81728"/>
                  <a:pt x="30859" y="81877"/>
                  <a:pt x="30859" y="82026"/>
                </a:cubicBezTo>
                <a:cubicBezTo>
                  <a:pt x="30859" y="82126"/>
                  <a:pt x="30858" y="82226"/>
                  <a:pt x="30853" y="82326"/>
                </a:cubicBezTo>
                <a:lnTo>
                  <a:pt x="30848" y="82325"/>
                </a:lnTo>
                <a:lnTo>
                  <a:pt x="30848" y="82338"/>
                </a:lnTo>
                <a:lnTo>
                  <a:pt x="30679" y="82295"/>
                </a:lnTo>
                <a:cubicBezTo>
                  <a:pt x="30360" y="82282"/>
                  <a:pt x="30047" y="82203"/>
                  <a:pt x="29740" y="82058"/>
                </a:cubicBezTo>
                <a:cubicBezTo>
                  <a:pt x="29685" y="82069"/>
                  <a:pt x="29632" y="82044"/>
                  <a:pt x="29580" y="82017"/>
                </a:cubicBezTo>
                <a:lnTo>
                  <a:pt x="29579" y="81987"/>
                </a:lnTo>
                <a:cubicBezTo>
                  <a:pt x="26047" y="80428"/>
                  <a:pt x="23281" y="73059"/>
                  <a:pt x="22786" y="63797"/>
                </a:cubicBezTo>
                <a:cubicBezTo>
                  <a:pt x="22784" y="63796"/>
                  <a:pt x="22783" y="63795"/>
                  <a:pt x="22781" y="63795"/>
                </a:cubicBezTo>
                <a:lnTo>
                  <a:pt x="22776" y="63620"/>
                </a:lnTo>
                <a:cubicBezTo>
                  <a:pt x="22726" y="62826"/>
                  <a:pt x="22702" y="62015"/>
                  <a:pt x="22702" y="61193"/>
                </a:cubicBezTo>
                <a:cubicBezTo>
                  <a:pt x="22689" y="61045"/>
                  <a:pt x="22689" y="60896"/>
                  <a:pt x="22689" y="60747"/>
                </a:cubicBezTo>
                <a:lnTo>
                  <a:pt x="22695" y="60447"/>
                </a:lnTo>
                <a:lnTo>
                  <a:pt x="22700" y="60448"/>
                </a:lnTo>
                <a:close/>
                <a:moveTo>
                  <a:pt x="22476" y="60435"/>
                </a:moveTo>
                <a:lnTo>
                  <a:pt x="22476" y="60448"/>
                </a:lnTo>
                <a:lnTo>
                  <a:pt x="22481" y="60447"/>
                </a:lnTo>
                <a:lnTo>
                  <a:pt x="22487" y="60747"/>
                </a:lnTo>
                <a:cubicBezTo>
                  <a:pt x="22487" y="60896"/>
                  <a:pt x="22486" y="61045"/>
                  <a:pt x="22473" y="61193"/>
                </a:cubicBezTo>
                <a:cubicBezTo>
                  <a:pt x="22474" y="62015"/>
                  <a:pt x="22450" y="62826"/>
                  <a:pt x="22400" y="63620"/>
                </a:cubicBezTo>
                <a:lnTo>
                  <a:pt x="22395" y="63795"/>
                </a:lnTo>
                <a:cubicBezTo>
                  <a:pt x="22393" y="63795"/>
                  <a:pt x="22391" y="63796"/>
                  <a:pt x="22390" y="63797"/>
                </a:cubicBezTo>
                <a:cubicBezTo>
                  <a:pt x="21895" y="73059"/>
                  <a:pt x="19129" y="80428"/>
                  <a:pt x="15597" y="81987"/>
                </a:cubicBezTo>
                <a:lnTo>
                  <a:pt x="15596" y="82017"/>
                </a:lnTo>
                <a:cubicBezTo>
                  <a:pt x="15543" y="82044"/>
                  <a:pt x="15491" y="82069"/>
                  <a:pt x="15436" y="82058"/>
                </a:cubicBezTo>
                <a:cubicBezTo>
                  <a:pt x="15129" y="82203"/>
                  <a:pt x="14815" y="82282"/>
                  <a:pt x="14497" y="82295"/>
                </a:cubicBezTo>
                <a:lnTo>
                  <a:pt x="14328" y="82338"/>
                </a:lnTo>
                <a:lnTo>
                  <a:pt x="14328" y="82325"/>
                </a:lnTo>
                <a:lnTo>
                  <a:pt x="14323" y="82326"/>
                </a:lnTo>
                <a:cubicBezTo>
                  <a:pt x="14317" y="82226"/>
                  <a:pt x="14317" y="82126"/>
                  <a:pt x="14317" y="82026"/>
                </a:cubicBezTo>
                <a:cubicBezTo>
                  <a:pt x="14317" y="81877"/>
                  <a:pt x="14318" y="81728"/>
                  <a:pt x="14331" y="81580"/>
                </a:cubicBezTo>
                <a:cubicBezTo>
                  <a:pt x="14330" y="80758"/>
                  <a:pt x="14354" y="79947"/>
                  <a:pt x="14404" y="79153"/>
                </a:cubicBezTo>
                <a:lnTo>
                  <a:pt x="14409" y="78978"/>
                </a:lnTo>
                <a:cubicBezTo>
                  <a:pt x="14411" y="78978"/>
                  <a:pt x="14413" y="78978"/>
                  <a:pt x="14414" y="78976"/>
                </a:cubicBezTo>
                <a:cubicBezTo>
                  <a:pt x="14909" y="69715"/>
                  <a:pt x="17675" y="62345"/>
                  <a:pt x="21207" y="60786"/>
                </a:cubicBezTo>
                <a:lnTo>
                  <a:pt x="21209" y="60756"/>
                </a:lnTo>
                <a:cubicBezTo>
                  <a:pt x="21261" y="60729"/>
                  <a:pt x="21313" y="60705"/>
                  <a:pt x="21368" y="60716"/>
                </a:cubicBezTo>
                <a:cubicBezTo>
                  <a:pt x="21675" y="60570"/>
                  <a:pt x="21989" y="60491"/>
                  <a:pt x="22308" y="60478"/>
                </a:cubicBezTo>
                <a:close/>
                <a:moveTo>
                  <a:pt x="6045" y="60435"/>
                </a:moveTo>
                <a:lnTo>
                  <a:pt x="6213" y="60478"/>
                </a:lnTo>
                <a:cubicBezTo>
                  <a:pt x="6532" y="60491"/>
                  <a:pt x="6846" y="60570"/>
                  <a:pt x="7153" y="60716"/>
                </a:cubicBezTo>
                <a:cubicBezTo>
                  <a:pt x="7207" y="60705"/>
                  <a:pt x="7260" y="60729"/>
                  <a:pt x="7312" y="60756"/>
                </a:cubicBezTo>
                <a:lnTo>
                  <a:pt x="7313" y="60786"/>
                </a:lnTo>
                <a:cubicBezTo>
                  <a:pt x="10845" y="62345"/>
                  <a:pt x="13611" y="69715"/>
                  <a:pt x="14106" y="78976"/>
                </a:cubicBezTo>
                <a:cubicBezTo>
                  <a:pt x="14108" y="78978"/>
                  <a:pt x="14110" y="78978"/>
                  <a:pt x="14111" y="78978"/>
                </a:cubicBezTo>
                <a:lnTo>
                  <a:pt x="14117" y="79153"/>
                </a:lnTo>
                <a:cubicBezTo>
                  <a:pt x="14166" y="79947"/>
                  <a:pt x="14190" y="80758"/>
                  <a:pt x="14190" y="81580"/>
                </a:cubicBezTo>
                <a:cubicBezTo>
                  <a:pt x="14203" y="81728"/>
                  <a:pt x="14204" y="81877"/>
                  <a:pt x="14204" y="82026"/>
                </a:cubicBezTo>
                <a:cubicBezTo>
                  <a:pt x="14204" y="82126"/>
                  <a:pt x="14203" y="82226"/>
                  <a:pt x="14198" y="82326"/>
                </a:cubicBezTo>
                <a:lnTo>
                  <a:pt x="14193" y="82325"/>
                </a:lnTo>
                <a:lnTo>
                  <a:pt x="14193" y="82338"/>
                </a:lnTo>
                <a:lnTo>
                  <a:pt x="14024" y="82295"/>
                </a:lnTo>
                <a:cubicBezTo>
                  <a:pt x="13705" y="82282"/>
                  <a:pt x="13392" y="82203"/>
                  <a:pt x="13085" y="82058"/>
                </a:cubicBezTo>
                <a:cubicBezTo>
                  <a:pt x="13030" y="82069"/>
                  <a:pt x="12977" y="82044"/>
                  <a:pt x="12925" y="82017"/>
                </a:cubicBezTo>
                <a:lnTo>
                  <a:pt x="12924" y="81987"/>
                </a:lnTo>
                <a:cubicBezTo>
                  <a:pt x="9392" y="80428"/>
                  <a:pt x="6626" y="73059"/>
                  <a:pt x="6131" y="63797"/>
                </a:cubicBezTo>
                <a:cubicBezTo>
                  <a:pt x="6129" y="63796"/>
                  <a:pt x="6128" y="63795"/>
                  <a:pt x="6126" y="63795"/>
                </a:cubicBezTo>
                <a:lnTo>
                  <a:pt x="6121" y="63620"/>
                </a:lnTo>
                <a:cubicBezTo>
                  <a:pt x="6071" y="62826"/>
                  <a:pt x="6047" y="62015"/>
                  <a:pt x="6047" y="61193"/>
                </a:cubicBezTo>
                <a:cubicBezTo>
                  <a:pt x="6034" y="61045"/>
                  <a:pt x="6034" y="60896"/>
                  <a:pt x="6034" y="60747"/>
                </a:cubicBezTo>
                <a:lnTo>
                  <a:pt x="6040" y="60447"/>
                </a:lnTo>
                <a:lnTo>
                  <a:pt x="6045" y="60448"/>
                </a:lnTo>
                <a:close/>
                <a:moveTo>
                  <a:pt x="5821" y="60435"/>
                </a:moveTo>
                <a:lnTo>
                  <a:pt x="5821" y="60448"/>
                </a:lnTo>
                <a:lnTo>
                  <a:pt x="5826" y="60447"/>
                </a:lnTo>
                <a:lnTo>
                  <a:pt x="5832" y="60747"/>
                </a:lnTo>
                <a:cubicBezTo>
                  <a:pt x="5832" y="60896"/>
                  <a:pt x="5831" y="61045"/>
                  <a:pt x="5818" y="61193"/>
                </a:cubicBezTo>
                <a:cubicBezTo>
                  <a:pt x="5819" y="62015"/>
                  <a:pt x="5795" y="62826"/>
                  <a:pt x="5745" y="63620"/>
                </a:cubicBezTo>
                <a:lnTo>
                  <a:pt x="5740" y="63795"/>
                </a:lnTo>
                <a:cubicBezTo>
                  <a:pt x="5738" y="63795"/>
                  <a:pt x="5736" y="63796"/>
                  <a:pt x="5735" y="63797"/>
                </a:cubicBezTo>
                <a:cubicBezTo>
                  <a:pt x="5291" y="72107"/>
                  <a:pt x="3018" y="78895"/>
                  <a:pt x="0" y="81288"/>
                </a:cubicBezTo>
                <a:lnTo>
                  <a:pt x="0" y="77815"/>
                </a:lnTo>
                <a:cubicBezTo>
                  <a:pt x="2256" y="75641"/>
                  <a:pt x="3958" y="70512"/>
                  <a:pt x="4421" y="64236"/>
                </a:cubicBezTo>
                <a:cubicBezTo>
                  <a:pt x="2548" y="65309"/>
                  <a:pt x="960" y="68335"/>
                  <a:pt x="0" y="72475"/>
                </a:cubicBezTo>
                <a:lnTo>
                  <a:pt x="0" y="67047"/>
                </a:lnTo>
                <a:cubicBezTo>
                  <a:pt x="1195" y="63821"/>
                  <a:pt x="2777" y="61570"/>
                  <a:pt x="4552" y="60786"/>
                </a:cubicBezTo>
                <a:lnTo>
                  <a:pt x="4554" y="60756"/>
                </a:lnTo>
                <a:cubicBezTo>
                  <a:pt x="4606" y="60729"/>
                  <a:pt x="4658" y="60705"/>
                  <a:pt x="4713" y="60716"/>
                </a:cubicBezTo>
                <a:cubicBezTo>
                  <a:pt x="5020" y="60570"/>
                  <a:pt x="5334" y="60491"/>
                  <a:pt x="5653" y="60478"/>
                </a:cubicBezTo>
                <a:close/>
                <a:moveTo>
                  <a:pt x="112723" y="42206"/>
                </a:moveTo>
                <a:cubicBezTo>
                  <a:pt x="110014" y="43747"/>
                  <a:pt x="107899" y="49340"/>
                  <a:pt x="107375" y="56395"/>
                </a:cubicBezTo>
                <a:cubicBezTo>
                  <a:pt x="110084" y="54855"/>
                  <a:pt x="112198" y="49261"/>
                  <a:pt x="112723" y="42206"/>
                </a:cubicBezTo>
                <a:close/>
                <a:moveTo>
                  <a:pt x="99003" y="42206"/>
                </a:moveTo>
                <a:cubicBezTo>
                  <a:pt x="99528" y="49261"/>
                  <a:pt x="101642" y="54855"/>
                  <a:pt x="104351" y="56395"/>
                </a:cubicBezTo>
                <a:cubicBezTo>
                  <a:pt x="103827" y="49340"/>
                  <a:pt x="101712" y="43747"/>
                  <a:pt x="99003" y="42206"/>
                </a:cubicBezTo>
                <a:close/>
                <a:moveTo>
                  <a:pt x="96068" y="42206"/>
                </a:moveTo>
                <a:cubicBezTo>
                  <a:pt x="93359" y="43747"/>
                  <a:pt x="91244" y="49340"/>
                  <a:pt x="90720" y="56395"/>
                </a:cubicBezTo>
                <a:cubicBezTo>
                  <a:pt x="93429" y="54855"/>
                  <a:pt x="95543" y="49261"/>
                  <a:pt x="96068" y="42206"/>
                </a:cubicBezTo>
                <a:close/>
                <a:moveTo>
                  <a:pt x="82348" y="42206"/>
                </a:moveTo>
                <a:cubicBezTo>
                  <a:pt x="82873" y="49261"/>
                  <a:pt x="84987" y="54855"/>
                  <a:pt x="87696" y="56395"/>
                </a:cubicBezTo>
                <a:cubicBezTo>
                  <a:pt x="87172" y="49340"/>
                  <a:pt x="85057" y="43747"/>
                  <a:pt x="82348" y="42206"/>
                </a:cubicBezTo>
                <a:close/>
                <a:moveTo>
                  <a:pt x="79413" y="42206"/>
                </a:moveTo>
                <a:cubicBezTo>
                  <a:pt x="76704" y="43747"/>
                  <a:pt x="74589" y="49340"/>
                  <a:pt x="74065" y="56395"/>
                </a:cubicBezTo>
                <a:cubicBezTo>
                  <a:pt x="76774" y="54855"/>
                  <a:pt x="78888" y="49261"/>
                  <a:pt x="79413" y="42206"/>
                </a:cubicBezTo>
                <a:close/>
                <a:moveTo>
                  <a:pt x="65693" y="42206"/>
                </a:moveTo>
                <a:cubicBezTo>
                  <a:pt x="66218" y="49261"/>
                  <a:pt x="68332" y="54855"/>
                  <a:pt x="71041" y="56395"/>
                </a:cubicBezTo>
                <a:cubicBezTo>
                  <a:pt x="70517" y="49340"/>
                  <a:pt x="68402" y="43747"/>
                  <a:pt x="65693" y="42206"/>
                </a:cubicBezTo>
                <a:close/>
                <a:moveTo>
                  <a:pt x="62757" y="42206"/>
                </a:moveTo>
                <a:cubicBezTo>
                  <a:pt x="60049" y="43747"/>
                  <a:pt x="57934" y="49340"/>
                  <a:pt x="57410" y="56395"/>
                </a:cubicBezTo>
                <a:cubicBezTo>
                  <a:pt x="60119" y="54855"/>
                  <a:pt x="62233" y="49261"/>
                  <a:pt x="62757" y="42206"/>
                </a:cubicBezTo>
                <a:close/>
                <a:moveTo>
                  <a:pt x="49038" y="42206"/>
                </a:moveTo>
                <a:cubicBezTo>
                  <a:pt x="49563" y="49261"/>
                  <a:pt x="51677" y="54855"/>
                  <a:pt x="54386" y="56395"/>
                </a:cubicBezTo>
                <a:cubicBezTo>
                  <a:pt x="53862" y="49340"/>
                  <a:pt x="51747" y="43747"/>
                  <a:pt x="49038" y="42206"/>
                </a:cubicBezTo>
                <a:close/>
                <a:moveTo>
                  <a:pt x="46102" y="42206"/>
                </a:moveTo>
                <a:cubicBezTo>
                  <a:pt x="43394" y="43747"/>
                  <a:pt x="41279" y="49340"/>
                  <a:pt x="40755" y="56395"/>
                </a:cubicBezTo>
                <a:cubicBezTo>
                  <a:pt x="43463" y="54855"/>
                  <a:pt x="45578" y="49261"/>
                  <a:pt x="46102" y="42206"/>
                </a:cubicBezTo>
                <a:close/>
                <a:moveTo>
                  <a:pt x="32383" y="42206"/>
                </a:moveTo>
                <a:cubicBezTo>
                  <a:pt x="32908" y="49261"/>
                  <a:pt x="35022" y="54855"/>
                  <a:pt x="37731" y="56395"/>
                </a:cubicBezTo>
                <a:cubicBezTo>
                  <a:pt x="37206" y="49340"/>
                  <a:pt x="35092" y="43747"/>
                  <a:pt x="32383" y="42206"/>
                </a:cubicBezTo>
                <a:close/>
                <a:moveTo>
                  <a:pt x="29447" y="42206"/>
                </a:moveTo>
                <a:cubicBezTo>
                  <a:pt x="26739" y="43747"/>
                  <a:pt x="24624" y="49340"/>
                  <a:pt x="24100" y="56395"/>
                </a:cubicBezTo>
                <a:cubicBezTo>
                  <a:pt x="26808" y="54855"/>
                  <a:pt x="28923" y="49261"/>
                  <a:pt x="29447" y="42206"/>
                </a:cubicBezTo>
                <a:close/>
                <a:moveTo>
                  <a:pt x="15728" y="42206"/>
                </a:moveTo>
                <a:cubicBezTo>
                  <a:pt x="16253" y="49261"/>
                  <a:pt x="18367" y="54855"/>
                  <a:pt x="21076" y="56395"/>
                </a:cubicBezTo>
                <a:cubicBezTo>
                  <a:pt x="20551" y="49340"/>
                  <a:pt x="18437" y="43747"/>
                  <a:pt x="15728" y="42206"/>
                </a:cubicBezTo>
                <a:close/>
                <a:moveTo>
                  <a:pt x="12792" y="42206"/>
                </a:moveTo>
                <a:cubicBezTo>
                  <a:pt x="10084" y="43747"/>
                  <a:pt x="7969" y="49340"/>
                  <a:pt x="7445" y="56395"/>
                </a:cubicBezTo>
                <a:cubicBezTo>
                  <a:pt x="10153" y="54855"/>
                  <a:pt x="12268" y="49261"/>
                  <a:pt x="12792" y="42206"/>
                </a:cubicBezTo>
                <a:close/>
                <a:moveTo>
                  <a:pt x="0" y="39477"/>
                </a:moveTo>
                <a:cubicBezTo>
                  <a:pt x="3018" y="41851"/>
                  <a:pt x="5291" y="48585"/>
                  <a:pt x="5735" y="56831"/>
                </a:cubicBezTo>
                <a:cubicBezTo>
                  <a:pt x="5736" y="56832"/>
                  <a:pt x="5738" y="56832"/>
                  <a:pt x="5740" y="56832"/>
                </a:cubicBezTo>
                <a:lnTo>
                  <a:pt x="5745" y="57006"/>
                </a:lnTo>
                <a:cubicBezTo>
                  <a:pt x="5795" y="57794"/>
                  <a:pt x="5819" y="58598"/>
                  <a:pt x="5818" y="59414"/>
                </a:cubicBezTo>
                <a:cubicBezTo>
                  <a:pt x="5831" y="59561"/>
                  <a:pt x="5832" y="59708"/>
                  <a:pt x="5832" y="59856"/>
                </a:cubicBezTo>
                <a:cubicBezTo>
                  <a:pt x="5832" y="59956"/>
                  <a:pt x="5832" y="60055"/>
                  <a:pt x="5826" y="60154"/>
                </a:cubicBezTo>
                <a:lnTo>
                  <a:pt x="5821" y="60153"/>
                </a:lnTo>
                <a:lnTo>
                  <a:pt x="5821" y="60166"/>
                </a:lnTo>
                <a:lnTo>
                  <a:pt x="5652" y="60124"/>
                </a:lnTo>
                <a:cubicBezTo>
                  <a:pt x="5334" y="60110"/>
                  <a:pt x="5020" y="60032"/>
                  <a:pt x="4713" y="59888"/>
                </a:cubicBezTo>
                <a:cubicBezTo>
                  <a:pt x="4658" y="59899"/>
                  <a:pt x="4606" y="59874"/>
                  <a:pt x="4554" y="59848"/>
                </a:cubicBezTo>
                <a:lnTo>
                  <a:pt x="4552" y="59818"/>
                </a:lnTo>
                <a:cubicBezTo>
                  <a:pt x="2777" y="59040"/>
                  <a:pt x="1195" y="56806"/>
                  <a:pt x="0" y="53606"/>
                </a:cubicBezTo>
                <a:lnTo>
                  <a:pt x="0" y="48221"/>
                </a:lnTo>
                <a:cubicBezTo>
                  <a:pt x="960" y="52329"/>
                  <a:pt x="2548" y="55330"/>
                  <a:pt x="4421" y="56395"/>
                </a:cubicBezTo>
                <a:cubicBezTo>
                  <a:pt x="3958" y="50168"/>
                  <a:pt x="2256" y="45080"/>
                  <a:pt x="0" y="42923"/>
                </a:cubicBezTo>
                <a:close/>
                <a:moveTo>
                  <a:pt x="114258" y="38435"/>
                </a:moveTo>
                <a:lnTo>
                  <a:pt x="114427" y="38477"/>
                </a:lnTo>
                <a:cubicBezTo>
                  <a:pt x="114745" y="38491"/>
                  <a:pt x="115059" y="38569"/>
                  <a:pt x="115366" y="38713"/>
                </a:cubicBezTo>
                <a:cubicBezTo>
                  <a:pt x="115421" y="38702"/>
                  <a:pt x="115473" y="38727"/>
                  <a:pt x="115526" y="38753"/>
                </a:cubicBezTo>
                <a:lnTo>
                  <a:pt x="115527" y="38783"/>
                </a:lnTo>
                <a:cubicBezTo>
                  <a:pt x="117264" y="39544"/>
                  <a:pt x="118816" y="41700"/>
                  <a:pt x="120000" y="44798"/>
                </a:cubicBezTo>
                <a:lnTo>
                  <a:pt x="120000" y="50048"/>
                </a:lnTo>
                <a:cubicBezTo>
                  <a:pt x="119032" y="46110"/>
                  <a:pt x="117480" y="43242"/>
                  <a:pt x="115658" y="42207"/>
                </a:cubicBezTo>
                <a:cubicBezTo>
                  <a:pt x="116116" y="48360"/>
                  <a:pt x="117783" y="53401"/>
                  <a:pt x="120000" y="55607"/>
                </a:cubicBezTo>
                <a:lnTo>
                  <a:pt x="120000" y="59072"/>
                </a:lnTo>
                <a:cubicBezTo>
                  <a:pt x="117022" y="56632"/>
                  <a:pt x="114785" y="49944"/>
                  <a:pt x="114345" y="41771"/>
                </a:cubicBezTo>
                <a:cubicBezTo>
                  <a:pt x="114343" y="41769"/>
                  <a:pt x="114341" y="41769"/>
                  <a:pt x="114340" y="41769"/>
                </a:cubicBezTo>
                <a:lnTo>
                  <a:pt x="114334" y="41595"/>
                </a:lnTo>
                <a:cubicBezTo>
                  <a:pt x="114285" y="40807"/>
                  <a:pt x="114260" y="40003"/>
                  <a:pt x="114261" y="39187"/>
                </a:cubicBezTo>
                <a:cubicBezTo>
                  <a:pt x="114248" y="39040"/>
                  <a:pt x="114247" y="38893"/>
                  <a:pt x="114247" y="38745"/>
                </a:cubicBezTo>
                <a:lnTo>
                  <a:pt x="114253" y="38447"/>
                </a:lnTo>
                <a:lnTo>
                  <a:pt x="114258" y="38448"/>
                </a:lnTo>
                <a:close/>
                <a:moveTo>
                  <a:pt x="114123" y="38435"/>
                </a:moveTo>
                <a:lnTo>
                  <a:pt x="114123" y="38448"/>
                </a:lnTo>
                <a:lnTo>
                  <a:pt x="114128" y="38447"/>
                </a:lnTo>
                <a:lnTo>
                  <a:pt x="114134" y="38745"/>
                </a:lnTo>
                <a:cubicBezTo>
                  <a:pt x="114134" y="38893"/>
                  <a:pt x="114133" y="39040"/>
                  <a:pt x="114120" y="39187"/>
                </a:cubicBezTo>
                <a:cubicBezTo>
                  <a:pt x="114121" y="40003"/>
                  <a:pt x="114096" y="40807"/>
                  <a:pt x="114047" y="41595"/>
                </a:cubicBezTo>
                <a:lnTo>
                  <a:pt x="114041" y="41769"/>
                </a:lnTo>
                <a:cubicBezTo>
                  <a:pt x="114040" y="41769"/>
                  <a:pt x="114038" y="41769"/>
                  <a:pt x="114036" y="41771"/>
                </a:cubicBezTo>
                <a:cubicBezTo>
                  <a:pt x="113542" y="50959"/>
                  <a:pt x="110775" y="58271"/>
                  <a:pt x="107243" y="59818"/>
                </a:cubicBezTo>
                <a:lnTo>
                  <a:pt x="107242" y="59848"/>
                </a:lnTo>
                <a:cubicBezTo>
                  <a:pt x="107190" y="59874"/>
                  <a:pt x="107138" y="59899"/>
                  <a:pt x="107083" y="59888"/>
                </a:cubicBezTo>
                <a:cubicBezTo>
                  <a:pt x="106776" y="60032"/>
                  <a:pt x="106462" y="60110"/>
                  <a:pt x="106143" y="60124"/>
                </a:cubicBezTo>
                <a:lnTo>
                  <a:pt x="105975" y="60166"/>
                </a:lnTo>
                <a:lnTo>
                  <a:pt x="105975" y="60153"/>
                </a:lnTo>
                <a:lnTo>
                  <a:pt x="105970" y="60154"/>
                </a:lnTo>
                <a:cubicBezTo>
                  <a:pt x="105964" y="60055"/>
                  <a:pt x="105964" y="59956"/>
                  <a:pt x="105964" y="59856"/>
                </a:cubicBezTo>
                <a:cubicBezTo>
                  <a:pt x="105964" y="59708"/>
                  <a:pt x="105965" y="59561"/>
                  <a:pt x="105977" y="59414"/>
                </a:cubicBezTo>
                <a:cubicBezTo>
                  <a:pt x="105977" y="58598"/>
                  <a:pt x="106001" y="57794"/>
                  <a:pt x="106051" y="57006"/>
                </a:cubicBezTo>
                <a:lnTo>
                  <a:pt x="106056" y="56832"/>
                </a:lnTo>
                <a:cubicBezTo>
                  <a:pt x="106058" y="56832"/>
                  <a:pt x="106060" y="56832"/>
                  <a:pt x="106061" y="56831"/>
                </a:cubicBezTo>
                <a:cubicBezTo>
                  <a:pt x="106556" y="47642"/>
                  <a:pt x="109322" y="40330"/>
                  <a:pt x="112854" y="38783"/>
                </a:cubicBezTo>
                <a:lnTo>
                  <a:pt x="112855" y="38753"/>
                </a:lnTo>
                <a:cubicBezTo>
                  <a:pt x="112908" y="38727"/>
                  <a:pt x="112960" y="38702"/>
                  <a:pt x="113015" y="38713"/>
                </a:cubicBezTo>
                <a:cubicBezTo>
                  <a:pt x="113322" y="38569"/>
                  <a:pt x="113636" y="38491"/>
                  <a:pt x="113955" y="38477"/>
                </a:cubicBezTo>
                <a:close/>
                <a:moveTo>
                  <a:pt x="97603" y="38435"/>
                </a:moveTo>
                <a:lnTo>
                  <a:pt x="97772" y="38477"/>
                </a:lnTo>
                <a:cubicBezTo>
                  <a:pt x="98090" y="38491"/>
                  <a:pt x="98404" y="38569"/>
                  <a:pt x="98711" y="38713"/>
                </a:cubicBezTo>
                <a:cubicBezTo>
                  <a:pt x="98766" y="38702"/>
                  <a:pt x="98818" y="38727"/>
                  <a:pt x="98871" y="38753"/>
                </a:cubicBezTo>
                <a:lnTo>
                  <a:pt x="98872" y="38783"/>
                </a:lnTo>
                <a:cubicBezTo>
                  <a:pt x="102404" y="40330"/>
                  <a:pt x="105170" y="47642"/>
                  <a:pt x="105665" y="56831"/>
                </a:cubicBezTo>
                <a:cubicBezTo>
                  <a:pt x="105666" y="56832"/>
                  <a:pt x="105668" y="56832"/>
                  <a:pt x="105670" y="56832"/>
                </a:cubicBezTo>
                <a:lnTo>
                  <a:pt x="105675" y="57006"/>
                </a:lnTo>
                <a:cubicBezTo>
                  <a:pt x="105725" y="57794"/>
                  <a:pt x="105749" y="58598"/>
                  <a:pt x="105749" y="59414"/>
                </a:cubicBezTo>
                <a:cubicBezTo>
                  <a:pt x="105761" y="59561"/>
                  <a:pt x="105762" y="59708"/>
                  <a:pt x="105762" y="59856"/>
                </a:cubicBezTo>
                <a:cubicBezTo>
                  <a:pt x="105762" y="59956"/>
                  <a:pt x="105762" y="60055"/>
                  <a:pt x="105756" y="60154"/>
                </a:cubicBezTo>
                <a:lnTo>
                  <a:pt x="105751" y="60153"/>
                </a:lnTo>
                <a:lnTo>
                  <a:pt x="105751" y="60166"/>
                </a:lnTo>
                <a:lnTo>
                  <a:pt x="105583" y="60124"/>
                </a:lnTo>
                <a:cubicBezTo>
                  <a:pt x="105264" y="60110"/>
                  <a:pt x="104950" y="60032"/>
                  <a:pt x="104643" y="59888"/>
                </a:cubicBezTo>
                <a:cubicBezTo>
                  <a:pt x="104588" y="59899"/>
                  <a:pt x="104536" y="59874"/>
                  <a:pt x="104484" y="59848"/>
                </a:cubicBezTo>
                <a:lnTo>
                  <a:pt x="104483" y="59818"/>
                </a:lnTo>
                <a:cubicBezTo>
                  <a:pt x="100951" y="58271"/>
                  <a:pt x="98184" y="50959"/>
                  <a:pt x="97690" y="41771"/>
                </a:cubicBezTo>
                <a:cubicBezTo>
                  <a:pt x="97688" y="41769"/>
                  <a:pt x="97686" y="41769"/>
                  <a:pt x="97685" y="41769"/>
                </a:cubicBezTo>
                <a:lnTo>
                  <a:pt x="97679" y="41595"/>
                </a:lnTo>
                <a:cubicBezTo>
                  <a:pt x="97630" y="40807"/>
                  <a:pt x="97605" y="40003"/>
                  <a:pt x="97606" y="39187"/>
                </a:cubicBezTo>
                <a:cubicBezTo>
                  <a:pt x="97593" y="39040"/>
                  <a:pt x="97592" y="38893"/>
                  <a:pt x="97592" y="38745"/>
                </a:cubicBezTo>
                <a:lnTo>
                  <a:pt x="97598" y="38447"/>
                </a:lnTo>
                <a:lnTo>
                  <a:pt x="97603" y="38448"/>
                </a:lnTo>
                <a:close/>
                <a:moveTo>
                  <a:pt x="97468" y="38435"/>
                </a:moveTo>
                <a:lnTo>
                  <a:pt x="97468" y="38448"/>
                </a:lnTo>
                <a:lnTo>
                  <a:pt x="97473" y="38447"/>
                </a:lnTo>
                <a:lnTo>
                  <a:pt x="97479" y="38745"/>
                </a:lnTo>
                <a:cubicBezTo>
                  <a:pt x="97479" y="38893"/>
                  <a:pt x="97478" y="39040"/>
                  <a:pt x="97465" y="39187"/>
                </a:cubicBezTo>
                <a:cubicBezTo>
                  <a:pt x="97466" y="40003"/>
                  <a:pt x="97441" y="40807"/>
                  <a:pt x="97392" y="41595"/>
                </a:cubicBezTo>
                <a:lnTo>
                  <a:pt x="97386" y="41769"/>
                </a:lnTo>
                <a:cubicBezTo>
                  <a:pt x="97385" y="41769"/>
                  <a:pt x="97383" y="41769"/>
                  <a:pt x="97381" y="41771"/>
                </a:cubicBezTo>
                <a:cubicBezTo>
                  <a:pt x="96887" y="50959"/>
                  <a:pt x="94120" y="58271"/>
                  <a:pt x="90588" y="59818"/>
                </a:cubicBezTo>
                <a:lnTo>
                  <a:pt x="90587" y="59848"/>
                </a:lnTo>
                <a:cubicBezTo>
                  <a:pt x="90535" y="59874"/>
                  <a:pt x="90483" y="59899"/>
                  <a:pt x="90428" y="59888"/>
                </a:cubicBezTo>
                <a:cubicBezTo>
                  <a:pt x="90121" y="60032"/>
                  <a:pt x="89807" y="60110"/>
                  <a:pt x="89488" y="60124"/>
                </a:cubicBezTo>
                <a:lnTo>
                  <a:pt x="89320" y="60166"/>
                </a:lnTo>
                <a:lnTo>
                  <a:pt x="89320" y="60153"/>
                </a:lnTo>
                <a:lnTo>
                  <a:pt x="89315" y="60154"/>
                </a:lnTo>
                <a:cubicBezTo>
                  <a:pt x="89309" y="60055"/>
                  <a:pt x="89309" y="59956"/>
                  <a:pt x="89309" y="59856"/>
                </a:cubicBezTo>
                <a:cubicBezTo>
                  <a:pt x="89309" y="59708"/>
                  <a:pt x="89310" y="59561"/>
                  <a:pt x="89322" y="59414"/>
                </a:cubicBezTo>
                <a:cubicBezTo>
                  <a:pt x="89322" y="58598"/>
                  <a:pt x="89346" y="57794"/>
                  <a:pt x="89396" y="57006"/>
                </a:cubicBezTo>
                <a:lnTo>
                  <a:pt x="89401" y="56832"/>
                </a:lnTo>
                <a:cubicBezTo>
                  <a:pt x="89403" y="56832"/>
                  <a:pt x="89405" y="56832"/>
                  <a:pt x="89406" y="56831"/>
                </a:cubicBezTo>
                <a:cubicBezTo>
                  <a:pt x="89901" y="47642"/>
                  <a:pt x="92667" y="40330"/>
                  <a:pt x="96199" y="38783"/>
                </a:cubicBezTo>
                <a:lnTo>
                  <a:pt x="96200" y="38753"/>
                </a:lnTo>
                <a:cubicBezTo>
                  <a:pt x="96253" y="38727"/>
                  <a:pt x="96305" y="38702"/>
                  <a:pt x="96360" y="38713"/>
                </a:cubicBezTo>
                <a:cubicBezTo>
                  <a:pt x="96667" y="38569"/>
                  <a:pt x="96981" y="38491"/>
                  <a:pt x="97299" y="38477"/>
                </a:cubicBezTo>
                <a:close/>
                <a:moveTo>
                  <a:pt x="80948" y="38435"/>
                </a:moveTo>
                <a:lnTo>
                  <a:pt x="81117" y="38477"/>
                </a:lnTo>
                <a:cubicBezTo>
                  <a:pt x="81435" y="38491"/>
                  <a:pt x="81749" y="38569"/>
                  <a:pt x="82056" y="38713"/>
                </a:cubicBezTo>
                <a:cubicBezTo>
                  <a:pt x="82111" y="38702"/>
                  <a:pt x="82163" y="38727"/>
                  <a:pt x="82216" y="38753"/>
                </a:cubicBezTo>
                <a:lnTo>
                  <a:pt x="82217" y="38783"/>
                </a:lnTo>
                <a:cubicBezTo>
                  <a:pt x="85749" y="40330"/>
                  <a:pt x="88515" y="47642"/>
                  <a:pt x="89010" y="56831"/>
                </a:cubicBezTo>
                <a:cubicBezTo>
                  <a:pt x="89011" y="56832"/>
                  <a:pt x="89013" y="56832"/>
                  <a:pt x="89015" y="56832"/>
                </a:cubicBezTo>
                <a:lnTo>
                  <a:pt x="89020" y="57006"/>
                </a:lnTo>
                <a:cubicBezTo>
                  <a:pt x="89070" y="57794"/>
                  <a:pt x="89094" y="58598"/>
                  <a:pt x="89094" y="59414"/>
                </a:cubicBezTo>
                <a:cubicBezTo>
                  <a:pt x="89106" y="59561"/>
                  <a:pt x="89107" y="59708"/>
                  <a:pt x="89107" y="59856"/>
                </a:cubicBezTo>
                <a:cubicBezTo>
                  <a:pt x="89107" y="59956"/>
                  <a:pt x="89107" y="60055"/>
                  <a:pt x="89101" y="60154"/>
                </a:cubicBezTo>
                <a:lnTo>
                  <a:pt x="89096" y="60153"/>
                </a:lnTo>
                <a:lnTo>
                  <a:pt x="89096" y="60166"/>
                </a:lnTo>
                <a:lnTo>
                  <a:pt x="88928" y="60124"/>
                </a:lnTo>
                <a:cubicBezTo>
                  <a:pt x="88609" y="60110"/>
                  <a:pt x="88295" y="60032"/>
                  <a:pt x="87988" y="59888"/>
                </a:cubicBezTo>
                <a:cubicBezTo>
                  <a:pt x="87933" y="59899"/>
                  <a:pt x="87881" y="59874"/>
                  <a:pt x="87829" y="59848"/>
                </a:cubicBezTo>
                <a:lnTo>
                  <a:pt x="87828" y="59818"/>
                </a:lnTo>
                <a:cubicBezTo>
                  <a:pt x="84296" y="58271"/>
                  <a:pt x="81529" y="50959"/>
                  <a:pt x="81035" y="41771"/>
                </a:cubicBezTo>
                <a:cubicBezTo>
                  <a:pt x="81033" y="41769"/>
                  <a:pt x="81031" y="41769"/>
                  <a:pt x="81030" y="41769"/>
                </a:cubicBezTo>
                <a:lnTo>
                  <a:pt x="81024" y="41595"/>
                </a:lnTo>
                <a:cubicBezTo>
                  <a:pt x="80975" y="40807"/>
                  <a:pt x="80950" y="40003"/>
                  <a:pt x="80951" y="39187"/>
                </a:cubicBezTo>
                <a:cubicBezTo>
                  <a:pt x="80938" y="39040"/>
                  <a:pt x="80937" y="38893"/>
                  <a:pt x="80937" y="38745"/>
                </a:cubicBezTo>
                <a:lnTo>
                  <a:pt x="80943" y="38447"/>
                </a:lnTo>
                <a:lnTo>
                  <a:pt x="80948" y="38448"/>
                </a:lnTo>
                <a:close/>
                <a:moveTo>
                  <a:pt x="80813" y="38435"/>
                </a:moveTo>
                <a:lnTo>
                  <a:pt x="80813" y="38448"/>
                </a:lnTo>
                <a:lnTo>
                  <a:pt x="80818" y="38447"/>
                </a:lnTo>
                <a:lnTo>
                  <a:pt x="80824" y="38745"/>
                </a:lnTo>
                <a:cubicBezTo>
                  <a:pt x="80824" y="38893"/>
                  <a:pt x="80823" y="39040"/>
                  <a:pt x="80810" y="39187"/>
                </a:cubicBezTo>
                <a:cubicBezTo>
                  <a:pt x="80811" y="40003"/>
                  <a:pt x="80786" y="40807"/>
                  <a:pt x="80737" y="41595"/>
                </a:cubicBezTo>
                <a:lnTo>
                  <a:pt x="80731" y="41769"/>
                </a:lnTo>
                <a:cubicBezTo>
                  <a:pt x="80730" y="41769"/>
                  <a:pt x="80728" y="41769"/>
                  <a:pt x="80726" y="41771"/>
                </a:cubicBezTo>
                <a:cubicBezTo>
                  <a:pt x="80232" y="50959"/>
                  <a:pt x="77465" y="58271"/>
                  <a:pt x="73933" y="59818"/>
                </a:cubicBezTo>
                <a:lnTo>
                  <a:pt x="73932" y="59848"/>
                </a:lnTo>
                <a:cubicBezTo>
                  <a:pt x="73880" y="59874"/>
                  <a:pt x="73828" y="59899"/>
                  <a:pt x="73773" y="59888"/>
                </a:cubicBezTo>
                <a:cubicBezTo>
                  <a:pt x="73466" y="60032"/>
                  <a:pt x="73152" y="60110"/>
                  <a:pt x="72833" y="60124"/>
                </a:cubicBezTo>
                <a:lnTo>
                  <a:pt x="72665" y="60166"/>
                </a:lnTo>
                <a:lnTo>
                  <a:pt x="72665" y="60153"/>
                </a:lnTo>
                <a:lnTo>
                  <a:pt x="72660" y="60154"/>
                </a:lnTo>
                <a:cubicBezTo>
                  <a:pt x="72654" y="60055"/>
                  <a:pt x="72654" y="59956"/>
                  <a:pt x="72654" y="59856"/>
                </a:cubicBezTo>
                <a:cubicBezTo>
                  <a:pt x="72654" y="59708"/>
                  <a:pt x="72654" y="59561"/>
                  <a:pt x="72667" y="59414"/>
                </a:cubicBezTo>
                <a:cubicBezTo>
                  <a:pt x="72667" y="58598"/>
                  <a:pt x="72691" y="57794"/>
                  <a:pt x="72741" y="57006"/>
                </a:cubicBezTo>
                <a:lnTo>
                  <a:pt x="72746" y="56832"/>
                </a:lnTo>
                <a:cubicBezTo>
                  <a:pt x="72748" y="56832"/>
                  <a:pt x="72750" y="56832"/>
                  <a:pt x="72751" y="56831"/>
                </a:cubicBezTo>
                <a:cubicBezTo>
                  <a:pt x="73246" y="47642"/>
                  <a:pt x="76012" y="40330"/>
                  <a:pt x="79544" y="38783"/>
                </a:cubicBezTo>
                <a:lnTo>
                  <a:pt x="79545" y="38753"/>
                </a:lnTo>
                <a:cubicBezTo>
                  <a:pt x="79598" y="38727"/>
                  <a:pt x="79650" y="38702"/>
                  <a:pt x="79705" y="38713"/>
                </a:cubicBezTo>
                <a:cubicBezTo>
                  <a:pt x="80012" y="38569"/>
                  <a:pt x="80326" y="38491"/>
                  <a:pt x="80644" y="38477"/>
                </a:cubicBezTo>
                <a:close/>
                <a:moveTo>
                  <a:pt x="64293" y="38435"/>
                </a:moveTo>
                <a:lnTo>
                  <a:pt x="64461" y="38477"/>
                </a:lnTo>
                <a:cubicBezTo>
                  <a:pt x="64780" y="38491"/>
                  <a:pt x="65094" y="38569"/>
                  <a:pt x="65401" y="38713"/>
                </a:cubicBezTo>
                <a:cubicBezTo>
                  <a:pt x="65456" y="38702"/>
                  <a:pt x="65508" y="38727"/>
                  <a:pt x="65561" y="38753"/>
                </a:cubicBezTo>
                <a:lnTo>
                  <a:pt x="65562" y="38783"/>
                </a:lnTo>
                <a:cubicBezTo>
                  <a:pt x="69094" y="40330"/>
                  <a:pt x="71860" y="47642"/>
                  <a:pt x="72355" y="56831"/>
                </a:cubicBezTo>
                <a:cubicBezTo>
                  <a:pt x="72356" y="56832"/>
                  <a:pt x="72358" y="56832"/>
                  <a:pt x="72360" y="56832"/>
                </a:cubicBezTo>
                <a:lnTo>
                  <a:pt x="72365" y="57006"/>
                </a:lnTo>
                <a:cubicBezTo>
                  <a:pt x="72415" y="57794"/>
                  <a:pt x="72439" y="58598"/>
                  <a:pt x="72439" y="59414"/>
                </a:cubicBezTo>
                <a:cubicBezTo>
                  <a:pt x="72451" y="59561"/>
                  <a:pt x="72452" y="59708"/>
                  <a:pt x="72452" y="59856"/>
                </a:cubicBezTo>
                <a:cubicBezTo>
                  <a:pt x="72452" y="59956"/>
                  <a:pt x="72452" y="60055"/>
                  <a:pt x="72446" y="60154"/>
                </a:cubicBezTo>
                <a:lnTo>
                  <a:pt x="72441" y="60153"/>
                </a:lnTo>
                <a:lnTo>
                  <a:pt x="72441" y="60166"/>
                </a:lnTo>
                <a:lnTo>
                  <a:pt x="72273" y="60124"/>
                </a:lnTo>
                <a:cubicBezTo>
                  <a:pt x="71954" y="60110"/>
                  <a:pt x="71640" y="60032"/>
                  <a:pt x="71333" y="59888"/>
                </a:cubicBezTo>
                <a:cubicBezTo>
                  <a:pt x="71278" y="59899"/>
                  <a:pt x="71226" y="59874"/>
                  <a:pt x="71174" y="59848"/>
                </a:cubicBezTo>
                <a:lnTo>
                  <a:pt x="71173" y="59818"/>
                </a:lnTo>
                <a:cubicBezTo>
                  <a:pt x="67641" y="58271"/>
                  <a:pt x="64874" y="50959"/>
                  <a:pt x="64380" y="41771"/>
                </a:cubicBezTo>
                <a:cubicBezTo>
                  <a:pt x="64378" y="41769"/>
                  <a:pt x="64376" y="41769"/>
                  <a:pt x="64375" y="41769"/>
                </a:cubicBezTo>
                <a:lnTo>
                  <a:pt x="64369" y="41595"/>
                </a:lnTo>
                <a:cubicBezTo>
                  <a:pt x="64319" y="40807"/>
                  <a:pt x="64295" y="40003"/>
                  <a:pt x="64296" y="39187"/>
                </a:cubicBezTo>
                <a:cubicBezTo>
                  <a:pt x="64283" y="39040"/>
                  <a:pt x="64282" y="38893"/>
                  <a:pt x="64282" y="38745"/>
                </a:cubicBezTo>
                <a:lnTo>
                  <a:pt x="64288" y="38447"/>
                </a:lnTo>
                <a:lnTo>
                  <a:pt x="64293" y="38448"/>
                </a:lnTo>
                <a:close/>
                <a:moveTo>
                  <a:pt x="64158" y="38435"/>
                </a:moveTo>
                <a:lnTo>
                  <a:pt x="64158" y="38448"/>
                </a:lnTo>
                <a:lnTo>
                  <a:pt x="64163" y="38447"/>
                </a:lnTo>
                <a:lnTo>
                  <a:pt x="64169" y="38745"/>
                </a:lnTo>
                <a:cubicBezTo>
                  <a:pt x="64169" y="38893"/>
                  <a:pt x="64168" y="39040"/>
                  <a:pt x="64155" y="39187"/>
                </a:cubicBezTo>
                <a:cubicBezTo>
                  <a:pt x="64156" y="40003"/>
                  <a:pt x="64131" y="40807"/>
                  <a:pt x="64082" y="41595"/>
                </a:cubicBezTo>
                <a:lnTo>
                  <a:pt x="64076" y="41769"/>
                </a:lnTo>
                <a:cubicBezTo>
                  <a:pt x="64075" y="41769"/>
                  <a:pt x="64073" y="41769"/>
                  <a:pt x="64071" y="41771"/>
                </a:cubicBezTo>
                <a:cubicBezTo>
                  <a:pt x="63576" y="50959"/>
                  <a:pt x="60810" y="58271"/>
                  <a:pt x="57278" y="59818"/>
                </a:cubicBezTo>
                <a:lnTo>
                  <a:pt x="57277" y="59848"/>
                </a:lnTo>
                <a:cubicBezTo>
                  <a:pt x="57225" y="59874"/>
                  <a:pt x="57172" y="59899"/>
                  <a:pt x="57118" y="59888"/>
                </a:cubicBezTo>
                <a:cubicBezTo>
                  <a:pt x="56811" y="60032"/>
                  <a:pt x="56497" y="60110"/>
                  <a:pt x="56178" y="60124"/>
                </a:cubicBezTo>
                <a:lnTo>
                  <a:pt x="56010" y="60166"/>
                </a:lnTo>
                <a:lnTo>
                  <a:pt x="56010" y="60153"/>
                </a:lnTo>
                <a:lnTo>
                  <a:pt x="56005" y="60154"/>
                </a:lnTo>
                <a:cubicBezTo>
                  <a:pt x="55999" y="60055"/>
                  <a:pt x="55999" y="59956"/>
                  <a:pt x="55999" y="59856"/>
                </a:cubicBezTo>
                <a:cubicBezTo>
                  <a:pt x="55999" y="59708"/>
                  <a:pt x="55999" y="59561"/>
                  <a:pt x="56012" y="59414"/>
                </a:cubicBezTo>
                <a:cubicBezTo>
                  <a:pt x="56012" y="58598"/>
                  <a:pt x="56036" y="57794"/>
                  <a:pt x="56086" y="57006"/>
                </a:cubicBezTo>
                <a:lnTo>
                  <a:pt x="56091" y="56832"/>
                </a:lnTo>
                <a:cubicBezTo>
                  <a:pt x="56093" y="56832"/>
                  <a:pt x="56094" y="56832"/>
                  <a:pt x="56096" y="56831"/>
                </a:cubicBezTo>
                <a:cubicBezTo>
                  <a:pt x="56591" y="47642"/>
                  <a:pt x="59357" y="40330"/>
                  <a:pt x="62889" y="38783"/>
                </a:cubicBezTo>
                <a:lnTo>
                  <a:pt x="62890" y="38753"/>
                </a:lnTo>
                <a:cubicBezTo>
                  <a:pt x="62942" y="38727"/>
                  <a:pt x="62995" y="38702"/>
                  <a:pt x="63050" y="38713"/>
                </a:cubicBezTo>
                <a:cubicBezTo>
                  <a:pt x="63357" y="38569"/>
                  <a:pt x="63671" y="38491"/>
                  <a:pt x="63989" y="38477"/>
                </a:cubicBezTo>
                <a:close/>
                <a:moveTo>
                  <a:pt x="47638" y="38435"/>
                </a:moveTo>
                <a:lnTo>
                  <a:pt x="47806" y="38477"/>
                </a:lnTo>
                <a:cubicBezTo>
                  <a:pt x="48125" y="38491"/>
                  <a:pt x="48439" y="38569"/>
                  <a:pt x="48746" y="38713"/>
                </a:cubicBezTo>
                <a:cubicBezTo>
                  <a:pt x="48801" y="38702"/>
                  <a:pt x="48853" y="38727"/>
                  <a:pt x="48906" y="38753"/>
                </a:cubicBezTo>
                <a:lnTo>
                  <a:pt x="48907" y="38783"/>
                </a:lnTo>
                <a:cubicBezTo>
                  <a:pt x="52439" y="40330"/>
                  <a:pt x="55205" y="47642"/>
                  <a:pt x="55700" y="56831"/>
                </a:cubicBezTo>
                <a:cubicBezTo>
                  <a:pt x="55701" y="56832"/>
                  <a:pt x="55703" y="56832"/>
                  <a:pt x="55705" y="56832"/>
                </a:cubicBezTo>
                <a:lnTo>
                  <a:pt x="55710" y="57006"/>
                </a:lnTo>
                <a:cubicBezTo>
                  <a:pt x="55760" y="57794"/>
                  <a:pt x="55784" y="58598"/>
                  <a:pt x="55783" y="59414"/>
                </a:cubicBezTo>
                <a:cubicBezTo>
                  <a:pt x="55796" y="59561"/>
                  <a:pt x="55797" y="59708"/>
                  <a:pt x="55797" y="59856"/>
                </a:cubicBezTo>
                <a:cubicBezTo>
                  <a:pt x="55797" y="59956"/>
                  <a:pt x="55797" y="60055"/>
                  <a:pt x="55791" y="60154"/>
                </a:cubicBezTo>
                <a:lnTo>
                  <a:pt x="55786" y="60153"/>
                </a:lnTo>
                <a:lnTo>
                  <a:pt x="55786" y="60166"/>
                </a:lnTo>
                <a:lnTo>
                  <a:pt x="55617" y="60124"/>
                </a:lnTo>
                <a:cubicBezTo>
                  <a:pt x="55299" y="60110"/>
                  <a:pt x="54985" y="60032"/>
                  <a:pt x="54678" y="59888"/>
                </a:cubicBezTo>
                <a:cubicBezTo>
                  <a:pt x="54623" y="59899"/>
                  <a:pt x="54571" y="59874"/>
                  <a:pt x="54519" y="59848"/>
                </a:cubicBezTo>
                <a:lnTo>
                  <a:pt x="54517" y="59818"/>
                </a:lnTo>
                <a:cubicBezTo>
                  <a:pt x="50985" y="58271"/>
                  <a:pt x="48219" y="50959"/>
                  <a:pt x="47725" y="41771"/>
                </a:cubicBezTo>
                <a:cubicBezTo>
                  <a:pt x="47723" y="41769"/>
                  <a:pt x="47721" y="41769"/>
                  <a:pt x="47720" y="41769"/>
                </a:cubicBezTo>
                <a:lnTo>
                  <a:pt x="47714" y="41595"/>
                </a:lnTo>
                <a:cubicBezTo>
                  <a:pt x="47664" y="40807"/>
                  <a:pt x="47640" y="40003"/>
                  <a:pt x="47641" y="39187"/>
                </a:cubicBezTo>
                <a:cubicBezTo>
                  <a:pt x="47628" y="39040"/>
                  <a:pt x="47627" y="38893"/>
                  <a:pt x="47627" y="38745"/>
                </a:cubicBezTo>
                <a:lnTo>
                  <a:pt x="47633" y="38447"/>
                </a:lnTo>
                <a:lnTo>
                  <a:pt x="47638" y="38448"/>
                </a:lnTo>
                <a:close/>
                <a:moveTo>
                  <a:pt x="47503" y="38435"/>
                </a:moveTo>
                <a:lnTo>
                  <a:pt x="47503" y="38448"/>
                </a:lnTo>
                <a:lnTo>
                  <a:pt x="47508" y="38447"/>
                </a:lnTo>
                <a:lnTo>
                  <a:pt x="47514" y="38745"/>
                </a:lnTo>
                <a:cubicBezTo>
                  <a:pt x="47514" y="38893"/>
                  <a:pt x="47513" y="39040"/>
                  <a:pt x="47500" y="39187"/>
                </a:cubicBezTo>
                <a:cubicBezTo>
                  <a:pt x="47500" y="40003"/>
                  <a:pt x="47476" y="40807"/>
                  <a:pt x="47427" y="41595"/>
                </a:cubicBezTo>
                <a:lnTo>
                  <a:pt x="47421" y="41769"/>
                </a:lnTo>
                <a:cubicBezTo>
                  <a:pt x="47420" y="41769"/>
                  <a:pt x="47418" y="41769"/>
                  <a:pt x="47416" y="41771"/>
                </a:cubicBezTo>
                <a:cubicBezTo>
                  <a:pt x="46921" y="50959"/>
                  <a:pt x="44155" y="58271"/>
                  <a:pt x="40623" y="59818"/>
                </a:cubicBezTo>
                <a:lnTo>
                  <a:pt x="40622" y="59848"/>
                </a:lnTo>
                <a:cubicBezTo>
                  <a:pt x="40570" y="59874"/>
                  <a:pt x="40517" y="59899"/>
                  <a:pt x="40463" y="59888"/>
                </a:cubicBezTo>
                <a:cubicBezTo>
                  <a:pt x="40156" y="60032"/>
                  <a:pt x="39842" y="60110"/>
                  <a:pt x="39523" y="60124"/>
                </a:cubicBezTo>
                <a:lnTo>
                  <a:pt x="39355" y="60166"/>
                </a:lnTo>
                <a:lnTo>
                  <a:pt x="39355" y="60153"/>
                </a:lnTo>
                <a:lnTo>
                  <a:pt x="39350" y="60154"/>
                </a:lnTo>
                <a:cubicBezTo>
                  <a:pt x="39344" y="60055"/>
                  <a:pt x="39344" y="59956"/>
                  <a:pt x="39344" y="59856"/>
                </a:cubicBezTo>
                <a:cubicBezTo>
                  <a:pt x="39344" y="59708"/>
                  <a:pt x="39344" y="59561"/>
                  <a:pt x="39357" y="59414"/>
                </a:cubicBezTo>
                <a:cubicBezTo>
                  <a:pt x="39357" y="58598"/>
                  <a:pt x="39381" y="57794"/>
                  <a:pt x="39431" y="57006"/>
                </a:cubicBezTo>
                <a:lnTo>
                  <a:pt x="39436" y="56832"/>
                </a:lnTo>
                <a:cubicBezTo>
                  <a:pt x="39438" y="56832"/>
                  <a:pt x="39439" y="56832"/>
                  <a:pt x="39441" y="56831"/>
                </a:cubicBezTo>
                <a:cubicBezTo>
                  <a:pt x="39936" y="47642"/>
                  <a:pt x="42702" y="40330"/>
                  <a:pt x="46234" y="38783"/>
                </a:cubicBezTo>
                <a:lnTo>
                  <a:pt x="46235" y="38753"/>
                </a:lnTo>
                <a:cubicBezTo>
                  <a:pt x="46287" y="38727"/>
                  <a:pt x="46340" y="38702"/>
                  <a:pt x="46395" y="38713"/>
                </a:cubicBezTo>
                <a:cubicBezTo>
                  <a:pt x="46702" y="38569"/>
                  <a:pt x="47016" y="38491"/>
                  <a:pt x="47334" y="38477"/>
                </a:cubicBezTo>
                <a:close/>
                <a:moveTo>
                  <a:pt x="30983" y="38435"/>
                </a:moveTo>
                <a:lnTo>
                  <a:pt x="31151" y="38477"/>
                </a:lnTo>
                <a:cubicBezTo>
                  <a:pt x="31470" y="38491"/>
                  <a:pt x="31784" y="38569"/>
                  <a:pt x="32091" y="38713"/>
                </a:cubicBezTo>
                <a:cubicBezTo>
                  <a:pt x="32146" y="38702"/>
                  <a:pt x="32198" y="38727"/>
                  <a:pt x="32251" y="38753"/>
                </a:cubicBezTo>
                <a:lnTo>
                  <a:pt x="32252" y="38783"/>
                </a:lnTo>
                <a:cubicBezTo>
                  <a:pt x="35784" y="40330"/>
                  <a:pt x="38550" y="47642"/>
                  <a:pt x="39045" y="56831"/>
                </a:cubicBezTo>
                <a:cubicBezTo>
                  <a:pt x="39046" y="56832"/>
                  <a:pt x="39048" y="56832"/>
                  <a:pt x="39050" y="56832"/>
                </a:cubicBezTo>
                <a:lnTo>
                  <a:pt x="39055" y="57006"/>
                </a:lnTo>
                <a:cubicBezTo>
                  <a:pt x="39105" y="57794"/>
                  <a:pt x="39129" y="58598"/>
                  <a:pt x="39128" y="59414"/>
                </a:cubicBezTo>
                <a:cubicBezTo>
                  <a:pt x="39141" y="59561"/>
                  <a:pt x="39142" y="59708"/>
                  <a:pt x="39142" y="59856"/>
                </a:cubicBezTo>
                <a:cubicBezTo>
                  <a:pt x="39142" y="59956"/>
                  <a:pt x="39142" y="60055"/>
                  <a:pt x="39136" y="60154"/>
                </a:cubicBezTo>
                <a:lnTo>
                  <a:pt x="39131" y="60153"/>
                </a:lnTo>
                <a:lnTo>
                  <a:pt x="39131" y="60166"/>
                </a:lnTo>
                <a:lnTo>
                  <a:pt x="38962" y="60124"/>
                </a:lnTo>
                <a:cubicBezTo>
                  <a:pt x="38644" y="60110"/>
                  <a:pt x="38330" y="60032"/>
                  <a:pt x="38023" y="59888"/>
                </a:cubicBezTo>
                <a:cubicBezTo>
                  <a:pt x="37968" y="59899"/>
                  <a:pt x="37916" y="59874"/>
                  <a:pt x="37864" y="59848"/>
                </a:cubicBezTo>
                <a:lnTo>
                  <a:pt x="37862" y="59818"/>
                </a:lnTo>
                <a:cubicBezTo>
                  <a:pt x="34330" y="58271"/>
                  <a:pt x="31564" y="50959"/>
                  <a:pt x="31069" y="41771"/>
                </a:cubicBezTo>
                <a:cubicBezTo>
                  <a:pt x="31068" y="41769"/>
                  <a:pt x="31066" y="41769"/>
                  <a:pt x="31065" y="41769"/>
                </a:cubicBezTo>
                <a:lnTo>
                  <a:pt x="31059" y="41595"/>
                </a:lnTo>
                <a:cubicBezTo>
                  <a:pt x="31009" y="40807"/>
                  <a:pt x="30985" y="40003"/>
                  <a:pt x="30986" y="39187"/>
                </a:cubicBezTo>
                <a:cubicBezTo>
                  <a:pt x="30973" y="39040"/>
                  <a:pt x="30972" y="38893"/>
                  <a:pt x="30972" y="38745"/>
                </a:cubicBezTo>
                <a:lnTo>
                  <a:pt x="30978" y="38447"/>
                </a:lnTo>
                <a:lnTo>
                  <a:pt x="30983" y="38448"/>
                </a:lnTo>
                <a:close/>
                <a:moveTo>
                  <a:pt x="30848" y="38435"/>
                </a:moveTo>
                <a:lnTo>
                  <a:pt x="30848" y="38448"/>
                </a:lnTo>
                <a:lnTo>
                  <a:pt x="30853" y="38447"/>
                </a:lnTo>
                <a:lnTo>
                  <a:pt x="30859" y="38745"/>
                </a:lnTo>
                <a:cubicBezTo>
                  <a:pt x="30859" y="38893"/>
                  <a:pt x="30858" y="39040"/>
                  <a:pt x="30845" y="39187"/>
                </a:cubicBezTo>
                <a:cubicBezTo>
                  <a:pt x="30845" y="40003"/>
                  <a:pt x="30821" y="40807"/>
                  <a:pt x="30772" y="41595"/>
                </a:cubicBezTo>
                <a:lnTo>
                  <a:pt x="30766" y="41769"/>
                </a:lnTo>
                <a:cubicBezTo>
                  <a:pt x="30765" y="41769"/>
                  <a:pt x="30763" y="41769"/>
                  <a:pt x="30761" y="41771"/>
                </a:cubicBezTo>
                <a:cubicBezTo>
                  <a:pt x="30266" y="50959"/>
                  <a:pt x="27500" y="58271"/>
                  <a:pt x="23968" y="59818"/>
                </a:cubicBezTo>
                <a:lnTo>
                  <a:pt x="23967" y="59848"/>
                </a:lnTo>
                <a:cubicBezTo>
                  <a:pt x="23915" y="59874"/>
                  <a:pt x="23862" y="59899"/>
                  <a:pt x="23808" y="59888"/>
                </a:cubicBezTo>
                <a:cubicBezTo>
                  <a:pt x="23501" y="60032"/>
                  <a:pt x="23187" y="60110"/>
                  <a:pt x="22868" y="60124"/>
                </a:cubicBezTo>
                <a:lnTo>
                  <a:pt x="22700" y="60166"/>
                </a:lnTo>
                <a:lnTo>
                  <a:pt x="22700" y="60153"/>
                </a:lnTo>
                <a:lnTo>
                  <a:pt x="22695" y="60154"/>
                </a:lnTo>
                <a:cubicBezTo>
                  <a:pt x="22689" y="60055"/>
                  <a:pt x="22689" y="59956"/>
                  <a:pt x="22689" y="59856"/>
                </a:cubicBezTo>
                <a:cubicBezTo>
                  <a:pt x="22689" y="59708"/>
                  <a:pt x="22689" y="59561"/>
                  <a:pt x="22702" y="59414"/>
                </a:cubicBezTo>
                <a:cubicBezTo>
                  <a:pt x="22702" y="58598"/>
                  <a:pt x="22726" y="57794"/>
                  <a:pt x="22776" y="57006"/>
                </a:cubicBezTo>
                <a:lnTo>
                  <a:pt x="22781" y="56832"/>
                </a:lnTo>
                <a:cubicBezTo>
                  <a:pt x="22783" y="56832"/>
                  <a:pt x="22784" y="56832"/>
                  <a:pt x="22786" y="56831"/>
                </a:cubicBezTo>
                <a:cubicBezTo>
                  <a:pt x="23281" y="47642"/>
                  <a:pt x="26047" y="40330"/>
                  <a:pt x="29579" y="38783"/>
                </a:cubicBezTo>
                <a:lnTo>
                  <a:pt x="29580" y="38753"/>
                </a:lnTo>
                <a:cubicBezTo>
                  <a:pt x="29632" y="38727"/>
                  <a:pt x="29685" y="38702"/>
                  <a:pt x="29740" y="38713"/>
                </a:cubicBezTo>
                <a:cubicBezTo>
                  <a:pt x="30047" y="38569"/>
                  <a:pt x="30361" y="38491"/>
                  <a:pt x="30679" y="38477"/>
                </a:cubicBezTo>
                <a:close/>
                <a:moveTo>
                  <a:pt x="14328" y="38435"/>
                </a:moveTo>
                <a:lnTo>
                  <a:pt x="14496" y="38477"/>
                </a:lnTo>
                <a:cubicBezTo>
                  <a:pt x="14815" y="38491"/>
                  <a:pt x="15129" y="38569"/>
                  <a:pt x="15436" y="38713"/>
                </a:cubicBezTo>
                <a:cubicBezTo>
                  <a:pt x="15491" y="38702"/>
                  <a:pt x="15543" y="38727"/>
                  <a:pt x="15596" y="38753"/>
                </a:cubicBezTo>
                <a:lnTo>
                  <a:pt x="15597" y="38783"/>
                </a:lnTo>
                <a:cubicBezTo>
                  <a:pt x="19129" y="40330"/>
                  <a:pt x="21895" y="47642"/>
                  <a:pt x="22390" y="56831"/>
                </a:cubicBezTo>
                <a:cubicBezTo>
                  <a:pt x="22391" y="56832"/>
                  <a:pt x="22393" y="56832"/>
                  <a:pt x="22395" y="56832"/>
                </a:cubicBezTo>
                <a:lnTo>
                  <a:pt x="22400" y="57006"/>
                </a:lnTo>
                <a:cubicBezTo>
                  <a:pt x="22450" y="57794"/>
                  <a:pt x="22474" y="58598"/>
                  <a:pt x="22473" y="59414"/>
                </a:cubicBezTo>
                <a:cubicBezTo>
                  <a:pt x="22486" y="59561"/>
                  <a:pt x="22487" y="59708"/>
                  <a:pt x="22487" y="59856"/>
                </a:cubicBezTo>
                <a:cubicBezTo>
                  <a:pt x="22487" y="59956"/>
                  <a:pt x="22487" y="60055"/>
                  <a:pt x="22481" y="60154"/>
                </a:cubicBezTo>
                <a:lnTo>
                  <a:pt x="22476" y="60153"/>
                </a:lnTo>
                <a:lnTo>
                  <a:pt x="22476" y="60166"/>
                </a:lnTo>
                <a:lnTo>
                  <a:pt x="22307" y="60124"/>
                </a:lnTo>
                <a:cubicBezTo>
                  <a:pt x="21989" y="60110"/>
                  <a:pt x="21675" y="60032"/>
                  <a:pt x="21368" y="59888"/>
                </a:cubicBezTo>
                <a:cubicBezTo>
                  <a:pt x="21313" y="59899"/>
                  <a:pt x="21261" y="59874"/>
                  <a:pt x="21209" y="59848"/>
                </a:cubicBezTo>
                <a:lnTo>
                  <a:pt x="21207" y="59818"/>
                </a:lnTo>
                <a:cubicBezTo>
                  <a:pt x="17675" y="58271"/>
                  <a:pt x="14909" y="50959"/>
                  <a:pt x="14414" y="41771"/>
                </a:cubicBezTo>
                <a:cubicBezTo>
                  <a:pt x="14413" y="41769"/>
                  <a:pt x="14411" y="41769"/>
                  <a:pt x="14409" y="41769"/>
                </a:cubicBezTo>
                <a:lnTo>
                  <a:pt x="14404" y="41595"/>
                </a:lnTo>
                <a:cubicBezTo>
                  <a:pt x="14354" y="40807"/>
                  <a:pt x="14330" y="40003"/>
                  <a:pt x="14331" y="39187"/>
                </a:cubicBezTo>
                <a:cubicBezTo>
                  <a:pt x="14318" y="39040"/>
                  <a:pt x="14317" y="38893"/>
                  <a:pt x="14317" y="38745"/>
                </a:cubicBezTo>
                <a:lnTo>
                  <a:pt x="14323" y="38447"/>
                </a:lnTo>
                <a:lnTo>
                  <a:pt x="14328" y="38448"/>
                </a:lnTo>
                <a:close/>
                <a:moveTo>
                  <a:pt x="14192" y="38435"/>
                </a:moveTo>
                <a:lnTo>
                  <a:pt x="14193" y="38448"/>
                </a:lnTo>
                <a:lnTo>
                  <a:pt x="14198" y="38447"/>
                </a:lnTo>
                <a:lnTo>
                  <a:pt x="14203" y="38745"/>
                </a:lnTo>
                <a:cubicBezTo>
                  <a:pt x="14203" y="38893"/>
                  <a:pt x="14203" y="39040"/>
                  <a:pt x="14190" y="39187"/>
                </a:cubicBezTo>
                <a:cubicBezTo>
                  <a:pt x="14190" y="40003"/>
                  <a:pt x="14166" y="40807"/>
                  <a:pt x="14117" y="41595"/>
                </a:cubicBezTo>
                <a:lnTo>
                  <a:pt x="14111" y="41769"/>
                </a:lnTo>
                <a:cubicBezTo>
                  <a:pt x="14110" y="41769"/>
                  <a:pt x="14108" y="41769"/>
                  <a:pt x="14106" y="41771"/>
                </a:cubicBezTo>
                <a:cubicBezTo>
                  <a:pt x="13611" y="50959"/>
                  <a:pt x="10845" y="58271"/>
                  <a:pt x="7313" y="59818"/>
                </a:cubicBezTo>
                <a:lnTo>
                  <a:pt x="7312" y="59848"/>
                </a:lnTo>
                <a:cubicBezTo>
                  <a:pt x="7260" y="59874"/>
                  <a:pt x="7207" y="59899"/>
                  <a:pt x="7153" y="59888"/>
                </a:cubicBezTo>
                <a:cubicBezTo>
                  <a:pt x="6846" y="60032"/>
                  <a:pt x="6532" y="60110"/>
                  <a:pt x="6213" y="60124"/>
                </a:cubicBezTo>
                <a:lnTo>
                  <a:pt x="6045" y="60166"/>
                </a:lnTo>
                <a:lnTo>
                  <a:pt x="6045" y="60153"/>
                </a:lnTo>
                <a:lnTo>
                  <a:pt x="6040" y="60154"/>
                </a:lnTo>
                <a:cubicBezTo>
                  <a:pt x="6034" y="60055"/>
                  <a:pt x="6034" y="59956"/>
                  <a:pt x="6034" y="59856"/>
                </a:cubicBezTo>
                <a:cubicBezTo>
                  <a:pt x="6034" y="59708"/>
                  <a:pt x="6034" y="59561"/>
                  <a:pt x="6047" y="59414"/>
                </a:cubicBezTo>
                <a:cubicBezTo>
                  <a:pt x="6047" y="58598"/>
                  <a:pt x="6071" y="57794"/>
                  <a:pt x="6121" y="57006"/>
                </a:cubicBezTo>
                <a:lnTo>
                  <a:pt x="6126" y="56832"/>
                </a:lnTo>
                <a:cubicBezTo>
                  <a:pt x="6128" y="56832"/>
                  <a:pt x="6129" y="56832"/>
                  <a:pt x="6131" y="56831"/>
                </a:cubicBezTo>
                <a:cubicBezTo>
                  <a:pt x="6626" y="47642"/>
                  <a:pt x="9392" y="40330"/>
                  <a:pt x="12924" y="38783"/>
                </a:cubicBezTo>
                <a:lnTo>
                  <a:pt x="12925" y="38753"/>
                </a:lnTo>
                <a:cubicBezTo>
                  <a:pt x="12977" y="38727"/>
                  <a:pt x="13030" y="38702"/>
                  <a:pt x="13085" y="38713"/>
                </a:cubicBezTo>
                <a:cubicBezTo>
                  <a:pt x="13392" y="38569"/>
                  <a:pt x="13706" y="38491"/>
                  <a:pt x="14024" y="38477"/>
                </a:cubicBezTo>
                <a:close/>
                <a:moveTo>
                  <a:pt x="107375" y="19700"/>
                </a:moveTo>
                <a:cubicBezTo>
                  <a:pt x="107899" y="26811"/>
                  <a:pt x="110014" y="32448"/>
                  <a:pt x="112723" y="34001"/>
                </a:cubicBezTo>
                <a:cubicBezTo>
                  <a:pt x="112198" y="26890"/>
                  <a:pt x="110084" y="21253"/>
                  <a:pt x="107375" y="19700"/>
                </a:cubicBezTo>
                <a:close/>
                <a:moveTo>
                  <a:pt x="104351" y="19700"/>
                </a:moveTo>
                <a:cubicBezTo>
                  <a:pt x="101642" y="21253"/>
                  <a:pt x="99528" y="26890"/>
                  <a:pt x="99003" y="34001"/>
                </a:cubicBezTo>
                <a:cubicBezTo>
                  <a:pt x="101712" y="32448"/>
                  <a:pt x="103827" y="26811"/>
                  <a:pt x="104351" y="19700"/>
                </a:cubicBezTo>
                <a:close/>
                <a:moveTo>
                  <a:pt x="90720" y="19700"/>
                </a:moveTo>
                <a:cubicBezTo>
                  <a:pt x="91244" y="26811"/>
                  <a:pt x="93359" y="32448"/>
                  <a:pt x="96068" y="34001"/>
                </a:cubicBezTo>
                <a:cubicBezTo>
                  <a:pt x="95543" y="26890"/>
                  <a:pt x="93429" y="21253"/>
                  <a:pt x="90720" y="19700"/>
                </a:cubicBezTo>
                <a:close/>
                <a:moveTo>
                  <a:pt x="87696" y="19700"/>
                </a:moveTo>
                <a:cubicBezTo>
                  <a:pt x="84987" y="21253"/>
                  <a:pt x="82873" y="26890"/>
                  <a:pt x="82348" y="34001"/>
                </a:cubicBezTo>
                <a:cubicBezTo>
                  <a:pt x="85057" y="32448"/>
                  <a:pt x="87172" y="26811"/>
                  <a:pt x="87696" y="19700"/>
                </a:cubicBezTo>
                <a:close/>
                <a:moveTo>
                  <a:pt x="74065" y="19700"/>
                </a:moveTo>
                <a:cubicBezTo>
                  <a:pt x="74589" y="26811"/>
                  <a:pt x="76704" y="32448"/>
                  <a:pt x="79413" y="34001"/>
                </a:cubicBezTo>
                <a:cubicBezTo>
                  <a:pt x="78888" y="26890"/>
                  <a:pt x="76774" y="21253"/>
                  <a:pt x="74065" y="19700"/>
                </a:cubicBezTo>
                <a:close/>
                <a:moveTo>
                  <a:pt x="71041" y="19700"/>
                </a:moveTo>
                <a:cubicBezTo>
                  <a:pt x="68332" y="21253"/>
                  <a:pt x="66218" y="26890"/>
                  <a:pt x="65693" y="34001"/>
                </a:cubicBezTo>
                <a:cubicBezTo>
                  <a:pt x="68402" y="32448"/>
                  <a:pt x="70517" y="26811"/>
                  <a:pt x="71041" y="19700"/>
                </a:cubicBezTo>
                <a:close/>
                <a:moveTo>
                  <a:pt x="57410" y="19700"/>
                </a:moveTo>
                <a:cubicBezTo>
                  <a:pt x="57934" y="26811"/>
                  <a:pt x="60049" y="32448"/>
                  <a:pt x="62758" y="34001"/>
                </a:cubicBezTo>
                <a:cubicBezTo>
                  <a:pt x="62233" y="26890"/>
                  <a:pt x="60119" y="21253"/>
                  <a:pt x="57410" y="19700"/>
                </a:cubicBezTo>
                <a:close/>
                <a:moveTo>
                  <a:pt x="54386" y="19700"/>
                </a:moveTo>
                <a:cubicBezTo>
                  <a:pt x="51677" y="21253"/>
                  <a:pt x="49563" y="26890"/>
                  <a:pt x="49038" y="34001"/>
                </a:cubicBezTo>
                <a:cubicBezTo>
                  <a:pt x="51747" y="32448"/>
                  <a:pt x="53862" y="26811"/>
                  <a:pt x="54386" y="19700"/>
                </a:cubicBezTo>
                <a:close/>
                <a:moveTo>
                  <a:pt x="40755" y="19700"/>
                </a:moveTo>
                <a:cubicBezTo>
                  <a:pt x="41279" y="26811"/>
                  <a:pt x="43394" y="32448"/>
                  <a:pt x="46102" y="34001"/>
                </a:cubicBezTo>
                <a:cubicBezTo>
                  <a:pt x="45578" y="26890"/>
                  <a:pt x="43464" y="21253"/>
                  <a:pt x="40755" y="19700"/>
                </a:cubicBezTo>
                <a:close/>
                <a:moveTo>
                  <a:pt x="37731" y="19700"/>
                </a:moveTo>
                <a:cubicBezTo>
                  <a:pt x="35022" y="21253"/>
                  <a:pt x="32908" y="26890"/>
                  <a:pt x="32383" y="34001"/>
                </a:cubicBezTo>
                <a:cubicBezTo>
                  <a:pt x="35092" y="32448"/>
                  <a:pt x="37206" y="26811"/>
                  <a:pt x="37731" y="19700"/>
                </a:cubicBezTo>
                <a:close/>
                <a:moveTo>
                  <a:pt x="24100" y="19700"/>
                </a:moveTo>
                <a:cubicBezTo>
                  <a:pt x="24624" y="26811"/>
                  <a:pt x="26739" y="32448"/>
                  <a:pt x="29447" y="34001"/>
                </a:cubicBezTo>
                <a:cubicBezTo>
                  <a:pt x="28923" y="26890"/>
                  <a:pt x="26808" y="21253"/>
                  <a:pt x="24100" y="19700"/>
                </a:cubicBezTo>
                <a:close/>
                <a:moveTo>
                  <a:pt x="21076" y="19700"/>
                </a:moveTo>
                <a:cubicBezTo>
                  <a:pt x="18367" y="21253"/>
                  <a:pt x="16253" y="26890"/>
                  <a:pt x="15728" y="34001"/>
                </a:cubicBezTo>
                <a:cubicBezTo>
                  <a:pt x="18437" y="32448"/>
                  <a:pt x="20551" y="26811"/>
                  <a:pt x="21076" y="19700"/>
                </a:cubicBezTo>
                <a:close/>
                <a:moveTo>
                  <a:pt x="7445" y="19700"/>
                </a:moveTo>
                <a:cubicBezTo>
                  <a:pt x="7969" y="26811"/>
                  <a:pt x="10084" y="32448"/>
                  <a:pt x="12792" y="34001"/>
                </a:cubicBezTo>
                <a:cubicBezTo>
                  <a:pt x="12268" y="26890"/>
                  <a:pt x="10153" y="21253"/>
                  <a:pt x="7445" y="19700"/>
                </a:cubicBezTo>
                <a:close/>
                <a:moveTo>
                  <a:pt x="120000" y="17002"/>
                </a:moveTo>
                <a:lnTo>
                  <a:pt x="120000" y="20494"/>
                </a:lnTo>
                <a:cubicBezTo>
                  <a:pt x="117783" y="22717"/>
                  <a:pt x="116116" y="27799"/>
                  <a:pt x="115658" y="34001"/>
                </a:cubicBezTo>
                <a:cubicBezTo>
                  <a:pt x="117480" y="32957"/>
                  <a:pt x="119032" y="30066"/>
                  <a:pt x="120000" y="26098"/>
                </a:cubicBezTo>
                <a:lnTo>
                  <a:pt x="120000" y="31388"/>
                </a:lnTo>
                <a:cubicBezTo>
                  <a:pt x="118816" y="34512"/>
                  <a:pt x="117264" y="36684"/>
                  <a:pt x="115527" y="37451"/>
                </a:cubicBezTo>
                <a:lnTo>
                  <a:pt x="115526" y="37481"/>
                </a:lnTo>
                <a:cubicBezTo>
                  <a:pt x="115473" y="37508"/>
                  <a:pt x="115421" y="37533"/>
                  <a:pt x="115366" y="37522"/>
                </a:cubicBezTo>
                <a:cubicBezTo>
                  <a:pt x="115059" y="37667"/>
                  <a:pt x="114746" y="37746"/>
                  <a:pt x="114427" y="37759"/>
                </a:cubicBezTo>
                <a:lnTo>
                  <a:pt x="114258" y="37802"/>
                </a:lnTo>
                <a:lnTo>
                  <a:pt x="114258" y="37789"/>
                </a:lnTo>
                <a:lnTo>
                  <a:pt x="114253" y="37790"/>
                </a:lnTo>
                <a:cubicBezTo>
                  <a:pt x="114248" y="37690"/>
                  <a:pt x="114247" y="37590"/>
                  <a:pt x="114247" y="37490"/>
                </a:cubicBezTo>
                <a:cubicBezTo>
                  <a:pt x="114247" y="37341"/>
                  <a:pt x="114248" y="37192"/>
                  <a:pt x="114261" y="37044"/>
                </a:cubicBezTo>
                <a:cubicBezTo>
                  <a:pt x="114260" y="36222"/>
                  <a:pt x="114285" y="35411"/>
                  <a:pt x="114334" y="34617"/>
                </a:cubicBezTo>
                <a:lnTo>
                  <a:pt x="114340" y="34442"/>
                </a:lnTo>
                <a:cubicBezTo>
                  <a:pt x="114341" y="34442"/>
                  <a:pt x="114343" y="34441"/>
                  <a:pt x="114345" y="34440"/>
                </a:cubicBezTo>
                <a:cubicBezTo>
                  <a:pt x="114785" y="26202"/>
                  <a:pt x="117022" y="19462"/>
                  <a:pt x="120000" y="17002"/>
                </a:cubicBezTo>
                <a:close/>
                <a:moveTo>
                  <a:pt x="105975" y="15899"/>
                </a:moveTo>
                <a:lnTo>
                  <a:pt x="106143" y="15942"/>
                </a:lnTo>
                <a:cubicBezTo>
                  <a:pt x="106462" y="15955"/>
                  <a:pt x="106776" y="16034"/>
                  <a:pt x="107083" y="16179"/>
                </a:cubicBezTo>
                <a:cubicBezTo>
                  <a:pt x="107138" y="16168"/>
                  <a:pt x="107190" y="16193"/>
                  <a:pt x="107242" y="16220"/>
                </a:cubicBezTo>
                <a:lnTo>
                  <a:pt x="107243" y="16250"/>
                </a:lnTo>
                <a:cubicBezTo>
                  <a:pt x="110775" y="17809"/>
                  <a:pt x="113542" y="25178"/>
                  <a:pt x="114036" y="34440"/>
                </a:cubicBezTo>
                <a:cubicBezTo>
                  <a:pt x="114038" y="34441"/>
                  <a:pt x="114040" y="34442"/>
                  <a:pt x="114041" y="34442"/>
                </a:cubicBezTo>
                <a:lnTo>
                  <a:pt x="114047" y="34617"/>
                </a:lnTo>
                <a:cubicBezTo>
                  <a:pt x="114097" y="35411"/>
                  <a:pt x="114121" y="36222"/>
                  <a:pt x="114120" y="37044"/>
                </a:cubicBezTo>
                <a:cubicBezTo>
                  <a:pt x="114133" y="37192"/>
                  <a:pt x="114134" y="37341"/>
                  <a:pt x="114134" y="37490"/>
                </a:cubicBezTo>
                <a:cubicBezTo>
                  <a:pt x="114134" y="37590"/>
                  <a:pt x="114133" y="37690"/>
                  <a:pt x="114128" y="37790"/>
                </a:cubicBezTo>
                <a:lnTo>
                  <a:pt x="114123" y="37789"/>
                </a:lnTo>
                <a:lnTo>
                  <a:pt x="114123" y="37802"/>
                </a:lnTo>
                <a:lnTo>
                  <a:pt x="113954" y="37759"/>
                </a:lnTo>
                <a:cubicBezTo>
                  <a:pt x="113636" y="37746"/>
                  <a:pt x="113322" y="37667"/>
                  <a:pt x="113015" y="37522"/>
                </a:cubicBezTo>
                <a:cubicBezTo>
                  <a:pt x="112960" y="37533"/>
                  <a:pt x="112908" y="37508"/>
                  <a:pt x="112855" y="37481"/>
                </a:cubicBezTo>
                <a:lnTo>
                  <a:pt x="112854" y="37451"/>
                </a:lnTo>
                <a:cubicBezTo>
                  <a:pt x="109322" y="35892"/>
                  <a:pt x="106556" y="28522"/>
                  <a:pt x="106061" y="19261"/>
                </a:cubicBezTo>
                <a:cubicBezTo>
                  <a:pt x="106060" y="19260"/>
                  <a:pt x="106058" y="19259"/>
                  <a:pt x="106056" y="19259"/>
                </a:cubicBezTo>
                <a:lnTo>
                  <a:pt x="106051" y="19084"/>
                </a:lnTo>
                <a:cubicBezTo>
                  <a:pt x="106001" y="18290"/>
                  <a:pt x="105977" y="17479"/>
                  <a:pt x="105977" y="16657"/>
                </a:cubicBezTo>
                <a:cubicBezTo>
                  <a:pt x="105965" y="16509"/>
                  <a:pt x="105964" y="16360"/>
                  <a:pt x="105964" y="16211"/>
                </a:cubicBezTo>
                <a:lnTo>
                  <a:pt x="105970" y="15911"/>
                </a:lnTo>
                <a:lnTo>
                  <a:pt x="105975" y="15912"/>
                </a:lnTo>
                <a:close/>
                <a:moveTo>
                  <a:pt x="105751" y="15899"/>
                </a:moveTo>
                <a:lnTo>
                  <a:pt x="105751" y="15912"/>
                </a:lnTo>
                <a:lnTo>
                  <a:pt x="105756" y="15911"/>
                </a:lnTo>
                <a:lnTo>
                  <a:pt x="105762" y="16211"/>
                </a:lnTo>
                <a:cubicBezTo>
                  <a:pt x="105762" y="16360"/>
                  <a:pt x="105761" y="16509"/>
                  <a:pt x="105749" y="16657"/>
                </a:cubicBezTo>
                <a:cubicBezTo>
                  <a:pt x="105749" y="17479"/>
                  <a:pt x="105725" y="18290"/>
                  <a:pt x="105675" y="19084"/>
                </a:cubicBezTo>
                <a:lnTo>
                  <a:pt x="105670" y="19259"/>
                </a:lnTo>
                <a:cubicBezTo>
                  <a:pt x="105668" y="19259"/>
                  <a:pt x="105666" y="19260"/>
                  <a:pt x="105665" y="19261"/>
                </a:cubicBezTo>
                <a:cubicBezTo>
                  <a:pt x="105170" y="28522"/>
                  <a:pt x="102404" y="35892"/>
                  <a:pt x="98872" y="37451"/>
                </a:cubicBezTo>
                <a:lnTo>
                  <a:pt x="98871" y="37481"/>
                </a:lnTo>
                <a:cubicBezTo>
                  <a:pt x="98818" y="37508"/>
                  <a:pt x="98766" y="37533"/>
                  <a:pt x="98711" y="37522"/>
                </a:cubicBezTo>
                <a:cubicBezTo>
                  <a:pt x="98404" y="37667"/>
                  <a:pt x="98090" y="37746"/>
                  <a:pt x="97772" y="37759"/>
                </a:cubicBezTo>
                <a:lnTo>
                  <a:pt x="97603" y="37802"/>
                </a:lnTo>
                <a:lnTo>
                  <a:pt x="97603" y="37789"/>
                </a:lnTo>
                <a:lnTo>
                  <a:pt x="97598" y="37790"/>
                </a:lnTo>
                <a:cubicBezTo>
                  <a:pt x="97593" y="37690"/>
                  <a:pt x="97592" y="37590"/>
                  <a:pt x="97592" y="37490"/>
                </a:cubicBezTo>
                <a:cubicBezTo>
                  <a:pt x="97592" y="37341"/>
                  <a:pt x="97593" y="37192"/>
                  <a:pt x="97606" y="37044"/>
                </a:cubicBezTo>
                <a:cubicBezTo>
                  <a:pt x="97605" y="36222"/>
                  <a:pt x="97630" y="35411"/>
                  <a:pt x="97679" y="34617"/>
                </a:cubicBezTo>
                <a:lnTo>
                  <a:pt x="97685" y="34442"/>
                </a:lnTo>
                <a:cubicBezTo>
                  <a:pt x="97686" y="34442"/>
                  <a:pt x="97688" y="34441"/>
                  <a:pt x="97690" y="34440"/>
                </a:cubicBezTo>
                <a:cubicBezTo>
                  <a:pt x="98184" y="25178"/>
                  <a:pt x="100951" y="17809"/>
                  <a:pt x="104483" y="16250"/>
                </a:cubicBezTo>
                <a:lnTo>
                  <a:pt x="104484" y="16220"/>
                </a:lnTo>
                <a:cubicBezTo>
                  <a:pt x="104536" y="16193"/>
                  <a:pt x="104588" y="16168"/>
                  <a:pt x="104643" y="16179"/>
                </a:cubicBezTo>
                <a:cubicBezTo>
                  <a:pt x="104950" y="16034"/>
                  <a:pt x="105264" y="15955"/>
                  <a:pt x="105583" y="15942"/>
                </a:cubicBezTo>
                <a:close/>
                <a:moveTo>
                  <a:pt x="89320" y="15899"/>
                </a:moveTo>
                <a:lnTo>
                  <a:pt x="89488" y="15942"/>
                </a:lnTo>
                <a:cubicBezTo>
                  <a:pt x="89807" y="15955"/>
                  <a:pt x="90121" y="16034"/>
                  <a:pt x="90428" y="16179"/>
                </a:cubicBezTo>
                <a:cubicBezTo>
                  <a:pt x="90483" y="16168"/>
                  <a:pt x="90535" y="16193"/>
                  <a:pt x="90587" y="16220"/>
                </a:cubicBezTo>
                <a:lnTo>
                  <a:pt x="90588" y="16250"/>
                </a:lnTo>
                <a:cubicBezTo>
                  <a:pt x="94120" y="17809"/>
                  <a:pt x="96887" y="25178"/>
                  <a:pt x="97381" y="34440"/>
                </a:cubicBezTo>
                <a:cubicBezTo>
                  <a:pt x="97383" y="34441"/>
                  <a:pt x="97385" y="34442"/>
                  <a:pt x="97386" y="34442"/>
                </a:cubicBezTo>
                <a:lnTo>
                  <a:pt x="97392" y="34617"/>
                </a:lnTo>
                <a:cubicBezTo>
                  <a:pt x="97441" y="35411"/>
                  <a:pt x="97466" y="36222"/>
                  <a:pt x="97465" y="37044"/>
                </a:cubicBezTo>
                <a:cubicBezTo>
                  <a:pt x="97478" y="37192"/>
                  <a:pt x="97479" y="37341"/>
                  <a:pt x="97479" y="37490"/>
                </a:cubicBezTo>
                <a:cubicBezTo>
                  <a:pt x="97479" y="37590"/>
                  <a:pt x="97478" y="37690"/>
                  <a:pt x="97473" y="37790"/>
                </a:cubicBezTo>
                <a:lnTo>
                  <a:pt x="97468" y="37789"/>
                </a:lnTo>
                <a:lnTo>
                  <a:pt x="97468" y="37802"/>
                </a:lnTo>
                <a:lnTo>
                  <a:pt x="97299" y="37759"/>
                </a:lnTo>
                <a:cubicBezTo>
                  <a:pt x="96981" y="37746"/>
                  <a:pt x="96667" y="37667"/>
                  <a:pt x="96360" y="37522"/>
                </a:cubicBezTo>
                <a:cubicBezTo>
                  <a:pt x="96305" y="37533"/>
                  <a:pt x="96253" y="37508"/>
                  <a:pt x="96200" y="37481"/>
                </a:cubicBezTo>
                <a:lnTo>
                  <a:pt x="96199" y="37451"/>
                </a:lnTo>
                <a:cubicBezTo>
                  <a:pt x="92667" y="35892"/>
                  <a:pt x="89901" y="28522"/>
                  <a:pt x="89406" y="19261"/>
                </a:cubicBezTo>
                <a:cubicBezTo>
                  <a:pt x="89405" y="19260"/>
                  <a:pt x="89403" y="19259"/>
                  <a:pt x="89401" y="19259"/>
                </a:cubicBezTo>
                <a:lnTo>
                  <a:pt x="89396" y="19084"/>
                </a:lnTo>
                <a:cubicBezTo>
                  <a:pt x="89346" y="18290"/>
                  <a:pt x="89322" y="17479"/>
                  <a:pt x="89322" y="16657"/>
                </a:cubicBezTo>
                <a:cubicBezTo>
                  <a:pt x="89310" y="16509"/>
                  <a:pt x="89309" y="16360"/>
                  <a:pt x="89309" y="16211"/>
                </a:cubicBezTo>
                <a:lnTo>
                  <a:pt x="89315" y="15911"/>
                </a:lnTo>
                <a:lnTo>
                  <a:pt x="89320" y="15912"/>
                </a:lnTo>
                <a:close/>
                <a:moveTo>
                  <a:pt x="89096" y="15899"/>
                </a:moveTo>
                <a:lnTo>
                  <a:pt x="89096" y="15912"/>
                </a:lnTo>
                <a:lnTo>
                  <a:pt x="89101" y="15911"/>
                </a:lnTo>
                <a:lnTo>
                  <a:pt x="89107" y="16211"/>
                </a:lnTo>
                <a:cubicBezTo>
                  <a:pt x="89107" y="16360"/>
                  <a:pt x="89106" y="16509"/>
                  <a:pt x="89094" y="16657"/>
                </a:cubicBezTo>
                <a:cubicBezTo>
                  <a:pt x="89094" y="17479"/>
                  <a:pt x="89070" y="18290"/>
                  <a:pt x="89020" y="19084"/>
                </a:cubicBezTo>
                <a:lnTo>
                  <a:pt x="89015" y="19259"/>
                </a:lnTo>
                <a:cubicBezTo>
                  <a:pt x="89013" y="19259"/>
                  <a:pt x="89011" y="19260"/>
                  <a:pt x="89010" y="19261"/>
                </a:cubicBezTo>
                <a:cubicBezTo>
                  <a:pt x="88515" y="28522"/>
                  <a:pt x="85749" y="35892"/>
                  <a:pt x="82217" y="37451"/>
                </a:cubicBezTo>
                <a:lnTo>
                  <a:pt x="82216" y="37481"/>
                </a:lnTo>
                <a:cubicBezTo>
                  <a:pt x="82163" y="37508"/>
                  <a:pt x="82111" y="37533"/>
                  <a:pt x="82056" y="37522"/>
                </a:cubicBezTo>
                <a:cubicBezTo>
                  <a:pt x="81749" y="37667"/>
                  <a:pt x="81435" y="37746"/>
                  <a:pt x="81117" y="37759"/>
                </a:cubicBezTo>
                <a:lnTo>
                  <a:pt x="80948" y="37802"/>
                </a:lnTo>
                <a:lnTo>
                  <a:pt x="80948" y="37789"/>
                </a:lnTo>
                <a:lnTo>
                  <a:pt x="80943" y="37790"/>
                </a:lnTo>
                <a:cubicBezTo>
                  <a:pt x="80938" y="37690"/>
                  <a:pt x="80937" y="37590"/>
                  <a:pt x="80937" y="37490"/>
                </a:cubicBezTo>
                <a:cubicBezTo>
                  <a:pt x="80937" y="37341"/>
                  <a:pt x="80938" y="37192"/>
                  <a:pt x="80951" y="37044"/>
                </a:cubicBezTo>
                <a:cubicBezTo>
                  <a:pt x="80950" y="36222"/>
                  <a:pt x="80975" y="35411"/>
                  <a:pt x="81024" y="34617"/>
                </a:cubicBezTo>
                <a:lnTo>
                  <a:pt x="81030" y="34442"/>
                </a:lnTo>
                <a:cubicBezTo>
                  <a:pt x="81031" y="34442"/>
                  <a:pt x="81033" y="34441"/>
                  <a:pt x="81035" y="34440"/>
                </a:cubicBezTo>
                <a:cubicBezTo>
                  <a:pt x="81529" y="25178"/>
                  <a:pt x="84296" y="17809"/>
                  <a:pt x="87828" y="16250"/>
                </a:cubicBezTo>
                <a:lnTo>
                  <a:pt x="87829" y="16220"/>
                </a:lnTo>
                <a:cubicBezTo>
                  <a:pt x="87881" y="16193"/>
                  <a:pt x="87933" y="16168"/>
                  <a:pt x="87988" y="16179"/>
                </a:cubicBezTo>
                <a:cubicBezTo>
                  <a:pt x="88295" y="16034"/>
                  <a:pt x="88609" y="15955"/>
                  <a:pt x="88928" y="15942"/>
                </a:cubicBezTo>
                <a:close/>
                <a:moveTo>
                  <a:pt x="72665" y="15899"/>
                </a:moveTo>
                <a:lnTo>
                  <a:pt x="72833" y="15942"/>
                </a:lnTo>
                <a:cubicBezTo>
                  <a:pt x="73152" y="15955"/>
                  <a:pt x="73466" y="16034"/>
                  <a:pt x="73773" y="16179"/>
                </a:cubicBezTo>
                <a:cubicBezTo>
                  <a:pt x="73828" y="16168"/>
                  <a:pt x="73880" y="16193"/>
                  <a:pt x="73932" y="16220"/>
                </a:cubicBezTo>
                <a:lnTo>
                  <a:pt x="73933" y="16250"/>
                </a:lnTo>
                <a:cubicBezTo>
                  <a:pt x="77465" y="17809"/>
                  <a:pt x="80232" y="25178"/>
                  <a:pt x="80726" y="34440"/>
                </a:cubicBezTo>
                <a:cubicBezTo>
                  <a:pt x="80728" y="34441"/>
                  <a:pt x="80730" y="34442"/>
                  <a:pt x="80731" y="34442"/>
                </a:cubicBezTo>
                <a:lnTo>
                  <a:pt x="80737" y="34617"/>
                </a:lnTo>
                <a:cubicBezTo>
                  <a:pt x="80786" y="35411"/>
                  <a:pt x="80811" y="36222"/>
                  <a:pt x="80810" y="37044"/>
                </a:cubicBezTo>
                <a:cubicBezTo>
                  <a:pt x="80823" y="37192"/>
                  <a:pt x="80824" y="37341"/>
                  <a:pt x="80824" y="37490"/>
                </a:cubicBezTo>
                <a:cubicBezTo>
                  <a:pt x="80824" y="37590"/>
                  <a:pt x="80823" y="37690"/>
                  <a:pt x="80818" y="37790"/>
                </a:cubicBezTo>
                <a:lnTo>
                  <a:pt x="80813" y="37789"/>
                </a:lnTo>
                <a:lnTo>
                  <a:pt x="80813" y="37802"/>
                </a:lnTo>
                <a:lnTo>
                  <a:pt x="80644" y="37759"/>
                </a:lnTo>
                <a:cubicBezTo>
                  <a:pt x="80326" y="37746"/>
                  <a:pt x="80012" y="37667"/>
                  <a:pt x="79705" y="37522"/>
                </a:cubicBezTo>
                <a:cubicBezTo>
                  <a:pt x="79650" y="37533"/>
                  <a:pt x="79598" y="37508"/>
                  <a:pt x="79545" y="37481"/>
                </a:cubicBezTo>
                <a:lnTo>
                  <a:pt x="79544" y="37451"/>
                </a:lnTo>
                <a:cubicBezTo>
                  <a:pt x="76012" y="35892"/>
                  <a:pt x="73246" y="28522"/>
                  <a:pt x="72751" y="19261"/>
                </a:cubicBezTo>
                <a:cubicBezTo>
                  <a:pt x="72750" y="19260"/>
                  <a:pt x="72748" y="19259"/>
                  <a:pt x="72746" y="19259"/>
                </a:cubicBezTo>
                <a:lnTo>
                  <a:pt x="72741" y="19084"/>
                </a:lnTo>
                <a:cubicBezTo>
                  <a:pt x="72691" y="18290"/>
                  <a:pt x="72667" y="17479"/>
                  <a:pt x="72667" y="16657"/>
                </a:cubicBezTo>
                <a:cubicBezTo>
                  <a:pt x="72655" y="16509"/>
                  <a:pt x="72654" y="16360"/>
                  <a:pt x="72654" y="16211"/>
                </a:cubicBezTo>
                <a:lnTo>
                  <a:pt x="72660" y="15911"/>
                </a:lnTo>
                <a:lnTo>
                  <a:pt x="72665" y="15912"/>
                </a:lnTo>
                <a:close/>
                <a:moveTo>
                  <a:pt x="56010" y="15899"/>
                </a:moveTo>
                <a:lnTo>
                  <a:pt x="56178" y="15942"/>
                </a:lnTo>
                <a:cubicBezTo>
                  <a:pt x="56497" y="15955"/>
                  <a:pt x="56811" y="16034"/>
                  <a:pt x="57118" y="16179"/>
                </a:cubicBezTo>
                <a:cubicBezTo>
                  <a:pt x="57173" y="16168"/>
                  <a:pt x="57225" y="16193"/>
                  <a:pt x="57277" y="16220"/>
                </a:cubicBezTo>
                <a:lnTo>
                  <a:pt x="57278" y="16250"/>
                </a:lnTo>
                <a:cubicBezTo>
                  <a:pt x="60810" y="17809"/>
                  <a:pt x="63577" y="25178"/>
                  <a:pt x="64071" y="34440"/>
                </a:cubicBezTo>
                <a:cubicBezTo>
                  <a:pt x="64073" y="34441"/>
                  <a:pt x="64075" y="34442"/>
                  <a:pt x="64076" y="34442"/>
                </a:cubicBezTo>
                <a:lnTo>
                  <a:pt x="64082" y="34617"/>
                </a:lnTo>
                <a:cubicBezTo>
                  <a:pt x="64131" y="35411"/>
                  <a:pt x="64156" y="36222"/>
                  <a:pt x="64155" y="37044"/>
                </a:cubicBezTo>
                <a:cubicBezTo>
                  <a:pt x="64168" y="37192"/>
                  <a:pt x="64169" y="37341"/>
                  <a:pt x="64169" y="37490"/>
                </a:cubicBezTo>
                <a:cubicBezTo>
                  <a:pt x="64169" y="37590"/>
                  <a:pt x="64168" y="37690"/>
                  <a:pt x="64163" y="37790"/>
                </a:cubicBezTo>
                <a:lnTo>
                  <a:pt x="64158" y="37789"/>
                </a:lnTo>
                <a:lnTo>
                  <a:pt x="64158" y="37802"/>
                </a:lnTo>
                <a:lnTo>
                  <a:pt x="63989" y="37759"/>
                </a:lnTo>
                <a:cubicBezTo>
                  <a:pt x="63670" y="37746"/>
                  <a:pt x="63357" y="37667"/>
                  <a:pt x="63050" y="37522"/>
                </a:cubicBezTo>
                <a:cubicBezTo>
                  <a:pt x="62995" y="37533"/>
                  <a:pt x="62943" y="37508"/>
                  <a:pt x="62890" y="37481"/>
                </a:cubicBezTo>
                <a:lnTo>
                  <a:pt x="62889" y="37451"/>
                </a:lnTo>
                <a:cubicBezTo>
                  <a:pt x="59357" y="35892"/>
                  <a:pt x="56591" y="28522"/>
                  <a:pt x="56096" y="19261"/>
                </a:cubicBezTo>
                <a:cubicBezTo>
                  <a:pt x="56095" y="19260"/>
                  <a:pt x="56093" y="19259"/>
                  <a:pt x="56091" y="19259"/>
                </a:cubicBezTo>
                <a:lnTo>
                  <a:pt x="56086" y="19084"/>
                </a:lnTo>
                <a:cubicBezTo>
                  <a:pt x="56036" y="18290"/>
                  <a:pt x="56012" y="17479"/>
                  <a:pt x="56012" y="16657"/>
                </a:cubicBezTo>
                <a:cubicBezTo>
                  <a:pt x="55999" y="16509"/>
                  <a:pt x="55999" y="16360"/>
                  <a:pt x="55999" y="16211"/>
                </a:cubicBezTo>
                <a:lnTo>
                  <a:pt x="56005" y="15911"/>
                </a:lnTo>
                <a:lnTo>
                  <a:pt x="56010" y="15912"/>
                </a:lnTo>
                <a:close/>
                <a:moveTo>
                  <a:pt x="55786" y="15899"/>
                </a:moveTo>
                <a:lnTo>
                  <a:pt x="55786" y="15912"/>
                </a:lnTo>
                <a:lnTo>
                  <a:pt x="55791" y="15911"/>
                </a:lnTo>
                <a:lnTo>
                  <a:pt x="55797" y="16211"/>
                </a:lnTo>
                <a:cubicBezTo>
                  <a:pt x="55797" y="16360"/>
                  <a:pt x="55796" y="16509"/>
                  <a:pt x="55783" y="16657"/>
                </a:cubicBezTo>
                <a:cubicBezTo>
                  <a:pt x="55784" y="17479"/>
                  <a:pt x="55760" y="18290"/>
                  <a:pt x="55710" y="19084"/>
                </a:cubicBezTo>
                <a:lnTo>
                  <a:pt x="55705" y="19259"/>
                </a:lnTo>
                <a:cubicBezTo>
                  <a:pt x="55703" y="19259"/>
                  <a:pt x="55701" y="19260"/>
                  <a:pt x="55700" y="19261"/>
                </a:cubicBezTo>
                <a:cubicBezTo>
                  <a:pt x="55205" y="28522"/>
                  <a:pt x="52439" y="35892"/>
                  <a:pt x="48907" y="37451"/>
                </a:cubicBezTo>
                <a:lnTo>
                  <a:pt x="48906" y="37481"/>
                </a:lnTo>
                <a:cubicBezTo>
                  <a:pt x="48853" y="37508"/>
                  <a:pt x="48801" y="37533"/>
                  <a:pt x="48746" y="37522"/>
                </a:cubicBezTo>
                <a:cubicBezTo>
                  <a:pt x="48439" y="37667"/>
                  <a:pt x="48125" y="37746"/>
                  <a:pt x="47807" y="37759"/>
                </a:cubicBezTo>
                <a:lnTo>
                  <a:pt x="47638" y="37802"/>
                </a:lnTo>
                <a:lnTo>
                  <a:pt x="47638" y="37789"/>
                </a:lnTo>
                <a:lnTo>
                  <a:pt x="47633" y="37790"/>
                </a:lnTo>
                <a:cubicBezTo>
                  <a:pt x="47628" y="37690"/>
                  <a:pt x="47627" y="37590"/>
                  <a:pt x="47627" y="37490"/>
                </a:cubicBezTo>
                <a:cubicBezTo>
                  <a:pt x="47627" y="37341"/>
                  <a:pt x="47628" y="37192"/>
                  <a:pt x="47641" y="37044"/>
                </a:cubicBezTo>
                <a:cubicBezTo>
                  <a:pt x="47640" y="36222"/>
                  <a:pt x="47664" y="35411"/>
                  <a:pt x="47714" y="34617"/>
                </a:cubicBezTo>
                <a:lnTo>
                  <a:pt x="47720" y="34442"/>
                </a:lnTo>
                <a:cubicBezTo>
                  <a:pt x="47721" y="34442"/>
                  <a:pt x="47723" y="34441"/>
                  <a:pt x="47725" y="34440"/>
                </a:cubicBezTo>
                <a:cubicBezTo>
                  <a:pt x="48219" y="25178"/>
                  <a:pt x="50985" y="17809"/>
                  <a:pt x="54517" y="16250"/>
                </a:cubicBezTo>
                <a:lnTo>
                  <a:pt x="54519" y="16220"/>
                </a:lnTo>
                <a:cubicBezTo>
                  <a:pt x="54571" y="16193"/>
                  <a:pt x="54623" y="16168"/>
                  <a:pt x="54678" y="16179"/>
                </a:cubicBezTo>
                <a:cubicBezTo>
                  <a:pt x="54985" y="16034"/>
                  <a:pt x="55299" y="15955"/>
                  <a:pt x="55618" y="15942"/>
                </a:cubicBezTo>
                <a:close/>
                <a:moveTo>
                  <a:pt x="39355" y="15899"/>
                </a:moveTo>
                <a:lnTo>
                  <a:pt x="39523" y="15942"/>
                </a:lnTo>
                <a:cubicBezTo>
                  <a:pt x="39842" y="15955"/>
                  <a:pt x="40156" y="16034"/>
                  <a:pt x="40463" y="16179"/>
                </a:cubicBezTo>
                <a:cubicBezTo>
                  <a:pt x="40518" y="16168"/>
                  <a:pt x="40570" y="16193"/>
                  <a:pt x="40622" y="16220"/>
                </a:cubicBezTo>
                <a:lnTo>
                  <a:pt x="40623" y="16250"/>
                </a:lnTo>
                <a:cubicBezTo>
                  <a:pt x="44155" y="17809"/>
                  <a:pt x="46921" y="25178"/>
                  <a:pt x="47416" y="34440"/>
                </a:cubicBezTo>
                <a:cubicBezTo>
                  <a:pt x="47418" y="34441"/>
                  <a:pt x="47420" y="34442"/>
                  <a:pt x="47421" y="34442"/>
                </a:cubicBezTo>
                <a:lnTo>
                  <a:pt x="47427" y="34617"/>
                </a:lnTo>
                <a:cubicBezTo>
                  <a:pt x="47476" y="35411"/>
                  <a:pt x="47500" y="36222"/>
                  <a:pt x="47500" y="37044"/>
                </a:cubicBezTo>
                <a:cubicBezTo>
                  <a:pt x="47513" y="37192"/>
                  <a:pt x="47514" y="37341"/>
                  <a:pt x="47514" y="37490"/>
                </a:cubicBezTo>
                <a:cubicBezTo>
                  <a:pt x="47514" y="37590"/>
                  <a:pt x="47513" y="37690"/>
                  <a:pt x="47508" y="37790"/>
                </a:cubicBezTo>
                <a:lnTo>
                  <a:pt x="47503" y="37789"/>
                </a:lnTo>
                <a:lnTo>
                  <a:pt x="47503" y="37802"/>
                </a:lnTo>
                <a:lnTo>
                  <a:pt x="47334" y="37759"/>
                </a:lnTo>
                <a:cubicBezTo>
                  <a:pt x="47015" y="37746"/>
                  <a:pt x="46702" y="37667"/>
                  <a:pt x="46395" y="37522"/>
                </a:cubicBezTo>
                <a:cubicBezTo>
                  <a:pt x="46340" y="37533"/>
                  <a:pt x="46288" y="37508"/>
                  <a:pt x="46235" y="37481"/>
                </a:cubicBezTo>
                <a:lnTo>
                  <a:pt x="46234" y="37451"/>
                </a:lnTo>
                <a:cubicBezTo>
                  <a:pt x="42702" y="35892"/>
                  <a:pt x="39936" y="28522"/>
                  <a:pt x="39441" y="19261"/>
                </a:cubicBezTo>
                <a:cubicBezTo>
                  <a:pt x="39439" y="19260"/>
                  <a:pt x="39438" y="19259"/>
                  <a:pt x="39436" y="19259"/>
                </a:cubicBezTo>
                <a:lnTo>
                  <a:pt x="39431" y="19084"/>
                </a:lnTo>
                <a:cubicBezTo>
                  <a:pt x="39381" y="18290"/>
                  <a:pt x="39357" y="17479"/>
                  <a:pt x="39357" y="16657"/>
                </a:cubicBezTo>
                <a:cubicBezTo>
                  <a:pt x="39344" y="16509"/>
                  <a:pt x="39344" y="16360"/>
                  <a:pt x="39344" y="16211"/>
                </a:cubicBezTo>
                <a:lnTo>
                  <a:pt x="39350" y="15911"/>
                </a:lnTo>
                <a:lnTo>
                  <a:pt x="39355" y="15912"/>
                </a:lnTo>
                <a:close/>
                <a:moveTo>
                  <a:pt x="39131" y="15899"/>
                </a:moveTo>
                <a:lnTo>
                  <a:pt x="39131" y="15912"/>
                </a:lnTo>
                <a:lnTo>
                  <a:pt x="39136" y="15911"/>
                </a:lnTo>
                <a:lnTo>
                  <a:pt x="39142" y="16211"/>
                </a:lnTo>
                <a:cubicBezTo>
                  <a:pt x="39142" y="16360"/>
                  <a:pt x="39141" y="16509"/>
                  <a:pt x="39128" y="16657"/>
                </a:cubicBezTo>
                <a:cubicBezTo>
                  <a:pt x="39129" y="17479"/>
                  <a:pt x="39105" y="18290"/>
                  <a:pt x="39055" y="19084"/>
                </a:cubicBezTo>
                <a:lnTo>
                  <a:pt x="39050" y="19259"/>
                </a:lnTo>
                <a:cubicBezTo>
                  <a:pt x="39048" y="19259"/>
                  <a:pt x="39046" y="19260"/>
                  <a:pt x="39045" y="19261"/>
                </a:cubicBezTo>
                <a:cubicBezTo>
                  <a:pt x="38550" y="28522"/>
                  <a:pt x="35784" y="35892"/>
                  <a:pt x="32252" y="37451"/>
                </a:cubicBezTo>
                <a:lnTo>
                  <a:pt x="32251" y="37481"/>
                </a:lnTo>
                <a:cubicBezTo>
                  <a:pt x="32198" y="37508"/>
                  <a:pt x="32146" y="37533"/>
                  <a:pt x="32091" y="37522"/>
                </a:cubicBezTo>
                <a:cubicBezTo>
                  <a:pt x="31784" y="37667"/>
                  <a:pt x="31470" y="37746"/>
                  <a:pt x="31152" y="37759"/>
                </a:cubicBezTo>
                <a:lnTo>
                  <a:pt x="30983" y="37802"/>
                </a:lnTo>
                <a:lnTo>
                  <a:pt x="30983" y="37789"/>
                </a:lnTo>
                <a:lnTo>
                  <a:pt x="30978" y="37790"/>
                </a:lnTo>
                <a:cubicBezTo>
                  <a:pt x="30972" y="37690"/>
                  <a:pt x="30972" y="37590"/>
                  <a:pt x="30972" y="37490"/>
                </a:cubicBezTo>
                <a:cubicBezTo>
                  <a:pt x="30972" y="37341"/>
                  <a:pt x="30973" y="37192"/>
                  <a:pt x="30986" y="37044"/>
                </a:cubicBezTo>
                <a:cubicBezTo>
                  <a:pt x="30985" y="36222"/>
                  <a:pt x="31009" y="35411"/>
                  <a:pt x="31059" y="34617"/>
                </a:cubicBezTo>
                <a:lnTo>
                  <a:pt x="31065" y="34442"/>
                </a:lnTo>
                <a:cubicBezTo>
                  <a:pt x="31066" y="34442"/>
                  <a:pt x="31068" y="34441"/>
                  <a:pt x="31069" y="34440"/>
                </a:cubicBezTo>
                <a:cubicBezTo>
                  <a:pt x="31564" y="25178"/>
                  <a:pt x="34330" y="17809"/>
                  <a:pt x="37862" y="16250"/>
                </a:cubicBezTo>
                <a:lnTo>
                  <a:pt x="37864" y="16220"/>
                </a:lnTo>
                <a:cubicBezTo>
                  <a:pt x="37916" y="16193"/>
                  <a:pt x="37968" y="16168"/>
                  <a:pt x="38023" y="16179"/>
                </a:cubicBezTo>
                <a:cubicBezTo>
                  <a:pt x="38330" y="16034"/>
                  <a:pt x="38644" y="15955"/>
                  <a:pt x="38963" y="15942"/>
                </a:cubicBezTo>
                <a:close/>
                <a:moveTo>
                  <a:pt x="22700" y="15899"/>
                </a:moveTo>
                <a:lnTo>
                  <a:pt x="22868" y="15942"/>
                </a:lnTo>
                <a:cubicBezTo>
                  <a:pt x="23187" y="15955"/>
                  <a:pt x="23501" y="16034"/>
                  <a:pt x="23808" y="16179"/>
                </a:cubicBezTo>
                <a:cubicBezTo>
                  <a:pt x="23862" y="16168"/>
                  <a:pt x="23915" y="16193"/>
                  <a:pt x="23967" y="16220"/>
                </a:cubicBezTo>
                <a:lnTo>
                  <a:pt x="23968" y="16250"/>
                </a:lnTo>
                <a:cubicBezTo>
                  <a:pt x="27500" y="17809"/>
                  <a:pt x="30266" y="25178"/>
                  <a:pt x="30761" y="34440"/>
                </a:cubicBezTo>
                <a:cubicBezTo>
                  <a:pt x="30763" y="34441"/>
                  <a:pt x="30765" y="34442"/>
                  <a:pt x="30766" y="34442"/>
                </a:cubicBezTo>
                <a:lnTo>
                  <a:pt x="30772" y="34617"/>
                </a:lnTo>
                <a:cubicBezTo>
                  <a:pt x="30821" y="35411"/>
                  <a:pt x="30845" y="36222"/>
                  <a:pt x="30845" y="37044"/>
                </a:cubicBezTo>
                <a:cubicBezTo>
                  <a:pt x="30858" y="37192"/>
                  <a:pt x="30859" y="37341"/>
                  <a:pt x="30859" y="37490"/>
                </a:cubicBezTo>
                <a:cubicBezTo>
                  <a:pt x="30859" y="37590"/>
                  <a:pt x="30858" y="37690"/>
                  <a:pt x="30853" y="37790"/>
                </a:cubicBezTo>
                <a:lnTo>
                  <a:pt x="30848" y="37789"/>
                </a:lnTo>
                <a:lnTo>
                  <a:pt x="30848" y="37802"/>
                </a:lnTo>
                <a:lnTo>
                  <a:pt x="30679" y="37759"/>
                </a:lnTo>
                <a:cubicBezTo>
                  <a:pt x="30360" y="37746"/>
                  <a:pt x="30047" y="37667"/>
                  <a:pt x="29740" y="37522"/>
                </a:cubicBezTo>
                <a:cubicBezTo>
                  <a:pt x="29685" y="37533"/>
                  <a:pt x="29632" y="37508"/>
                  <a:pt x="29580" y="37481"/>
                </a:cubicBezTo>
                <a:lnTo>
                  <a:pt x="29579" y="37451"/>
                </a:lnTo>
                <a:cubicBezTo>
                  <a:pt x="26047" y="35892"/>
                  <a:pt x="23281" y="28522"/>
                  <a:pt x="22786" y="19261"/>
                </a:cubicBezTo>
                <a:cubicBezTo>
                  <a:pt x="22784" y="19260"/>
                  <a:pt x="22783" y="19259"/>
                  <a:pt x="22781" y="19259"/>
                </a:cubicBezTo>
                <a:lnTo>
                  <a:pt x="22776" y="19084"/>
                </a:lnTo>
                <a:cubicBezTo>
                  <a:pt x="22726" y="18290"/>
                  <a:pt x="22702" y="17479"/>
                  <a:pt x="22702" y="16657"/>
                </a:cubicBezTo>
                <a:cubicBezTo>
                  <a:pt x="22689" y="16509"/>
                  <a:pt x="22689" y="16360"/>
                  <a:pt x="22689" y="16211"/>
                </a:cubicBezTo>
                <a:lnTo>
                  <a:pt x="22695" y="15911"/>
                </a:lnTo>
                <a:lnTo>
                  <a:pt x="22700" y="15912"/>
                </a:lnTo>
                <a:close/>
                <a:moveTo>
                  <a:pt x="22476" y="15899"/>
                </a:moveTo>
                <a:lnTo>
                  <a:pt x="22476" y="15912"/>
                </a:lnTo>
                <a:lnTo>
                  <a:pt x="22481" y="15911"/>
                </a:lnTo>
                <a:lnTo>
                  <a:pt x="22487" y="16211"/>
                </a:lnTo>
                <a:cubicBezTo>
                  <a:pt x="22487" y="16360"/>
                  <a:pt x="22486" y="16509"/>
                  <a:pt x="22473" y="16657"/>
                </a:cubicBezTo>
                <a:cubicBezTo>
                  <a:pt x="22474" y="17479"/>
                  <a:pt x="22450" y="18290"/>
                  <a:pt x="22400" y="19084"/>
                </a:cubicBezTo>
                <a:lnTo>
                  <a:pt x="22395" y="19259"/>
                </a:lnTo>
                <a:cubicBezTo>
                  <a:pt x="22393" y="19259"/>
                  <a:pt x="22391" y="19260"/>
                  <a:pt x="22390" y="19261"/>
                </a:cubicBezTo>
                <a:cubicBezTo>
                  <a:pt x="21895" y="28522"/>
                  <a:pt x="19129" y="35892"/>
                  <a:pt x="15597" y="37451"/>
                </a:cubicBezTo>
                <a:lnTo>
                  <a:pt x="15596" y="37481"/>
                </a:lnTo>
                <a:cubicBezTo>
                  <a:pt x="15543" y="37508"/>
                  <a:pt x="15491" y="37533"/>
                  <a:pt x="15436" y="37522"/>
                </a:cubicBezTo>
                <a:cubicBezTo>
                  <a:pt x="15129" y="37667"/>
                  <a:pt x="14815" y="37746"/>
                  <a:pt x="14497" y="37759"/>
                </a:cubicBezTo>
                <a:lnTo>
                  <a:pt x="14328" y="37802"/>
                </a:lnTo>
                <a:lnTo>
                  <a:pt x="14328" y="37789"/>
                </a:lnTo>
                <a:lnTo>
                  <a:pt x="14323" y="37790"/>
                </a:lnTo>
                <a:cubicBezTo>
                  <a:pt x="14317" y="37690"/>
                  <a:pt x="14317" y="37590"/>
                  <a:pt x="14317" y="37490"/>
                </a:cubicBezTo>
                <a:cubicBezTo>
                  <a:pt x="14317" y="37341"/>
                  <a:pt x="14318" y="37192"/>
                  <a:pt x="14331" y="37044"/>
                </a:cubicBezTo>
                <a:cubicBezTo>
                  <a:pt x="14330" y="36222"/>
                  <a:pt x="14354" y="35411"/>
                  <a:pt x="14404" y="34617"/>
                </a:cubicBezTo>
                <a:lnTo>
                  <a:pt x="14409" y="34442"/>
                </a:lnTo>
                <a:cubicBezTo>
                  <a:pt x="14411" y="34442"/>
                  <a:pt x="14413" y="34441"/>
                  <a:pt x="14414" y="34440"/>
                </a:cubicBezTo>
                <a:cubicBezTo>
                  <a:pt x="14909" y="25178"/>
                  <a:pt x="17675" y="17809"/>
                  <a:pt x="21207" y="16250"/>
                </a:cubicBezTo>
                <a:lnTo>
                  <a:pt x="21209" y="16220"/>
                </a:lnTo>
                <a:cubicBezTo>
                  <a:pt x="21261" y="16193"/>
                  <a:pt x="21313" y="16168"/>
                  <a:pt x="21368" y="16179"/>
                </a:cubicBezTo>
                <a:cubicBezTo>
                  <a:pt x="21675" y="16034"/>
                  <a:pt x="21989" y="15955"/>
                  <a:pt x="22308" y="15942"/>
                </a:cubicBezTo>
                <a:close/>
                <a:moveTo>
                  <a:pt x="6045" y="15899"/>
                </a:moveTo>
                <a:lnTo>
                  <a:pt x="6213" y="15942"/>
                </a:lnTo>
                <a:cubicBezTo>
                  <a:pt x="6532" y="15955"/>
                  <a:pt x="6846" y="16034"/>
                  <a:pt x="7153" y="16179"/>
                </a:cubicBezTo>
                <a:cubicBezTo>
                  <a:pt x="7207" y="16168"/>
                  <a:pt x="7260" y="16193"/>
                  <a:pt x="7312" y="16220"/>
                </a:cubicBezTo>
                <a:lnTo>
                  <a:pt x="7313" y="16250"/>
                </a:lnTo>
                <a:cubicBezTo>
                  <a:pt x="10845" y="17809"/>
                  <a:pt x="13611" y="25178"/>
                  <a:pt x="14106" y="34440"/>
                </a:cubicBezTo>
                <a:cubicBezTo>
                  <a:pt x="14108" y="34441"/>
                  <a:pt x="14110" y="34442"/>
                  <a:pt x="14111" y="34442"/>
                </a:cubicBezTo>
                <a:lnTo>
                  <a:pt x="14117" y="34617"/>
                </a:lnTo>
                <a:cubicBezTo>
                  <a:pt x="14166" y="35411"/>
                  <a:pt x="14190" y="36222"/>
                  <a:pt x="14190" y="37044"/>
                </a:cubicBezTo>
                <a:cubicBezTo>
                  <a:pt x="14203" y="37192"/>
                  <a:pt x="14204" y="37341"/>
                  <a:pt x="14204" y="37490"/>
                </a:cubicBezTo>
                <a:cubicBezTo>
                  <a:pt x="14204" y="37590"/>
                  <a:pt x="14203" y="37690"/>
                  <a:pt x="14198" y="37790"/>
                </a:cubicBezTo>
                <a:lnTo>
                  <a:pt x="14193" y="37789"/>
                </a:lnTo>
                <a:lnTo>
                  <a:pt x="14193" y="37802"/>
                </a:lnTo>
                <a:lnTo>
                  <a:pt x="14024" y="37759"/>
                </a:lnTo>
                <a:cubicBezTo>
                  <a:pt x="13705" y="37746"/>
                  <a:pt x="13392" y="37667"/>
                  <a:pt x="13085" y="37522"/>
                </a:cubicBezTo>
                <a:cubicBezTo>
                  <a:pt x="13030" y="37533"/>
                  <a:pt x="12977" y="37508"/>
                  <a:pt x="12925" y="37481"/>
                </a:cubicBezTo>
                <a:lnTo>
                  <a:pt x="12924" y="37451"/>
                </a:lnTo>
                <a:cubicBezTo>
                  <a:pt x="9392" y="35892"/>
                  <a:pt x="6626" y="28522"/>
                  <a:pt x="6131" y="19261"/>
                </a:cubicBezTo>
                <a:cubicBezTo>
                  <a:pt x="6129" y="19260"/>
                  <a:pt x="6128" y="19259"/>
                  <a:pt x="6126" y="19259"/>
                </a:cubicBezTo>
                <a:lnTo>
                  <a:pt x="6121" y="19084"/>
                </a:lnTo>
                <a:cubicBezTo>
                  <a:pt x="6071" y="18290"/>
                  <a:pt x="6047" y="17479"/>
                  <a:pt x="6047" y="16657"/>
                </a:cubicBezTo>
                <a:cubicBezTo>
                  <a:pt x="6034" y="16509"/>
                  <a:pt x="6034" y="16360"/>
                  <a:pt x="6034" y="16211"/>
                </a:cubicBezTo>
                <a:lnTo>
                  <a:pt x="6040" y="15911"/>
                </a:lnTo>
                <a:lnTo>
                  <a:pt x="6045" y="15912"/>
                </a:lnTo>
                <a:close/>
                <a:moveTo>
                  <a:pt x="72441" y="15899"/>
                </a:moveTo>
                <a:lnTo>
                  <a:pt x="72441" y="15912"/>
                </a:lnTo>
                <a:lnTo>
                  <a:pt x="72446" y="15911"/>
                </a:lnTo>
                <a:lnTo>
                  <a:pt x="72452" y="16211"/>
                </a:lnTo>
                <a:cubicBezTo>
                  <a:pt x="72452" y="16360"/>
                  <a:pt x="72451" y="16509"/>
                  <a:pt x="72439" y="16657"/>
                </a:cubicBezTo>
                <a:cubicBezTo>
                  <a:pt x="72439" y="17479"/>
                  <a:pt x="72415" y="18290"/>
                  <a:pt x="72365" y="19084"/>
                </a:cubicBezTo>
                <a:lnTo>
                  <a:pt x="72360" y="19259"/>
                </a:lnTo>
                <a:cubicBezTo>
                  <a:pt x="72358" y="19259"/>
                  <a:pt x="72356" y="19260"/>
                  <a:pt x="72355" y="19261"/>
                </a:cubicBezTo>
                <a:cubicBezTo>
                  <a:pt x="71860" y="28522"/>
                  <a:pt x="69094" y="35892"/>
                  <a:pt x="65562" y="37451"/>
                </a:cubicBezTo>
                <a:lnTo>
                  <a:pt x="65561" y="37481"/>
                </a:lnTo>
                <a:cubicBezTo>
                  <a:pt x="65508" y="37508"/>
                  <a:pt x="65456" y="37533"/>
                  <a:pt x="65401" y="37522"/>
                </a:cubicBezTo>
                <a:cubicBezTo>
                  <a:pt x="65094" y="37667"/>
                  <a:pt x="64780" y="37746"/>
                  <a:pt x="64462" y="37759"/>
                </a:cubicBezTo>
                <a:lnTo>
                  <a:pt x="64293" y="37802"/>
                </a:lnTo>
                <a:lnTo>
                  <a:pt x="64293" y="37789"/>
                </a:lnTo>
                <a:lnTo>
                  <a:pt x="64288" y="37790"/>
                </a:lnTo>
                <a:cubicBezTo>
                  <a:pt x="64283" y="37690"/>
                  <a:pt x="64282" y="37590"/>
                  <a:pt x="64282" y="37490"/>
                </a:cubicBezTo>
                <a:cubicBezTo>
                  <a:pt x="64282" y="37341"/>
                  <a:pt x="64283" y="37192"/>
                  <a:pt x="64296" y="37044"/>
                </a:cubicBezTo>
                <a:cubicBezTo>
                  <a:pt x="64295" y="36222"/>
                  <a:pt x="64319" y="35411"/>
                  <a:pt x="64369" y="34617"/>
                </a:cubicBezTo>
                <a:lnTo>
                  <a:pt x="64375" y="34442"/>
                </a:lnTo>
                <a:cubicBezTo>
                  <a:pt x="64376" y="34442"/>
                  <a:pt x="64378" y="34441"/>
                  <a:pt x="64380" y="34440"/>
                </a:cubicBezTo>
                <a:cubicBezTo>
                  <a:pt x="64874" y="25178"/>
                  <a:pt x="67641" y="17809"/>
                  <a:pt x="71173" y="16250"/>
                </a:cubicBezTo>
                <a:lnTo>
                  <a:pt x="71174" y="16220"/>
                </a:lnTo>
                <a:cubicBezTo>
                  <a:pt x="71226" y="16193"/>
                  <a:pt x="71278" y="16168"/>
                  <a:pt x="71333" y="16179"/>
                </a:cubicBezTo>
                <a:cubicBezTo>
                  <a:pt x="71640" y="16034"/>
                  <a:pt x="71954" y="15955"/>
                  <a:pt x="72273" y="15942"/>
                </a:cubicBezTo>
                <a:close/>
                <a:moveTo>
                  <a:pt x="5821" y="15899"/>
                </a:moveTo>
                <a:lnTo>
                  <a:pt x="5821" y="15912"/>
                </a:lnTo>
                <a:lnTo>
                  <a:pt x="5826" y="15911"/>
                </a:lnTo>
                <a:lnTo>
                  <a:pt x="5832" y="16211"/>
                </a:lnTo>
                <a:cubicBezTo>
                  <a:pt x="5832" y="16360"/>
                  <a:pt x="5831" y="16509"/>
                  <a:pt x="5818" y="16657"/>
                </a:cubicBezTo>
                <a:cubicBezTo>
                  <a:pt x="5819" y="17479"/>
                  <a:pt x="5795" y="18290"/>
                  <a:pt x="5745" y="19084"/>
                </a:cubicBezTo>
                <a:lnTo>
                  <a:pt x="5740" y="19259"/>
                </a:lnTo>
                <a:cubicBezTo>
                  <a:pt x="5738" y="19259"/>
                  <a:pt x="5736" y="19260"/>
                  <a:pt x="5735" y="19261"/>
                </a:cubicBezTo>
                <a:cubicBezTo>
                  <a:pt x="5291" y="27571"/>
                  <a:pt x="3018" y="34358"/>
                  <a:pt x="0" y="36752"/>
                </a:cubicBezTo>
                <a:lnTo>
                  <a:pt x="0" y="33279"/>
                </a:lnTo>
                <a:cubicBezTo>
                  <a:pt x="2256" y="31105"/>
                  <a:pt x="3958" y="25976"/>
                  <a:pt x="4421" y="19700"/>
                </a:cubicBezTo>
                <a:cubicBezTo>
                  <a:pt x="2548" y="20773"/>
                  <a:pt x="960" y="23799"/>
                  <a:pt x="0" y="27939"/>
                </a:cubicBezTo>
                <a:lnTo>
                  <a:pt x="0" y="22511"/>
                </a:lnTo>
                <a:cubicBezTo>
                  <a:pt x="1195" y="19285"/>
                  <a:pt x="2777" y="17034"/>
                  <a:pt x="4552" y="16250"/>
                </a:cubicBezTo>
                <a:lnTo>
                  <a:pt x="4554" y="16220"/>
                </a:lnTo>
                <a:cubicBezTo>
                  <a:pt x="4606" y="16193"/>
                  <a:pt x="4658" y="16168"/>
                  <a:pt x="4713" y="16179"/>
                </a:cubicBezTo>
                <a:cubicBezTo>
                  <a:pt x="5020" y="16034"/>
                  <a:pt x="5334" y="15955"/>
                  <a:pt x="5653" y="15942"/>
                </a:cubicBezTo>
                <a:close/>
                <a:moveTo>
                  <a:pt x="117805" y="0"/>
                </a:moveTo>
                <a:lnTo>
                  <a:pt x="119882" y="0"/>
                </a:lnTo>
                <a:cubicBezTo>
                  <a:pt x="119926" y="73"/>
                  <a:pt x="119963" y="167"/>
                  <a:pt x="120000" y="262"/>
                </a:cubicBezTo>
                <a:lnTo>
                  <a:pt x="120000" y="5512"/>
                </a:lnTo>
                <a:cubicBezTo>
                  <a:pt x="119445" y="3254"/>
                  <a:pt x="118698" y="1348"/>
                  <a:pt x="117805" y="0"/>
                </a:cubicBezTo>
                <a:close/>
                <a:moveTo>
                  <a:pt x="114573" y="0"/>
                </a:moveTo>
                <a:lnTo>
                  <a:pt x="115897" y="0"/>
                </a:lnTo>
                <a:cubicBezTo>
                  <a:pt x="116557" y="5082"/>
                  <a:pt x="118070" y="9151"/>
                  <a:pt x="120000" y="11071"/>
                </a:cubicBezTo>
                <a:lnTo>
                  <a:pt x="120000" y="14536"/>
                </a:lnTo>
                <a:cubicBezTo>
                  <a:pt x="117366" y="12377"/>
                  <a:pt x="115312" y="6896"/>
                  <a:pt x="114573" y="0"/>
                </a:cubicBezTo>
                <a:close/>
                <a:moveTo>
                  <a:pt x="108497" y="0"/>
                </a:moveTo>
                <a:lnTo>
                  <a:pt x="110552" y="0"/>
                </a:lnTo>
                <a:cubicBezTo>
                  <a:pt x="108923" y="2572"/>
                  <a:pt x="107748" y="6846"/>
                  <a:pt x="107375" y="11859"/>
                </a:cubicBezTo>
                <a:cubicBezTo>
                  <a:pt x="109777" y="10493"/>
                  <a:pt x="111712" y="5939"/>
                  <a:pt x="112479" y="0"/>
                </a:cubicBezTo>
                <a:lnTo>
                  <a:pt x="113798" y="0"/>
                </a:lnTo>
                <a:cubicBezTo>
                  <a:pt x="112963" y="7869"/>
                  <a:pt x="110412" y="13894"/>
                  <a:pt x="107243" y="15282"/>
                </a:cubicBezTo>
                <a:lnTo>
                  <a:pt x="107242" y="15312"/>
                </a:lnTo>
                <a:cubicBezTo>
                  <a:pt x="107190" y="15338"/>
                  <a:pt x="107138" y="15363"/>
                  <a:pt x="107083" y="15352"/>
                </a:cubicBezTo>
                <a:cubicBezTo>
                  <a:pt x="106776" y="15496"/>
                  <a:pt x="106462" y="15574"/>
                  <a:pt x="106143" y="15588"/>
                </a:cubicBezTo>
                <a:lnTo>
                  <a:pt x="105975" y="15630"/>
                </a:lnTo>
                <a:lnTo>
                  <a:pt x="105975" y="15617"/>
                </a:lnTo>
                <a:lnTo>
                  <a:pt x="105970" y="15618"/>
                </a:lnTo>
                <a:cubicBezTo>
                  <a:pt x="105964" y="15519"/>
                  <a:pt x="105964" y="15420"/>
                  <a:pt x="105964" y="15320"/>
                </a:cubicBezTo>
                <a:cubicBezTo>
                  <a:pt x="105964" y="15172"/>
                  <a:pt x="105965" y="15025"/>
                  <a:pt x="105977" y="14878"/>
                </a:cubicBezTo>
                <a:cubicBezTo>
                  <a:pt x="105977" y="14062"/>
                  <a:pt x="106001" y="13258"/>
                  <a:pt x="106051" y="12470"/>
                </a:cubicBezTo>
                <a:lnTo>
                  <a:pt x="106056" y="12296"/>
                </a:lnTo>
                <a:cubicBezTo>
                  <a:pt x="106058" y="12296"/>
                  <a:pt x="106060" y="12296"/>
                  <a:pt x="106061" y="12294"/>
                </a:cubicBezTo>
                <a:cubicBezTo>
                  <a:pt x="106320" y="7487"/>
                  <a:pt x="107201" y="3194"/>
                  <a:pt x="108497" y="0"/>
                </a:cubicBezTo>
                <a:close/>
                <a:moveTo>
                  <a:pt x="97928" y="0"/>
                </a:moveTo>
                <a:lnTo>
                  <a:pt x="99247" y="0"/>
                </a:lnTo>
                <a:cubicBezTo>
                  <a:pt x="100014" y="5939"/>
                  <a:pt x="101949" y="10493"/>
                  <a:pt x="104351" y="11859"/>
                </a:cubicBezTo>
                <a:cubicBezTo>
                  <a:pt x="103978" y="6846"/>
                  <a:pt x="102803" y="2572"/>
                  <a:pt x="101174" y="0"/>
                </a:cubicBezTo>
                <a:lnTo>
                  <a:pt x="103229" y="0"/>
                </a:lnTo>
                <a:cubicBezTo>
                  <a:pt x="104525" y="3194"/>
                  <a:pt x="105406" y="7487"/>
                  <a:pt x="105665" y="12294"/>
                </a:cubicBezTo>
                <a:cubicBezTo>
                  <a:pt x="105666" y="12296"/>
                  <a:pt x="105668" y="12296"/>
                  <a:pt x="105670" y="12296"/>
                </a:cubicBezTo>
                <a:lnTo>
                  <a:pt x="105675" y="12470"/>
                </a:lnTo>
                <a:cubicBezTo>
                  <a:pt x="105725" y="13258"/>
                  <a:pt x="105749" y="14062"/>
                  <a:pt x="105749" y="14878"/>
                </a:cubicBezTo>
                <a:cubicBezTo>
                  <a:pt x="105761" y="15025"/>
                  <a:pt x="105762" y="15172"/>
                  <a:pt x="105762" y="15320"/>
                </a:cubicBezTo>
                <a:cubicBezTo>
                  <a:pt x="105762" y="15420"/>
                  <a:pt x="105762" y="15519"/>
                  <a:pt x="105756" y="15618"/>
                </a:cubicBezTo>
                <a:lnTo>
                  <a:pt x="105751" y="15617"/>
                </a:lnTo>
                <a:lnTo>
                  <a:pt x="105751" y="15630"/>
                </a:lnTo>
                <a:lnTo>
                  <a:pt x="105583" y="15588"/>
                </a:lnTo>
                <a:cubicBezTo>
                  <a:pt x="105264" y="15574"/>
                  <a:pt x="104950" y="15496"/>
                  <a:pt x="104643" y="15352"/>
                </a:cubicBezTo>
                <a:cubicBezTo>
                  <a:pt x="104588" y="15363"/>
                  <a:pt x="104536" y="15338"/>
                  <a:pt x="104484" y="15312"/>
                </a:cubicBezTo>
                <a:lnTo>
                  <a:pt x="104483" y="15282"/>
                </a:lnTo>
                <a:cubicBezTo>
                  <a:pt x="101315" y="13894"/>
                  <a:pt x="98763" y="7869"/>
                  <a:pt x="97928" y="0"/>
                </a:cubicBezTo>
                <a:close/>
                <a:moveTo>
                  <a:pt x="91842" y="0"/>
                </a:moveTo>
                <a:lnTo>
                  <a:pt x="93896" y="0"/>
                </a:lnTo>
                <a:cubicBezTo>
                  <a:pt x="92268" y="2572"/>
                  <a:pt x="91093" y="6846"/>
                  <a:pt x="90720" y="11859"/>
                </a:cubicBezTo>
                <a:cubicBezTo>
                  <a:pt x="93122" y="10493"/>
                  <a:pt x="95057" y="5939"/>
                  <a:pt x="95824" y="0"/>
                </a:cubicBezTo>
                <a:lnTo>
                  <a:pt x="97143" y="0"/>
                </a:lnTo>
                <a:cubicBezTo>
                  <a:pt x="96308" y="7869"/>
                  <a:pt x="93756" y="13894"/>
                  <a:pt x="90588" y="15282"/>
                </a:cubicBezTo>
                <a:lnTo>
                  <a:pt x="90587" y="15312"/>
                </a:lnTo>
                <a:cubicBezTo>
                  <a:pt x="90535" y="15338"/>
                  <a:pt x="90483" y="15363"/>
                  <a:pt x="90428" y="15352"/>
                </a:cubicBezTo>
                <a:cubicBezTo>
                  <a:pt x="90121" y="15496"/>
                  <a:pt x="89807" y="15574"/>
                  <a:pt x="89488" y="15588"/>
                </a:cubicBezTo>
                <a:lnTo>
                  <a:pt x="89320" y="15630"/>
                </a:lnTo>
                <a:lnTo>
                  <a:pt x="89320" y="15617"/>
                </a:lnTo>
                <a:lnTo>
                  <a:pt x="89315" y="15618"/>
                </a:lnTo>
                <a:cubicBezTo>
                  <a:pt x="89309" y="15519"/>
                  <a:pt x="89309" y="15420"/>
                  <a:pt x="89309" y="15320"/>
                </a:cubicBezTo>
                <a:cubicBezTo>
                  <a:pt x="89309" y="15172"/>
                  <a:pt x="89310" y="15025"/>
                  <a:pt x="89322" y="14878"/>
                </a:cubicBezTo>
                <a:cubicBezTo>
                  <a:pt x="89322" y="14062"/>
                  <a:pt x="89346" y="13258"/>
                  <a:pt x="89396" y="12470"/>
                </a:cubicBezTo>
                <a:lnTo>
                  <a:pt x="89401" y="12296"/>
                </a:lnTo>
                <a:cubicBezTo>
                  <a:pt x="89403" y="12296"/>
                  <a:pt x="89405" y="12296"/>
                  <a:pt x="89406" y="12294"/>
                </a:cubicBezTo>
                <a:cubicBezTo>
                  <a:pt x="89665" y="7487"/>
                  <a:pt x="90546" y="3194"/>
                  <a:pt x="91842" y="0"/>
                </a:cubicBezTo>
                <a:close/>
                <a:moveTo>
                  <a:pt x="81273" y="0"/>
                </a:moveTo>
                <a:lnTo>
                  <a:pt x="82592" y="0"/>
                </a:lnTo>
                <a:cubicBezTo>
                  <a:pt x="83359" y="5939"/>
                  <a:pt x="85294" y="10493"/>
                  <a:pt x="87696" y="11859"/>
                </a:cubicBezTo>
                <a:cubicBezTo>
                  <a:pt x="87323" y="6846"/>
                  <a:pt x="86148" y="2572"/>
                  <a:pt x="84519" y="0"/>
                </a:cubicBezTo>
                <a:lnTo>
                  <a:pt x="86574" y="0"/>
                </a:lnTo>
                <a:cubicBezTo>
                  <a:pt x="87870" y="3194"/>
                  <a:pt x="88751" y="7487"/>
                  <a:pt x="89010" y="12294"/>
                </a:cubicBezTo>
                <a:cubicBezTo>
                  <a:pt x="89011" y="12296"/>
                  <a:pt x="89013" y="12296"/>
                  <a:pt x="89015" y="12296"/>
                </a:cubicBezTo>
                <a:lnTo>
                  <a:pt x="89020" y="12470"/>
                </a:lnTo>
                <a:cubicBezTo>
                  <a:pt x="89070" y="13258"/>
                  <a:pt x="89094" y="14062"/>
                  <a:pt x="89094" y="14878"/>
                </a:cubicBezTo>
                <a:cubicBezTo>
                  <a:pt x="89106" y="15025"/>
                  <a:pt x="89107" y="15172"/>
                  <a:pt x="89107" y="15320"/>
                </a:cubicBezTo>
                <a:cubicBezTo>
                  <a:pt x="89107" y="15420"/>
                  <a:pt x="89107" y="15519"/>
                  <a:pt x="89101" y="15618"/>
                </a:cubicBezTo>
                <a:lnTo>
                  <a:pt x="89096" y="15617"/>
                </a:lnTo>
                <a:lnTo>
                  <a:pt x="89096" y="15630"/>
                </a:lnTo>
                <a:lnTo>
                  <a:pt x="88928" y="15588"/>
                </a:lnTo>
                <a:cubicBezTo>
                  <a:pt x="88609" y="15574"/>
                  <a:pt x="88295" y="15496"/>
                  <a:pt x="87988" y="15352"/>
                </a:cubicBezTo>
                <a:cubicBezTo>
                  <a:pt x="87933" y="15363"/>
                  <a:pt x="87881" y="15338"/>
                  <a:pt x="87829" y="15312"/>
                </a:cubicBezTo>
                <a:lnTo>
                  <a:pt x="87828" y="15282"/>
                </a:lnTo>
                <a:cubicBezTo>
                  <a:pt x="84659" y="13894"/>
                  <a:pt x="82108" y="7869"/>
                  <a:pt x="81273" y="0"/>
                </a:cubicBezTo>
                <a:close/>
                <a:moveTo>
                  <a:pt x="75187" y="0"/>
                </a:moveTo>
                <a:lnTo>
                  <a:pt x="77241" y="0"/>
                </a:lnTo>
                <a:cubicBezTo>
                  <a:pt x="75613" y="2572"/>
                  <a:pt x="74438" y="6846"/>
                  <a:pt x="74065" y="11859"/>
                </a:cubicBezTo>
                <a:cubicBezTo>
                  <a:pt x="76467" y="10493"/>
                  <a:pt x="78402" y="5939"/>
                  <a:pt x="79169" y="0"/>
                </a:cubicBezTo>
                <a:lnTo>
                  <a:pt x="80488" y="0"/>
                </a:lnTo>
                <a:cubicBezTo>
                  <a:pt x="79653" y="7869"/>
                  <a:pt x="77101" y="13894"/>
                  <a:pt x="73933" y="15282"/>
                </a:cubicBezTo>
                <a:lnTo>
                  <a:pt x="73932" y="15312"/>
                </a:lnTo>
                <a:cubicBezTo>
                  <a:pt x="73880" y="15338"/>
                  <a:pt x="73828" y="15363"/>
                  <a:pt x="73773" y="15352"/>
                </a:cubicBezTo>
                <a:cubicBezTo>
                  <a:pt x="73466" y="15496"/>
                  <a:pt x="73152" y="15574"/>
                  <a:pt x="72833" y="15588"/>
                </a:cubicBezTo>
                <a:lnTo>
                  <a:pt x="72665" y="15630"/>
                </a:lnTo>
                <a:lnTo>
                  <a:pt x="72665" y="15617"/>
                </a:lnTo>
                <a:lnTo>
                  <a:pt x="72660" y="15618"/>
                </a:lnTo>
                <a:cubicBezTo>
                  <a:pt x="72654" y="15519"/>
                  <a:pt x="72654" y="15420"/>
                  <a:pt x="72654" y="15320"/>
                </a:cubicBezTo>
                <a:cubicBezTo>
                  <a:pt x="72654" y="15172"/>
                  <a:pt x="72654" y="15025"/>
                  <a:pt x="72667" y="14878"/>
                </a:cubicBezTo>
                <a:cubicBezTo>
                  <a:pt x="72667" y="14062"/>
                  <a:pt x="72691" y="13258"/>
                  <a:pt x="72741" y="12470"/>
                </a:cubicBezTo>
                <a:lnTo>
                  <a:pt x="72746" y="12296"/>
                </a:lnTo>
                <a:cubicBezTo>
                  <a:pt x="72748" y="12296"/>
                  <a:pt x="72750" y="12296"/>
                  <a:pt x="72751" y="12294"/>
                </a:cubicBezTo>
                <a:cubicBezTo>
                  <a:pt x="73010" y="7487"/>
                  <a:pt x="73891" y="3194"/>
                  <a:pt x="75187" y="0"/>
                </a:cubicBezTo>
                <a:close/>
                <a:moveTo>
                  <a:pt x="64618" y="0"/>
                </a:moveTo>
                <a:lnTo>
                  <a:pt x="65937" y="0"/>
                </a:lnTo>
                <a:cubicBezTo>
                  <a:pt x="66704" y="5939"/>
                  <a:pt x="68639" y="10493"/>
                  <a:pt x="71041" y="11859"/>
                </a:cubicBezTo>
                <a:cubicBezTo>
                  <a:pt x="70668" y="6846"/>
                  <a:pt x="69493" y="2572"/>
                  <a:pt x="67864" y="0"/>
                </a:cubicBezTo>
                <a:lnTo>
                  <a:pt x="69919" y="0"/>
                </a:lnTo>
                <a:cubicBezTo>
                  <a:pt x="71215" y="3194"/>
                  <a:pt x="72096" y="7487"/>
                  <a:pt x="72355" y="12294"/>
                </a:cubicBezTo>
                <a:cubicBezTo>
                  <a:pt x="72356" y="12296"/>
                  <a:pt x="72358" y="12296"/>
                  <a:pt x="72360" y="12296"/>
                </a:cubicBezTo>
                <a:lnTo>
                  <a:pt x="72365" y="12470"/>
                </a:lnTo>
                <a:cubicBezTo>
                  <a:pt x="72415" y="13258"/>
                  <a:pt x="72439" y="14062"/>
                  <a:pt x="72439" y="14878"/>
                </a:cubicBezTo>
                <a:cubicBezTo>
                  <a:pt x="72451" y="15025"/>
                  <a:pt x="72452" y="15172"/>
                  <a:pt x="72452" y="15320"/>
                </a:cubicBezTo>
                <a:cubicBezTo>
                  <a:pt x="72452" y="15420"/>
                  <a:pt x="72452" y="15519"/>
                  <a:pt x="72446" y="15618"/>
                </a:cubicBezTo>
                <a:lnTo>
                  <a:pt x="72441" y="15617"/>
                </a:lnTo>
                <a:lnTo>
                  <a:pt x="72441" y="15630"/>
                </a:lnTo>
                <a:lnTo>
                  <a:pt x="72273" y="15588"/>
                </a:lnTo>
                <a:cubicBezTo>
                  <a:pt x="71954" y="15574"/>
                  <a:pt x="71640" y="15496"/>
                  <a:pt x="71333" y="15352"/>
                </a:cubicBezTo>
                <a:cubicBezTo>
                  <a:pt x="71278" y="15363"/>
                  <a:pt x="71226" y="15338"/>
                  <a:pt x="71174" y="15312"/>
                </a:cubicBezTo>
                <a:lnTo>
                  <a:pt x="71173" y="15282"/>
                </a:lnTo>
                <a:cubicBezTo>
                  <a:pt x="68004" y="13894"/>
                  <a:pt x="65453" y="7869"/>
                  <a:pt x="64618" y="0"/>
                </a:cubicBezTo>
                <a:close/>
                <a:moveTo>
                  <a:pt x="58532" y="0"/>
                </a:moveTo>
                <a:lnTo>
                  <a:pt x="60586" y="0"/>
                </a:lnTo>
                <a:cubicBezTo>
                  <a:pt x="58958" y="2572"/>
                  <a:pt x="57783" y="6846"/>
                  <a:pt x="57410" y="11859"/>
                </a:cubicBezTo>
                <a:cubicBezTo>
                  <a:pt x="59812" y="10493"/>
                  <a:pt x="61747" y="5939"/>
                  <a:pt x="62514" y="0"/>
                </a:cubicBezTo>
                <a:lnTo>
                  <a:pt x="63833" y="0"/>
                </a:lnTo>
                <a:cubicBezTo>
                  <a:pt x="62998" y="7869"/>
                  <a:pt x="60446" y="13894"/>
                  <a:pt x="57278" y="15282"/>
                </a:cubicBezTo>
                <a:lnTo>
                  <a:pt x="57277" y="15312"/>
                </a:lnTo>
                <a:cubicBezTo>
                  <a:pt x="57225" y="15338"/>
                  <a:pt x="57172" y="15363"/>
                  <a:pt x="57118" y="15352"/>
                </a:cubicBezTo>
                <a:cubicBezTo>
                  <a:pt x="56811" y="15496"/>
                  <a:pt x="56497" y="15574"/>
                  <a:pt x="56178" y="15588"/>
                </a:cubicBezTo>
                <a:lnTo>
                  <a:pt x="56010" y="15630"/>
                </a:lnTo>
                <a:lnTo>
                  <a:pt x="56010" y="15617"/>
                </a:lnTo>
                <a:lnTo>
                  <a:pt x="56005" y="15618"/>
                </a:lnTo>
                <a:cubicBezTo>
                  <a:pt x="55999" y="15519"/>
                  <a:pt x="55999" y="15420"/>
                  <a:pt x="55999" y="15320"/>
                </a:cubicBezTo>
                <a:cubicBezTo>
                  <a:pt x="55999" y="15172"/>
                  <a:pt x="55999" y="15025"/>
                  <a:pt x="56012" y="14878"/>
                </a:cubicBezTo>
                <a:cubicBezTo>
                  <a:pt x="56012" y="14062"/>
                  <a:pt x="56036" y="13258"/>
                  <a:pt x="56086" y="12470"/>
                </a:cubicBezTo>
                <a:lnTo>
                  <a:pt x="56091" y="12296"/>
                </a:lnTo>
                <a:cubicBezTo>
                  <a:pt x="56093" y="12296"/>
                  <a:pt x="56094" y="12296"/>
                  <a:pt x="56096" y="12294"/>
                </a:cubicBezTo>
                <a:cubicBezTo>
                  <a:pt x="56355" y="7487"/>
                  <a:pt x="57236" y="3194"/>
                  <a:pt x="58532" y="0"/>
                </a:cubicBezTo>
                <a:close/>
                <a:moveTo>
                  <a:pt x="47963" y="0"/>
                </a:moveTo>
                <a:lnTo>
                  <a:pt x="49282" y="0"/>
                </a:lnTo>
                <a:cubicBezTo>
                  <a:pt x="50049" y="5939"/>
                  <a:pt x="51984" y="10493"/>
                  <a:pt x="54386" y="11859"/>
                </a:cubicBezTo>
                <a:cubicBezTo>
                  <a:pt x="54013" y="6846"/>
                  <a:pt x="52838" y="2572"/>
                  <a:pt x="51209" y="0"/>
                </a:cubicBezTo>
                <a:lnTo>
                  <a:pt x="53264" y="0"/>
                </a:lnTo>
                <a:cubicBezTo>
                  <a:pt x="54560" y="3194"/>
                  <a:pt x="55441" y="7487"/>
                  <a:pt x="55700" y="12294"/>
                </a:cubicBezTo>
                <a:cubicBezTo>
                  <a:pt x="55701" y="12296"/>
                  <a:pt x="55703" y="12296"/>
                  <a:pt x="55705" y="12296"/>
                </a:cubicBezTo>
                <a:lnTo>
                  <a:pt x="55710" y="12470"/>
                </a:lnTo>
                <a:cubicBezTo>
                  <a:pt x="55760" y="13258"/>
                  <a:pt x="55784" y="14062"/>
                  <a:pt x="55783" y="14878"/>
                </a:cubicBezTo>
                <a:cubicBezTo>
                  <a:pt x="55796" y="15025"/>
                  <a:pt x="55797" y="15172"/>
                  <a:pt x="55797" y="15320"/>
                </a:cubicBezTo>
                <a:cubicBezTo>
                  <a:pt x="55797" y="15420"/>
                  <a:pt x="55797" y="15519"/>
                  <a:pt x="55791" y="15618"/>
                </a:cubicBezTo>
                <a:lnTo>
                  <a:pt x="55786" y="15617"/>
                </a:lnTo>
                <a:lnTo>
                  <a:pt x="55786" y="15630"/>
                </a:lnTo>
                <a:lnTo>
                  <a:pt x="55617" y="15588"/>
                </a:lnTo>
                <a:cubicBezTo>
                  <a:pt x="55299" y="15574"/>
                  <a:pt x="54985" y="15496"/>
                  <a:pt x="54678" y="15352"/>
                </a:cubicBezTo>
                <a:cubicBezTo>
                  <a:pt x="54623" y="15363"/>
                  <a:pt x="54571" y="15338"/>
                  <a:pt x="54519" y="15312"/>
                </a:cubicBezTo>
                <a:lnTo>
                  <a:pt x="54517" y="15282"/>
                </a:lnTo>
                <a:cubicBezTo>
                  <a:pt x="51349" y="13894"/>
                  <a:pt x="48798" y="7869"/>
                  <a:pt x="47963" y="0"/>
                </a:cubicBezTo>
                <a:close/>
                <a:moveTo>
                  <a:pt x="41877" y="0"/>
                </a:moveTo>
                <a:lnTo>
                  <a:pt x="43931" y="0"/>
                </a:lnTo>
                <a:cubicBezTo>
                  <a:pt x="42303" y="2572"/>
                  <a:pt x="41127" y="6846"/>
                  <a:pt x="40755" y="11859"/>
                </a:cubicBezTo>
                <a:cubicBezTo>
                  <a:pt x="43157" y="10493"/>
                  <a:pt x="45092" y="5939"/>
                  <a:pt x="45859" y="0"/>
                </a:cubicBezTo>
                <a:lnTo>
                  <a:pt x="47178" y="0"/>
                </a:lnTo>
                <a:cubicBezTo>
                  <a:pt x="46343" y="7869"/>
                  <a:pt x="43791" y="13894"/>
                  <a:pt x="40623" y="15282"/>
                </a:cubicBezTo>
                <a:lnTo>
                  <a:pt x="40622" y="15312"/>
                </a:lnTo>
                <a:cubicBezTo>
                  <a:pt x="40570" y="15338"/>
                  <a:pt x="40517" y="15363"/>
                  <a:pt x="40463" y="15352"/>
                </a:cubicBezTo>
                <a:cubicBezTo>
                  <a:pt x="40156" y="15496"/>
                  <a:pt x="39842" y="15574"/>
                  <a:pt x="39523" y="15588"/>
                </a:cubicBezTo>
                <a:lnTo>
                  <a:pt x="39355" y="15630"/>
                </a:lnTo>
                <a:lnTo>
                  <a:pt x="39355" y="15617"/>
                </a:lnTo>
                <a:lnTo>
                  <a:pt x="39350" y="15618"/>
                </a:lnTo>
                <a:cubicBezTo>
                  <a:pt x="39344" y="15519"/>
                  <a:pt x="39344" y="15420"/>
                  <a:pt x="39344" y="15320"/>
                </a:cubicBezTo>
                <a:cubicBezTo>
                  <a:pt x="39344" y="15172"/>
                  <a:pt x="39344" y="15025"/>
                  <a:pt x="39357" y="14878"/>
                </a:cubicBezTo>
                <a:cubicBezTo>
                  <a:pt x="39357" y="14062"/>
                  <a:pt x="39381" y="13258"/>
                  <a:pt x="39431" y="12470"/>
                </a:cubicBezTo>
                <a:lnTo>
                  <a:pt x="39436" y="12296"/>
                </a:lnTo>
                <a:cubicBezTo>
                  <a:pt x="39438" y="12296"/>
                  <a:pt x="39439" y="12296"/>
                  <a:pt x="39441" y="12294"/>
                </a:cubicBezTo>
                <a:cubicBezTo>
                  <a:pt x="39700" y="7487"/>
                  <a:pt x="40580" y="3194"/>
                  <a:pt x="41877" y="0"/>
                </a:cubicBezTo>
                <a:close/>
                <a:moveTo>
                  <a:pt x="31308" y="0"/>
                </a:moveTo>
                <a:lnTo>
                  <a:pt x="32627" y="0"/>
                </a:lnTo>
                <a:cubicBezTo>
                  <a:pt x="33394" y="5939"/>
                  <a:pt x="35329" y="10493"/>
                  <a:pt x="37731" y="11859"/>
                </a:cubicBezTo>
                <a:cubicBezTo>
                  <a:pt x="37358" y="6846"/>
                  <a:pt x="36183" y="2572"/>
                  <a:pt x="34554" y="0"/>
                </a:cubicBezTo>
                <a:lnTo>
                  <a:pt x="36609" y="0"/>
                </a:lnTo>
                <a:cubicBezTo>
                  <a:pt x="37905" y="3194"/>
                  <a:pt x="38786" y="7487"/>
                  <a:pt x="39045" y="12294"/>
                </a:cubicBezTo>
                <a:cubicBezTo>
                  <a:pt x="39046" y="12296"/>
                  <a:pt x="39048" y="12296"/>
                  <a:pt x="39050" y="12296"/>
                </a:cubicBezTo>
                <a:lnTo>
                  <a:pt x="39055" y="12470"/>
                </a:lnTo>
                <a:cubicBezTo>
                  <a:pt x="39105" y="13258"/>
                  <a:pt x="39129" y="14062"/>
                  <a:pt x="39128" y="14878"/>
                </a:cubicBezTo>
                <a:cubicBezTo>
                  <a:pt x="39141" y="15025"/>
                  <a:pt x="39142" y="15172"/>
                  <a:pt x="39142" y="15320"/>
                </a:cubicBezTo>
                <a:cubicBezTo>
                  <a:pt x="39142" y="15420"/>
                  <a:pt x="39142" y="15519"/>
                  <a:pt x="39136" y="15618"/>
                </a:cubicBezTo>
                <a:lnTo>
                  <a:pt x="39131" y="15617"/>
                </a:lnTo>
                <a:lnTo>
                  <a:pt x="39131" y="15630"/>
                </a:lnTo>
                <a:lnTo>
                  <a:pt x="38962" y="15588"/>
                </a:lnTo>
                <a:cubicBezTo>
                  <a:pt x="38644" y="15574"/>
                  <a:pt x="38330" y="15496"/>
                  <a:pt x="38023" y="15352"/>
                </a:cubicBezTo>
                <a:cubicBezTo>
                  <a:pt x="37968" y="15363"/>
                  <a:pt x="37916" y="15338"/>
                  <a:pt x="37864" y="15312"/>
                </a:cubicBezTo>
                <a:lnTo>
                  <a:pt x="37862" y="15282"/>
                </a:lnTo>
                <a:cubicBezTo>
                  <a:pt x="34694" y="13894"/>
                  <a:pt x="32143" y="7869"/>
                  <a:pt x="31308" y="0"/>
                </a:cubicBezTo>
                <a:close/>
                <a:moveTo>
                  <a:pt x="25222" y="0"/>
                </a:moveTo>
                <a:lnTo>
                  <a:pt x="27276" y="0"/>
                </a:lnTo>
                <a:cubicBezTo>
                  <a:pt x="25648" y="2572"/>
                  <a:pt x="24472" y="6846"/>
                  <a:pt x="24100" y="11859"/>
                </a:cubicBezTo>
                <a:cubicBezTo>
                  <a:pt x="26502" y="10493"/>
                  <a:pt x="28437" y="5939"/>
                  <a:pt x="29204" y="0"/>
                </a:cubicBezTo>
                <a:lnTo>
                  <a:pt x="30523" y="0"/>
                </a:lnTo>
                <a:cubicBezTo>
                  <a:pt x="29688" y="7869"/>
                  <a:pt x="27136" y="13894"/>
                  <a:pt x="23968" y="15282"/>
                </a:cubicBezTo>
                <a:lnTo>
                  <a:pt x="23967" y="15312"/>
                </a:lnTo>
                <a:cubicBezTo>
                  <a:pt x="23915" y="15338"/>
                  <a:pt x="23862" y="15363"/>
                  <a:pt x="23808" y="15352"/>
                </a:cubicBezTo>
                <a:cubicBezTo>
                  <a:pt x="23501" y="15496"/>
                  <a:pt x="23187" y="15574"/>
                  <a:pt x="22868" y="15588"/>
                </a:cubicBezTo>
                <a:lnTo>
                  <a:pt x="22700" y="15630"/>
                </a:lnTo>
                <a:lnTo>
                  <a:pt x="22700" y="15617"/>
                </a:lnTo>
                <a:lnTo>
                  <a:pt x="22695" y="15618"/>
                </a:lnTo>
                <a:cubicBezTo>
                  <a:pt x="22689" y="15519"/>
                  <a:pt x="22689" y="15420"/>
                  <a:pt x="22689" y="15320"/>
                </a:cubicBezTo>
                <a:cubicBezTo>
                  <a:pt x="22689" y="15172"/>
                  <a:pt x="22689" y="15025"/>
                  <a:pt x="22702" y="14878"/>
                </a:cubicBezTo>
                <a:cubicBezTo>
                  <a:pt x="22702" y="14062"/>
                  <a:pt x="22726" y="13258"/>
                  <a:pt x="22776" y="12470"/>
                </a:cubicBezTo>
                <a:lnTo>
                  <a:pt x="22781" y="12296"/>
                </a:lnTo>
                <a:cubicBezTo>
                  <a:pt x="22783" y="12296"/>
                  <a:pt x="22784" y="12296"/>
                  <a:pt x="22786" y="12294"/>
                </a:cubicBezTo>
                <a:cubicBezTo>
                  <a:pt x="23045" y="7487"/>
                  <a:pt x="23925" y="3194"/>
                  <a:pt x="25222" y="0"/>
                </a:cubicBezTo>
                <a:close/>
                <a:moveTo>
                  <a:pt x="14653" y="0"/>
                </a:moveTo>
                <a:lnTo>
                  <a:pt x="15972" y="0"/>
                </a:lnTo>
                <a:cubicBezTo>
                  <a:pt x="16739" y="5939"/>
                  <a:pt x="18674" y="10493"/>
                  <a:pt x="21076" y="11859"/>
                </a:cubicBezTo>
                <a:cubicBezTo>
                  <a:pt x="20703" y="6846"/>
                  <a:pt x="19528" y="2572"/>
                  <a:pt x="17899" y="0"/>
                </a:cubicBezTo>
                <a:lnTo>
                  <a:pt x="19954" y="0"/>
                </a:lnTo>
                <a:cubicBezTo>
                  <a:pt x="21250" y="3194"/>
                  <a:pt x="22131" y="7487"/>
                  <a:pt x="22390" y="12294"/>
                </a:cubicBezTo>
                <a:cubicBezTo>
                  <a:pt x="22391" y="12296"/>
                  <a:pt x="22393" y="12296"/>
                  <a:pt x="22395" y="12296"/>
                </a:cubicBezTo>
                <a:lnTo>
                  <a:pt x="22400" y="12470"/>
                </a:lnTo>
                <a:cubicBezTo>
                  <a:pt x="22450" y="13258"/>
                  <a:pt x="22474" y="14062"/>
                  <a:pt x="22473" y="14878"/>
                </a:cubicBezTo>
                <a:cubicBezTo>
                  <a:pt x="22486" y="15025"/>
                  <a:pt x="22487" y="15172"/>
                  <a:pt x="22487" y="15320"/>
                </a:cubicBezTo>
                <a:cubicBezTo>
                  <a:pt x="22487" y="15420"/>
                  <a:pt x="22487" y="15519"/>
                  <a:pt x="22481" y="15618"/>
                </a:cubicBezTo>
                <a:lnTo>
                  <a:pt x="22476" y="15617"/>
                </a:lnTo>
                <a:lnTo>
                  <a:pt x="22476" y="15630"/>
                </a:lnTo>
                <a:lnTo>
                  <a:pt x="22307" y="15588"/>
                </a:lnTo>
                <a:cubicBezTo>
                  <a:pt x="21989" y="15574"/>
                  <a:pt x="21675" y="15496"/>
                  <a:pt x="21368" y="15352"/>
                </a:cubicBezTo>
                <a:cubicBezTo>
                  <a:pt x="21313" y="15363"/>
                  <a:pt x="21261" y="15338"/>
                  <a:pt x="21209" y="15312"/>
                </a:cubicBezTo>
                <a:lnTo>
                  <a:pt x="21207" y="15282"/>
                </a:lnTo>
                <a:cubicBezTo>
                  <a:pt x="18039" y="13894"/>
                  <a:pt x="15487" y="7869"/>
                  <a:pt x="14653" y="0"/>
                </a:cubicBezTo>
                <a:close/>
                <a:moveTo>
                  <a:pt x="8567" y="0"/>
                </a:moveTo>
                <a:lnTo>
                  <a:pt x="10621" y="0"/>
                </a:lnTo>
                <a:cubicBezTo>
                  <a:pt x="8993" y="2572"/>
                  <a:pt x="7817" y="6846"/>
                  <a:pt x="7445" y="11859"/>
                </a:cubicBezTo>
                <a:cubicBezTo>
                  <a:pt x="9847" y="10493"/>
                  <a:pt x="11782" y="5939"/>
                  <a:pt x="12549" y="0"/>
                </a:cubicBezTo>
                <a:lnTo>
                  <a:pt x="13868" y="0"/>
                </a:lnTo>
                <a:cubicBezTo>
                  <a:pt x="13033" y="7869"/>
                  <a:pt x="10481" y="13894"/>
                  <a:pt x="7313" y="15282"/>
                </a:cubicBezTo>
                <a:lnTo>
                  <a:pt x="7312" y="15312"/>
                </a:lnTo>
                <a:cubicBezTo>
                  <a:pt x="7260" y="15338"/>
                  <a:pt x="7207" y="15363"/>
                  <a:pt x="7153" y="15352"/>
                </a:cubicBezTo>
                <a:cubicBezTo>
                  <a:pt x="6846" y="15496"/>
                  <a:pt x="6532" y="15574"/>
                  <a:pt x="6213" y="15588"/>
                </a:cubicBezTo>
                <a:lnTo>
                  <a:pt x="6045" y="15630"/>
                </a:lnTo>
                <a:lnTo>
                  <a:pt x="6045" y="15617"/>
                </a:lnTo>
                <a:lnTo>
                  <a:pt x="6040" y="15618"/>
                </a:lnTo>
                <a:cubicBezTo>
                  <a:pt x="6034" y="15519"/>
                  <a:pt x="6034" y="15420"/>
                  <a:pt x="6034" y="15320"/>
                </a:cubicBezTo>
                <a:cubicBezTo>
                  <a:pt x="6034" y="15172"/>
                  <a:pt x="6034" y="15025"/>
                  <a:pt x="6047" y="14878"/>
                </a:cubicBezTo>
                <a:cubicBezTo>
                  <a:pt x="6047" y="14062"/>
                  <a:pt x="6071" y="13258"/>
                  <a:pt x="6121" y="12470"/>
                </a:cubicBezTo>
                <a:lnTo>
                  <a:pt x="6126" y="12296"/>
                </a:lnTo>
                <a:cubicBezTo>
                  <a:pt x="6128" y="12296"/>
                  <a:pt x="6129" y="12296"/>
                  <a:pt x="6131" y="12294"/>
                </a:cubicBezTo>
                <a:cubicBezTo>
                  <a:pt x="6390" y="7487"/>
                  <a:pt x="7270" y="3194"/>
                  <a:pt x="8567" y="0"/>
                </a:cubicBezTo>
                <a:close/>
                <a:moveTo>
                  <a:pt x="1243" y="0"/>
                </a:moveTo>
                <a:lnTo>
                  <a:pt x="3291" y="0"/>
                </a:lnTo>
                <a:cubicBezTo>
                  <a:pt x="4593" y="3182"/>
                  <a:pt x="5475" y="7481"/>
                  <a:pt x="5735" y="12294"/>
                </a:cubicBezTo>
                <a:cubicBezTo>
                  <a:pt x="5736" y="12296"/>
                  <a:pt x="5738" y="12296"/>
                  <a:pt x="5740" y="12296"/>
                </a:cubicBezTo>
                <a:lnTo>
                  <a:pt x="5745" y="12470"/>
                </a:lnTo>
                <a:cubicBezTo>
                  <a:pt x="5795" y="13258"/>
                  <a:pt x="5819" y="14062"/>
                  <a:pt x="5818" y="14878"/>
                </a:cubicBezTo>
                <a:cubicBezTo>
                  <a:pt x="5831" y="15025"/>
                  <a:pt x="5832" y="15172"/>
                  <a:pt x="5832" y="15320"/>
                </a:cubicBezTo>
                <a:cubicBezTo>
                  <a:pt x="5832" y="15420"/>
                  <a:pt x="5832" y="15519"/>
                  <a:pt x="5826" y="15618"/>
                </a:cubicBezTo>
                <a:lnTo>
                  <a:pt x="5821" y="15617"/>
                </a:lnTo>
                <a:lnTo>
                  <a:pt x="5821" y="15630"/>
                </a:lnTo>
                <a:lnTo>
                  <a:pt x="5652" y="15588"/>
                </a:lnTo>
                <a:cubicBezTo>
                  <a:pt x="5334" y="15574"/>
                  <a:pt x="5020" y="15496"/>
                  <a:pt x="4713" y="15352"/>
                </a:cubicBezTo>
                <a:cubicBezTo>
                  <a:pt x="4658" y="15363"/>
                  <a:pt x="4606" y="15338"/>
                  <a:pt x="4554" y="15312"/>
                </a:cubicBezTo>
                <a:lnTo>
                  <a:pt x="4552" y="15282"/>
                </a:lnTo>
                <a:cubicBezTo>
                  <a:pt x="2777" y="14504"/>
                  <a:pt x="1195" y="12270"/>
                  <a:pt x="0" y="9070"/>
                </a:cubicBezTo>
                <a:lnTo>
                  <a:pt x="0" y="3685"/>
                </a:lnTo>
                <a:cubicBezTo>
                  <a:pt x="960" y="7792"/>
                  <a:pt x="2548" y="10794"/>
                  <a:pt x="4421" y="11859"/>
                </a:cubicBezTo>
                <a:cubicBezTo>
                  <a:pt x="4048" y="6845"/>
                  <a:pt x="2872" y="2570"/>
                  <a:pt x="1243" y="0"/>
                </a:cubicBezTo>
                <a:close/>
              </a:path>
            </a:pathLst>
          </a:cu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3" name="Shape 43"/>
          <p:cNvSpPr txBox="1">
            <a:spLocks noGrp="1"/>
          </p:cNvSpPr>
          <p:nvPr>
            <p:ph type="title"/>
          </p:nvPr>
        </p:nvSpPr>
        <p:spPr>
          <a:xfrm>
            <a:off x="457200" y="4960137"/>
            <a:ext cx="7772400" cy="1463040"/>
          </a:xfrm>
          <a:prstGeom prst="rect">
            <a:avLst/>
          </a:prstGeom>
          <a:noFill/>
          <a:ln>
            <a:noFill/>
          </a:ln>
        </p:spPr>
        <p:txBody>
          <a:bodyPr spcFirstLastPara="1" wrap="square" lIns="91425" tIns="91425" rIns="91425" bIns="91425"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Shape 44"/>
          <p:cNvSpPr txBox="1">
            <a:spLocks noGrp="1"/>
          </p:cNvSpPr>
          <p:nvPr>
            <p:ph type="body" idx="1"/>
          </p:nvPr>
        </p:nvSpPr>
        <p:spPr>
          <a:xfrm>
            <a:off x="8610600" y="4960137"/>
            <a:ext cx="3200400" cy="146304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800"/>
              <a:buFont typeface="Noto Sans Symbols"/>
              <a:buNone/>
              <a:defRPr sz="1800" b="0" i="0" u="none" strike="noStrike" cap="none">
                <a:solidFill>
                  <a:srgbClr val="888888"/>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600"/>
              <a:buFont typeface="Noto Sans Symbols"/>
              <a:buNone/>
              <a:defRPr sz="1600" b="0" i="0" u="none" strike="noStrike" cap="none">
                <a:solidFill>
                  <a:srgbClr val="888888"/>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400"/>
              <a:buFont typeface="Noto Sans Symbols"/>
              <a:buNone/>
              <a:defRPr sz="1400" b="0" i="0" u="none" strike="noStrike" cap="none">
                <a:solidFill>
                  <a:srgbClr val="888888"/>
                </a:solidFill>
                <a:latin typeface="Questrial"/>
                <a:ea typeface="Questrial"/>
                <a:cs typeface="Questrial"/>
                <a:sym typeface="Questrial"/>
              </a:defRPr>
            </a:lvl9pPr>
          </a:lstStyle>
          <a:p>
            <a:endParaRPr/>
          </a:p>
        </p:txBody>
      </p:sp>
      <p:sp>
        <p:nvSpPr>
          <p:cNvPr id="45" name="Shape 45"/>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6" name="Shape 46"/>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47" name="Shape 47"/>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48" name="Shape 48"/>
          <p:cNvCxnSpPr/>
          <p:nvPr/>
        </p:nvCxnSpPr>
        <p:spPr>
          <a:xfrm rot="10800000">
            <a:off x="8386843" y="5264106"/>
            <a:ext cx="0" cy="914400"/>
          </a:xfrm>
          <a:prstGeom prst="straightConnector1">
            <a:avLst/>
          </a:prstGeom>
          <a:noFill/>
          <a:ln w="19050" cap="flat" cmpd="sng">
            <a:solidFill>
              <a:srgbClr val="1482AB"/>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body" idx="1"/>
          </p:nvPr>
        </p:nvSpPr>
        <p:spPr>
          <a:xfrm>
            <a:off x="1024127" y="2286000"/>
            <a:ext cx="4754880" cy="402336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52" name="Shape 52"/>
          <p:cNvSpPr txBox="1">
            <a:spLocks noGrp="1"/>
          </p:cNvSpPr>
          <p:nvPr>
            <p:ph type="body" idx="2"/>
          </p:nvPr>
        </p:nvSpPr>
        <p:spPr>
          <a:xfrm>
            <a:off x="5989320" y="2286000"/>
            <a:ext cx="4754880" cy="402336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53" name="Shape 53"/>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4" name="Shape 54"/>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55" name="Shape 5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8" name="Shape 58"/>
          <p:cNvSpPr txBox="1">
            <a:spLocks noGrp="1"/>
          </p:cNvSpPr>
          <p:nvPr>
            <p:ph type="body" idx="1"/>
          </p:nvPr>
        </p:nvSpPr>
        <p:spPr>
          <a:xfrm>
            <a:off x="1024128" y="2179636"/>
            <a:ext cx="4754880" cy="82296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59" name="Shape 59"/>
          <p:cNvSpPr txBox="1">
            <a:spLocks noGrp="1"/>
          </p:cNvSpPr>
          <p:nvPr>
            <p:ph type="body" idx="2"/>
          </p:nvPr>
        </p:nvSpPr>
        <p:spPr>
          <a:xfrm>
            <a:off x="1024128" y="2967788"/>
            <a:ext cx="4754880" cy="3341572"/>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60" name="Shape 60"/>
          <p:cNvSpPr txBox="1">
            <a:spLocks noGrp="1"/>
          </p:cNvSpPr>
          <p:nvPr>
            <p:ph type="body" idx="3"/>
          </p:nvPr>
        </p:nvSpPr>
        <p:spPr>
          <a:xfrm>
            <a:off x="5990888" y="2179636"/>
            <a:ext cx="4754880" cy="822960"/>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0"/>
              </a:spcBef>
              <a:spcAft>
                <a:spcPts val="0"/>
              </a:spcAft>
              <a:buClr>
                <a:schemeClr val="accent1"/>
              </a:buClr>
              <a:buSzPts val="2300"/>
              <a:buFont typeface="Questrial"/>
              <a:buNone/>
              <a:defRPr sz="2300" b="0" i="0" u="none" strike="noStrike" cap="none">
                <a:solidFill>
                  <a:schemeClr val="accent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2000"/>
              <a:buFont typeface="Noto Sans Symbols"/>
              <a:buNone/>
              <a:defRPr sz="2000" b="1"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800"/>
              <a:buFont typeface="Noto Sans Symbols"/>
              <a:buNone/>
              <a:defRPr sz="1800" b="1"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600"/>
              <a:buFont typeface="Noto Sans Symbols"/>
              <a:buNone/>
              <a:defRPr sz="1600" b="1" i="0" u="none" strike="noStrike" cap="none">
                <a:solidFill>
                  <a:schemeClr val="dk1"/>
                </a:solidFill>
                <a:latin typeface="Questrial"/>
                <a:ea typeface="Questrial"/>
                <a:cs typeface="Questrial"/>
                <a:sym typeface="Questrial"/>
              </a:defRPr>
            </a:lvl9pPr>
          </a:lstStyle>
          <a:p>
            <a:endParaRPr/>
          </a:p>
        </p:txBody>
      </p:sp>
      <p:sp>
        <p:nvSpPr>
          <p:cNvPr id="61" name="Shape 61"/>
          <p:cNvSpPr txBox="1">
            <a:spLocks noGrp="1"/>
          </p:cNvSpPr>
          <p:nvPr>
            <p:ph type="body" idx="4"/>
          </p:nvPr>
        </p:nvSpPr>
        <p:spPr>
          <a:xfrm>
            <a:off x="5990888" y="2967788"/>
            <a:ext cx="4754880" cy="3341572"/>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62" name="Shape 62"/>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63" name="Shape 63"/>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64" name="Shape 6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024128" y="471509"/>
            <a:ext cx="4389120" cy="1737360"/>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4000"/>
              <a:buFont typeface="Questrial"/>
              <a:buNone/>
              <a:defRPr sz="4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txBox="1">
            <a:spLocks noGrp="1"/>
          </p:cNvSpPr>
          <p:nvPr>
            <p:ph type="body" idx="1"/>
          </p:nvPr>
        </p:nvSpPr>
        <p:spPr>
          <a:xfrm>
            <a:off x="5715000" y="822960"/>
            <a:ext cx="5678424" cy="5184648"/>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1200"/>
              </a:spcBef>
              <a:spcAft>
                <a:spcPts val="0"/>
              </a:spcAft>
              <a:buClr>
                <a:schemeClr val="accent1"/>
              </a:buClr>
              <a:buSzPts val="2400"/>
              <a:buFont typeface="Questrial"/>
              <a:buChar char=" "/>
              <a:defRPr sz="2400" b="0" i="0" u="none" strike="noStrike" cap="none">
                <a:solidFill>
                  <a:schemeClr val="dk1"/>
                </a:solidFill>
                <a:latin typeface="Questrial"/>
                <a:ea typeface="Questrial"/>
                <a:cs typeface="Questrial"/>
                <a:sym typeface="Questrial"/>
              </a:defRPr>
            </a:lvl1pPr>
            <a:lvl2pPr marL="914400" marR="0" lvl="1" indent="-355600" algn="l" rtl="0">
              <a:lnSpc>
                <a:spcPct val="90000"/>
              </a:lnSpc>
              <a:spcBef>
                <a:spcPts val="200"/>
              </a:spcBef>
              <a:spcAft>
                <a:spcPts val="0"/>
              </a:spcAft>
              <a:buClr>
                <a:schemeClr val="accent1"/>
              </a:buClr>
              <a:buSzPts val="2000"/>
              <a:buFont typeface="Noto Sans Symbols"/>
              <a:buChar char="•"/>
              <a:defRPr sz="2000" b="0" i="0" u="none" strike="noStrike" cap="none">
                <a:solidFill>
                  <a:schemeClr val="dk1"/>
                </a:solidFill>
                <a:latin typeface="Questrial"/>
                <a:ea typeface="Questrial"/>
                <a:cs typeface="Questrial"/>
                <a:sym typeface="Questrial"/>
              </a:defRPr>
            </a:lvl2pPr>
            <a:lvl3pPr marL="1371600" marR="0" lvl="2"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3pPr>
            <a:lvl4pPr marL="1828800" marR="0" lvl="3"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4pPr>
            <a:lvl5pPr marL="2286000" marR="0" lvl="4"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5pPr>
            <a:lvl6pPr marL="2743200" marR="0" lvl="5"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6pPr>
            <a:lvl7pPr marL="3200400" marR="0" lvl="6"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7pPr>
            <a:lvl8pPr marL="3657600" marR="0" lvl="7" indent="-330200" algn="l" rtl="0">
              <a:lnSpc>
                <a:spcPct val="90000"/>
              </a:lnSpc>
              <a:spcBef>
                <a:spcPts val="400"/>
              </a:spcBef>
              <a:spcAft>
                <a:spcPts val="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8pPr>
            <a:lvl9pPr marL="4114800" marR="0" lvl="8" indent="-330200" algn="l" rtl="0">
              <a:lnSpc>
                <a:spcPct val="90000"/>
              </a:lnSpc>
              <a:spcBef>
                <a:spcPts val="400"/>
              </a:spcBef>
              <a:spcAft>
                <a:spcPts val="400"/>
              </a:spcAft>
              <a:buClr>
                <a:schemeClr val="accent1"/>
              </a:buClr>
              <a:buSzPts val="1600"/>
              <a:buFont typeface="Noto Sans Symbols"/>
              <a:buChar char="•"/>
              <a:defRPr sz="1600" b="0" i="0" u="none" strike="noStrike" cap="none">
                <a:solidFill>
                  <a:schemeClr val="dk1"/>
                </a:solidFill>
                <a:latin typeface="Questrial"/>
                <a:ea typeface="Questrial"/>
                <a:cs typeface="Questrial"/>
                <a:sym typeface="Questrial"/>
              </a:defRPr>
            </a:lvl9pPr>
          </a:lstStyle>
          <a:p>
            <a:endParaRPr/>
          </a:p>
        </p:txBody>
      </p:sp>
      <p:sp>
        <p:nvSpPr>
          <p:cNvPr id="68" name="Shape 68"/>
          <p:cNvSpPr txBox="1">
            <a:spLocks noGrp="1"/>
          </p:cNvSpPr>
          <p:nvPr>
            <p:ph type="body" idx="2"/>
          </p:nvPr>
        </p:nvSpPr>
        <p:spPr>
          <a:xfrm>
            <a:off x="1024128" y="2257506"/>
            <a:ext cx="4389120" cy="3762294"/>
          </a:xfrm>
          <a:prstGeom prst="rect">
            <a:avLst/>
          </a:prstGeom>
          <a:noFill/>
          <a:ln>
            <a:noFill/>
          </a:ln>
        </p:spPr>
        <p:txBody>
          <a:bodyPr spcFirstLastPara="1" wrap="square" lIns="91425" tIns="91425" rIns="91425" bIns="91425" anchor="t" anchorCtr="0"/>
          <a:lstStyle>
            <a:lvl1pPr marL="457200" marR="0" lvl="0" indent="-228600" algn="l" rtl="0">
              <a:lnSpc>
                <a:spcPct val="108000"/>
              </a:lnSpc>
              <a:spcBef>
                <a:spcPts val="600"/>
              </a:spcBef>
              <a:spcAft>
                <a:spcPts val="0"/>
              </a:spcAft>
              <a:buClr>
                <a:schemeClr val="accent1"/>
              </a:buClr>
              <a:buSzPts val="1600"/>
              <a:buFont typeface="Questrial"/>
              <a:buNone/>
              <a:defRPr sz="1600" b="0" i="0" u="none" strike="noStrike" cap="none">
                <a:solidFill>
                  <a:schemeClr val="dk1"/>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900"/>
              <a:buFont typeface="Noto Sans Symbols"/>
              <a:buNone/>
              <a:defRPr sz="900" b="0" i="0" u="none" strike="noStrike" cap="none">
                <a:solidFill>
                  <a:schemeClr val="dk1"/>
                </a:solidFill>
                <a:latin typeface="Questrial"/>
                <a:ea typeface="Questrial"/>
                <a:cs typeface="Questrial"/>
                <a:sym typeface="Questrial"/>
              </a:defRPr>
            </a:lvl9pPr>
          </a:lstStyle>
          <a:p>
            <a:endParaRPr/>
          </a:p>
        </p:txBody>
      </p:sp>
      <p:sp>
        <p:nvSpPr>
          <p:cNvPr id="69" name="Shape 69"/>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0" name="Shape 70"/>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1" name="Shape 71"/>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4960138"/>
            <a:ext cx="7772400" cy="1463040"/>
          </a:xfrm>
          <a:prstGeom prst="rect">
            <a:avLst/>
          </a:prstGeom>
          <a:noFill/>
          <a:ln>
            <a:noFill/>
          </a:ln>
        </p:spPr>
        <p:txBody>
          <a:bodyPr spcFirstLastPara="1" wrap="square" lIns="91425" tIns="91425" rIns="91425" bIns="91425" anchor="ctr" anchorCtr="0"/>
          <a:lstStyle>
            <a:lvl1pPr marR="0" lvl="0" algn="r"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a:spLocks noGrp="1"/>
          </p:cNvSpPr>
          <p:nvPr>
            <p:ph type="pic" idx="2"/>
          </p:nvPr>
        </p:nvSpPr>
        <p:spPr>
          <a:xfrm>
            <a:off x="0" y="-1"/>
            <a:ext cx="12188952" cy="4572000"/>
          </a:xfrm>
          <a:prstGeom prst="rect">
            <a:avLst/>
          </a:prstGeom>
          <a:solidFill>
            <a:srgbClr val="76CEEF"/>
          </a:solidFill>
          <a:ln>
            <a:noFill/>
          </a:ln>
        </p:spPr>
        <p:txBody>
          <a:bodyPr spcFirstLastPara="1" wrap="square" lIns="91425" tIns="91425" rIns="91425" bIns="91425" anchor="t" anchorCtr="0"/>
          <a:lstStyle>
            <a:lvl1pPr marR="0" lvl="0" algn="l" rtl="0">
              <a:lnSpc>
                <a:spcPct val="90000"/>
              </a:lnSpc>
              <a:spcBef>
                <a:spcPts val="1200"/>
              </a:spcBef>
              <a:spcAft>
                <a:spcPts val="0"/>
              </a:spcAft>
              <a:buClr>
                <a:schemeClr val="accent1"/>
              </a:buClr>
              <a:buSzPts val="3200"/>
              <a:buFont typeface="Questrial"/>
              <a:buNone/>
              <a:defRPr sz="3200" b="0" i="0" u="none" strike="noStrike" cap="none">
                <a:solidFill>
                  <a:schemeClr val="dk1"/>
                </a:solidFill>
                <a:latin typeface="Questrial"/>
                <a:ea typeface="Questrial"/>
                <a:cs typeface="Questrial"/>
                <a:sym typeface="Questrial"/>
              </a:defRPr>
            </a:lvl1pPr>
            <a:lvl2pPr marR="0" lvl="1" algn="l" rtl="0">
              <a:lnSpc>
                <a:spcPct val="90000"/>
              </a:lnSpc>
              <a:spcBef>
                <a:spcPts val="200"/>
              </a:spcBef>
              <a:spcAft>
                <a:spcPts val="0"/>
              </a:spcAft>
              <a:buClr>
                <a:schemeClr val="accent1"/>
              </a:buClr>
              <a:buSzPts val="2800"/>
              <a:buFont typeface="Noto Sans Symbols"/>
              <a:buNone/>
              <a:defRPr sz="2800" b="0" i="0" u="none" strike="noStrike" cap="none">
                <a:solidFill>
                  <a:schemeClr val="dk1"/>
                </a:solidFill>
                <a:latin typeface="Questrial"/>
                <a:ea typeface="Questrial"/>
                <a:cs typeface="Questrial"/>
                <a:sym typeface="Questrial"/>
              </a:defRPr>
            </a:lvl2pPr>
            <a:lvl3pPr marR="0" lvl="2" algn="l" rtl="0">
              <a:lnSpc>
                <a:spcPct val="90000"/>
              </a:lnSpc>
              <a:spcBef>
                <a:spcPts val="400"/>
              </a:spcBef>
              <a:spcAft>
                <a:spcPts val="0"/>
              </a:spcAft>
              <a:buClr>
                <a:schemeClr val="accent1"/>
              </a:buClr>
              <a:buSzPts val="2400"/>
              <a:buFont typeface="Noto Sans Symbols"/>
              <a:buNone/>
              <a:defRPr sz="2400" b="0" i="0" u="none" strike="noStrike" cap="none">
                <a:solidFill>
                  <a:schemeClr val="dk1"/>
                </a:solidFill>
                <a:latin typeface="Questrial"/>
                <a:ea typeface="Questrial"/>
                <a:cs typeface="Questrial"/>
                <a:sym typeface="Questrial"/>
              </a:defRPr>
            </a:lvl3pPr>
            <a:lvl4pPr marR="0" lvl="3"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4pPr>
            <a:lvl5pPr marR="0" lvl="4"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5pPr>
            <a:lvl6pPr marR="0" lvl="5"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6pPr>
            <a:lvl7pPr marR="0" lvl="6"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7pPr>
            <a:lvl8pPr marR="0" lvl="7" algn="l" rtl="0">
              <a:lnSpc>
                <a:spcPct val="90000"/>
              </a:lnSpc>
              <a:spcBef>
                <a:spcPts val="400"/>
              </a:spcBef>
              <a:spcAft>
                <a:spcPts val="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8pPr>
            <a:lvl9pPr marR="0" lvl="8" algn="l" rtl="0">
              <a:lnSpc>
                <a:spcPct val="90000"/>
              </a:lnSpc>
              <a:spcBef>
                <a:spcPts val="400"/>
              </a:spcBef>
              <a:spcAft>
                <a:spcPts val="400"/>
              </a:spcAft>
              <a:buClr>
                <a:schemeClr val="accent1"/>
              </a:buClr>
              <a:buSzPts val="2000"/>
              <a:buFont typeface="Noto Sans Symbols"/>
              <a:buNone/>
              <a:defRPr sz="2000" b="0" i="0" u="none" strike="noStrike" cap="none">
                <a:solidFill>
                  <a:schemeClr val="dk1"/>
                </a:solidFill>
                <a:latin typeface="Questrial"/>
                <a:ea typeface="Questrial"/>
                <a:cs typeface="Questrial"/>
                <a:sym typeface="Questrial"/>
              </a:defRPr>
            </a:lvl9pPr>
          </a:lstStyle>
          <a:p>
            <a:endParaRPr/>
          </a:p>
        </p:txBody>
      </p:sp>
      <p:sp>
        <p:nvSpPr>
          <p:cNvPr id="75" name="Shape 75"/>
          <p:cNvSpPr txBox="1">
            <a:spLocks noGrp="1"/>
          </p:cNvSpPr>
          <p:nvPr>
            <p:ph type="body" idx="1"/>
          </p:nvPr>
        </p:nvSpPr>
        <p:spPr>
          <a:xfrm>
            <a:off x="8610600" y="4960138"/>
            <a:ext cx="3200400" cy="1463040"/>
          </a:xfrm>
          <a:prstGeom prst="rect">
            <a:avLst/>
          </a:prstGeom>
          <a:noFill/>
          <a:ln>
            <a:noFill/>
          </a:ln>
        </p:spPr>
        <p:txBody>
          <a:bodyPr spcFirstLastPara="1" wrap="square" lIns="91425" tIns="91425" rIns="91425" bIns="91425" anchor="ctr" anchorCtr="0"/>
          <a:lstStyle>
            <a:lvl1pPr marL="457200" marR="0" lvl="0" indent="-228600" algn="l" rtl="0">
              <a:lnSpc>
                <a:spcPct val="100000"/>
              </a:lnSpc>
              <a:spcBef>
                <a:spcPts val="0"/>
              </a:spcBef>
              <a:spcAft>
                <a:spcPts val="0"/>
              </a:spcAft>
              <a:buClr>
                <a:schemeClr val="accent1"/>
              </a:buClr>
              <a:buSzPts val="1800"/>
              <a:buFont typeface="Questrial"/>
              <a:buNone/>
              <a:defRPr sz="1800" b="0" i="0" u="none" strike="noStrike" cap="none">
                <a:solidFill>
                  <a:srgbClr val="0C0C0C"/>
                </a:solidFill>
                <a:latin typeface="Questrial"/>
                <a:ea typeface="Questrial"/>
                <a:cs typeface="Questrial"/>
                <a:sym typeface="Questrial"/>
              </a:defRPr>
            </a:lvl1pPr>
            <a:lvl2pPr marL="914400" marR="0" lvl="1" indent="-228600" algn="l" rtl="0">
              <a:lnSpc>
                <a:spcPct val="90000"/>
              </a:lnSpc>
              <a:spcBef>
                <a:spcPts val="200"/>
              </a:spcBef>
              <a:spcAft>
                <a:spcPts val="0"/>
              </a:spcAft>
              <a:buClr>
                <a:schemeClr val="accent1"/>
              </a:buClr>
              <a:buSzPts val="1400"/>
              <a:buFont typeface="Noto Sans Symbols"/>
              <a:buNone/>
              <a:defRPr sz="1400" b="0" i="0" u="none" strike="noStrike" cap="none">
                <a:solidFill>
                  <a:schemeClr val="dk1"/>
                </a:solidFill>
                <a:latin typeface="Questrial"/>
                <a:ea typeface="Questrial"/>
                <a:cs typeface="Questrial"/>
                <a:sym typeface="Questrial"/>
              </a:defRPr>
            </a:lvl2pPr>
            <a:lvl3pPr marL="1371600" marR="0" lvl="2" indent="-228600" algn="l" rtl="0">
              <a:lnSpc>
                <a:spcPct val="90000"/>
              </a:lnSpc>
              <a:spcBef>
                <a:spcPts val="400"/>
              </a:spcBef>
              <a:spcAft>
                <a:spcPts val="0"/>
              </a:spcAft>
              <a:buClr>
                <a:schemeClr val="accent1"/>
              </a:buClr>
              <a:buSzPts val="1200"/>
              <a:buFont typeface="Noto Sans Symbols"/>
              <a:buNone/>
              <a:defRPr sz="1200" b="0" i="0" u="none" strike="noStrike" cap="none">
                <a:solidFill>
                  <a:schemeClr val="dk1"/>
                </a:solidFill>
                <a:latin typeface="Questrial"/>
                <a:ea typeface="Questrial"/>
                <a:cs typeface="Questrial"/>
                <a:sym typeface="Questrial"/>
              </a:defRPr>
            </a:lvl3pPr>
            <a:lvl4pPr marL="1828800" marR="0" lvl="3"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4pPr>
            <a:lvl5pPr marL="2286000" marR="0" lvl="4"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5pPr>
            <a:lvl6pPr marL="2743200" marR="0" lvl="5"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6pPr>
            <a:lvl7pPr marL="3200400" marR="0" lvl="6"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7pPr>
            <a:lvl8pPr marL="3657600" marR="0" lvl="7" indent="-228600" algn="l" rtl="0">
              <a:lnSpc>
                <a:spcPct val="90000"/>
              </a:lnSpc>
              <a:spcBef>
                <a:spcPts val="400"/>
              </a:spcBef>
              <a:spcAft>
                <a:spcPts val="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8pPr>
            <a:lvl9pPr marL="4114800" marR="0" lvl="8" indent="-228600" algn="l" rtl="0">
              <a:lnSpc>
                <a:spcPct val="90000"/>
              </a:lnSpc>
              <a:spcBef>
                <a:spcPts val="400"/>
              </a:spcBef>
              <a:spcAft>
                <a:spcPts val="400"/>
              </a:spcAft>
              <a:buClr>
                <a:schemeClr val="accent1"/>
              </a:buClr>
              <a:buSzPts val="1000"/>
              <a:buFont typeface="Noto Sans Symbols"/>
              <a:buNone/>
              <a:defRPr sz="1000" b="0" i="0" u="none" strike="noStrike" cap="none">
                <a:solidFill>
                  <a:schemeClr val="dk1"/>
                </a:solidFill>
                <a:latin typeface="Questrial"/>
                <a:ea typeface="Questrial"/>
                <a:cs typeface="Questrial"/>
                <a:sym typeface="Questrial"/>
              </a:defRPr>
            </a:lvl9pPr>
          </a:lstStyle>
          <a:p>
            <a:endParaRPr/>
          </a:p>
        </p:txBody>
      </p:sp>
      <p:sp>
        <p:nvSpPr>
          <p:cNvPr id="76" name="Shape 76"/>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7" name="Shape 77"/>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78" name="Shape 78"/>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79" name="Shape 79"/>
          <p:cNvCxnSpPr/>
          <p:nvPr/>
        </p:nvCxnSpPr>
        <p:spPr>
          <a:xfrm rot="10800000">
            <a:off x="8386843" y="5264106"/>
            <a:ext cx="0" cy="914400"/>
          </a:xfrm>
          <a:prstGeom prst="straightConnector1">
            <a:avLst/>
          </a:prstGeom>
          <a:noFill/>
          <a:ln w="19050"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Shape 82"/>
          <p:cNvSpPr txBox="1">
            <a:spLocks noGrp="1"/>
          </p:cNvSpPr>
          <p:nvPr>
            <p:ph type="body" idx="1"/>
          </p:nvPr>
        </p:nvSpPr>
        <p:spPr>
          <a:xfrm rot="5400000">
            <a:off x="3872484" y="-562356"/>
            <a:ext cx="4023360" cy="9720073"/>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83" name="Shape 83"/>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84" name="Shape 84"/>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85" name="Shape 85"/>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a:solidFill>
                  <a:srgbClr val="0C0C0C"/>
                </a:solidFill>
                <a:latin typeface="Questrial"/>
                <a:ea typeface="Questrial"/>
                <a:cs typeface="Questrial"/>
                <a:sym typeface="Questrial"/>
              </a:defRPr>
            </a:lvl1pPr>
            <a:lvl2pPr marL="0" marR="0" lvl="1" indent="0" algn="l" rtl="0">
              <a:spcBef>
                <a:spcPts val="0"/>
              </a:spcBef>
              <a:buNone/>
              <a:defRPr sz="1000">
                <a:solidFill>
                  <a:srgbClr val="0C0C0C"/>
                </a:solidFill>
                <a:latin typeface="Questrial"/>
                <a:ea typeface="Questrial"/>
                <a:cs typeface="Questrial"/>
                <a:sym typeface="Questrial"/>
              </a:defRPr>
            </a:lvl2pPr>
            <a:lvl3pPr marL="0" marR="0" lvl="2" indent="0" algn="l" rtl="0">
              <a:spcBef>
                <a:spcPts val="0"/>
              </a:spcBef>
              <a:buNone/>
              <a:defRPr sz="1000">
                <a:solidFill>
                  <a:srgbClr val="0C0C0C"/>
                </a:solidFill>
                <a:latin typeface="Questrial"/>
                <a:ea typeface="Questrial"/>
                <a:cs typeface="Questrial"/>
                <a:sym typeface="Questrial"/>
              </a:defRPr>
            </a:lvl3pPr>
            <a:lvl4pPr marL="0" marR="0" lvl="3" indent="0" algn="l" rtl="0">
              <a:spcBef>
                <a:spcPts val="0"/>
              </a:spcBef>
              <a:buNone/>
              <a:defRPr sz="1000">
                <a:solidFill>
                  <a:srgbClr val="0C0C0C"/>
                </a:solidFill>
                <a:latin typeface="Questrial"/>
                <a:ea typeface="Questrial"/>
                <a:cs typeface="Questrial"/>
                <a:sym typeface="Questrial"/>
              </a:defRPr>
            </a:lvl4pPr>
            <a:lvl5pPr marL="0" marR="0" lvl="4" indent="0" algn="l" rtl="0">
              <a:spcBef>
                <a:spcPts val="0"/>
              </a:spcBef>
              <a:buNone/>
              <a:defRPr sz="1000">
                <a:solidFill>
                  <a:srgbClr val="0C0C0C"/>
                </a:solidFill>
                <a:latin typeface="Questrial"/>
                <a:ea typeface="Questrial"/>
                <a:cs typeface="Questrial"/>
                <a:sym typeface="Questrial"/>
              </a:defRPr>
            </a:lvl5pPr>
            <a:lvl6pPr marL="0" marR="0" lvl="5" indent="0" algn="l" rtl="0">
              <a:spcBef>
                <a:spcPts val="0"/>
              </a:spcBef>
              <a:buNone/>
              <a:defRPr sz="1000">
                <a:solidFill>
                  <a:srgbClr val="0C0C0C"/>
                </a:solidFill>
                <a:latin typeface="Questrial"/>
                <a:ea typeface="Questrial"/>
                <a:cs typeface="Questrial"/>
                <a:sym typeface="Questrial"/>
              </a:defRPr>
            </a:lvl6pPr>
            <a:lvl7pPr marL="0" marR="0" lvl="6" indent="0" algn="l" rtl="0">
              <a:spcBef>
                <a:spcPts val="0"/>
              </a:spcBef>
              <a:buNone/>
              <a:defRPr sz="1000">
                <a:solidFill>
                  <a:srgbClr val="0C0C0C"/>
                </a:solidFill>
                <a:latin typeface="Questrial"/>
                <a:ea typeface="Questrial"/>
                <a:cs typeface="Questrial"/>
                <a:sym typeface="Questrial"/>
              </a:defRPr>
            </a:lvl7pPr>
            <a:lvl8pPr marL="0" marR="0" lvl="7" indent="0" algn="l" rtl="0">
              <a:spcBef>
                <a:spcPts val="0"/>
              </a:spcBef>
              <a:buNone/>
              <a:defRPr sz="1000">
                <a:solidFill>
                  <a:srgbClr val="0C0C0C"/>
                </a:solidFill>
                <a:latin typeface="Questrial"/>
                <a:ea typeface="Questrial"/>
                <a:cs typeface="Questrial"/>
                <a:sym typeface="Questrial"/>
              </a:defRPr>
            </a:lvl8pPr>
            <a:lvl9pPr marL="0" marR="0" lvl="8" indent="0" algn="l" rtl="0">
              <a:spcBef>
                <a:spcPts val="0"/>
              </a:spcBef>
              <a:buNone/>
              <a:defRPr sz="1000">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024128" y="585216"/>
            <a:ext cx="9720072" cy="1499616"/>
          </a:xfrm>
          <a:prstGeom prst="rect">
            <a:avLst/>
          </a:prstGeom>
          <a:noFill/>
          <a:ln>
            <a:noFill/>
          </a:ln>
        </p:spPr>
        <p:txBody>
          <a:bodyPr spcFirstLastPara="1" wrap="square" lIns="91425" tIns="91425" rIns="91425" bIns="91425" anchor="ctr" anchorCtr="0"/>
          <a:lstStyle>
            <a:lvl1pPr marR="0" lvl="0" algn="l" rtl="0">
              <a:lnSpc>
                <a:spcPct val="80000"/>
              </a:lnSpc>
              <a:spcBef>
                <a:spcPts val="0"/>
              </a:spcBef>
              <a:spcAft>
                <a:spcPts val="0"/>
              </a:spcAft>
              <a:buClr>
                <a:srgbClr val="0C0C0C"/>
              </a:buClr>
              <a:buSzPts val="5000"/>
              <a:buFont typeface="Questrial"/>
              <a:buNone/>
              <a:defRPr sz="5000" b="0" i="0" u="none" strike="noStrike" cap="none">
                <a:solidFill>
                  <a:srgbClr val="0C0C0C"/>
                </a:solidFill>
                <a:latin typeface="Questrial"/>
                <a:ea typeface="Questrial"/>
                <a:cs typeface="Questrial"/>
                <a:sym typeface="Quest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1024128" y="2286000"/>
            <a:ext cx="9720073" cy="4023360"/>
          </a:xfrm>
          <a:prstGeom prst="rect">
            <a:avLst/>
          </a:prstGeom>
          <a:noFill/>
          <a:ln>
            <a:noFill/>
          </a:ln>
        </p:spPr>
        <p:txBody>
          <a:bodyPr spcFirstLastPara="1" wrap="square" lIns="91425" tIns="91425" rIns="91425" bIns="91425" anchor="t" anchorCtr="0"/>
          <a:lstStyle>
            <a:lvl1pPr marL="457200" marR="0" lvl="0" indent="-368300" algn="l" rtl="0">
              <a:lnSpc>
                <a:spcPct val="90000"/>
              </a:lnSpc>
              <a:spcBef>
                <a:spcPts val="1200"/>
              </a:spcBef>
              <a:spcAft>
                <a:spcPts val="0"/>
              </a:spcAft>
              <a:buClr>
                <a:schemeClr val="accent1"/>
              </a:buClr>
              <a:buSzPts val="2200"/>
              <a:buFont typeface="Questrial"/>
              <a:buChar char=" "/>
              <a:defRPr sz="2200" b="0" i="0" u="none" strike="noStrike" cap="none">
                <a:solidFill>
                  <a:schemeClr val="dk1"/>
                </a:solidFill>
                <a:latin typeface="Questrial"/>
                <a:ea typeface="Questrial"/>
                <a:cs typeface="Questrial"/>
                <a:sym typeface="Questrial"/>
              </a:defRPr>
            </a:lvl1pPr>
            <a:lvl2pPr marL="914400" marR="0" lvl="1" indent="-342900" algn="l" rtl="0">
              <a:lnSpc>
                <a:spcPct val="90000"/>
              </a:lnSpc>
              <a:spcBef>
                <a:spcPts val="200"/>
              </a:spcBef>
              <a:spcAft>
                <a:spcPts val="0"/>
              </a:spcAft>
              <a:buClr>
                <a:schemeClr val="accent1"/>
              </a:buClr>
              <a:buSzPts val="1800"/>
              <a:buFont typeface="Noto Sans Symbols"/>
              <a:buChar char="•"/>
              <a:defRPr sz="1800" b="0" i="0" u="none" strike="noStrike" cap="none">
                <a:solidFill>
                  <a:schemeClr val="dk1"/>
                </a:solidFill>
                <a:latin typeface="Questrial"/>
                <a:ea typeface="Questrial"/>
                <a:cs typeface="Questrial"/>
                <a:sym typeface="Questrial"/>
              </a:defRPr>
            </a:lvl2pPr>
            <a:lvl3pPr marL="1371600" marR="0" lvl="2"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3pPr>
            <a:lvl4pPr marL="1828800" marR="0" lvl="3"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4pPr>
            <a:lvl5pPr marL="2286000" marR="0" lvl="4"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Questrial"/>
                <a:ea typeface="Questrial"/>
                <a:cs typeface="Questrial"/>
                <a:sym typeface="Questrial"/>
              </a:defRPr>
            </a:lvl9pPr>
          </a:lstStyle>
          <a:p>
            <a:endParaRPr/>
          </a:p>
        </p:txBody>
      </p:sp>
      <p:sp>
        <p:nvSpPr>
          <p:cNvPr id="12" name="Shape 12"/>
          <p:cNvSpPr txBox="1">
            <a:spLocks noGrp="1"/>
          </p:cNvSpPr>
          <p:nvPr>
            <p:ph type="dt" idx="10"/>
          </p:nvPr>
        </p:nvSpPr>
        <p:spPr>
          <a:xfrm>
            <a:off x="1024129" y="6470704"/>
            <a:ext cx="2154143" cy="27432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3" name="Shape 13"/>
          <p:cNvSpPr txBox="1">
            <a:spLocks noGrp="1"/>
          </p:cNvSpPr>
          <p:nvPr>
            <p:ph type="ftr" idx="11"/>
          </p:nvPr>
        </p:nvSpPr>
        <p:spPr>
          <a:xfrm>
            <a:off x="4842932" y="6470704"/>
            <a:ext cx="5901459" cy="274320"/>
          </a:xfrm>
          <a:prstGeom prst="rect">
            <a:avLst/>
          </a:prstGeom>
          <a:noFill/>
          <a:ln>
            <a:noFill/>
          </a:ln>
        </p:spPr>
        <p:txBody>
          <a:bodyPr spcFirstLastPara="1" wrap="square" lIns="91425" tIns="91425" rIns="91425" bIns="91425" anchor="ctr" anchorCtr="0"/>
          <a:lstStyle>
            <a:lvl1pPr marR="0" lvl="0" algn="r" rtl="0">
              <a:spcBef>
                <a:spcPts val="0"/>
              </a:spcBef>
              <a:spcAft>
                <a:spcPts val="0"/>
              </a:spcAft>
              <a:buSzPts val="1400"/>
              <a:buNone/>
              <a:defRPr sz="1000" b="0" i="0" u="none" strike="noStrike" cap="none">
                <a:solidFill>
                  <a:srgbClr val="0C0C0C"/>
                </a:solidFill>
                <a:latin typeface="Questrial"/>
                <a:ea typeface="Questrial"/>
                <a:cs typeface="Questrial"/>
                <a:sym typeface="Questrial"/>
              </a:defRPr>
            </a:lvl1pPr>
            <a:lvl2pPr marR="0" lvl="1"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2pPr>
            <a:lvl3pPr marR="0" lvl="2"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3pPr>
            <a:lvl4pPr marR="0" lvl="3"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4pPr>
            <a:lvl5pPr marR="0" lvl="4"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5pPr>
            <a:lvl6pPr marR="0" lvl="5"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6pPr>
            <a:lvl7pPr marR="0" lvl="6"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7pPr>
            <a:lvl8pPr marR="0" lvl="7"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8pPr>
            <a:lvl9pPr marR="0" lvl="8" algn="l" rtl="0">
              <a:spcBef>
                <a:spcPts val="0"/>
              </a:spcBef>
              <a:spcAft>
                <a:spcPts val="0"/>
              </a:spcAft>
              <a:buSzPts val="1400"/>
              <a:buNone/>
              <a:defRPr sz="1800" b="0" i="0" u="none" strike="noStrike" cap="none">
                <a:solidFill>
                  <a:schemeClr val="dk1"/>
                </a:solidFill>
                <a:latin typeface="Questrial"/>
                <a:ea typeface="Questrial"/>
                <a:cs typeface="Questrial"/>
                <a:sym typeface="Questrial"/>
              </a:defRPr>
            </a:lvl9pPr>
          </a:lstStyle>
          <a:p>
            <a:endParaRPr/>
          </a:p>
        </p:txBody>
      </p:sp>
      <p:sp>
        <p:nvSpPr>
          <p:cNvPr id="14" name="Shape 14"/>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000" b="0" i="0" u="none" strike="noStrike" cap="none">
                <a:solidFill>
                  <a:srgbClr val="0C0C0C"/>
                </a:solidFill>
                <a:latin typeface="Questrial"/>
                <a:ea typeface="Questrial"/>
                <a:cs typeface="Questrial"/>
                <a:sym typeface="Questrial"/>
              </a:defRPr>
            </a:lvl1pPr>
            <a:lvl2pPr marL="0" marR="0" lvl="1" indent="0" algn="l" rtl="0">
              <a:spcBef>
                <a:spcPts val="0"/>
              </a:spcBef>
              <a:buNone/>
              <a:defRPr sz="1000" b="0" i="0" u="none" strike="noStrike" cap="none">
                <a:solidFill>
                  <a:srgbClr val="0C0C0C"/>
                </a:solidFill>
                <a:latin typeface="Questrial"/>
                <a:ea typeface="Questrial"/>
                <a:cs typeface="Questrial"/>
                <a:sym typeface="Questrial"/>
              </a:defRPr>
            </a:lvl2pPr>
            <a:lvl3pPr marL="0" marR="0" lvl="2" indent="0" algn="l" rtl="0">
              <a:spcBef>
                <a:spcPts val="0"/>
              </a:spcBef>
              <a:buNone/>
              <a:defRPr sz="1000" b="0" i="0" u="none" strike="noStrike" cap="none">
                <a:solidFill>
                  <a:srgbClr val="0C0C0C"/>
                </a:solidFill>
                <a:latin typeface="Questrial"/>
                <a:ea typeface="Questrial"/>
                <a:cs typeface="Questrial"/>
                <a:sym typeface="Questrial"/>
              </a:defRPr>
            </a:lvl3pPr>
            <a:lvl4pPr marL="0" marR="0" lvl="3" indent="0" algn="l" rtl="0">
              <a:spcBef>
                <a:spcPts val="0"/>
              </a:spcBef>
              <a:buNone/>
              <a:defRPr sz="1000" b="0" i="0" u="none" strike="noStrike" cap="none">
                <a:solidFill>
                  <a:srgbClr val="0C0C0C"/>
                </a:solidFill>
                <a:latin typeface="Questrial"/>
                <a:ea typeface="Questrial"/>
                <a:cs typeface="Questrial"/>
                <a:sym typeface="Questrial"/>
              </a:defRPr>
            </a:lvl4pPr>
            <a:lvl5pPr marL="0" marR="0" lvl="4" indent="0" algn="l" rtl="0">
              <a:spcBef>
                <a:spcPts val="0"/>
              </a:spcBef>
              <a:buNone/>
              <a:defRPr sz="1000" b="0" i="0" u="none" strike="noStrike" cap="none">
                <a:solidFill>
                  <a:srgbClr val="0C0C0C"/>
                </a:solidFill>
                <a:latin typeface="Questrial"/>
                <a:ea typeface="Questrial"/>
                <a:cs typeface="Questrial"/>
                <a:sym typeface="Questrial"/>
              </a:defRPr>
            </a:lvl5pPr>
            <a:lvl6pPr marL="0" marR="0" lvl="5" indent="0" algn="l" rtl="0">
              <a:spcBef>
                <a:spcPts val="0"/>
              </a:spcBef>
              <a:buNone/>
              <a:defRPr sz="1000" b="0" i="0" u="none" strike="noStrike" cap="none">
                <a:solidFill>
                  <a:srgbClr val="0C0C0C"/>
                </a:solidFill>
                <a:latin typeface="Questrial"/>
                <a:ea typeface="Questrial"/>
                <a:cs typeface="Questrial"/>
                <a:sym typeface="Questrial"/>
              </a:defRPr>
            </a:lvl6pPr>
            <a:lvl7pPr marL="0" marR="0" lvl="6" indent="0" algn="l" rtl="0">
              <a:spcBef>
                <a:spcPts val="0"/>
              </a:spcBef>
              <a:buNone/>
              <a:defRPr sz="1000" b="0" i="0" u="none" strike="noStrike" cap="none">
                <a:solidFill>
                  <a:srgbClr val="0C0C0C"/>
                </a:solidFill>
                <a:latin typeface="Questrial"/>
                <a:ea typeface="Questrial"/>
                <a:cs typeface="Questrial"/>
                <a:sym typeface="Questrial"/>
              </a:defRPr>
            </a:lvl7pPr>
            <a:lvl8pPr marL="0" marR="0" lvl="7" indent="0" algn="l" rtl="0">
              <a:spcBef>
                <a:spcPts val="0"/>
              </a:spcBef>
              <a:buNone/>
              <a:defRPr sz="1000" b="0" i="0" u="none" strike="noStrike" cap="none">
                <a:solidFill>
                  <a:srgbClr val="0C0C0C"/>
                </a:solidFill>
                <a:latin typeface="Questrial"/>
                <a:ea typeface="Questrial"/>
                <a:cs typeface="Questrial"/>
                <a:sym typeface="Questrial"/>
              </a:defRPr>
            </a:lvl8pPr>
            <a:lvl9pPr marL="0" marR="0" lvl="8" indent="0" algn="l" rtl="0">
              <a:spcBef>
                <a:spcPts val="0"/>
              </a:spcBef>
              <a:buNone/>
              <a:defRPr sz="1000" b="0" i="0" u="none" strike="noStrike" cap="none">
                <a:solidFill>
                  <a:srgbClr val="0C0C0C"/>
                </a:solidFill>
                <a:latin typeface="Questrial"/>
                <a:ea typeface="Questrial"/>
                <a:cs typeface="Questrial"/>
                <a:sym typeface="Questrial"/>
              </a:defRPr>
            </a:lvl9pPr>
          </a:lstStyle>
          <a:p>
            <a:pPr marL="0" lvl="0" indent="0">
              <a:spcBef>
                <a:spcPts val="0"/>
              </a:spcBef>
              <a:spcAft>
                <a:spcPts val="0"/>
              </a:spcAft>
              <a:buNone/>
            </a:pPr>
            <a:fld id="{00000000-1234-1234-1234-123412341234}" type="slidenum">
              <a:rPr lang="en-US"/>
              <a:t>‹#›</a:t>
            </a:fld>
            <a:endParaRPr/>
          </a:p>
        </p:txBody>
      </p:sp>
      <p:cxnSp>
        <p:nvCxnSpPr>
          <p:cNvPr id="15" name="Shape 15"/>
          <p:cNvCxnSpPr/>
          <p:nvPr/>
        </p:nvCxnSpPr>
        <p:spPr>
          <a:xfrm rot="10800000">
            <a:off x="762000" y="826324"/>
            <a:ext cx="0" cy="914400"/>
          </a:xfrm>
          <a:prstGeom prst="straightConnector1">
            <a:avLst/>
          </a:prstGeom>
          <a:noFill/>
          <a:ln w="19050"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image" Target="../media/image17.emf"/><Relationship Id="rId4" Type="http://schemas.openxmlformats.org/officeDocument/2006/relationships/image" Target="../media/image23.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6.emf"/></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0.emf"/></Relationships>
</file>

<file path=ppt/slides/_rels/slide4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32.emf"/></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34.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ctrTitle"/>
          </p:nvPr>
        </p:nvSpPr>
        <p:spPr>
          <a:xfrm>
            <a:off x="216850" y="4960125"/>
            <a:ext cx="8012700" cy="1463100"/>
          </a:xfrm>
          <a:prstGeom prst="rect">
            <a:avLst/>
          </a:prstGeom>
          <a:noFill/>
          <a:ln>
            <a:noFill/>
          </a:ln>
        </p:spPr>
        <p:txBody>
          <a:bodyPr spcFirstLastPara="1" wrap="square" lIns="91425" tIns="45700" rIns="91425" bIns="45700" anchor="ctr" anchorCtr="0">
            <a:noAutofit/>
          </a:bodyPr>
          <a:lstStyle/>
          <a:p>
            <a:pPr marL="0" marR="0" lvl="0" indent="0" algn="r" rtl="0">
              <a:lnSpc>
                <a:spcPct val="80000"/>
              </a:lnSpc>
              <a:spcBef>
                <a:spcPts val="0"/>
              </a:spcBef>
              <a:spcAft>
                <a:spcPts val="0"/>
              </a:spcAft>
              <a:buClr>
                <a:srgbClr val="C00000"/>
              </a:buClr>
              <a:buSzPts val="4000"/>
              <a:buFont typeface="Questrial"/>
              <a:buNone/>
            </a:pPr>
            <a:r>
              <a:rPr lang="en-US" sz="4000">
                <a:latin typeface="Arial"/>
                <a:ea typeface="Arial"/>
                <a:cs typeface="Arial"/>
                <a:sym typeface="Arial"/>
              </a:rPr>
              <a:t>Apache Spark</a:t>
            </a:r>
            <a:endParaRPr>
              <a:latin typeface="Arial"/>
              <a:ea typeface="Arial"/>
              <a:cs typeface="Arial"/>
              <a:sym typeface="Arial"/>
            </a:endParaRPr>
          </a:p>
        </p:txBody>
      </p:sp>
      <p:sp>
        <p:nvSpPr>
          <p:cNvPr id="98" name="Shape 98"/>
          <p:cNvSpPr txBox="1">
            <a:spLocks noGrp="1"/>
          </p:cNvSpPr>
          <p:nvPr>
            <p:ph type="subTitle" idx="1"/>
          </p:nvPr>
        </p:nvSpPr>
        <p:spPr>
          <a:xfrm>
            <a:off x="8525075" y="4960125"/>
            <a:ext cx="3578100" cy="1463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accent1"/>
              </a:buClr>
              <a:buSzPts val="2400"/>
              <a:buFont typeface="Questrial"/>
              <a:buNone/>
            </a:pPr>
            <a:r>
              <a:rPr lang="en-US" sz="2400" i="0" u="none" strike="noStrike" cap="none" dirty="0" smtClean="0">
                <a:solidFill>
                  <a:srgbClr val="C00000"/>
                </a:solidFill>
                <a:latin typeface="Arial"/>
                <a:ea typeface="Arial"/>
                <a:cs typeface="Arial"/>
                <a:sym typeface="Arial"/>
              </a:rPr>
              <a:t>Kishore </a:t>
            </a:r>
            <a:r>
              <a:rPr lang="en-US" sz="2400" i="0" u="none" strike="noStrike" cap="none" dirty="0">
                <a:solidFill>
                  <a:srgbClr val="C00000"/>
                </a:solidFill>
                <a:latin typeface="Arial"/>
                <a:ea typeface="Arial"/>
                <a:cs typeface="Arial"/>
                <a:sym typeface="Arial"/>
              </a:rPr>
              <a:t>Pusuku</a:t>
            </a:r>
            <a:r>
              <a:rPr lang="en-US" dirty="0">
                <a:latin typeface="Arial"/>
                <a:ea typeface="Arial"/>
                <a:cs typeface="Arial"/>
                <a:sym typeface="Arial"/>
              </a:rPr>
              <a:t>ri, </a:t>
            </a:r>
            <a:r>
              <a:rPr lang="en-US" sz="2400" i="0" u="none" strike="noStrike" cap="none" dirty="0">
                <a:solidFill>
                  <a:srgbClr val="C00000"/>
                </a:solidFill>
                <a:latin typeface="Arial"/>
                <a:ea typeface="Arial"/>
                <a:cs typeface="Arial"/>
                <a:sym typeface="Arial"/>
              </a:rPr>
              <a:t>Spring 2018</a:t>
            </a:r>
            <a:endParaRPr dirty="0">
              <a:latin typeface="Arial"/>
              <a:ea typeface="Arial"/>
              <a:cs typeface="Arial"/>
              <a:sym typeface="Arial"/>
            </a:endParaRPr>
          </a:p>
        </p:txBody>
      </p:sp>
      <p:sp>
        <p:nvSpPr>
          <p:cNvPr id="99" name="Shape 99"/>
          <p:cNvSpPr txBox="1">
            <a:spLocks noGrp="1"/>
          </p:cNvSpPr>
          <p:nvPr>
            <p:ph type="ftr" idx="11"/>
          </p:nvPr>
        </p:nvSpPr>
        <p:spPr>
          <a:xfrm>
            <a:off x="4842932" y="6470704"/>
            <a:ext cx="5901459" cy="27432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1000" i="0" u="none" strike="noStrike" cap="none">
                <a:solidFill>
                  <a:srgbClr val="0C0C0C"/>
                </a:solidFill>
                <a:latin typeface="Arial"/>
                <a:ea typeface="Arial"/>
                <a:cs typeface="Arial"/>
                <a:sym typeface="Arial"/>
              </a:rPr>
              <a:t>HTTP://WWW.CS.CORNELL.EDU/COURSES/CS5412/2018SP</a:t>
            </a:r>
            <a:endParaRPr>
              <a:latin typeface="Arial"/>
              <a:ea typeface="Arial"/>
              <a:cs typeface="Arial"/>
              <a:sym typeface="Arial"/>
            </a:endParaRPr>
          </a:p>
        </p:txBody>
      </p:sp>
      <p:sp>
        <p:nvSpPr>
          <p:cNvPr id="100" name="Shape 100"/>
          <p:cNvSpPr txBox="1">
            <a:spLocks noGrp="1"/>
          </p:cNvSpPr>
          <p:nvPr>
            <p:ph type="sldNum" idx="12"/>
          </p:nvPr>
        </p:nvSpPr>
        <p:spPr>
          <a:xfrm>
            <a:off x="10837333" y="6470704"/>
            <a:ext cx="973667" cy="27432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fld id="{00000000-1234-1234-1234-123412341234}" type="slidenum">
              <a:rPr lang="en-US" sz="1000" i="0" u="none" strike="noStrike" cap="none">
                <a:solidFill>
                  <a:srgbClr val="0C0C0C"/>
                </a:solidFill>
                <a:latin typeface="Arial"/>
                <a:ea typeface="Arial"/>
                <a:cs typeface="Arial"/>
                <a:sym typeface="Arial"/>
              </a:rPr>
              <a:t>1</a:t>
            </a:fld>
            <a:endParaRPr sz="1000" i="0" u="none" strike="noStrike" cap="none">
              <a:solidFill>
                <a:srgbClr val="0C0C0C"/>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603492" y="271346"/>
            <a:ext cx="10786800" cy="63668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Data Access Rates</a:t>
            </a:r>
            <a:endParaRPr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10</a:t>
            </a:fld>
            <a:endParaRPr/>
          </a:p>
        </p:txBody>
      </p:sp>
      <p:pic>
        <p:nvPicPr>
          <p:cNvPr id="3" name="Picture 2">
            <a:extLst>
              <a:ext uri="{FF2B5EF4-FFF2-40B4-BE49-F238E27FC236}">
                <a16:creationId xmlns:a16="http://schemas.microsoft.com/office/drawing/2014/main" id="{8D0FFFE9-8261-4B80-89C8-CFA193D58310}"/>
              </a:ext>
            </a:extLst>
          </p:cNvPr>
          <p:cNvPicPr>
            <a:picLocks noChangeAspect="1"/>
          </p:cNvPicPr>
          <p:nvPr/>
        </p:nvPicPr>
        <p:blipFill>
          <a:blip r:embed="rId3"/>
          <a:stretch>
            <a:fillRect/>
          </a:stretch>
        </p:blipFill>
        <p:spPr>
          <a:xfrm>
            <a:off x="702602" y="2274920"/>
            <a:ext cx="3232205" cy="3840433"/>
          </a:xfrm>
          <a:prstGeom prst="rect">
            <a:avLst/>
          </a:prstGeom>
        </p:spPr>
      </p:pic>
      <p:pic>
        <p:nvPicPr>
          <p:cNvPr id="7" name="Picture 6">
            <a:extLst>
              <a:ext uri="{FF2B5EF4-FFF2-40B4-BE49-F238E27FC236}">
                <a16:creationId xmlns:a16="http://schemas.microsoft.com/office/drawing/2014/main" id="{F9C485DA-4F5E-49A7-885D-1D5DA10C803D}"/>
              </a:ext>
            </a:extLst>
          </p:cNvPr>
          <p:cNvPicPr>
            <a:picLocks noChangeAspect="1"/>
          </p:cNvPicPr>
          <p:nvPr/>
        </p:nvPicPr>
        <p:blipFill>
          <a:blip r:embed="rId4"/>
          <a:stretch>
            <a:fillRect/>
          </a:stretch>
        </p:blipFill>
        <p:spPr>
          <a:xfrm>
            <a:off x="3934807" y="1323896"/>
            <a:ext cx="6349189" cy="1609373"/>
          </a:xfrm>
          <a:prstGeom prst="rect">
            <a:avLst/>
          </a:prstGeom>
        </p:spPr>
      </p:pic>
      <p:sp>
        <p:nvSpPr>
          <p:cNvPr id="8" name="Shape 64">
            <a:extLst>
              <a:ext uri="{FF2B5EF4-FFF2-40B4-BE49-F238E27FC236}">
                <a16:creationId xmlns:a16="http://schemas.microsoft.com/office/drawing/2014/main" id="{889700EA-BCEC-48F2-9FD6-BFD1A8968F6A}"/>
              </a:ext>
            </a:extLst>
          </p:cNvPr>
          <p:cNvSpPr txBox="1"/>
          <p:nvPr/>
        </p:nvSpPr>
        <p:spPr>
          <a:xfrm>
            <a:off x="4257499" y="3212137"/>
            <a:ext cx="7553635" cy="3086360"/>
          </a:xfrm>
          <a:prstGeom prst="rect">
            <a:avLst/>
          </a:prstGeom>
          <a:noFill/>
          <a:ln>
            <a:noFill/>
          </a:ln>
        </p:spPr>
        <p:txBody>
          <a:bodyPr spcFirstLastPara="1" wrap="square" lIns="121900" tIns="121900" rIns="121900" bIns="121900" anchor="t" anchorCtr="0">
            <a:noAutofit/>
          </a:bodyPr>
          <a:lstStyle/>
          <a:p>
            <a:pPr marL="457189" indent="-457189">
              <a:buFont typeface="Arial" panose="020B0604020202020204" pitchFamily="34" charset="0"/>
              <a:buChar char="•"/>
            </a:pPr>
            <a:r>
              <a:rPr lang="en-US" sz="2667" dirty="0"/>
              <a:t>With in a node: </a:t>
            </a:r>
          </a:p>
          <a:p>
            <a:pPr marL="1066773" lvl="1" indent="-457189">
              <a:buSzPct val="70000"/>
              <a:buFont typeface="Wingdings" panose="05000000000000000000" pitchFamily="2" charset="2"/>
              <a:buChar char="Ø"/>
            </a:pPr>
            <a:r>
              <a:rPr lang="en-US" sz="2267" dirty="0"/>
              <a:t>CPU to Memory: 10 GB/sec</a:t>
            </a:r>
          </a:p>
          <a:p>
            <a:pPr marL="1066773" lvl="1" indent="-457189">
              <a:buSzPct val="70000"/>
              <a:buFont typeface="Wingdings" panose="05000000000000000000" pitchFamily="2" charset="2"/>
              <a:buChar char="Ø"/>
            </a:pPr>
            <a:r>
              <a:rPr lang="en-US" sz="2267" dirty="0"/>
              <a:t>CPU to </a:t>
            </a:r>
            <a:r>
              <a:rPr lang="en-US" sz="2267" dirty="0" err="1"/>
              <a:t>HardDisk</a:t>
            </a:r>
            <a:r>
              <a:rPr lang="en-US" sz="2267" dirty="0"/>
              <a:t>: 0.1 GB/sec</a:t>
            </a:r>
          </a:p>
          <a:p>
            <a:pPr marL="1066773" lvl="1" indent="-457189">
              <a:buSzPct val="70000"/>
              <a:buFont typeface="Wingdings" panose="05000000000000000000" pitchFamily="2" charset="2"/>
              <a:buChar char="Ø"/>
            </a:pPr>
            <a:r>
              <a:rPr lang="en-US" sz="2267" dirty="0"/>
              <a:t>CPU to SSD: 0.6 GB/sec</a:t>
            </a:r>
          </a:p>
          <a:p>
            <a:pPr marL="457189" indent="-457189">
              <a:buFont typeface="Arial" panose="020B0604020202020204" pitchFamily="34" charset="0"/>
              <a:buChar char="•"/>
            </a:pPr>
            <a:r>
              <a:rPr lang="en-US" sz="2667" dirty="0"/>
              <a:t>Nodes between networks: </a:t>
            </a:r>
            <a:r>
              <a:rPr lang="en-US" sz="2133" dirty="0"/>
              <a:t>0.125 GB/sec to 1 GB/sec</a:t>
            </a:r>
          </a:p>
          <a:p>
            <a:pPr marL="457189" indent="-457189">
              <a:buFont typeface="Arial" panose="020B0604020202020204" pitchFamily="34" charset="0"/>
              <a:buChar char="•"/>
            </a:pPr>
            <a:r>
              <a:rPr lang="en-US" sz="2667" dirty="0"/>
              <a:t>Nodes in the same rack: </a:t>
            </a:r>
            <a:r>
              <a:rPr lang="en-US" sz="2133" dirty="0"/>
              <a:t>0.125 GB/sec to 1 GB/sec</a:t>
            </a:r>
          </a:p>
          <a:p>
            <a:pPr marL="457189" indent="-457189">
              <a:buFont typeface="Arial" panose="020B0604020202020204" pitchFamily="34" charset="0"/>
              <a:buChar char="•"/>
            </a:pPr>
            <a:r>
              <a:rPr lang="en-US" sz="2667" dirty="0"/>
              <a:t>Nodes between racks: </a:t>
            </a:r>
            <a:r>
              <a:rPr lang="en-US" sz="2133" dirty="0"/>
              <a:t>0.1 GB/sec</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9" name="Line 2">
            <a:extLst>
              <a:ext uri="{FF2B5EF4-FFF2-40B4-BE49-F238E27FC236}">
                <a16:creationId xmlns:a16="http://schemas.microsoft.com/office/drawing/2014/main" id="{8C2D7D62-C559-44CF-8429-7D9FEF84A5A2}"/>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408969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594351" y="309276"/>
            <a:ext cx="10786800" cy="63668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000" dirty="0">
                <a:ea typeface="Arial"/>
                <a:cs typeface="Arial"/>
                <a:sym typeface="Arial"/>
              </a:rPr>
              <a:t>Spark: High Performance &amp; Simple Data Flow</a:t>
            </a:r>
            <a:endParaRPr lang="en-US" sz="4000"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11</a:t>
            </a:fld>
            <a:endParaRPr/>
          </a:p>
        </p:txBody>
      </p:sp>
      <p:pic>
        <p:nvPicPr>
          <p:cNvPr id="10" name="Picture 9">
            <a:extLst>
              <a:ext uri="{FF2B5EF4-FFF2-40B4-BE49-F238E27FC236}">
                <a16:creationId xmlns:a16="http://schemas.microsoft.com/office/drawing/2014/main" id="{DAA74ABB-E767-41CE-ACFA-76862789E636}"/>
              </a:ext>
            </a:extLst>
          </p:cNvPr>
          <p:cNvPicPr>
            <a:picLocks noChangeAspect="1"/>
          </p:cNvPicPr>
          <p:nvPr/>
        </p:nvPicPr>
        <p:blipFill>
          <a:blip r:embed="rId3"/>
          <a:stretch>
            <a:fillRect/>
          </a:stretch>
        </p:blipFill>
        <p:spPr>
          <a:xfrm>
            <a:off x="2677301" y="1429963"/>
            <a:ext cx="6426060" cy="4492445"/>
          </a:xfrm>
          <a:prstGeom prst="rect">
            <a:avLst/>
          </a:prstGeom>
        </p:spPr>
      </p:pic>
      <p:sp>
        <p:nvSpPr>
          <p:cNvPr id="11" name="Line 2">
            <a:extLst>
              <a:ext uri="{FF2B5EF4-FFF2-40B4-BE49-F238E27FC236}">
                <a16:creationId xmlns:a16="http://schemas.microsoft.com/office/drawing/2014/main" id="{8488D0E3-1711-4A60-8F4E-F04470308DD5}"/>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142628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594351" y="309276"/>
            <a:ext cx="10786800" cy="63668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800" dirty="0">
                <a:ea typeface="Arial"/>
                <a:cs typeface="Arial"/>
                <a:sym typeface="Arial"/>
              </a:rPr>
              <a:t>Performance: Spark vs MapReduce (1)</a:t>
            </a:r>
            <a:endParaRPr lang="en-US" sz="4800"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12</a:t>
            </a:fld>
            <a:endParaRPr/>
          </a:p>
        </p:txBody>
      </p:sp>
      <p:sp>
        <p:nvSpPr>
          <p:cNvPr id="11" name="Line 2">
            <a:extLst>
              <a:ext uri="{FF2B5EF4-FFF2-40B4-BE49-F238E27FC236}">
                <a16:creationId xmlns:a16="http://schemas.microsoft.com/office/drawing/2014/main" id="{8488D0E3-1711-4A60-8F4E-F04470308DD5}"/>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64">
            <a:extLst>
              <a:ext uri="{FF2B5EF4-FFF2-40B4-BE49-F238E27FC236}">
                <a16:creationId xmlns:a16="http://schemas.microsoft.com/office/drawing/2014/main" id="{297638E0-E0B3-4ADD-8BE5-0A5D31CABD07}"/>
              </a:ext>
            </a:extLst>
          </p:cNvPr>
          <p:cNvSpPr txBox="1"/>
          <p:nvPr/>
        </p:nvSpPr>
        <p:spPr>
          <a:xfrm>
            <a:off x="568802" y="1058562"/>
            <a:ext cx="10268532" cy="5288701"/>
          </a:xfrm>
          <a:prstGeom prst="rect">
            <a:avLst/>
          </a:prstGeom>
          <a:noFill/>
          <a:ln>
            <a:noFill/>
          </a:ln>
        </p:spPr>
        <p:txBody>
          <a:bodyPr spcFirstLastPara="1" wrap="square" lIns="121900" tIns="121900" rIns="121900" bIns="121900" anchor="t" anchorCtr="0">
            <a:noAutofit/>
          </a:bodyPr>
          <a:lstStyle/>
          <a:p>
            <a:pPr marL="457189" indent="-457189">
              <a:spcBef>
                <a:spcPts val="267"/>
              </a:spcBef>
              <a:spcAft>
                <a:spcPts val="267"/>
              </a:spcAft>
              <a:buFont typeface="Arial" panose="020B0604020202020204" pitchFamily="34" charset="0"/>
              <a:buChar char="•"/>
            </a:pPr>
            <a:r>
              <a:rPr lang="en-US" sz="3200" dirty="0"/>
              <a:t>Iterative algorithms</a:t>
            </a:r>
          </a:p>
          <a:p>
            <a:pPr marL="1066773" lvl="1" indent="-457189">
              <a:spcBef>
                <a:spcPts val="267"/>
              </a:spcBef>
              <a:spcAft>
                <a:spcPts val="267"/>
              </a:spcAft>
              <a:buSzPct val="60000"/>
              <a:buFont typeface="Wingdings" panose="05000000000000000000" pitchFamily="2" charset="2"/>
              <a:buChar char="Ø"/>
            </a:pPr>
            <a:r>
              <a:rPr lang="en-US" sz="2800" dirty="0"/>
              <a:t>Spark is faster </a:t>
            </a:r>
            <a:r>
              <a:rPr lang="en-US" sz="2800" dirty="0">
                <a:sym typeface="Wingdings" panose="05000000000000000000" pitchFamily="2" charset="2"/>
              </a:rPr>
              <a:t></a:t>
            </a:r>
            <a:r>
              <a:rPr lang="en-US" sz="2800" dirty="0"/>
              <a:t> a simplified data flow</a:t>
            </a:r>
          </a:p>
          <a:p>
            <a:pPr marL="1066773" lvl="1" indent="-457189">
              <a:spcBef>
                <a:spcPts val="267"/>
              </a:spcBef>
              <a:spcAft>
                <a:spcPts val="267"/>
              </a:spcAft>
              <a:buSzPct val="60000"/>
              <a:buFont typeface="Wingdings" panose="05000000000000000000" pitchFamily="2" charset="2"/>
              <a:buChar char="Ø"/>
            </a:pPr>
            <a:r>
              <a:rPr lang="en-US" sz="2800" dirty="0"/>
              <a:t>Avoids materializing data on HDFS after each iteration</a:t>
            </a:r>
          </a:p>
          <a:p>
            <a:pPr marL="457189" indent="-457189">
              <a:spcBef>
                <a:spcPts val="267"/>
              </a:spcBef>
              <a:spcAft>
                <a:spcPts val="267"/>
              </a:spcAft>
              <a:buFont typeface="Arial" panose="020B0604020202020204" pitchFamily="34" charset="0"/>
              <a:buChar char="•"/>
            </a:pPr>
            <a:r>
              <a:rPr lang="en-US" sz="3200" dirty="0"/>
              <a:t>Example: k-means algorithm, 1 iteration</a:t>
            </a:r>
          </a:p>
          <a:p>
            <a:pPr marL="1066773" lvl="1" indent="-457189">
              <a:spcBef>
                <a:spcPts val="267"/>
              </a:spcBef>
              <a:spcAft>
                <a:spcPts val="267"/>
              </a:spcAft>
              <a:buSzPct val="60000"/>
              <a:buFont typeface="Wingdings" panose="05000000000000000000" pitchFamily="2" charset="2"/>
              <a:buChar char="Ø"/>
            </a:pPr>
            <a:r>
              <a:rPr lang="en-US" sz="2800" dirty="0"/>
              <a:t>HDFS Read</a:t>
            </a:r>
          </a:p>
          <a:p>
            <a:pPr marL="1066773" lvl="1" indent="-457189">
              <a:spcBef>
                <a:spcPts val="267"/>
              </a:spcBef>
              <a:spcAft>
                <a:spcPts val="267"/>
              </a:spcAft>
              <a:buSzPct val="60000"/>
              <a:buFont typeface="Wingdings" panose="05000000000000000000" pitchFamily="2" charset="2"/>
              <a:buChar char="Ø"/>
            </a:pPr>
            <a:r>
              <a:rPr lang="en-US" sz="2800" dirty="0"/>
              <a:t>Map(Assign sample to closest centroid)</a:t>
            </a:r>
          </a:p>
          <a:p>
            <a:pPr marL="1066773" lvl="1" indent="-457189">
              <a:spcBef>
                <a:spcPts val="267"/>
              </a:spcBef>
              <a:spcAft>
                <a:spcPts val="267"/>
              </a:spcAft>
              <a:buSzPct val="60000"/>
              <a:buFont typeface="Wingdings" panose="05000000000000000000" pitchFamily="2" charset="2"/>
              <a:buChar char="Ø"/>
            </a:pPr>
            <a:r>
              <a:rPr lang="en-US" sz="2800" dirty="0" err="1"/>
              <a:t>GroupBy</a:t>
            </a:r>
            <a:r>
              <a:rPr lang="en-US" sz="2800" dirty="0"/>
              <a:t>(</a:t>
            </a:r>
            <a:r>
              <a:rPr lang="en-US" sz="2800" dirty="0" err="1"/>
              <a:t>Centroid_ID</a:t>
            </a:r>
            <a:r>
              <a:rPr lang="en-US" sz="2800" dirty="0"/>
              <a:t>)</a:t>
            </a:r>
          </a:p>
          <a:p>
            <a:pPr marL="1066773" lvl="1" indent="-457189">
              <a:spcBef>
                <a:spcPts val="267"/>
              </a:spcBef>
              <a:spcAft>
                <a:spcPts val="267"/>
              </a:spcAft>
              <a:buSzPct val="60000"/>
              <a:buFont typeface="Wingdings" panose="05000000000000000000" pitchFamily="2" charset="2"/>
              <a:buChar char="Ø"/>
            </a:pPr>
            <a:r>
              <a:rPr lang="en-US" sz="2800" dirty="0"/>
              <a:t>NETWORK Shuffle</a:t>
            </a:r>
          </a:p>
          <a:p>
            <a:pPr marL="1066773" lvl="1" indent="-457189">
              <a:spcBef>
                <a:spcPts val="267"/>
              </a:spcBef>
              <a:spcAft>
                <a:spcPts val="267"/>
              </a:spcAft>
              <a:buSzPct val="60000"/>
              <a:buFont typeface="Wingdings" panose="05000000000000000000" pitchFamily="2" charset="2"/>
              <a:buChar char="Ø"/>
            </a:pPr>
            <a:r>
              <a:rPr lang="en-US" sz="2800" dirty="0"/>
              <a:t>Reduce(Compute new centroids)</a:t>
            </a:r>
          </a:p>
          <a:p>
            <a:pPr marL="1066773" lvl="1" indent="-457189">
              <a:spcBef>
                <a:spcPts val="267"/>
              </a:spcBef>
              <a:spcAft>
                <a:spcPts val="267"/>
              </a:spcAft>
              <a:buSzPct val="60000"/>
              <a:buFont typeface="Wingdings" panose="05000000000000000000" pitchFamily="2" charset="2"/>
              <a:buChar char="Ø"/>
            </a:pPr>
            <a:r>
              <a:rPr lang="en-US" sz="2800" dirty="0"/>
              <a:t>HDFS Write</a:t>
            </a:r>
          </a:p>
          <a:p>
            <a:pPr>
              <a:spcBef>
                <a:spcPts val="533"/>
              </a:spcBef>
              <a:spcAft>
                <a:spcPts val="533"/>
              </a:spcAft>
              <a:buSzPts val="2400"/>
            </a:pPr>
            <a:endParaRPr lang="en-US" sz="2667" dirty="0"/>
          </a:p>
        </p:txBody>
      </p:sp>
    </p:spTree>
    <p:extLst>
      <p:ext uri="{BB962C8B-B14F-4D97-AF65-F5344CB8AC3E}">
        <p14:creationId xmlns:p14="http://schemas.microsoft.com/office/powerpoint/2010/main" val="4087488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699632" y="344352"/>
            <a:ext cx="10786800" cy="769264"/>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800" dirty="0">
                <a:ea typeface="Arial"/>
                <a:cs typeface="Arial"/>
                <a:sym typeface="Arial"/>
              </a:rPr>
              <a:t>Performance: Spark vs MapReduce (2)</a:t>
            </a:r>
            <a:endParaRPr sz="4800" dirty="0">
              <a:solidFill>
                <a:srgbClr val="C00000"/>
              </a:solidFill>
              <a:ea typeface="Arial"/>
              <a:cs typeface="Arial"/>
              <a:sym typeface="Arial"/>
            </a:endParaRPr>
          </a:p>
        </p:txBody>
      </p:sp>
      <p:sp>
        <p:nvSpPr>
          <p:cNvPr id="239" name="Shape 23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13</a:t>
            </a:fld>
            <a:endParaRPr/>
          </a:p>
        </p:txBody>
      </p:sp>
      <p:pic>
        <p:nvPicPr>
          <p:cNvPr id="240" name="Shape 240"/>
          <p:cNvPicPr preferRelativeResize="0"/>
          <p:nvPr/>
        </p:nvPicPr>
        <p:blipFill>
          <a:blip r:embed="rId3">
            <a:alphaModFix/>
          </a:blip>
          <a:stretch>
            <a:fillRect/>
          </a:stretch>
        </p:blipFill>
        <p:spPr>
          <a:xfrm>
            <a:off x="1750375" y="1619652"/>
            <a:ext cx="7629732" cy="4334477"/>
          </a:xfrm>
          <a:prstGeom prst="rect">
            <a:avLst/>
          </a:prstGeom>
          <a:noFill/>
          <a:ln>
            <a:noFill/>
          </a:ln>
        </p:spPr>
      </p:pic>
      <p:sp>
        <p:nvSpPr>
          <p:cNvPr id="6" name="Line 2">
            <a:extLst>
              <a:ext uri="{FF2B5EF4-FFF2-40B4-BE49-F238E27FC236}">
                <a16:creationId xmlns:a16="http://schemas.microsoft.com/office/drawing/2014/main" id="{64DFCC10-1A53-47ED-8E65-718F08BC7BE2}"/>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401874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594351" y="260061"/>
            <a:ext cx="10786800" cy="63668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Code: Hadoop vs Spark (e.g., Word Count)</a:t>
            </a:r>
            <a:endParaRPr sz="4400"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14</a:t>
            </a:fld>
            <a:endParaRPr/>
          </a:p>
        </p:txBody>
      </p:sp>
      <p:pic>
        <p:nvPicPr>
          <p:cNvPr id="4" name="Picture 3">
            <a:extLst>
              <a:ext uri="{FF2B5EF4-FFF2-40B4-BE49-F238E27FC236}">
                <a16:creationId xmlns:a16="http://schemas.microsoft.com/office/drawing/2014/main" id="{EEA354DE-808C-4197-A1FC-130336457A59}"/>
              </a:ext>
            </a:extLst>
          </p:cNvPr>
          <p:cNvPicPr>
            <a:picLocks noChangeAspect="1"/>
          </p:cNvPicPr>
          <p:nvPr/>
        </p:nvPicPr>
        <p:blipFill>
          <a:blip r:embed="rId3"/>
          <a:stretch>
            <a:fillRect/>
          </a:stretch>
        </p:blipFill>
        <p:spPr>
          <a:xfrm>
            <a:off x="5826831" y="1231597"/>
            <a:ext cx="5554320" cy="1436043"/>
          </a:xfrm>
          <a:prstGeom prst="rect">
            <a:avLst/>
          </a:prstGeom>
        </p:spPr>
      </p:pic>
      <p:pic>
        <p:nvPicPr>
          <p:cNvPr id="5" name="Picture 4">
            <a:extLst>
              <a:ext uri="{FF2B5EF4-FFF2-40B4-BE49-F238E27FC236}">
                <a16:creationId xmlns:a16="http://schemas.microsoft.com/office/drawing/2014/main" id="{49DB7561-68C5-4250-A7F3-4E58ABD04769}"/>
              </a:ext>
            </a:extLst>
          </p:cNvPr>
          <p:cNvPicPr>
            <a:picLocks noChangeAspect="1"/>
          </p:cNvPicPr>
          <p:nvPr/>
        </p:nvPicPr>
        <p:blipFill>
          <a:blip r:embed="rId4"/>
          <a:stretch>
            <a:fillRect/>
          </a:stretch>
        </p:blipFill>
        <p:spPr>
          <a:xfrm>
            <a:off x="594351" y="1231597"/>
            <a:ext cx="4944632" cy="4904251"/>
          </a:xfrm>
          <a:prstGeom prst="rect">
            <a:avLst/>
          </a:prstGeom>
        </p:spPr>
      </p:pic>
      <p:sp>
        <p:nvSpPr>
          <p:cNvPr id="11" name="Shape 64">
            <a:extLst>
              <a:ext uri="{FF2B5EF4-FFF2-40B4-BE49-F238E27FC236}">
                <a16:creationId xmlns:a16="http://schemas.microsoft.com/office/drawing/2014/main" id="{15280F28-788D-4E37-B861-06C2296CB860}"/>
              </a:ext>
            </a:extLst>
          </p:cNvPr>
          <p:cNvSpPr txBox="1"/>
          <p:nvPr/>
        </p:nvSpPr>
        <p:spPr>
          <a:xfrm>
            <a:off x="5789233" y="3146785"/>
            <a:ext cx="5477176" cy="3106041"/>
          </a:xfrm>
          <a:prstGeom prst="rect">
            <a:avLst/>
          </a:prstGeom>
          <a:noFill/>
          <a:ln>
            <a:noFill/>
          </a:ln>
        </p:spPr>
        <p:txBody>
          <a:bodyPr spcFirstLastPara="1" wrap="square" lIns="121900" tIns="121900" rIns="121900" bIns="121900" anchor="t" anchorCtr="0">
            <a:noAutofit/>
          </a:bodyPr>
          <a:lstStyle/>
          <a:p>
            <a:pPr marL="457189" indent="-457189">
              <a:buFont typeface="Arial" panose="020B0604020202020204" pitchFamily="34" charset="0"/>
              <a:buChar char="•"/>
            </a:pPr>
            <a:r>
              <a:rPr lang="en-US" sz="2667" dirty="0"/>
              <a:t>Simple/Less code</a:t>
            </a:r>
          </a:p>
          <a:p>
            <a:pPr marL="457189" indent="-457189">
              <a:buFont typeface="Arial" panose="020B0604020202020204" pitchFamily="34" charset="0"/>
              <a:buChar char="•"/>
            </a:pPr>
            <a:r>
              <a:rPr lang="en-US" sz="2667" dirty="0"/>
              <a:t>Multiple stages </a:t>
            </a:r>
            <a:r>
              <a:rPr lang="en-US" sz="2667" dirty="0">
                <a:sym typeface="Wingdings" panose="05000000000000000000" pitchFamily="2" charset="2"/>
              </a:rPr>
              <a:t> pipeline</a:t>
            </a:r>
            <a:endParaRPr lang="en-US" sz="2667" dirty="0"/>
          </a:p>
          <a:p>
            <a:pPr marL="457189" indent="-457189">
              <a:buFont typeface="Arial" panose="020B0604020202020204" pitchFamily="34" charset="0"/>
              <a:buChar char="•"/>
            </a:pPr>
            <a:r>
              <a:rPr lang="en-US" sz="2667" dirty="0"/>
              <a:t>Operations</a:t>
            </a:r>
          </a:p>
          <a:p>
            <a:pPr marL="1066773" lvl="1" indent="-457189">
              <a:buSzPct val="70000"/>
              <a:buFont typeface="Wingdings" panose="05000000000000000000" pitchFamily="2" charset="2"/>
              <a:buChar char="Ø"/>
            </a:pPr>
            <a:r>
              <a:rPr lang="en-US" sz="1867" dirty="0"/>
              <a:t>Transformations: apply user code to distribute data in parallel</a:t>
            </a:r>
          </a:p>
          <a:p>
            <a:pPr marL="1066773" lvl="1" indent="-457189">
              <a:buSzPct val="70000"/>
              <a:buFont typeface="Wingdings" panose="05000000000000000000" pitchFamily="2" charset="2"/>
              <a:buChar char="Ø"/>
            </a:pPr>
            <a:r>
              <a:rPr lang="en-US" sz="1867" dirty="0"/>
              <a:t>Actions: assemble final output from distributed data</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12" name="Line 2">
            <a:extLst>
              <a:ext uri="{FF2B5EF4-FFF2-40B4-BE49-F238E27FC236}">
                <a16:creationId xmlns:a16="http://schemas.microsoft.com/office/drawing/2014/main" id="{48D43151-EB88-4A52-87BB-379079E90883}"/>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36422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537433" y="228384"/>
            <a:ext cx="10786800" cy="687272"/>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Motivation (1)</a:t>
            </a:r>
            <a:endParaRPr sz="4500" dirty="0">
              <a:solidFill>
                <a:srgbClr val="C00000"/>
              </a:solidFill>
              <a:ea typeface="Arial"/>
              <a:cs typeface="Arial"/>
              <a:sym typeface="Arial"/>
            </a:endParaRPr>
          </a:p>
        </p:txBody>
      </p:sp>
      <p:sp>
        <p:nvSpPr>
          <p:cNvPr id="183" name="Shape 18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15</a:t>
            </a:fld>
            <a:endParaRPr/>
          </a:p>
        </p:txBody>
      </p:sp>
      <p:sp>
        <p:nvSpPr>
          <p:cNvPr id="184" name="Shape 184"/>
          <p:cNvSpPr txBox="1">
            <a:spLocks noGrp="1"/>
          </p:cNvSpPr>
          <p:nvPr>
            <p:ph type="body" idx="1"/>
          </p:nvPr>
        </p:nvSpPr>
        <p:spPr>
          <a:xfrm>
            <a:off x="594351" y="1178654"/>
            <a:ext cx="10356711" cy="4500693"/>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b="1" dirty="0">
                <a:ea typeface="Arial"/>
                <a:cs typeface="Arial"/>
                <a:sym typeface="Arial"/>
              </a:rPr>
              <a:t>MapReduce</a:t>
            </a:r>
            <a:r>
              <a:rPr lang="en-US" sz="3200" dirty="0">
                <a:ea typeface="Arial"/>
                <a:cs typeface="Arial"/>
                <a:sym typeface="Arial"/>
              </a:rPr>
              <a:t>: The original scalable, general, processing engine of the Hadoop ecosystem</a:t>
            </a:r>
          </a:p>
          <a:p>
            <a:pPr lvl="1">
              <a:lnSpc>
                <a:spcPct val="100000"/>
              </a:lnSpc>
              <a:spcBef>
                <a:spcPts val="467"/>
              </a:spcBef>
              <a:spcAft>
                <a:spcPts val="467"/>
              </a:spcAft>
            </a:pPr>
            <a:r>
              <a:rPr lang="en-US" sz="2800" dirty="0">
                <a:solidFill>
                  <a:srgbClr val="FF0000"/>
                </a:solidFill>
                <a:ea typeface="Arial"/>
                <a:cs typeface="Arial"/>
                <a:sym typeface="Arial"/>
              </a:rPr>
              <a:t>Disk-based data processing framework</a:t>
            </a:r>
            <a:r>
              <a:rPr lang="en-US" sz="2800" dirty="0">
                <a:ea typeface="Arial"/>
                <a:cs typeface="Arial"/>
                <a:sym typeface="Arial"/>
              </a:rPr>
              <a:t> (HDFS files)</a:t>
            </a:r>
          </a:p>
          <a:p>
            <a:pPr lvl="1">
              <a:lnSpc>
                <a:spcPct val="100000"/>
              </a:lnSpc>
              <a:spcBef>
                <a:spcPts val="467"/>
              </a:spcBef>
              <a:spcAft>
                <a:spcPts val="467"/>
              </a:spcAft>
            </a:pPr>
            <a:r>
              <a:rPr lang="en-US" sz="2800" dirty="0">
                <a:ea typeface="Arial"/>
                <a:cs typeface="Arial"/>
                <a:sym typeface="Arial"/>
              </a:rPr>
              <a:t>Persists intermediate results to disk	 </a:t>
            </a:r>
          </a:p>
          <a:p>
            <a:pPr lvl="1">
              <a:lnSpc>
                <a:spcPct val="100000"/>
              </a:lnSpc>
              <a:spcBef>
                <a:spcPts val="467"/>
              </a:spcBef>
              <a:spcAft>
                <a:spcPts val="467"/>
              </a:spcAft>
            </a:pPr>
            <a:r>
              <a:rPr lang="en-US" sz="2800" dirty="0">
                <a:ea typeface="Arial"/>
                <a:cs typeface="Arial"/>
                <a:sym typeface="Arial"/>
              </a:rPr>
              <a:t>Data is reloaded from disk with every query →</a:t>
            </a:r>
            <a:r>
              <a:rPr lang="en-US" sz="2800" dirty="0">
                <a:solidFill>
                  <a:srgbClr val="000000"/>
                </a:solidFill>
                <a:ea typeface="Arial"/>
                <a:cs typeface="Arial"/>
                <a:sym typeface="Arial"/>
              </a:rPr>
              <a:t> Costly I/O </a:t>
            </a:r>
            <a:r>
              <a:rPr lang="en-US" sz="2800" dirty="0">
                <a:ea typeface="Arial"/>
                <a:cs typeface="Arial"/>
                <a:sym typeface="Arial"/>
              </a:rPr>
              <a:t>	</a:t>
            </a:r>
          </a:p>
          <a:p>
            <a:pPr lvl="1">
              <a:lnSpc>
                <a:spcPct val="100000"/>
              </a:lnSpc>
              <a:spcBef>
                <a:spcPts val="467"/>
              </a:spcBef>
              <a:spcAft>
                <a:spcPts val="467"/>
              </a:spcAft>
            </a:pPr>
            <a:r>
              <a:rPr lang="en-US" sz="2800" dirty="0">
                <a:ea typeface="Arial"/>
                <a:cs typeface="Arial"/>
                <a:sym typeface="Arial"/>
              </a:rPr>
              <a:t>Best for ETL like workloads (batch processing)</a:t>
            </a:r>
          </a:p>
          <a:p>
            <a:pPr lvl="1">
              <a:lnSpc>
                <a:spcPct val="100000"/>
              </a:lnSpc>
              <a:spcBef>
                <a:spcPts val="467"/>
              </a:spcBef>
              <a:spcAft>
                <a:spcPts val="467"/>
              </a:spcAft>
            </a:pPr>
            <a:r>
              <a:rPr lang="en-US" sz="2800" dirty="0">
                <a:solidFill>
                  <a:srgbClr val="FF0000"/>
                </a:solidFill>
                <a:ea typeface="Arial"/>
                <a:cs typeface="Arial"/>
                <a:sym typeface="Arial"/>
              </a:rPr>
              <a:t>Costly I/O → Not appropriate for iterative or stream processing workloads</a:t>
            </a:r>
            <a:endParaRPr sz="2800" dirty="0">
              <a:solidFill>
                <a:srgbClr val="FF0000"/>
              </a:solidFil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FB12F884-78C6-4D2E-95AF-8A317AB995B6}"/>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097695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537433" y="113096"/>
            <a:ext cx="10786800" cy="89747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Motivation (2)</a:t>
            </a:r>
            <a:endParaRPr dirty="0">
              <a:ea typeface="Arial"/>
              <a:cs typeface="Arial"/>
              <a:sym typeface="Arial"/>
            </a:endParaRPr>
          </a:p>
        </p:txBody>
      </p:sp>
      <p:sp>
        <p:nvSpPr>
          <p:cNvPr id="191" name="Shape 19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16</a:t>
            </a:fld>
            <a:endParaRPr/>
          </a:p>
        </p:txBody>
      </p:sp>
      <p:sp>
        <p:nvSpPr>
          <p:cNvPr id="192" name="Shape 192"/>
          <p:cNvSpPr txBox="1">
            <a:spLocks noGrp="1"/>
          </p:cNvSpPr>
          <p:nvPr>
            <p:ph type="body" idx="1"/>
          </p:nvPr>
        </p:nvSpPr>
        <p:spPr>
          <a:xfrm>
            <a:off x="594351" y="1191336"/>
            <a:ext cx="10464960" cy="4953432"/>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b="1" dirty="0">
                <a:ea typeface="Arial"/>
                <a:cs typeface="Arial"/>
                <a:sym typeface="Arial"/>
              </a:rPr>
              <a:t>Spark</a:t>
            </a:r>
            <a:r>
              <a:rPr lang="en-US" sz="3200" dirty="0">
                <a:ea typeface="Arial"/>
                <a:cs typeface="Arial"/>
                <a:sym typeface="Arial"/>
              </a:rPr>
              <a:t>: General purpose computational framework that substantially improves performance of MapReduce, but retains the basic model</a:t>
            </a:r>
          </a:p>
          <a:p>
            <a:pPr lvl="1">
              <a:lnSpc>
                <a:spcPct val="100000"/>
              </a:lnSpc>
              <a:spcBef>
                <a:spcPts val="467"/>
              </a:spcBef>
              <a:spcAft>
                <a:spcPts val="467"/>
              </a:spcAft>
            </a:pPr>
            <a:r>
              <a:rPr lang="en-US" sz="2800" dirty="0">
                <a:solidFill>
                  <a:srgbClr val="FF0000"/>
                </a:solidFill>
                <a:ea typeface="Arial"/>
                <a:cs typeface="Arial"/>
                <a:sym typeface="Arial"/>
              </a:rPr>
              <a:t>Memory based data processing framework </a:t>
            </a:r>
            <a:r>
              <a:rPr lang="en-US" sz="2800" dirty="0">
                <a:solidFill>
                  <a:srgbClr val="000000"/>
                </a:solidFill>
                <a:ea typeface="Arial"/>
                <a:cs typeface="Arial"/>
                <a:sym typeface="Arial"/>
              </a:rPr>
              <a:t>→ avoids costly I/O by keeping intermediate results in memory</a:t>
            </a:r>
          </a:p>
          <a:p>
            <a:pPr lvl="1">
              <a:lnSpc>
                <a:spcPct val="100000"/>
              </a:lnSpc>
              <a:spcBef>
                <a:spcPts val="467"/>
              </a:spcBef>
              <a:spcAft>
                <a:spcPts val="467"/>
              </a:spcAft>
            </a:pPr>
            <a:r>
              <a:rPr lang="en-US" sz="2800" dirty="0">
                <a:solidFill>
                  <a:srgbClr val="000000"/>
                </a:solidFill>
                <a:ea typeface="Arial"/>
                <a:cs typeface="Arial"/>
                <a:sym typeface="Arial"/>
              </a:rPr>
              <a:t>Leverages distributed memory </a:t>
            </a:r>
          </a:p>
          <a:p>
            <a:pPr lvl="1">
              <a:lnSpc>
                <a:spcPct val="100000"/>
              </a:lnSpc>
              <a:spcBef>
                <a:spcPts val="467"/>
              </a:spcBef>
              <a:spcAft>
                <a:spcPts val="467"/>
              </a:spcAft>
            </a:pPr>
            <a:r>
              <a:rPr lang="en-US" sz="2800" dirty="0">
                <a:solidFill>
                  <a:srgbClr val="000000"/>
                </a:solidFill>
                <a:ea typeface="Arial"/>
                <a:cs typeface="Arial"/>
                <a:sym typeface="Arial"/>
              </a:rPr>
              <a:t>Remembers operations applied to dataset</a:t>
            </a:r>
          </a:p>
          <a:p>
            <a:pPr lvl="1">
              <a:lnSpc>
                <a:spcPct val="100000"/>
              </a:lnSpc>
              <a:spcBef>
                <a:spcPts val="467"/>
              </a:spcBef>
              <a:spcAft>
                <a:spcPts val="467"/>
              </a:spcAft>
            </a:pPr>
            <a:r>
              <a:rPr lang="en-US" sz="2800" dirty="0">
                <a:solidFill>
                  <a:srgbClr val="000000"/>
                </a:solidFill>
                <a:ea typeface="Arial"/>
                <a:cs typeface="Arial"/>
                <a:sym typeface="Arial"/>
              </a:rPr>
              <a:t>Data locality based computation → High Performance</a:t>
            </a:r>
          </a:p>
          <a:p>
            <a:pPr lvl="1">
              <a:lnSpc>
                <a:spcPct val="100000"/>
              </a:lnSpc>
              <a:spcBef>
                <a:spcPts val="467"/>
              </a:spcBef>
              <a:spcAft>
                <a:spcPts val="467"/>
              </a:spcAft>
            </a:pPr>
            <a:r>
              <a:rPr lang="en-US" sz="2800" dirty="0">
                <a:solidFill>
                  <a:srgbClr val="000000"/>
                </a:solidFill>
                <a:ea typeface="Arial"/>
                <a:cs typeface="Arial"/>
                <a:sym typeface="Arial"/>
              </a:rPr>
              <a:t>Best for both iterative (or stream processing) and batch workloads</a:t>
            </a:r>
            <a:endParaRPr sz="2800" dirty="0">
              <a:solidFill>
                <a:srgbClr val="000000"/>
              </a:solidFil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ED416527-2687-4B51-931F-AED44EB39FF3}"/>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195255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537433" y="113096"/>
            <a:ext cx="10786800" cy="89747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Motivation - Summary</a:t>
            </a:r>
            <a:endParaRPr dirty="0">
              <a:ea typeface="Arial"/>
              <a:cs typeface="Arial"/>
              <a:sym typeface="Arial"/>
            </a:endParaRPr>
          </a:p>
        </p:txBody>
      </p:sp>
      <p:sp>
        <p:nvSpPr>
          <p:cNvPr id="191" name="Shape 19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17</a:t>
            </a:fld>
            <a:endParaRPr/>
          </a:p>
        </p:txBody>
      </p:sp>
      <p:sp>
        <p:nvSpPr>
          <p:cNvPr id="192" name="Shape 192"/>
          <p:cNvSpPr txBox="1">
            <a:spLocks noGrp="1"/>
          </p:cNvSpPr>
          <p:nvPr>
            <p:ph type="body" idx="1"/>
          </p:nvPr>
        </p:nvSpPr>
        <p:spPr>
          <a:xfrm>
            <a:off x="594351" y="1054236"/>
            <a:ext cx="10242983" cy="5553569"/>
          </a:xfrm>
          <a:prstGeom prst="rect">
            <a:avLst/>
          </a:prstGeom>
          <a:noFill/>
          <a:ln>
            <a:noFill/>
          </a:ln>
        </p:spPr>
        <p:txBody>
          <a:bodyPr spcFirstLastPara="1" vert="horz" wrap="square" lIns="45700" tIns="45700" rIns="45700" bIns="45700" rtlCol="0" anchor="t" anchorCtr="0">
            <a:noAutofit/>
          </a:bodyPr>
          <a:lstStyle/>
          <a:p>
            <a:pPr>
              <a:lnSpc>
                <a:spcPct val="100000"/>
              </a:lnSpc>
              <a:spcBef>
                <a:spcPts val="267"/>
              </a:spcBef>
              <a:spcAft>
                <a:spcPts val="267"/>
              </a:spcAft>
            </a:pPr>
            <a:r>
              <a:rPr lang="en-US" dirty="0">
                <a:ea typeface="Arial"/>
                <a:cs typeface="Arial"/>
                <a:sym typeface="Arial"/>
              </a:rPr>
              <a:t>Software engineering point of view</a:t>
            </a:r>
          </a:p>
          <a:p>
            <a:pPr lvl="1">
              <a:lnSpc>
                <a:spcPct val="100000"/>
              </a:lnSpc>
              <a:spcBef>
                <a:spcPts val="267"/>
              </a:spcBef>
              <a:spcAft>
                <a:spcPts val="267"/>
              </a:spcAft>
              <a:buSzPct val="60000"/>
              <a:buFont typeface="Wingdings" panose="05000000000000000000" pitchFamily="2" charset="2"/>
              <a:buChar char="Ø"/>
            </a:pPr>
            <a:r>
              <a:rPr lang="en-US" dirty="0"/>
              <a:t>Hadoop code base is huge</a:t>
            </a:r>
          </a:p>
          <a:p>
            <a:pPr lvl="1">
              <a:lnSpc>
                <a:spcPct val="100000"/>
              </a:lnSpc>
              <a:spcBef>
                <a:spcPts val="267"/>
              </a:spcBef>
              <a:spcAft>
                <a:spcPts val="267"/>
              </a:spcAft>
              <a:buSzPct val="60000"/>
              <a:buFont typeface="Wingdings" panose="05000000000000000000" pitchFamily="2" charset="2"/>
              <a:buChar char="Ø"/>
            </a:pPr>
            <a:r>
              <a:rPr lang="en-US" dirty="0"/>
              <a:t>Contributions/Extensions to Hadoop are cumbersome</a:t>
            </a:r>
          </a:p>
          <a:p>
            <a:pPr lvl="1">
              <a:lnSpc>
                <a:spcPct val="100000"/>
              </a:lnSpc>
              <a:spcBef>
                <a:spcPts val="267"/>
              </a:spcBef>
              <a:spcAft>
                <a:spcPts val="267"/>
              </a:spcAft>
              <a:buSzPct val="60000"/>
              <a:buFont typeface="Wingdings" panose="05000000000000000000" pitchFamily="2" charset="2"/>
              <a:buChar char="Ø"/>
            </a:pPr>
            <a:r>
              <a:rPr lang="en-US" dirty="0"/>
              <a:t>Java-only hinders wide adoption, but Java support is fundamental</a:t>
            </a:r>
            <a:endParaRPr lang="en-US" dirty="0">
              <a:ea typeface="Arial"/>
              <a:cs typeface="Arial"/>
              <a:sym typeface="Arial"/>
            </a:endParaRPr>
          </a:p>
          <a:p>
            <a:pPr>
              <a:lnSpc>
                <a:spcPct val="100000"/>
              </a:lnSpc>
              <a:spcBef>
                <a:spcPts val="267"/>
              </a:spcBef>
              <a:spcAft>
                <a:spcPts val="267"/>
              </a:spcAft>
            </a:pPr>
            <a:r>
              <a:rPr lang="en-US" dirty="0">
                <a:ea typeface="Arial"/>
                <a:cs typeface="Arial"/>
                <a:sym typeface="Arial"/>
              </a:rPr>
              <a:t>System/Framework point of view</a:t>
            </a:r>
          </a:p>
          <a:p>
            <a:pPr lvl="1">
              <a:lnSpc>
                <a:spcPct val="100000"/>
              </a:lnSpc>
              <a:spcBef>
                <a:spcPts val="267"/>
              </a:spcBef>
              <a:spcAft>
                <a:spcPts val="267"/>
              </a:spcAft>
              <a:buSzPct val="60000"/>
              <a:buFont typeface="Wingdings" panose="05000000000000000000" pitchFamily="2" charset="2"/>
              <a:buChar char="Ø"/>
            </a:pPr>
            <a:r>
              <a:rPr lang="en-US" dirty="0"/>
              <a:t>Unified pipeline</a:t>
            </a:r>
          </a:p>
          <a:p>
            <a:pPr lvl="1">
              <a:lnSpc>
                <a:spcPct val="100000"/>
              </a:lnSpc>
              <a:spcBef>
                <a:spcPts val="267"/>
              </a:spcBef>
              <a:spcAft>
                <a:spcPts val="267"/>
              </a:spcAft>
              <a:buSzPct val="60000"/>
              <a:buFont typeface="Wingdings" panose="05000000000000000000" pitchFamily="2" charset="2"/>
              <a:buChar char="Ø"/>
            </a:pPr>
            <a:r>
              <a:rPr lang="en-US" dirty="0"/>
              <a:t>Simplified data flow</a:t>
            </a:r>
          </a:p>
          <a:p>
            <a:pPr lvl="1">
              <a:lnSpc>
                <a:spcPct val="100000"/>
              </a:lnSpc>
              <a:spcBef>
                <a:spcPts val="267"/>
              </a:spcBef>
              <a:spcAft>
                <a:spcPts val="267"/>
              </a:spcAft>
              <a:buSzPct val="60000"/>
              <a:buFont typeface="Wingdings" panose="05000000000000000000" pitchFamily="2" charset="2"/>
              <a:buChar char="Ø"/>
            </a:pPr>
            <a:r>
              <a:rPr lang="en-US" dirty="0"/>
              <a:t>Faster processing speed</a:t>
            </a:r>
            <a:endParaRPr lang="en-US" dirty="0">
              <a:ea typeface="Arial"/>
              <a:cs typeface="Arial"/>
              <a:sym typeface="Arial"/>
            </a:endParaRPr>
          </a:p>
          <a:p>
            <a:pPr>
              <a:lnSpc>
                <a:spcPct val="100000"/>
              </a:lnSpc>
              <a:spcBef>
                <a:spcPts val="267"/>
              </a:spcBef>
              <a:spcAft>
                <a:spcPts val="267"/>
              </a:spcAft>
            </a:pPr>
            <a:r>
              <a:rPr lang="en-US" dirty="0">
                <a:solidFill>
                  <a:srgbClr val="000000"/>
                </a:solidFill>
                <a:ea typeface="Arial"/>
                <a:cs typeface="Arial"/>
                <a:sym typeface="Arial"/>
              </a:rPr>
              <a:t>Data abstraction point of view</a:t>
            </a:r>
          </a:p>
          <a:p>
            <a:pPr lvl="1">
              <a:lnSpc>
                <a:spcPct val="100000"/>
              </a:lnSpc>
              <a:spcBef>
                <a:spcPts val="267"/>
              </a:spcBef>
              <a:spcAft>
                <a:spcPts val="267"/>
              </a:spcAft>
              <a:buSzPct val="60000"/>
              <a:buFont typeface="Wingdings" panose="05000000000000000000" pitchFamily="2" charset="2"/>
              <a:buChar char="Ø"/>
            </a:pPr>
            <a:r>
              <a:rPr lang="en-US" dirty="0"/>
              <a:t>New fundamental abstraction RDD</a:t>
            </a:r>
          </a:p>
          <a:p>
            <a:pPr lvl="1">
              <a:lnSpc>
                <a:spcPct val="100000"/>
              </a:lnSpc>
              <a:spcBef>
                <a:spcPts val="267"/>
              </a:spcBef>
              <a:spcAft>
                <a:spcPts val="267"/>
              </a:spcAft>
              <a:buSzPct val="60000"/>
              <a:buFont typeface="Wingdings" panose="05000000000000000000" pitchFamily="2" charset="2"/>
              <a:buChar char="Ø"/>
            </a:pPr>
            <a:r>
              <a:rPr lang="en-US" dirty="0"/>
              <a:t>Easy to extend with new operators</a:t>
            </a:r>
          </a:p>
          <a:p>
            <a:pPr lvl="1">
              <a:lnSpc>
                <a:spcPct val="100000"/>
              </a:lnSpc>
              <a:spcBef>
                <a:spcPts val="267"/>
              </a:spcBef>
              <a:spcAft>
                <a:spcPts val="267"/>
              </a:spcAft>
              <a:buSzPct val="60000"/>
              <a:buFont typeface="Wingdings" panose="05000000000000000000" pitchFamily="2" charset="2"/>
              <a:buChar char="Ø"/>
            </a:pPr>
            <a:r>
              <a:rPr lang="en-US" dirty="0"/>
              <a:t>More descriptive computing model</a:t>
            </a:r>
            <a:endParaRPr lang="en-US" dirty="0">
              <a:solidFill>
                <a:srgbClr val="000000"/>
              </a:solidFil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ED416527-2687-4B51-931F-AED44EB39FF3}"/>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4268300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553211" y="614325"/>
            <a:ext cx="10786800" cy="58545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Today’s Topics</a:t>
            </a:r>
            <a:endParaRPr dirty="0">
              <a:solidFill>
                <a:srgbClr val="C00000"/>
              </a:solidFill>
              <a:ea typeface="Arial"/>
              <a:cs typeface="Arial"/>
              <a:sym typeface="Arial"/>
            </a:endParaRPr>
          </a:p>
        </p:txBody>
      </p:sp>
      <p:sp>
        <p:nvSpPr>
          <p:cNvPr id="213" name="Shape 21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18</a:t>
            </a:fld>
            <a:endParaRPr/>
          </a:p>
        </p:txBody>
      </p:sp>
      <p:sp>
        <p:nvSpPr>
          <p:cNvPr id="25" name="Line 2">
            <a:extLst>
              <a:ext uri="{FF2B5EF4-FFF2-40B4-BE49-F238E27FC236}">
                <a16:creationId xmlns:a16="http://schemas.microsoft.com/office/drawing/2014/main" id="{4324F6B8-7AF4-474A-83C6-951038B92EE5}"/>
              </a:ext>
            </a:extLst>
          </p:cNvPr>
          <p:cNvSpPr/>
          <p:nvPr/>
        </p:nvSpPr>
        <p:spPr>
          <a:xfrm>
            <a:off x="591999" y="135696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6" name="Text Placeholder 5">
            <a:extLst>
              <a:ext uri="{FF2B5EF4-FFF2-40B4-BE49-F238E27FC236}">
                <a16:creationId xmlns:a16="http://schemas.microsoft.com/office/drawing/2014/main" id="{B6F1B9B6-2C45-4E99-A0CB-E4074DD722C1}"/>
              </a:ext>
            </a:extLst>
          </p:cNvPr>
          <p:cNvSpPr txBox="1">
            <a:spLocks/>
          </p:cNvSpPr>
          <p:nvPr/>
        </p:nvSpPr>
        <p:spPr>
          <a:xfrm>
            <a:off x="591999" y="1604365"/>
            <a:ext cx="10290357" cy="2487184"/>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solidFill>
                  <a:schemeClr val="bg1">
                    <a:lumMod val="65000"/>
                  </a:schemeClr>
                </a:solidFill>
              </a:rPr>
              <a:t>Motivation</a:t>
            </a:r>
          </a:p>
          <a:p>
            <a:pPr>
              <a:lnSpc>
                <a:spcPct val="100000"/>
              </a:lnSpc>
              <a:spcBef>
                <a:spcPts val="533"/>
              </a:spcBef>
              <a:spcAft>
                <a:spcPts val="533"/>
              </a:spcAft>
            </a:pPr>
            <a:r>
              <a:rPr lang="en-US" sz="3200" dirty="0"/>
              <a:t>Spark Basics</a:t>
            </a:r>
          </a:p>
          <a:p>
            <a:pPr>
              <a:lnSpc>
                <a:spcPct val="100000"/>
              </a:lnSpc>
              <a:spcBef>
                <a:spcPts val="533"/>
              </a:spcBef>
              <a:spcAft>
                <a:spcPts val="533"/>
              </a:spcAft>
            </a:pPr>
            <a:r>
              <a:rPr lang="en-US" sz="3200" dirty="0">
                <a:solidFill>
                  <a:schemeClr val="bg1">
                    <a:lumMod val="50000"/>
                  </a:schemeClr>
                </a:solidFill>
              </a:rPr>
              <a:t>Spark Programming</a:t>
            </a:r>
          </a:p>
          <a:p>
            <a:pPr>
              <a:lnSpc>
                <a:spcPct val="100000"/>
              </a:lnSpc>
              <a:spcBef>
                <a:spcPts val="533"/>
              </a:spcBef>
              <a:spcAft>
                <a:spcPts val="533"/>
              </a:spcAft>
            </a:pPr>
            <a:endParaRPr lang="en-US" sz="3200" dirty="0"/>
          </a:p>
        </p:txBody>
      </p:sp>
    </p:spTree>
    <p:extLst>
      <p:ext uri="{BB962C8B-B14F-4D97-AF65-F5344CB8AC3E}">
        <p14:creationId xmlns:p14="http://schemas.microsoft.com/office/powerpoint/2010/main" val="1730013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37888" y="375688"/>
            <a:ext cx="10786800" cy="74846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Basics(1)</a:t>
            </a:r>
            <a:endParaRPr dirty="0">
              <a:solidFill>
                <a:srgbClr val="C00000"/>
              </a:solidFill>
              <a:ea typeface="Arial"/>
              <a:cs typeface="Arial"/>
              <a:sym typeface="Arial"/>
            </a:endParaRPr>
          </a:p>
        </p:txBody>
      </p:sp>
      <p:sp>
        <p:nvSpPr>
          <p:cNvPr id="199" name="Shape 19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19</a:t>
            </a:fld>
            <a:endParaRPr/>
          </a:p>
        </p:txBody>
      </p:sp>
      <p:sp>
        <p:nvSpPr>
          <p:cNvPr id="200" name="Shape 200"/>
          <p:cNvSpPr txBox="1">
            <a:spLocks noGrp="1"/>
          </p:cNvSpPr>
          <p:nvPr>
            <p:ph type="body" idx="1"/>
          </p:nvPr>
        </p:nvSpPr>
        <p:spPr>
          <a:xfrm>
            <a:off x="702600" y="1137919"/>
            <a:ext cx="10400248" cy="5136892"/>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533"/>
              </a:spcBef>
              <a:spcAft>
                <a:spcPts val="533"/>
              </a:spcAft>
              <a:buNone/>
            </a:pPr>
            <a:r>
              <a:rPr lang="en-US" sz="3200" dirty="0">
                <a:ea typeface="Arial"/>
                <a:cs typeface="Arial"/>
                <a:sym typeface="Arial"/>
              </a:rPr>
              <a:t>Spark: </a:t>
            </a:r>
            <a:r>
              <a:rPr lang="en-US" dirty="0">
                <a:ea typeface="Arial"/>
                <a:cs typeface="Arial"/>
                <a:sym typeface="Arial"/>
              </a:rPr>
              <a:t>Flexible, in-memory data processing framework written in Scala</a:t>
            </a:r>
          </a:p>
          <a:p>
            <a:pPr marL="0" indent="0">
              <a:lnSpc>
                <a:spcPct val="100000"/>
              </a:lnSpc>
              <a:spcBef>
                <a:spcPts val="533"/>
              </a:spcBef>
              <a:spcAft>
                <a:spcPts val="533"/>
              </a:spcAft>
              <a:buNone/>
            </a:pPr>
            <a:r>
              <a:rPr lang="en-US" sz="3200" dirty="0">
                <a:solidFill>
                  <a:srgbClr val="0070C0"/>
                </a:solidFill>
                <a:ea typeface="Arial"/>
                <a:cs typeface="Arial"/>
                <a:sym typeface="Arial"/>
              </a:rPr>
              <a:t>Goals</a:t>
            </a:r>
            <a:r>
              <a:rPr lang="en-US" sz="3200" dirty="0">
                <a:ea typeface="Arial"/>
                <a:cs typeface="Arial"/>
                <a:sym typeface="Arial"/>
              </a:rPr>
              <a:t>:</a:t>
            </a:r>
          </a:p>
          <a:p>
            <a:pPr lvl="1">
              <a:lnSpc>
                <a:spcPct val="100000"/>
              </a:lnSpc>
              <a:spcBef>
                <a:spcPts val="533"/>
              </a:spcBef>
              <a:spcAft>
                <a:spcPts val="533"/>
              </a:spcAft>
            </a:pPr>
            <a:r>
              <a:rPr lang="en-US" sz="2800" dirty="0">
                <a:solidFill>
                  <a:srgbClr val="000000"/>
                </a:solidFill>
                <a:ea typeface="Arial"/>
                <a:cs typeface="Arial"/>
                <a:sym typeface="Arial"/>
              </a:rPr>
              <a:t>Simplicity (Easier to use):</a:t>
            </a:r>
          </a:p>
          <a:p>
            <a:pPr lvl="2">
              <a:lnSpc>
                <a:spcPct val="100000"/>
              </a:lnSpc>
              <a:spcBef>
                <a:spcPts val="533"/>
              </a:spcBef>
              <a:spcAft>
                <a:spcPts val="533"/>
              </a:spcAft>
              <a:buFont typeface="Wingdings" panose="05000000000000000000" pitchFamily="2" charset="2"/>
              <a:buChar char="Ø"/>
            </a:pPr>
            <a:r>
              <a:rPr lang="en-US" sz="2400" dirty="0">
                <a:solidFill>
                  <a:srgbClr val="000000"/>
                </a:solidFill>
                <a:ea typeface="Arial"/>
                <a:cs typeface="Arial"/>
                <a:sym typeface="Arial"/>
              </a:rPr>
              <a:t> Rich APIs for Scala, Java, and Python</a:t>
            </a:r>
          </a:p>
          <a:p>
            <a:pPr lvl="1">
              <a:lnSpc>
                <a:spcPct val="100000"/>
              </a:lnSpc>
              <a:spcBef>
                <a:spcPts val="533"/>
              </a:spcBef>
              <a:spcAft>
                <a:spcPts val="533"/>
              </a:spcAft>
            </a:pPr>
            <a:r>
              <a:rPr lang="en-US" sz="2800" dirty="0">
                <a:solidFill>
                  <a:srgbClr val="000000"/>
                </a:solidFill>
                <a:ea typeface="Arial"/>
                <a:cs typeface="Arial"/>
                <a:sym typeface="Arial"/>
              </a:rPr>
              <a:t>Generality: APIs for different types of workloads</a:t>
            </a:r>
          </a:p>
          <a:p>
            <a:pPr lvl="2">
              <a:lnSpc>
                <a:spcPct val="100000"/>
              </a:lnSpc>
              <a:spcBef>
                <a:spcPts val="533"/>
              </a:spcBef>
              <a:spcAft>
                <a:spcPts val="533"/>
              </a:spcAft>
              <a:buFont typeface="Wingdings" panose="05000000000000000000" pitchFamily="2" charset="2"/>
              <a:buChar char="Ø"/>
            </a:pPr>
            <a:r>
              <a:rPr lang="en-US" sz="2400" dirty="0">
                <a:solidFill>
                  <a:srgbClr val="000000"/>
                </a:solidFill>
                <a:ea typeface="Arial"/>
                <a:cs typeface="Arial"/>
                <a:sym typeface="Arial"/>
              </a:rPr>
              <a:t> Batch, Streaming, Machine Learning, Graph</a:t>
            </a:r>
          </a:p>
          <a:p>
            <a:pPr lvl="1">
              <a:lnSpc>
                <a:spcPct val="100000"/>
              </a:lnSpc>
              <a:spcBef>
                <a:spcPts val="533"/>
              </a:spcBef>
              <a:spcAft>
                <a:spcPts val="533"/>
              </a:spcAft>
            </a:pPr>
            <a:r>
              <a:rPr lang="en-US" sz="2800" dirty="0">
                <a:solidFill>
                  <a:srgbClr val="000000"/>
                </a:solidFill>
                <a:ea typeface="Arial"/>
                <a:cs typeface="Arial"/>
                <a:sym typeface="Arial"/>
              </a:rPr>
              <a:t>Low Latency (Performance) : In-memory processing and caching</a:t>
            </a:r>
          </a:p>
          <a:p>
            <a:pPr lvl="1">
              <a:lnSpc>
                <a:spcPct val="100000"/>
              </a:lnSpc>
              <a:spcBef>
                <a:spcPts val="533"/>
              </a:spcBef>
              <a:spcAft>
                <a:spcPts val="533"/>
              </a:spcAft>
            </a:pPr>
            <a:r>
              <a:rPr lang="en-US" sz="2800" dirty="0">
                <a:solidFill>
                  <a:srgbClr val="000000"/>
                </a:solidFill>
                <a:ea typeface="Arial"/>
                <a:cs typeface="Arial"/>
                <a:sym typeface="Arial"/>
              </a:rPr>
              <a:t>Fault-tolerance: Faults shouldn’t be special case</a:t>
            </a:r>
            <a:endParaRPr sz="2800" dirty="0">
              <a:solidFill>
                <a:srgbClr val="000000"/>
              </a:solidFill>
              <a:ea typeface="Arial"/>
              <a:cs typeface="Arial"/>
              <a:sym typeface="Arial"/>
            </a:endParaRPr>
          </a:p>
        </p:txBody>
      </p:sp>
      <p:sp>
        <p:nvSpPr>
          <p:cNvPr id="6" name="Line 2">
            <a:extLst>
              <a:ext uri="{FF2B5EF4-FFF2-40B4-BE49-F238E27FC236}">
                <a16:creationId xmlns:a16="http://schemas.microsoft.com/office/drawing/2014/main" id="{B3CFB690-C434-45E6-96A2-F216A9D28578}"/>
              </a:ext>
            </a:extLst>
          </p:cNvPr>
          <p:cNvSpPr/>
          <p:nvPr/>
        </p:nvSpPr>
        <p:spPr>
          <a:xfrm>
            <a:off x="637888" y="1137920"/>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79770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435367" y="379785"/>
            <a:ext cx="11360800" cy="763600"/>
          </a:xfrm>
          <a:prstGeom prst="rect">
            <a:avLst/>
          </a:prstGeom>
        </p:spPr>
        <p:txBody>
          <a:bodyPr spcFirstLastPara="1" wrap="square" lIns="121900" tIns="121900" rIns="121900" bIns="121900" anchor="t" anchorCtr="0">
            <a:noAutofit/>
          </a:bodyPr>
          <a:lstStyle/>
          <a:p>
            <a:r>
              <a:rPr lang="en-US" sz="4533" dirty="0"/>
              <a:t>Recap</a:t>
            </a:r>
            <a:endParaRPr sz="4533" dirty="0"/>
          </a:p>
        </p:txBody>
      </p:sp>
      <p:sp>
        <p:nvSpPr>
          <p:cNvPr id="2" name="Slide Number Placeholder 1">
            <a:extLst>
              <a:ext uri="{FF2B5EF4-FFF2-40B4-BE49-F238E27FC236}">
                <a16:creationId xmlns:a16="http://schemas.microsoft.com/office/drawing/2014/main" id="{81A4775C-731C-4EAD-BAFE-57491B8946A0}"/>
              </a:ext>
            </a:extLst>
          </p:cNvPr>
          <p:cNvSpPr>
            <a:spLocks noGrp="1"/>
          </p:cNvSpPr>
          <p:nvPr>
            <p:ph type="sldNum" idx="12"/>
          </p:nvPr>
        </p:nvSpPr>
        <p:spPr/>
        <p:txBody>
          <a:bodyPr/>
          <a:lstStyle/>
          <a:p>
            <a:fld id="{00000000-1234-1234-1234-123412341234}" type="slidenum">
              <a:rPr lang="en" smtClean="0"/>
              <a:pPr/>
              <a:t>2</a:t>
            </a:fld>
            <a:endParaRPr lang="en"/>
          </a:p>
        </p:txBody>
      </p:sp>
      <p:sp>
        <p:nvSpPr>
          <p:cNvPr id="8" name="Line 2">
            <a:extLst>
              <a:ext uri="{FF2B5EF4-FFF2-40B4-BE49-F238E27FC236}">
                <a16:creationId xmlns:a16="http://schemas.microsoft.com/office/drawing/2014/main" id="{09C9E6A2-D814-44AC-A4C5-50C4FAF5B528}"/>
              </a:ext>
            </a:extLst>
          </p:cNvPr>
          <p:cNvSpPr/>
          <p:nvPr/>
        </p:nvSpPr>
        <p:spPr>
          <a:xfrm>
            <a:off x="546227" y="1178283"/>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64">
            <a:extLst>
              <a:ext uri="{FF2B5EF4-FFF2-40B4-BE49-F238E27FC236}">
                <a16:creationId xmlns:a16="http://schemas.microsoft.com/office/drawing/2014/main" id="{CEA43584-C7F1-4E72-81FA-1431B6C28B05}"/>
              </a:ext>
            </a:extLst>
          </p:cNvPr>
          <p:cNvSpPr txBox="1"/>
          <p:nvPr/>
        </p:nvSpPr>
        <p:spPr>
          <a:xfrm>
            <a:off x="451155" y="1250800"/>
            <a:ext cx="10845456" cy="2510525"/>
          </a:xfrm>
          <a:prstGeom prst="rect">
            <a:avLst/>
          </a:prstGeom>
          <a:noFill/>
          <a:ln>
            <a:noFill/>
          </a:ln>
        </p:spPr>
        <p:txBody>
          <a:bodyPr spcFirstLastPara="1" wrap="square" lIns="121900" tIns="121900" rIns="121900" bIns="121900" anchor="t" anchorCtr="0">
            <a:noAutofit/>
          </a:bodyPr>
          <a:lstStyle/>
          <a:p>
            <a:pPr>
              <a:spcBef>
                <a:spcPts val="400"/>
              </a:spcBef>
              <a:spcAft>
                <a:spcPts val="400"/>
              </a:spcAft>
              <a:buSzPts val="2400"/>
            </a:pPr>
            <a:r>
              <a:rPr lang="en-US" sz="2933" b="1" dirty="0"/>
              <a:t>MapReduce</a:t>
            </a:r>
          </a:p>
          <a:p>
            <a:pPr marL="731502" lvl="1" indent="-457189">
              <a:spcBef>
                <a:spcPts val="400"/>
              </a:spcBef>
              <a:spcAft>
                <a:spcPts val="400"/>
              </a:spcAft>
              <a:buSzPct val="100000"/>
              <a:buFont typeface="Arial" panose="020B0604020202020204" pitchFamily="34" charset="0"/>
              <a:buChar char="•"/>
            </a:pPr>
            <a:r>
              <a:rPr lang="en-US" sz="2667" dirty="0"/>
              <a:t>For easily writing applications to process vast amounts of data in-parallel on large clusters in a reliable, fault-tolerant manner</a:t>
            </a:r>
          </a:p>
          <a:p>
            <a:pPr marL="731502" lvl="1" indent="-457189">
              <a:spcBef>
                <a:spcPts val="400"/>
              </a:spcBef>
              <a:spcAft>
                <a:spcPts val="400"/>
              </a:spcAft>
              <a:buSzPct val="100000"/>
              <a:buFont typeface="Arial" panose="020B0604020202020204" pitchFamily="34" charset="0"/>
              <a:buChar char="•"/>
            </a:pPr>
            <a:r>
              <a:rPr lang="en-US" sz="2667" dirty="0"/>
              <a:t>Takes care of scheduling tasks, monitoring them and re-executes the failed tasks</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13" name="Shape 64">
            <a:extLst>
              <a:ext uri="{FF2B5EF4-FFF2-40B4-BE49-F238E27FC236}">
                <a16:creationId xmlns:a16="http://schemas.microsoft.com/office/drawing/2014/main" id="{80786422-A2C7-4C31-9CC5-3403C8F2A886}"/>
              </a:ext>
            </a:extLst>
          </p:cNvPr>
          <p:cNvSpPr txBox="1"/>
          <p:nvPr/>
        </p:nvSpPr>
        <p:spPr>
          <a:xfrm>
            <a:off x="546279" y="3761325"/>
            <a:ext cx="10655208" cy="1708571"/>
          </a:xfrm>
          <a:prstGeom prst="rect">
            <a:avLst/>
          </a:prstGeom>
          <a:noFill/>
          <a:ln>
            <a:noFill/>
          </a:ln>
        </p:spPr>
        <p:txBody>
          <a:bodyPr spcFirstLastPara="1" wrap="square" lIns="121900" tIns="121900" rIns="121900" bIns="121900" anchor="t" anchorCtr="0">
            <a:noAutofit/>
          </a:bodyPr>
          <a:lstStyle/>
          <a:p>
            <a:pPr>
              <a:spcBef>
                <a:spcPts val="400"/>
              </a:spcBef>
              <a:spcAft>
                <a:spcPts val="400"/>
              </a:spcAft>
              <a:buSzPct val="100000"/>
            </a:pPr>
            <a:r>
              <a:rPr lang="en-US" sz="2933" b="1" dirty="0"/>
              <a:t>HDFS &amp; MapReduce</a:t>
            </a:r>
            <a:r>
              <a:rPr lang="en-US" sz="2933" dirty="0"/>
              <a:t>: Running on the same set of nodes </a:t>
            </a:r>
            <a:r>
              <a:rPr lang="en-US" sz="2933" dirty="0">
                <a:sym typeface="Wingdings" panose="05000000000000000000" pitchFamily="2" charset="2"/>
              </a:rPr>
              <a:t> compute nodes and storage nodes same (keeping data close to the computation)  very high throughput</a:t>
            </a:r>
            <a:endParaRPr lang="en-US" sz="2933" dirty="0"/>
          </a:p>
          <a:p>
            <a:pPr>
              <a:spcBef>
                <a:spcPts val="533"/>
              </a:spcBef>
              <a:spcAft>
                <a:spcPts val="533"/>
              </a:spcAft>
              <a:buSzPts val="2400"/>
            </a:pPr>
            <a:endParaRPr lang="en-US" sz="2667" dirty="0"/>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9" name="Shape 64">
            <a:extLst>
              <a:ext uri="{FF2B5EF4-FFF2-40B4-BE49-F238E27FC236}">
                <a16:creationId xmlns:a16="http://schemas.microsoft.com/office/drawing/2014/main" id="{F970A7EA-EDE6-455C-9B08-6DFA5963F3D6}"/>
              </a:ext>
            </a:extLst>
          </p:cNvPr>
          <p:cNvSpPr txBox="1"/>
          <p:nvPr/>
        </p:nvSpPr>
        <p:spPr>
          <a:xfrm>
            <a:off x="546227" y="5307950"/>
            <a:ext cx="10655208" cy="1170265"/>
          </a:xfrm>
          <a:prstGeom prst="rect">
            <a:avLst/>
          </a:prstGeom>
          <a:noFill/>
          <a:ln>
            <a:noFill/>
          </a:ln>
        </p:spPr>
        <p:txBody>
          <a:bodyPr spcFirstLastPara="1" wrap="square" lIns="121900" tIns="121900" rIns="121900" bIns="121900" anchor="t" anchorCtr="0">
            <a:noAutofit/>
          </a:bodyPr>
          <a:lstStyle/>
          <a:p>
            <a:pPr>
              <a:spcBef>
                <a:spcPts val="400"/>
              </a:spcBef>
              <a:spcAft>
                <a:spcPts val="400"/>
              </a:spcAft>
              <a:buSzPct val="100000"/>
            </a:pPr>
            <a:r>
              <a:rPr lang="en-US" sz="2933" b="1" dirty="0"/>
              <a:t>YARN &amp; MapReduce</a:t>
            </a:r>
            <a:r>
              <a:rPr lang="en-US" sz="2933" dirty="0"/>
              <a:t>: A single master resource manager, one slave node manager per node, and </a:t>
            </a:r>
            <a:r>
              <a:rPr lang="en-US" sz="2933" dirty="0" err="1"/>
              <a:t>AppMaster</a:t>
            </a:r>
            <a:r>
              <a:rPr lang="en-US" sz="2933" dirty="0"/>
              <a:t> per application</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Tree>
    <p:extLst>
      <p:ext uri="{BB962C8B-B14F-4D97-AF65-F5344CB8AC3E}">
        <p14:creationId xmlns:p14="http://schemas.microsoft.com/office/powerpoint/2010/main" val="79385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37888" y="375688"/>
            <a:ext cx="10786800" cy="74846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Basics(2)</a:t>
            </a:r>
            <a:endParaRPr dirty="0">
              <a:solidFill>
                <a:srgbClr val="C00000"/>
              </a:solidFill>
              <a:ea typeface="Arial"/>
              <a:cs typeface="Arial"/>
              <a:sym typeface="Arial"/>
            </a:endParaRPr>
          </a:p>
        </p:txBody>
      </p:sp>
      <p:sp>
        <p:nvSpPr>
          <p:cNvPr id="199" name="Shape 19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20</a:t>
            </a:fld>
            <a:endParaRPr/>
          </a:p>
        </p:txBody>
      </p:sp>
      <p:sp>
        <p:nvSpPr>
          <p:cNvPr id="200" name="Shape 200"/>
          <p:cNvSpPr txBox="1">
            <a:spLocks noGrp="1"/>
          </p:cNvSpPr>
          <p:nvPr>
            <p:ph type="body" idx="1"/>
          </p:nvPr>
        </p:nvSpPr>
        <p:spPr>
          <a:xfrm>
            <a:off x="699632" y="1300481"/>
            <a:ext cx="10400248" cy="4159171"/>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dirty="0">
                <a:ea typeface="Arial"/>
                <a:cs typeface="Arial"/>
                <a:sym typeface="Arial"/>
              </a:rPr>
              <a:t>There are two ways to manipulate data in Spark</a:t>
            </a:r>
          </a:p>
          <a:p>
            <a:pPr lvl="1">
              <a:lnSpc>
                <a:spcPct val="100000"/>
              </a:lnSpc>
              <a:spcBef>
                <a:spcPts val="467"/>
              </a:spcBef>
              <a:spcAft>
                <a:spcPts val="467"/>
              </a:spcAft>
            </a:pPr>
            <a:r>
              <a:rPr lang="en-US" sz="2800" dirty="0">
                <a:ea typeface="Arial"/>
                <a:cs typeface="Arial"/>
                <a:sym typeface="Arial"/>
              </a:rPr>
              <a:t>Spark Shell</a:t>
            </a:r>
            <a:r>
              <a:rPr lang="en-US" sz="2800" dirty="0">
                <a:solidFill>
                  <a:srgbClr val="000000"/>
                </a:solidFill>
                <a:ea typeface="Arial"/>
                <a:cs typeface="Arial"/>
                <a:sym typeface="Arial"/>
              </a:rPr>
              <a:t>:</a:t>
            </a:r>
          </a:p>
          <a:p>
            <a:pPr lvl="2">
              <a:lnSpc>
                <a:spcPct val="100000"/>
              </a:lnSpc>
              <a:spcBef>
                <a:spcPts val="467"/>
              </a:spcBef>
              <a:spcAft>
                <a:spcPts val="467"/>
              </a:spcAft>
              <a:buSzPct val="60000"/>
              <a:buFont typeface="Wingdings" panose="05000000000000000000" pitchFamily="2" charset="2"/>
              <a:buChar char="Ø"/>
            </a:pPr>
            <a:r>
              <a:rPr lang="en-US" sz="2400" dirty="0"/>
              <a:t>Interactive – for learning or data exploration</a:t>
            </a:r>
          </a:p>
          <a:p>
            <a:pPr lvl="2">
              <a:lnSpc>
                <a:spcPct val="100000"/>
              </a:lnSpc>
              <a:spcBef>
                <a:spcPts val="467"/>
              </a:spcBef>
              <a:spcAft>
                <a:spcPts val="467"/>
              </a:spcAft>
              <a:buSzPct val="60000"/>
              <a:buFont typeface="Wingdings" panose="05000000000000000000" pitchFamily="2" charset="2"/>
              <a:buChar char="Ø"/>
            </a:pPr>
            <a:r>
              <a:rPr lang="en-US" sz="2400" dirty="0"/>
              <a:t>Python or Scala</a:t>
            </a:r>
          </a:p>
          <a:p>
            <a:pPr lvl="1">
              <a:lnSpc>
                <a:spcPct val="100000"/>
              </a:lnSpc>
              <a:spcBef>
                <a:spcPts val="467"/>
              </a:spcBef>
              <a:spcAft>
                <a:spcPts val="467"/>
              </a:spcAft>
            </a:pPr>
            <a:r>
              <a:rPr lang="en-US" sz="2800" dirty="0">
                <a:solidFill>
                  <a:srgbClr val="000000"/>
                </a:solidFill>
                <a:ea typeface="Arial"/>
                <a:cs typeface="Arial"/>
                <a:sym typeface="Arial"/>
              </a:rPr>
              <a:t>Spark Applications</a:t>
            </a:r>
          </a:p>
          <a:p>
            <a:pPr lvl="2">
              <a:lnSpc>
                <a:spcPct val="100000"/>
              </a:lnSpc>
              <a:spcBef>
                <a:spcPts val="467"/>
              </a:spcBef>
              <a:spcAft>
                <a:spcPts val="467"/>
              </a:spcAft>
              <a:buSzPct val="60000"/>
              <a:buFont typeface="Wingdings" panose="05000000000000000000" pitchFamily="2" charset="2"/>
              <a:buChar char="Ø"/>
            </a:pPr>
            <a:r>
              <a:rPr lang="en-US" sz="2400" dirty="0"/>
              <a:t>For large scale data processing</a:t>
            </a:r>
          </a:p>
          <a:p>
            <a:pPr lvl="2">
              <a:lnSpc>
                <a:spcPct val="100000"/>
              </a:lnSpc>
              <a:spcBef>
                <a:spcPts val="467"/>
              </a:spcBef>
              <a:spcAft>
                <a:spcPts val="467"/>
              </a:spcAft>
              <a:buSzPct val="60000"/>
              <a:buFont typeface="Wingdings" panose="05000000000000000000" pitchFamily="2" charset="2"/>
              <a:buChar char="Ø"/>
            </a:pPr>
            <a:r>
              <a:rPr lang="en-US" sz="2400" dirty="0"/>
              <a:t>Python, Scala, or Java</a:t>
            </a:r>
            <a:endParaRPr lang="en-US" sz="2400" dirty="0">
              <a:solidFill>
                <a:srgbClr val="000000"/>
              </a:solidFill>
              <a:ea typeface="Arial"/>
              <a:cs typeface="Arial"/>
              <a:sym typeface="Arial"/>
            </a:endParaRPr>
          </a:p>
        </p:txBody>
      </p:sp>
      <p:sp>
        <p:nvSpPr>
          <p:cNvPr id="6" name="Line 2">
            <a:extLst>
              <a:ext uri="{FF2B5EF4-FFF2-40B4-BE49-F238E27FC236}">
                <a16:creationId xmlns:a16="http://schemas.microsoft.com/office/drawing/2014/main" id="{B3CFB690-C434-45E6-96A2-F216A9D28578}"/>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186292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637888" y="375688"/>
            <a:ext cx="10786800" cy="74846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Shell</a:t>
            </a:r>
            <a:endParaRPr dirty="0">
              <a:solidFill>
                <a:srgbClr val="C00000"/>
              </a:solidFill>
              <a:ea typeface="Arial"/>
              <a:cs typeface="Arial"/>
              <a:sym typeface="Arial"/>
            </a:endParaRPr>
          </a:p>
        </p:txBody>
      </p:sp>
      <p:sp>
        <p:nvSpPr>
          <p:cNvPr id="199" name="Shape 19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21</a:t>
            </a:fld>
            <a:endParaRPr/>
          </a:p>
        </p:txBody>
      </p:sp>
      <p:sp>
        <p:nvSpPr>
          <p:cNvPr id="200" name="Shape 200"/>
          <p:cNvSpPr txBox="1">
            <a:spLocks noGrp="1"/>
          </p:cNvSpPr>
          <p:nvPr>
            <p:ph type="body" idx="1"/>
          </p:nvPr>
        </p:nvSpPr>
        <p:spPr>
          <a:xfrm>
            <a:off x="699632" y="1300482"/>
            <a:ext cx="10400248" cy="727645"/>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67"/>
              </a:spcBef>
              <a:spcAft>
                <a:spcPts val="467"/>
              </a:spcAft>
              <a:buNone/>
            </a:pPr>
            <a:r>
              <a:rPr lang="en-US" sz="3200" dirty="0"/>
              <a:t>The Spark Shell provides interactive data exploration (REPL)</a:t>
            </a:r>
            <a:endParaRPr lang="en-US" sz="3200" dirty="0">
              <a:solidFill>
                <a:srgbClr val="000000"/>
              </a:solidFill>
              <a:ea typeface="Arial"/>
              <a:cs typeface="Arial"/>
              <a:sym typeface="Arial"/>
            </a:endParaRPr>
          </a:p>
        </p:txBody>
      </p:sp>
      <p:sp>
        <p:nvSpPr>
          <p:cNvPr id="6" name="Line 2">
            <a:extLst>
              <a:ext uri="{FF2B5EF4-FFF2-40B4-BE49-F238E27FC236}">
                <a16:creationId xmlns:a16="http://schemas.microsoft.com/office/drawing/2014/main" id="{B3CFB690-C434-45E6-96A2-F216A9D28578}"/>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AF2F7209-0132-4CA9-866C-939CE38F9FAC}"/>
              </a:ext>
            </a:extLst>
          </p:cNvPr>
          <p:cNvPicPr>
            <a:picLocks noChangeAspect="1"/>
          </p:cNvPicPr>
          <p:nvPr/>
        </p:nvPicPr>
        <p:blipFill>
          <a:blip r:embed="rId3"/>
          <a:stretch>
            <a:fillRect/>
          </a:stretch>
        </p:blipFill>
        <p:spPr>
          <a:xfrm>
            <a:off x="816542" y="2419653"/>
            <a:ext cx="4019591" cy="3051007"/>
          </a:xfrm>
          <a:prstGeom prst="rect">
            <a:avLst/>
          </a:prstGeom>
        </p:spPr>
      </p:pic>
      <p:pic>
        <p:nvPicPr>
          <p:cNvPr id="3" name="Picture 2">
            <a:extLst>
              <a:ext uri="{FF2B5EF4-FFF2-40B4-BE49-F238E27FC236}">
                <a16:creationId xmlns:a16="http://schemas.microsoft.com/office/drawing/2014/main" id="{A6B68F4B-6CA1-43C7-A00D-DF50B260CC6F}"/>
              </a:ext>
            </a:extLst>
          </p:cNvPr>
          <p:cNvPicPr>
            <a:picLocks noChangeAspect="1"/>
          </p:cNvPicPr>
          <p:nvPr/>
        </p:nvPicPr>
        <p:blipFill>
          <a:blip r:embed="rId4"/>
          <a:stretch>
            <a:fillRect/>
          </a:stretch>
        </p:blipFill>
        <p:spPr>
          <a:xfrm>
            <a:off x="5760623" y="2343634"/>
            <a:ext cx="3575444" cy="3127025"/>
          </a:xfrm>
          <a:prstGeom prst="rect">
            <a:avLst/>
          </a:prstGeom>
        </p:spPr>
      </p:pic>
      <p:sp>
        <p:nvSpPr>
          <p:cNvPr id="4" name="TextBox 3">
            <a:extLst>
              <a:ext uri="{FF2B5EF4-FFF2-40B4-BE49-F238E27FC236}">
                <a16:creationId xmlns:a16="http://schemas.microsoft.com/office/drawing/2014/main" id="{46D4F3E6-A901-4C65-9AB9-65997A5F95CE}"/>
              </a:ext>
            </a:extLst>
          </p:cNvPr>
          <p:cNvSpPr txBox="1"/>
          <p:nvPr/>
        </p:nvSpPr>
        <p:spPr>
          <a:xfrm>
            <a:off x="816542" y="5862181"/>
            <a:ext cx="5730396" cy="379656"/>
          </a:xfrm>
          <a:prstGeom prst="rect">
            <a:avLst/>
          </a:prstGeom>
          <a:noFill/>
        </p:spPr>
        <p:txBody>
          <a:bodyPr wrap="square" rtlCol="0">
            <a:spAutoFit/>
          </a:bodyPr>
          <a:lstStyle/>
          <a:p>
            <a:r>
              <a:rPr lang="en-US" sz="1867" dirty="0"/>
              <a:t>REPL: Repeat/Evaluate/Print Loop</a:t>
            </a:r>
          </a:p>
        </p:txBody>
      </p:sp>
    </p:spTree>
    <p:extLst>
      <p:ext uri="{BB962C8B-B14F-4D97-AF65-F5344CB8AC3E}">
        <p14:creationId xmlns:p14="http://schemas.microsoft.com/office/powerpoint/2010/main" val="566817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Core: Code Base (2012)</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22</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4" name="Picture 3">
            <a:extLst>
              <a:ext uri="{FF2B5EF4-FFF2-40B4-BE49-F238E27FC236}">
                <a16:creationId xmlns:a16="http://schemas.microsoft.com/office/drawing/2014/main" id="{08334FC0-851C-42D8-BEE4-18CE4C369B66}"/>
              </a:ext>
            </a:extLst>
          </p:cNvPr>
          <p:cNvPicPr>
            <a:picLocks noChangeAspect="1"/>
          </p:cNvPicPr>
          <p:nvPr/>
        </p:nvPicPr>
        <p:blipFill>
          <a:blip r:embed="rId3"/>
          <a:stretch>
            <a:fillRect/>
          </a:stretch>
        </p:blipFill>
        <p:spPr>
          <a:xfrm>
            <a:off x="2233011" y="1547250"/>
            <a:ext cx="8185813" cy="4186601"/>
          </a:xfrm>
          <a:prstGeom prst="rect">
            <a:avLst/>
          </a:prstGeom>
        </p:spPr>
      </p:pic>
    </p:spTree>
    <p:extLst>
      <p:ext uri="{BB962C8B-B14F-4D97-AF65-F5344CB8AC3E}">
        <p14:creationId xmlns:p14="http://schemas.microsoft.com/office/powerpoint/2010/main" val="1636649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23</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699632" y="2211777"/>
            <a:ext cx="6310768" cy="3245336"/>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7210548" y="2117417"/>
            <a:ext cx="4113685" cy="3124532"/>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400"/>
              </a:spcBef>
            </a:pPr>
            <a:r>
              <a:rPr lang="en-US" sz="2800" b="1" dirty="0">
                <a:ea typeface="Arial"/>
                <a:cs typeface="Arial"/>
              </a:rPr>
              <a:t>Spark Context</a:t>
            </a:r>
          </a:p>
          <a:p>
            <a:pPr>
              <a:lnSpc>
                <a:spcPct val="115000"/>
              </a:lnSpc>
              <a:spcBef>
                <a:spcPts val="1400"/>
              </a:spcBef>
            </a:pPr>
            <a:r>
              <a:rPr lang="en-US" sz="2800" b="1" dirty="0">
                <a:ea typeface="Arial"/>
                <a:cs typeface="Arial"/>
              </a:rPr>
              <a:t>Resilient Distributed Data</a:t>
            </a:r>
          </a:p>
          <a:p>
            <a:pPr>
              <a:lnSpc>
                <a:spcPct val="115000"/>
              </a:lnSpc>
              <a:spcBef>
                <a:spcPts val="1400"/>
              </a:spcBef>
            </a:pPr>
            <a:r>
              <a:rPr lang="en-US" sz="2800" b="1" dirty="0">
                <a:ea typeface="Arial"/>
                <a:cs typeface="Arial"/>
              </a:rPr>
              <a:t>Transformations</a:t>
            </a:r>
          </a:p>
          <a:p>
            <a:pPr>
              <a:lnSpc>
                <a:spcPct val="115000"/>
              </a:lnSpc>
              <a:spcBef>
                <a:spcPts val="1400"/>
              </a:spcBef>
            </a:pPr>
            <a:r>
              <a:rPr lang="en-US" sz="2800" b="1"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699632" y="1300482"/>
            <a:ext cx="4553685" cy="72764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467"/>
              </a:spcBef>
              <a:spcAft>
                <a:spcPts val="467"/>
              </a:spcAft>
              <a:buNone/>
            </a:pPr>
            <a:r>
              <a:rPr lang="en-US" sz="3200" dirty="0"/>
              <a:t>Example of an application:</a:t>
            </a:r>
            <a:endParaRPr lang="en-US" sz="3200" dirty="0">
              <a:solidFill>
                <a:srgbClr val="000000"/>
              </a:solidFill>
              <a:ea typeface="Arial"/>
              <a:cs typeface="Arial"/>
            </a:endParaRPr>
          </a:p>
        </p:txBody>
      </p:sp>
    </p:spTree>
    <p:extLst>
      <p:ext uri="{BB962C8B-B14F-4D97-AF65-F5344CB8AC3E}">
        <p14:creationId xmlns:p14="http://schemas.microsoft.com/office/powerpoint/2010/main" val="147587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24</a:t>
            </a:fld>
            <a:endParaRPr/>
          </a:p>
        </p:txBody>
      </p:sp>
      <p:sp>
        <p:nvSpPr>
          <p:cNvPr id="208" name="Shape 208"/>
          <p:cNvSpPr txBox="1">
            <a:spLocks noGrp="1"/>
          </p:cNvSpPr>
          <p:nvPr>
            <p:ph type="body" idx="1"/>
          </p:nvPr>
        </p:nvSpPr>
        <p:spPr>
          <a:xfrm>
            <a:off x="749533" y="1393681"/>
            <a:ext cx="6441680" cy="3124532"/>
          </a:xfrm>
          <a:prstGeom prst="rect">
            <a:avLst/>
          </a:prstGeom>
          <a:noFill/>
          <a:ln>
            <a:noFill/>
          </a:ln>
        </p:spPr>
        <p:txBody>
          <a:bodyPr spcFirstLastPara="1" vert="horz" wrap="square" lIns="45700" tIns="45700" rIns="45700" bIns="45700" rtlCol="0" anchor="t" anchorCtr="0">
            <a:noAutofit/>
          </a:bodyPr>
          <a:lstStyle/>
          <a:p>
            <a:pPr>
              <a:lnSpc>
                <a:spcPct val="115000"/>
              </a:lnSpc>
              <a:spcBef>
                <a:spcPts val="1400"/>
              </a:spcBef>
            </a:pPr>
            <a:r>
              <a:rPr lang="en-US" sz="3200" dirty="0">
                <a:ea typeface="Arial"/>
                <a:cs typeface="Arial"/>
                <a:sym typeface="Arial"/>
              </a:rPr>
              <a:t>Spark Context</a:t>
            </a:r>
          </a:p>
          <a:p>
            <a:pPr>
              <a:lnSpc>
                <a:spcPct val="115000"/>
              </a:lnSpc>
              <a:spcBef>
                <a:spcPts val="1400"/>
              </a:spcBef>
            </a:pPr>
            <a:r>
              <a:rPr lang="en-US" sz="3200" dirty="0">
                <a:ea typeface="Arial"/>
                <a:cs typeface="Arial"/>
                <a:sym typeface="Arial"/>
              </a:rPr>
              <a:t>Resilient Distributed Datasets (RDDs)</a:t>
            </a:r>
          </a:p>
          <a:p>
            <a:pPr>
              <a:lnSpc>
                <a:spcPct val="115000"/>
              </a:lnSpc>
              <a:spcBef>
                <a:spcPts val="1400"/>
              </a:spcBef>
            </a:pPr>
            <a:r>
              <a:rPr lang="en-US" sz="3200" dirty="0">
                <a:ea typeface="Arial"/>
                <a:cs typeface="Arial"/>
                <a:sym typeface="Arial"/>
              </a:rPr>
              <a:t>Transformations</a:t>
            </a:r>
          </a:p>
          <a:p>
            <a:pPr>
              <a:lnSpc>
                <a:spcPct val="115000"/>
              </a:lnSpc>
              <a:spcBef>
                <a:spcPts val="1400"/>
              </a:spcBef>
            </a:pPr>
            <a:r>
              <a:rPr lang="en-US" sz="3200" dirty="0">
                <a:ea typeface="Arial"/>
                <a:cs typeface="Arial"/>
                <a:sym typeface="Arial"/>
              </a:rPr>
              <a:t>Actions</a:t>
            </a:r>
            <a:endParaRPr sz="32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028129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Context (1)</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25</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EE501535-1757-42B9-8D24-0D96B7E2E9ED}"/>
              </a:ext>
            </a:extLst>
          </p:cNvPr>
          <p:cNvSpPr txBox="1">
            <a:spLocks/>
          </p:cNvSpPr>
          <p:nvPr/>
        </p:nvSpPr>
        <p:spPr>
          <a:xfrm>
            <a:off x="699632" y="1295666"/>
            <a:ext cx="10321936" cy="161843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400"/>
              </a:spcBef>
              <a:spcAft>
                <a:spcPts val="400"/>
              </a:spcAft>
            </a:pPr>
            <a:r>
              <a:rPr lang="en-US" sz="3067" dirty="0">
                <a:ea typeface="Arial"/>
                <a:cs typeface="Arial"/>
              </a:rPr>
              <a:t>Every Spark application requires a spark context: the main entry point to the Spark API</a:t>
            </a:r>
          </a:p>
          <a:p>
            <a:pPr>
              <a:lnSpc>
                <a:spcPct val="100000"/>
              </a:lnSpc>
              <a:spcBef>
                <a:spcPts val="400"/>
              </a:spcBef>
              <a:spcAft>
                <a:spcPts val="400"/>
              </a:spcAft>
            </a:pPr>
            <a:r>
              <a:rPr lang="en-US" sz="3067" dirty="0"/>
              <a:t>Spark Shell provides a preconfigured Spark Context called “</a:t>
            </a:r>
            <a:r>
              <a:rPr lang="en-US" sz="3067" dirty="0" err="1"/>
              <a:t>sc</a:t>
            </a:r>
            <a:r>
              <a:rPr lang="en-US" sz="3067" dirty="0"/>
              <a:t>”</a:t>
            </a:r>
            <a:endParaRPr lang="en-US" sz="3067" dirty="0">
              <a:ea typeface="Arial"/>
              <a:cs typeface="Arial"/>
            </a:endParaRPr>
          </a:p>
        </p:txBody>
      </p:sp>
      <p:pic>
        <p:nvPicPr>
          <p:cNvPr id="7" name="Picture 6">
            <a:extLst>
              <a:ext uri="{FF2B5EF4-FFF2-40B4-BE49-F238E27FC236}">
                <a16:creationId xmlns:a16="http://schemas.microsoft.com/office/drawing/2014/main" id="{532963F3-52C7-4371-B13F-7C4252E04E74}"/>
              </a:ext>
            </a:extLst>
          </p:cNvPr>
          <p:cNvPicPr>
            <a:picLocks noChangeAspect="1"/>
          </p:cNvPicPr>
          <p:nvPr/>
        </p:nvPicPr>
        <p:blipFill>
          <a:blip r:embed="rId3"/>
          <a:stretch>
            <a:fillRect/>
          </a:stretch>
        </p:blipFill>
        <p:spPr>
          <a:xfrm>
            <a:off x="2230285" y="3217175"/>
            <a:ext cx="7731431" cy="3337415"/>
          </a:xfrm>
          <a:prstGeom prst="rect">
            <a:avLst/>
          </a:prstGeom>
        </p:spPr>
      </p:pic>
    </p:spTree>
    <p:extLst>
      <p:ext uri="{BB962C8B-B14F-4D97-AF65-F5344CB8AC3E}">
        <p14:creationId xmlns:p14="http://schemas.microsoft.com/office/powerpoint/2010/main" val="128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Context (2)</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26</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EE501535-1757-42B9-8D24-0D96B7E2E9ED}"/>
              </a:ext>
            </a:extLst>
          </p:cNvPr>
          <p:cNvSpPr txBox="1">
            <a:spLocks/>
          </p:cNvSpPr>
          <p:nvPr/>
        </p:nvSpPr>
        <p:spPr>
          <a:xfrm>
            <a:off x="699632" y="1340585"/>
            <a:ext cx="10321936" cy="1110663"/>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400"/>
              </a:spcBef>
              <a:spcAft>
                <a:spcPts val="400"/>
              </a:spcAft>
            </a:pPr>
            <a:r>
              <a:rPr lang="en-US" sz="2800" dirty="0">
                <a:ea typeface="Arial"/>
                <a:cs typeface="Arial"/>
              </a:rPr>
              <a:t>Standalone applications </a:t>
            </a:r>
            <a:r>
              <a:rPr lang="en-US" sz="2800" dirty="0">
                <a:ea typeface="Arial"/>
                <a:cs typeface="Arial"/>
                <a:sym typeface="Wingdings" panose="05000000000000000000" pitchFamily="2" charset="2"/>
              </a:rPr>
              <a:t> Driver code  Spark Context</a:t>
            </a:r>
            <a:endParaRPr lang="en-US" sz="2800" dirty="0">
              <a:ea typeface="Arial"/>
              <a:cs typeface="Arial"/>
            </a:endParaRPr>
          </a:p>
          <a:p>
            <a:pPr>
              <a:lnSpc>
                <a:spcPct val="100000"/>
              </a:lnSpc>
              <a:spcBef>
                <a:spcPts val="400"/>
              </a:spcBef>
              <a:spcAft>
                <a:spcPts val="400"/>
              </a:spcAft>
            </a:pPr>
            <a:r>
              <a:rPr lang="en-US" sz="2800" dirty="0">
                <a:ea typeface="Arial"/>
                <a:cs typeface="Arial"/>
              </a:rPr>
              <a:t>Spark Context represents connection to a Spark cluster</a:t>
            </a:r>
          </a:p>
        </p:txBody>
      </p:sp>
      <p:pic>
        <p:nvPicPr>
          <p:cNvPr id="5" name="Picture 4">
            <a:extLst>
              <a:ext uri="{FF2B5EF4-FFF2-40B4-BE49-F238E27FC236}">
                <a16:creationId xmlns:a16="http://schemas.microsoft.com/office/drawing/2014/main" id="{B0BE53E9-B4EA-47D5-8E8E-522397A75CE1}"/>
              </a:ext>
            </a:extLst>
          </p:cNvPr>
          <p:cNvPicPr>
            <a:picLocks noChangeAspect="1"/>
          </p:cNvPicPr>
          <p:nvPr/>
        </p:nvPicPr>
        <p:blipFill>
          <a:blip r:embed="rId3"/>
          <a:stretch>
            <a:fillRect/>
          </a:stretch>
        </p:blipFill>
        <p:spPr>
          <a:xfrm>
            <a:off x="1779750" y="2914164"/>
            <a:ext cx="7621677" cy="3470261"/>
          </a:xfrm>
          <a:prstGeom prst="rect">
            <a:avLst/>
          </a:prstGeom>
        </p:spPr>
      </p:pic>
      <p:sp>
        <p:nvSpPr>
          <p:cNvPr id="2" name="TextBox 1">
            <a:extLst>
              <a:ext uri="{FF2B5EF4-FFF2-40B4-BE49-F238E27FC236}">
                <a16:creationId xmlns:a16="http://schemas.microsoft.com/office/drawing/2014/main" id="{63725939-EC39-4ED0-834E-7723F3738069}"/>
              </a:ext>
            </a:extLst>
          </p:cNvPr>
          <p:cNvSpPr txBox="1"/>
          <p:nvPr/>
        </p:nvSpPr>
        <p:spPr>
          <a:xfrm>
            <a:off x="1349655" y="2777028"/>
            <a:ext cx="3336483" cy="666977"/>
          </a:xfrm>
          <a:prstGeom prst="rect">
            <a:avLst/>
          </a:prstGeom>
          <a:noFill/>
        </p:spPr>
        <p:txBody>
          <a:bodyPr wrap="square" rtlCol="0">
            <a:spAutoFit/>
          </a:bodyPr>
          <a:lstStyle/>
          <a:p>
            <a:pPr algn="ctr"/>
            <a:r>
              <a:rPr lang="en-US" sz="1867" dirty="0"/>
              <a:t>Standalone Application (Driver Program)</a:t>
            </a:r>
          </a:p>
        </p:txBody>
      </p:sp>
    </p:spTree>
    <p:extLst>
      <p:ext uri="{BB962C8B-B14F-4D97-AF65-F5344CB8AC3E}">
        <p14:creationId xmlns:p14="http://schemas.microsoft.com/office/powerpoint/2010/main" val="2965695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Context (3)</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27</a:t>
            </a:fld>
            <a:endParaRPr/>
          </a:p>
        </p:txBody>
      </p:sp>
      <p:sp>
        <p:nvSpPr>
          <p:cNvPr id="208" name="Shape 208"/>
          <p:cNvSpPr txBox="1">
            <a:spLocks noGrp="1"/>
          </p:cNvSpPr>
          <p:nvPr>
            <p:ph type="body" idx="1"/>
          </p:nvPr>
        </p:nvSpPr>
        <p:spPr>
          <a:xfrm>
            <a:off x="699632" y="1210107"/>
            <a:ext cx="10321936" cy="1062979"/>
          </a:xfrm>
          <a:prstGeom prst="rect">
            <a:avLst/>
          </a:prstGeom>
          <a:noFill/>
          <a:ln>
            <a:noFill/>
          </a:ln>
        </p:spPr>
        <p:txBody>
          <a:bodyPr spcFirstLastPara="1" vert="horz" wrap="square" lIns="45700" tIns="45700" rIns="45700" bIns="45700" rtlCol="0" anchor="t" anchorCtr="0">
            <a:noAutofit/>
          </a:bodyPr>
          <a:lstStyle/>
          <a:p>
            <a:pPr>
              <a:lnSpc>
                <a:spcPct val="100000"/>
              </a:lnSpc>
              <a:spcBef>
                <a:spcPts val="400"/>
              </a:spcBef>
              <a:spcAft>
                <a:spcPts val="400"/>
              </a:spcAft>
            </a:pPr>
            <a:r>
              <a:rPr lang="en-US" dirty="0">
                <a:ea typeface="Arial"/>
                <a:cs typeface="Arial"/>
                <a:sym typeface="Arial"/>
              </a:rPr>
              <a:t>Spark context works as a client and represents connection to a Spark cluster</a:t>
            </a:r>
            <a:endParaRPr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317291CB-C203-438B-9B35-3A74BE47288C}"/>
              </a:ext>
            </a:extLst>
          </p:cNvPr>
          <p:cNvPicPr>
            <a:picLocks noChangeAspect="1"/>
          </p:cNvPicPr>
          <p:nvPr/>
        </p:nvPicPr>
        <p:blipFill>
          <a:blip r:embed="rId3"/>
          <a:stretch>
            <a:fillRect/>
          </a:stretch>
        </p:blipFill>
        <p:spPr>
          <a:xfrm>
            <a:off x="2039776" y="2285006"/>
            <a:ext cx="7641648" cy="3857505"/>
          </a:xfrm>
          <a:prstGeom prst="rect">
            <a:avLst/>
          </a:prstGeom>
        </p:spPr>
      </p:pic>
    </p:spTree>
    <p:extLst>
      <p:ext uri="{BB962C8B-B14F-4D97-AF65-F5344CB8AC3E}">
        <p14:creationId xmlns:p14="http://schemas.microsoft.com/office/powerpoint/2010/main" val="1304449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28</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699632" y="2211777"/>
            <a:ext cx="6310768" cy="3245336"/>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7210548" y="2117417"/>
            <a:ext cx="4113685" cy="3124532"/>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400"/>
              </a:spcBef>
            </a:pPr>
            <a:r>
              <a:rPr lang="en-US" sz="2800" dirty="0">
                <a:solidFill>
                  <a:schemeClr val="bg1">
                    <a:lumMod val="65000"/>
                  </a:schemeClr>
                </a:solidFill>
                <a:ea typeface="Arial"/>
                <a:cs typeface="Arial"/>
              </a:rPr>
              <a:t>Spark Context</a:t>
            </a:r>
          </a:p>
          <a:p>
            <a:pPr>
              <a:lnSpc>
                <a:spcPct val="115000"/>
              </a:lnSpc>
              <a:spcBef>
                <a:spcPts val="1400"/>
              </a:spcBef>
            </a:pPr>
            <a:r>
              <a:rPr lang="en-US" sz="2800" b="1" dirty="0">
                <a:ea typeface="Arial"/>
                <a:cs typeface="Arial"/>
              </a:rPr>
              <a:t>Resilient Distributed Data</a:t>
            </a:r>
          </a:p>
          <a:p>
            <a:pPr>
              <a:lnSpc>
                <a:spcPct val="115000"/>
              </a:lnSpc>
              <a:spcBef>
                <a:spcPts val="1400"/>
              </a:spcBef>
            </a:pPr>
            <a:r>
              <a:rPr lang="en-US" sz="2800" dirty="0">
                <a:ea typeface="Arial"/>
                <a:cs typeface="Arial"/>
              </a:rPr>
              <a:t>Transformations</a:t>
            </a:r>
          </a:p>
          <a:p>
            <a:pPr>
              <a:lnSpc>
                <a:spcPct val="115000"/>
              </a:lnSpc>
              <a:spcBef>
                <a:spcPts val="1400"/>
              </a:spcBef>
            </a:pPr>
            <a:r>
              <a:rPr lang="en-US" sz="2800"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699632" y="1300482"/>
            <a:ext cx="6395760" cy="72764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467"/>
              </a:spcBef>
              <a:spcAft>
                <a:spcPts val="467"/>
              </a:spcAft>
              <a:buNone/>
            </a:pPr>
            <a:r>
              <a:rPr lang="en-US" sz="3200" dirty="0"/>
              <a:t>Example of an application:</a:t>
            </a:r>
            <a:endParaRPr lang="en-US" sz="3200" dirty="0">
              <a:solidFill>
                <a:srgbClr val="000000"/>
              </a:solidFill>
              <a:ea typeface="Arial"/>
              <a:cs typeface="Arial"/>
            </a:endParaRPr>
          </a:p>
        </p:txBody>
      </p:sp>
    </p:spTree>
    <p:extLst>
      <p:ext uri="{BB962C8B-B14F-4D97-AF65-F5344CB8AC3E}">
        <p14:creationId xmlns:p14="http://schemas.microsoft.com/office/powerpoint/2010/main" val="1431753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Resilient Distributed Dataset</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29</a:t>
            </a:fld>
            <a:endParaRPr/>
          </a:p>
        </p:txBody>
      </p:sp>
      <p:sp>
        <p:nvSpPr>
          <p:cNvPr id="208" name="Shape 208"/>
          <p:cNvSpPr txBox="1">
            <a:spLocks noGrp="1"/>
          </p:cNvSpPr>
          <p:nvPr>
            <p:ph type="body" idx="1"/>
          </p:nvPr>
        </p:nvSpPr>
        <p:spPr>
          <a:xfrm>
            <a:off x="699632" y="1267982"/>
            <a:ext cx="11111501" cy="5198477"/>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00"/>
              </a:spcBef>
              <a:spcAft>
                <a:spcPts val="400"/>
              </a:spcAft>
              <a:buNone/>
            </a:pPr>
            <a:r>
              <a:rPr lang="en-US" b="1" dirty="0"/>
              <a:t>RDD</a:t>
            </a:r>
            <a:r>
              <a:rPr lang="en-US" dirty="0"/>
              <a:t> (Resilient Distributed Dataset) is the fundamental unit of data in Spark</a:t>
            </a:r>
            <a:r>
              <a:rPr lang="en-US" b="1" dirty="0"/>
              <a:t>: </a:t>
            </a:r>
            <a:r>
              <a:rPr lang="en-US" dirty="0"/>
              <a:t>An </a:t>
            </a:r>
            <a:r>
              <a:rPr lang="en-US" i="1" dirty="0"/>
              <a:t>Immutable </a:t>
            </a:r>
            <a:r>
              <a:rPr lang="en-US" dirty="0"/>
              <a:t>collection of objects (or records, or elements) that can be operated on “in parallel” (</a:t>
            </a:r>
            <a:r>
              <a:rPr lang="en-US" dirty="0">
                <a:solidFill>
                  <a:srgbClr val="000000"/>
                </a:solidFill>
                <a:ea typeface="Arial"/>
                <a:cs typeface="Arial"/>
                <a:sym typeface="Arial"/>
              </a:rPr>
              <a:t>spread across a cluster)</a:t>
            </a:r>
            <a:endParaRPr lang="en-US" b="1" dirty="0"/>
          </a:p>
          <a:p>
            <a:pPr marL="0" indent="0">
              <a:lnSpc>
                <a:spcPct val="100000"/>
              </a:lnSpc>
              <a:spcBef>
                <a:spcPts val="400"/>
              </a:spcBef>
              <a:spcAft>
                <a:spcPts val="400"/>
              </a:spcAft>
              <a:buNone/>
            </a:pPr>
            <a:r>
              <a:rPr lang="en-US" b="1" dirty="0"/>
              <a:t>Resilient</a:t>
            </a:r>
            <a:r>
              <a:rPr lang="en-US" dirty="0"/>
              <a:t> -- if data in memory is lost, it can be recreated</a:t>
            </a:r>
          </a:p>
          <a:p>
            <a:pPr lvl="1">
              <a:lnSpc>
                <a:spcPct val="100000"/>
              </a:lnSpc>
              <a:spcBef>
                <a:spcPts val="400"/>
              </a:spcBef>
              <a:spcAft>
                <a:spcPts val="400"/>
              </a:spcAft>
            </a:pPr>
            <a:r>
              <a:rPr lang="en-US" sz="2533" dirty="0"/>
              <a:t>Recover from node failures</a:t>
            </a:r>
          </a:p>
          <a:p>
            <a:pPr lvl="1">
              <a:lnSpc>
                <a:spcPct val="100000"/>
              </a:lnSpc>
              <a:spcBef>
                <a:spcPts val="400"/>
              </a:spcBef>
              <a:spcAft>
                <a:spcPts val="400"/>
              </a:spcAft>
            </a:pPr>
            <a:r>
              <a:rPr lang="en-US" sz="2533" dirty="0">
                <a:solidFill>
                  <a:srgbClr val="FF0000"/>
                </a:solidFill>
              </a:rPr>
              <a:t>An RDD keeps its lineage information </a:t>
            </a:r>
            <a:r>
              <a:rPr lang="en-US" sz="2533" dirty="0">
                <a:solidFill>
                  <a:srgbClr val="FF0000"/>
                </a:solidFill>
                <a:sym typeface="Wingdings" panose="05000000000000000000" pitchFamily="2" charset="2"/>
              </a:rPr>
              <a:t></a:t>
            </a:r>
            <a:r>
              <a:rPr lang="en-US" sz="2533" dirty="0">
                <a:solidFill>
                  <a:srgbClr val="FF0000"/>
                </a:solidFill>
              </a:rPr>
              <a:t> it can be recreated from parent RDDs</a:t>
            </a:r>
          </a:p>
          <a:p>
            <a:pPr marL="0" indent="0">
              <a:lnSpc>
                <a:spcPct val="100000"/>
              </a:lnSpc>
              <a:spcBef>
                <a:spcPts val="400"/>
              </a:spcBef>
              <a:spcAft>
                <a:spcPts val="400"/>
              </a:spcAft>
              <a:buNone/>
            </a:pPr>
            <a:r>
              <a:rPr lang="en-US" b="1" dirty="0"/>
              <a:t>Distributed</a:t>
            </a:r>
            <a:r>
              <a:rPr lang="en-US" dirty="0"/>
              <a:t> -- processed across the cluster</a:t>
            </a:r>
          </a:p>
          <a:p>
            <a:pPr lvl="1">
              <a:lnSpc>
                <a:spcPct val="100000"/>
              </a:lnSpc>
              <a:spcBef>
                <a:spcPts val="400"/>
              </a:spcBef>
              <a:spcAft>
                <a:spcPts val="400"/>
              </a:spcAft>
            </a:pPr>
            <a:r>
              <a:rPr lang="en-US" sz="2533" dirty="0"/>
              <a:t>Each RDD is composed of one or more partitions </a:t>
            </a:r>
            <a:r>
              <a:rPr lang="en-US" sz="2533" dirty="0">
                <a:sym typeface="Wingdings" panose="05000000000000000000" pitchFamily="2" charset="2"/>
              </a:rPr>
              <a:t> (more partitions – more parallelism)</a:t>
            </a:r>
            <a:r>
              <a:rPr lang="en-US" sz="2533" dirty="0"/>
              <a:t> </a:t>
            </a:r>
          </a:p>
          <a:p>
            <a:pPr marL="0" indent="0">
              <a:lnSpc>
                <a:spcPct val="100000"/>
              </a:lnSpc>
              <a:spcBef>
                <a:spcPts val="400"/>
              </a:spcBef>
              <a:spcAft>
                <a:spcPts val="400"/>
              </a:spcAft>
              <a:buNone/>
            </a:pPr>
            <a:r>
              <a:rPr lang="en-US" b="1" dirty="0"/>
              <a:t>Dataset</a:t>
            </a:r>
            <a:r>
              <a:rPr lang="en-US" dirty="0"/>
              <a:t> -- initial data can come from a file or be created</a:t>
            </a:r>
          </a:p>
          <a:p>
            <a:endParaRPr lang="en-US" b="1" dirty="0"/>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15848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553211" y="614325"/>
            <a:ext cx="10786800" cy="58545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Today’s Topics</a:t>
            </a:r>
            <a:endParaRPr dirty="0">
              <a:solidFill>
                <a:srgbClr val="C00000"/>
              </a:solidFill>
              <a:ea typeface="Arial"/>
              <a:cs typeface="Arial"/>
              <a:sym typeface="Arial"/>
            </a:endParaRPr>
          </a:p>
        </p:txBody>
      </p:sp>
      <p:sp>
        <p:nvSpPr>
          <p:cNvPr id="213" name="Shape 21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a:t>
            </a:fld>
            <a:endParaRPr/>
          </a:p>
        </p:txBody>
      </p:sp>
      <p:sp>
        <p:nvSpPr>
          <p:cNvPr id="25" name="Line 2">
            <a:extLst>
              <a:ext uri="{FF2B5EF4-FFF2-40B4-BE49-F238E27FC236}">
                <a16:creationId xmlns:a16="http://schemas.microsoft.com/office/drawing/2014/main" id="{4324F6B8-7AF4-474A-83C6-951038B92EE5}"/>
              </a:ext>
            </a:extLst>
          </p:cNvPr>
          <p:cNvSpPr/>
          <p:nvPr/>
        </p:nvSpPr>
        <p:spPr>
          <a:xfrm>
            <a:off x="591999" y="135696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6" name="Text Placeholder 5">
            <a:extLst>
              <a:ext uri="{FF2B5EF4-FFF2-40B4-BE49-F238E27FC236}">
                <a16:creationId xmlns:a16="http://schemas.microsoft.com/office/drawing/2014/main" id="{B6F1B9B6-2C45-4E99-A0CB-E4074DD722C1}"/>
              </a:ext>
            </a:extLst>
          </p:cNvPr>
          <p:cNvSpPr txBox="1">
            <a:spLocks/>
          </p:cNvSpPr>
          <p:nvPr/>
        </p:nvSpPr>
        <p:spPr>
          <a:xfrm>
            <a:off x="591999" y="1604365"/>
            <a:ext cx="10290357" cy="2487184"/>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t>Motivation</a:t>
            </a:r>
          </a:p>
          <a:p>
            <a:pPr>
              <a:lnSpc>
                <a:spcPct val="100000"/>
              </a:lnSpc>
              <a:spcBef>
                <a:spcPts val="533"/>
              </a:spcBef>
              <a:spcAft>
                <a:spcPts val="533"/>
              </a:spcAft>
            </a:pPr>
            <a:r>
              <a:rPr lang="en-US" sz="3200" dirty="0"/>
              <a:t>Spark Basics</a:t>
            </a:r>
          </a:p>
          <a:p>
            <a:pPr>
              <a:lnSpc>
                <a:spcPct val="100000"/>
              </a:lnSpc>
              <a:spcBef>
                <a:spcPts val="533"/>
              </a:spcBef>
              <a:spcAft>
                <a:spcPts val="533"/>
              </a:spcAft>
            </a:pPr>
            <a:r>
              <a:rPr lang="en-US" sz="3200" dirty="0"/>
              <a:t>Spark Programming</a:t>
            </a:r>
          </a:p>
          <a:p>
            <a:pPr>
              <a:lnSpc>
                <a:spcPct val="100000"/>
              </a:lnSpc>
              <a:spcBef>
                <a:spcPts val="533"/>
              </a:spcBef>
              <a:spcAft>
                <a:spcPts val="533"/>
              </a:spcAft>
            </a:pPr>
            <a:endParaRPr lang="en-US" sz="3200" dirty="0"/>
          </a:p>
        </p:txBody>
      </p:sp>
    </p:spTree>
    <p:extLst>
      <p:ext uri="{BB962C8B-B14F-4D97-AF65-F5344CB8AC3E}">
        <p14:creationId xmlns:p14="http://schemas.microsoft.com/office/powerpoint/2010/main" val="1655247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30</a:t>
            </a:fld>
            <a:endParaRPr/>
          </a:p>
        </p:txBody>
      </p:sp>
      <p:sp>
        <p:nvSpPr>
          <p:cNvPr id="208" name="Shape 208"/>
          <p:cNvSpPr txBox="1">
            <a:spLocks noGrp="1"/>
          </p:cNvSpPr>
          <p:nvPr>
            <p:ph type="body" idx="1"/>
          </p:nvPr>
        </p:nvSpPr>
        <p:spPr>
          <a:xfrm>
            <a:off x="699632" y="1318788"/>
            <a:ext cx="10613827" cy="5031315"/>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533"/>
              </a:spcBef>
              <a:spcAft>
                <a:spcPts val="533"/>
              </a:spcAft>
              <a:buNone/>
            </a:pPr>
            <a:r>
              <a:rPr lang="en-US" sz="3200" b="1" dirty="0">
                <a:ea typeface="Arial"/>
                <a:cs typeface="Arial"/>
                <a:sym typeface="Arial"/>
              </a:rPr>
              <a:t>Key Idea</a:t>
            </a:r>
            <a:r>
              <a:rPr lang="en-US" sz="3200" dirty="0">
                <a:ea typeface="Arial"/>
                <a:cs typeface="Arial"/>
                <a:sym typeface="Arial"/>
              </a:rPr>
              <a:t>: Write applications in terms of transformations on distributed datasets</a:t>
            </a:r>
            <a:endParaRPr sz="3200" dirty="0">
              <a:ea typeface="Arial"/>
              <a:cs typeface="Arial"/>
              <a:sym typeface="Arial"/>
            </a:endParaRPr>
          </a:p>
          <a:p>
            <a:pPr lvl="1">
              <a:lnSpc>
                <a:spcPct val="100000"/>
              </a:lnSpc>
              <a:spcBef>
                <a:spcPts val="533"/>
              </a:spcBef>
              <a:spcAft>
                <a:spcPts val="533"/>
              </a:spcAft>
            </a:pPr>
            <a:r>
              <a:rPr lang="en-US" sz="2800" dirty="0">
                <a:solidFill>
                  <a:srgbClr val="000000"/>
                </a:solidFill>
                <a:ea typeface="Arial"/>
                <a:cs typeface="Arial"/>
                <a:sym typeface="Arial"/>
              </a:rPr>
              <a:t>Collections of objects spread across a </a:t>
            </a:r>
            <a:r>
              <a:rPr lang="en-US" sz="2800" dirty="0">
                <a:ea typeface="Arial"/>
                <a:cs typeface="Arial"/>
                <a:sym typeface="Arial"/>
              </a:rPr>
              <a:t>Memory caching layer(cluster) that stores data in a distributed, fault-tolerant cache</a:t>
            </a:r>
          </a:p>
          <a:p>
            <a:pPr lvl="1">
              <a:lnSpc>
                <a:spcPct val="100000"/>
              </a:lnSpc>
              <a:spcBef>
                <a:spcPts val="533"/>
              </a:spcBef>
              <a:spcAft>
                <a:spcPts val="533"/>
              </a:spcAft>
            </a:pPr>
            <a:r>
              <a:rPr lang="en-US" sz="2800" dirty="0">
                <a:ea typeface="Arial"/>
                <a:cs typeface="Arial"/>
                <a:sym typeface="Arial"/>
              </a:rPr>
              <a:t>Can fall back to disk when dataset does not fit in memory</a:t>
            </a:r>
          </a:p>
          <a:p>
            <a:pPr lvl="1">
              <a:lnSpc>
                <a:spcPct val="100000"/>
              </a:lnSpc>
              <a:spcBef>
                <a:spcPts val="533"/>
              </a:spcBef>
              <a:spcAft>
                <a:spcPts val="533"/>
              </a:spcAft>
            </a:pPr>
            <a:r>
              <a:rPr lang="en-US" sz="2800" dirty="0">
                <a:solidFill>
                  <a:srgbClr val="000000"/>
                </a:solidFill>
                <a:ea typeface="Arial"/>
                <a:cs typeface="Arial"/>
                <a:sym typeface="Arial"/>
              </a:rPr>
              <a:t>Built through parallel transformations (map, filter, </a:t>
            </a:r>
            <a:r>
              <a:rPr lang="en-US" sz="2800" dirty="0">
                <a:ea typeface="Arial"/>
                <a:cs typeface="Arial"/>
                <a:sym typeface="Arial"/>
              </a:rPr>
              <a:t>group-by, join, </a:t>
            </a:r>
            <a:r>
              <a:rPr lang="en-US" sz="2800" dirty="0" err="1">
                <a:solidFill>
                  <a:srgbClr val="000000"/>
                </a:solidFill>
                <a:ea typeface="Arial"/>
                <a:cs typeface="Arial"/>
                <a:sym typeface="Arial"/>
              </a:rPr>
              <a:t>etc</a:t>
            </a:r>
            <a:r>
              <a:rPr lang="en-US" sz="2800" dirty="0">
                <a:solidFill>
                  <a:srgbClr val="000000"/>
                </a:solidFill>
                <a:ea typeface="Arial"/>
                <a:cs typeface="Arial"/>
                <a:sym typeface="Arial"/>
              </a:rPr>
              <a:t>)</a:t>
            </a:r>
          </a:p>
          <a:p>
            <a:pPr lvl="1">
              <a:lnSpc>
                <a:spcPct val="100000"/>
              </a:lnSpc>
              <a:spcBef>
                <a:spcPts val="533"/>
              </a:spcBef>
              <a:spcAft>
                <a:spcPts val="533"/>
              </a:spcAft>
            </a:pPr>
            <a:r>
              <a:rPr lang="en-US" sz="2800" dirty="0">
                <a:solidFill>
                  <a:srgbClr val="000000"/>
                </a:solidFill>
                <a:ea typeface="Arial"/>
                <a:cs typeface="Arial"/>
                <a:sym typeface="Arial"/>
              </a:rPr>
              <a:t>Automatically rebuilt on failure</a:t>
            </a:r>
          </a:p>
          <a:p>
            <a:pPr lvl="1">
              <a:lnSpc>
                <a:spcPct val="100000"/>
              </a:lnSpc>
              <a:spcBef>
                <a:spcPts val="533"/>
              </a:spcBef>
              <a:spcAft>
                <a:spcPts val="533"/>
              </a:spcAft>
            </a:pPr>
            <a:r>
              <a:rPr lang="en-US" sz="2800" dirty="0">
                <a:solidFill>
                  <a:srgbClr val="000000"/>
                </a:solidFill>
                <a:ea typeface="Arial"/>
                <a:cs typeface="Arial"/>
                <a:sym typeface="Arial"/>
              </a:rPr>
              <a:t>Controllable persistence (e.g. caching in RAM)</a:t>
            </a:r>
            <a:endParaRPr sz="28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901938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 -- Immutability</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31</a:t>
            </a:fld>
            <a:endParaRPr/>
          </a:p>
        </p:txBody>
      </p:sp>
      <p:sp>
        <p:nvSpPr>
          <p:cNvPr id="208" name="Shape 208"/>
          <p:cNvSpPr txBox="1">
            <a:spLocks noGrp="1"/>
          </p:cNvSpPr>
          <p:nvPr>
            <p:ph type="body" idx="1"/>
          </p:nvPr>
        </p:nvSpPr>
        <p:spPr>
          <a:xfrm>
            <a:off x="699632" y="1398061"/>
            <a:ext cx="10786800" cy="4335791"/>
          </a:xfrm>
          <a:prstGeom prst="rect">
            <a:avLst/>
          </a:prstGeom>
          <a:noFill/>
          <a:ln>
            <a:noFill/>
          </a:ln>
        </p:spPr>
        <p:txBody>
          <a:bodyPr spcFirstLastPara="1" vert="horz" wrap="square" lIns="45700" tIns="45700" rIns="45700" bIns="45700" rtlCol="0" anchor="t" anchorCtr="0">
            <a:noAutofit/>
          </a:bodyPr>
          <a:lstStyle/>
          <a:p>
            <a:pPr marL="457189" lvl="1" indent="-457189">
              <a:lnSpc>
                <a:spcPct val="100000"/>
              </a:lnSpc>
              <a:spcBef>
                <a:spcPts val="533"/>
              </a:spcBef>
              <a:spcAft>
                <a:spcPts val="533"/>
              </a:spcAft>
            </a:pPr>
            <a:r>
              <a:rPr lang="en-US" sz="3200" dirty="0">
                <a:solidFill>
                  <a:srgbClr val="000000"/>
                </a:solidFill>
                <a:ea typeface="Arial"/>
                <a:cs typeface="Arial"/>
                <a:sym typeface="Arial"/>
              </a:rPr>
              <a:t>Immutability </a:t>
            </a:r>
            <a:r>
              <a:rPr lang="en-US" sz="3200" dirty="0">
                <a:solidFill>
                  <a:srgbClr val="000000"/>
                </a:solidFill>
                <a:ea typeface="Arial"/>
                <a:cs typeface="Arial"/>
                <a:sym typeface="Wingdings" panose="05000000000000000000" pitchFamily="2" charset="2"/>
              </a:rPr>
              <a:t> lineage information  can be recreated at any time  Fault-tolerance</a:t>
            </a:r>
            <a:endParaRPr lang="en-US" sz="3200" dirty="0">
              <a:ea typeface="Arial"/>
              <a:cs typeface="Arial"/>
              <a:sym typeface="Arial"/>
            </a:endParaRPr>
          </a:p>
          <a:p>
            <a:pPr marL="457189" lvl="1" indent="-457189">
              <a:lnSpc>
                <a:spcPct val="100000"/>
              </a:lnSpc>
              <a:spcBef>
                <a:spcPts val="533"/>
              </a:spcBef>
              <a:spcAft>
                <a:spcPts val="533"/>
              </a:spcAft>
            </a:pPr>
            <a:r>
              <a:rPr lang="en-US" sz="3200" dirty="0">
                <a:ea typeface="Arial"/>
                <a:cs typeface="Arial"/>
                <a:sym typeface="Arial"/>
              </a:rPr>
              <a:t>Avoids data inconsistency problems </a:t>
            </a:r>
            <a:r>
              <a:rPr lang="en-US" sz="3200" dirty="0">
                <a:ea typeface="Arial"/>
                <a:cs typeface="Arial"/>
                <a:sym typeface="Wingdings" panose="05000000000000000000" pitchFamily="2" charset="2"/>
              </a:rPr>
              <a:t> no simultaneous updates  Correctness</a:t>
            </a:r>
          </a:p>
          <a:p>
            <a:pPr marL="457189" lvl="1" indent="-457189">
              <a:lnSpc>
                <a:spcPct val="100000"/>
              </a:lnSpc>
              <a:spcBef>
                <a:spcPts val="533"/>
              </a:spcBef>
              <a:spcAft>
                <a:spcPts val="533"/>
              </a:spcAft>
            </a:pPr>
            <a:r>
              <a:rPr lang="en-US" sz="3200" dirty="0">
                <a:ea typeface="Arial"/>
                <a:cs typeface="Arial"/>
                <a:sym typeface="Wingdings" panose="05000000000000000000" pitchFamily="2" charset="2"/>
              </a:rPr>
              <a:t>Easily live in memory as on disk  Caching  Safe to share across processes/tasks  Improves performance</a:t>
            </a:r>
          </a:p>
          <a:p>
            <a:pPr marL="457189" lvl="1" indent="-457189">
              <a:lnSpc>
                <a:spcPct val="100000"/>
              </a:lnSpc>
              <a:spcBef>
                <a:spcPts val="533"/>
              </a:spcBef>
              <a:spcAft>
                <a:spcPts val="533"/>
              </a:spcAft>
            </a:pPr>
            <a:r>
              <a:rPr lang="en-US" sz="3200" dirty="0">
                <a:ea typeface="Arial"/>
                <a:cs typeface="Arial"/>
                <a:sym typeface="Wingdings" panose="05000000000000000000" pitchFamily="2" charset="2"/>
              </a:rPr>
              <a:t>Tradeoff: </a:t>
            </a:r>
            <a:r>
              <a:rPr lang="en-US" sz="2800" dirty="0">
                <a:ea typeface="Arial"/>
                <a:cs typeface="Arial"/>
                <a:sym typeface="Wingdings" panose="05000000000000000000" pitchFamily="2" charset="2"/>
              </a:rPr>
              <a:t>(</a:t>
            </a:r>
            <a:r>
              <a:rPr lang="en-US" sz="2800" b="1" dirty="0">
                <a:solidFill>
                  <a:srgbClr val="00B050"/>
                </a:solidFill>
                <a:ea typeface="Arial"/>
                <a:cs typeface="Arial"/>
                <a:sym typeface="Wingdings" panose="05000000000000000000" pitchFamily="2" charset="2"/>
              </a:rPr>
              <a:t>Fault-tolerance &amp; Correctness</a:t>
            </a:r>
            <a:r>
              <a:rPr lang="en-US" sz="2800" dirty="0">
                <a:ea typeface="Arial"/>
                <a:cs typeface="Arial"/>
                <a:sym typeface="Wingdings" panose="05000000000000000000" pitchFamily="2" charset="2"/>
              </a:rPr>
              <a:t>)  vs (</a:t>
            </a:r>
            <a:r>
              <a:rPr lang="en-US" sz="2800" b="1" dirty="0">
                <a:solidFill>
                  <a:srgbClr val="FF0000"/>
                </a:solidFill>
                <a:ea typeface="Arial"/>
                <a:cs typeface="Arial"/>
                <a:sym typeface="Wingdings" panose="05000000000000000000" pitchFamily="2" charset="2"/>
              </a:rPr>
              <a:t>Disk Memory &amp; CPU</a:t>
            </a:r>
            <a:r>
              <a:rPr lang="en-US" sz="2800" dirty="0">
                <a:ea typeface="Arial"/>
                <a:cs typeface="Arial"/>
                <a:sym typeface="Wingdings" panose="05000000000000000000" pitchFamily="2" charset="2"/>
              </a:rPr>
              <a:t>)</a:t>
            </a:r>
          </a:p>
          <a:p>
            <a:pPr marL="0" lvl="1" indent="0">
              <a:lnSpc>
                <a:spcPct val="100000"/>
              </a:lnSpc>
              <a:spcBef>
                <a:spcPts val="533"/>
              </a:spcBef>
              <a:spcAft>
                <a:spcPts val="533"/>
              </a:spcAft>
              <a:buNone/>
            </a:pPr>
            <a:endParaRPr lang="en-US" sz="28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9489501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Creating a RDD</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32</a:t>
            </a:fld>
            <a:endParaRPr/>
          </a:p>
        </p:txBody>
      </p:sp>
      <p:sp>
        <p:nvSpPr>
          <p:cNvPr id="208" name="Shape 208"/>
          <p:cNvSpPr txBox="1">
            <a:spLocks noGrp="1"/>
          </p:cNvSpPr>
          <p:nvPr>
            <p:ph type="body" idx="1"/>
          </p:nvPr>
        </p:nvSpPr>
        <p:spPr>
          <a:xfrm>
            <a:off x="699632" y="1439390"/>
            <a:ext cx="10137701" cy="2469223"/>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533"/>
              </a:spcBef>
              <a:spcAft>
                <a:spcPts val="533"/>
              </a:spcAft>
              <a:buNone/>
            </a:pPr>
            <a:r>
              <a:rPr lang="en-US" sz="3200" dirty="0">
                <a:ea typeface="Arial"/>
                <a:cs typeface="Arial"/>
                <a:sym typeface="Arial"/>
              </a:rPr>
              <a:t>Three ways to create a RDD</a:t>
            </a:r>
            <a:endParaRPr sz="3200" dirty="0">
              <a:ea typeface="Arial"/>
              <a:cs typeface="Arial"/>
              <a:sym typeface="Arial"/>
            </a:endParaRPr>
          </a:p>
          <a:p>
            <a:pPr lvl="1">
              <a:lnSpc>
                <a:spcPct val="100000"/>
              </a:lnSpc>
              <a:spcBef>
                <a:spcPts val="533"/>
              </a:spcBef>
              <a:spcAft>
                <a:spcPts val="533"/>
              </a:spcAft>
            </a:pPr>
            <a:r>
              <a:rPr lang="en-US" sz="2800" dirty="0"/>
              <a:t>From a file or set of files</a:t>
            </a:r>
          </a:p>
          <a:p>
            <a:pPr lvl="1">
              <a:lnSpc>
                <a:spcPct val="100000"/>
              </a:lnSpc>
              <a:spcBef>
                <a:spcPts val="533"/>
              </a:spcBef>
              <a:spcAft>
                <a:spcPts val="533"/>
              </a:spcAft>
            </a:pPr>
            <a:r>
              <a:rPr lang="en-US" sz="2800" dirty="0"/>
              <a:t>From data in memory</a:t>
            </a:r>
          </a:p>
          <a:p>
            <a:pPr lvl="1">
              <a:lnSpc>
                <a:spcPct val="100000"/>
              </a:lnSpc>
              <a:spcBef>
                <a:spcPts val="533"/>
              </a:spcBef>
              <a:spcAft>
                <a:spcPts val="533"/>
              </a:spcAft>
            </a:pPr>
            <a:r>
              <a:rPr lang="en-US" sz="2800" dirty="0"/>
              <a:t>From another RDD</a:t>
            </a:r>
            <a:endParaRPr sz="3333"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900561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A File-based RDD</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33</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29A81812-6182-4FE5-8129-A1B15B5516B8}"/>
              </a:ext>
            </a:extLst>
          </p:cNvPr>
          <p:cNvPicPr>
            <a:picLocks noChangeAspect="1"/>
          </p:cNvPicPr>
          <p:nvPr/>
        </p:nvPicPr>
        <p:blipFill>
          <a:blip r:embed="rId3"/>
          <a:stretch>
            <a:fillRect/>
          </a:stretch>
        </p:blipFill>
        <p:spPr>
          <a:xfrm>
            <a:off x="1032389" y="1566617"/>
            <a:ext cx="10132204" cy="4535656"/>
          </a:xfrm>
          <a:prstGeom prst="rect">
            <a:avLst/>
          </a:prstGeom>
        </p:spPr>
      </p:pic>
    </p:spTree>
    <p:extLst>
      <p:ext uri="{BB962C8B-B14F-4D97-AF65-F5344CB8AC3E}">
        <p14:creationId xmlns:p14="http://schemas.microsoft.com/office/powerpoint/2010/main" val="8091919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Fundamentals</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34</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5" name="Picture 4">
            <a:extLst>
              <a:ext uri="{FF2B5EF4-FFF2-40B4-BE49-F238E27FC236}">
                <a16:creationId xmlns:a16="http://schemas.microsoft.com/office/drawing/2014/main" id="{176F7BBA-0DC0-487A-85A0-E3090A717C96}"/>
              </a:ext>
            </a:extLst>
          </p:cNvPr>
          <p:cNvPicPr>
            <a:picLocks noChangeAspect="1"/>
          </p:cNvPicPr>
          <p:nvPr/>
        </p:nvPicPr>
        <p:blipFill>
          <a:blip r:embed="rId3"/>
          <a:stretch>
            <a:fillRect/>
          </a:stretch>
        </p:blipFill>
        <p:spPr>
          <a:xfrm>
            <a:off x="699632" y="2211777"/>
            <a:ext cx="6310768" cy="3245336"/>
          </a:xfrm>
          <a:prstGeom prst="rect">
            <a:avLst/>
          </a:prstGeom>
        </p:spPr>
      </p:pic>
      <p:sp>
        <p:nvSpPr>
          <p:cNvPr id="10" name="Shape 208">
            <a:extLst>
              <a:ext uri="{FF2B5EF4-FFF2-40B4-BE49-F238E27FC236}">
                <a16:creationId xmlns:a16="http://schemas.microsoft.com/office/drawing/2014/main" id="{9406646A-4DF3-4DE5-AA90-6E62ECD35A90}"/>
              </a:ext>
            </a:extLst>
          </p:cNvPr>
          <p:cNvSpPr txBox="1">
            <a:spLocks/>
          </p:cNvSpPr>
          <p:nvPr/>
        </p:nvSpPr>
        <p:spPr>
          <a:xfrm>
            <a:off x="7210548" y="2117417"/>
            <a:ext cx="4113685" cy="3124532"/>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15000"/>
              </a:lnSpc>
              <a:spcBef>
                <a:spcPts val="1400"/>
              </a:spcBef>
            </a:pPr>
            <a:r>
              <a:rPr lang="en-US" sz="2800" dirty="0">
                <a:solidFill>
                  <a:schemeClr val="bg1">
                    <a:lumMod val="65000"/>
                  </a:schemeClr>
                </a:solidFill>
                <a:ea typeface="Arial"/>
                <a:cs typeface="Arial"/>
              </a:rPr>
              <a:t>Spark Context</a:t>
            </a:r>
          </a:p>
          <a:p>
            <a:pPr>
              <a:lnSpc>
                <a:spcPct val="115000"/>
              </a:lnSpc>
              <a:spcBef>
                <a:spcPts val="1400"/>
              </a:spcBef>
            </a:pPr>
            <a:r>
              <a:rPr lang="en-US" sz="2800" b="1" dirty="0">
                <a:solidFill>
                  <a:schemeClr val="bg1">
                    <a:lumMod val="65000"/>
                  </a:schemeClr>
                </a:solidFill>
                <a:ea typeface="Arial"/>
                <a:cs typeface="Arial"/>
              </a:rPr>
              <a:t>Resilient Distributed Data</a:t>
            </a:r>
          </a:p>
          <a:p>
            <a:pPr>
              <a:lnSpc>
                <a:spcPct val="115000"/>
              </a:lnSpc>
              <a:spcBef>
                <a:spcPts val="1400"/>
              </a:spcBef>
            </a:pPr>
            <a:r>
              <a:rPr lang="en-US" sz="2800" b="1" dirty="0">
                <a:ea typeface="Arial"/>
                <a:cs typeface="Arial"/>
              </a:rPr>
              <a:t>Transformations</a:t>
            </a:r>
          </a:p>
          <a:p>
            <a:pPr>
              <a:lnSpc>
                <a:spcPct val="115000"/>
              </a:lnSpc>
              <a:spcBef>
                <a:spcPts val="1400"/>
              </a:spcBef>
            </a:pPr>
            <a:r>
              <a:rPr lang="en-US" sz="2800" b="1" dirty="0">
                <a:ea typeface="Arial"/>
                <a:cs typeface="Arial"/>
              </a:rPr>
              <a:t>Actions</a:t>
            </a:r>
          </a:p>
        </p:txBody>
      </p:sp>
      <p:sp>
        <p:nvSpPr>
          <p:cNvPr id="11" name="Shape 200">
            <a:extLst>
              <a:ext uri="{FF2B5EF4-FFF2-40B4-BE49-F238E27FC236}">
                <a16:creationId xmlns:a16="http://schemas.microsoft.com/office/drawing/2014/main" id="{2E549482-B220-40E1-87E1-9DB835788944}"/>
              </a:ext>
            </a:extLst>
          </p:cNvPr>
          <p:cNvSpPr txBox="1">
            <a:spLocks/>
          </p:cNvSpPr>
          <p:nvPr/>
        </p:nvSpPr>
        <p:spPr>
          <a:xfrm>
            <a:off x="699632" y="1300482"/>
            <a:ext cx="7688230" cy="72764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467"/>
              </a:spcBef>
              <a:spcAft>
                <a:spcPts val="467"/>
              </a:spcAft>
              <a:buNone/>
            </a:pPr>
            <a:r>
              <a:rPr lang="en-US" sz="3200" dirty="0"/>
              <a:t>Example of an application:</a:t>
            </a:r>
            <a:endParaRPr lang="en-US" sz="3200" dirty="0">
              <a:solidFill>
                <a:srgbClr val="000000"/>
              </a:solidFill>
              <a:ea typeface="Arial"/>
              <a:cs typeface="Arial"/>
            </a:endParaRPr>
          </a:p>
        </p:txBody>
      </p:sp>
    </p:spTree>
    <p:extLst>
      <p:ext uri="{BB962C8B-B14F-4D97-AF65-F5344CB8AC3E}">
        <p14:creationId xmlns:p14="http://schemas.microsoft.com/office/powerpoint/2010/main" val="561825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 Operations</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35</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B023B0D-07B8-403D-9E03-2E72D427CFFB}"/>
              </a:ext>
            </a:extLst>
          </p:cNvPr>
          <p:cNvSpPr txBox="1">
            <a:spLocks/>
          </p:cNvSpPr>
          <p:nvPr/>
        </p:nvSpPr>
        <p:spPr>
          <a:xfrm>
            <a:off x="699632" y="1456710"/>
            <a:ext cx="5644341" cy="2655509"/>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spcBef>
                <a:spcPts val="533"/>
              </a:spcBef>
              <a:spcAft>
                <a:spcPts val="533"/>
              </a:spcAft>
              <a:buNone/>
            </a:pPr>
            <a:r>
              <a:rPr lang="en-US" sz="3200" dirty="0">
                <a:ea typeface="Arial"/>
                <a:cs typeface="Arial"/>
              </a:rPr>
              <a:t>Two types of operations</a:t>
            </a:r>
          </a:p>
          <a:p>
            <a:pPr marL="0" indent="0">
              <a:lnSpc>
                <a:spcPct val="100000"/>
              </a:lnSpc>
              <a:spcBef>
                <a:spcPts val="533"/>
              </a:spcBef>
              <a:spcAft>
                <a:spcPts val="533"/>
              </a:spcAft>
              <a:buNone/>
            </a:pPr>
            <a:r>
              <a:rPr lang="en-US" sz="3200" b="1" dirty="0">
                <a:ea typeface="Arial"/>
                <a:cs typeface="Arial"/>
              </a:rPr>
              <a:t>Transformations</a:t>
            </a:r>
            <a:r>
              <a:rPr lang="en-US" sz="3200" dirty="0">
                <a:ea typeface="Arial"/>
                <a:cs typeface="Arial"/>
              </a:rPr>
              <a:t>: Define a new RDD based on current RDD(s)</a:t>
            </a:r>
          </a:p>
          <a:p>
            <a:pPr marL="0" indent="0">
              <a:lnSpc>
                <a:spcPct val="100000"/>
              </a:lnSpc>
              <a:spcBef>
                <a:spcPts val="533"/>
              </a:spcBef>
              <a:spcAft>
                <a:spcPts val="533"/>
              </a:spcAft>
              <a:buNone/>
            </a:pPr>
            <a:r>
              <a:rPr lang="en-US" sz="3200" b="1" dirty="0">
                <a:ea typeface="Arial"/>
                <a:cs typeface="Arial"/>
              </a:rPr>
              <a:t>Actions</a:t>
            </a:r>
            <a:r>
              <a:rPr lang="en-US" sz="3200" dirty="0">
                <a:ea typeface="Arial"/>
                <a:cs typeface="Arial"/>
              </a:rPr>
              <a:t>: return values</a:t>
            </a:r>
          </a:p>
        </p:txBody>
      </p:sp>
      <p:pic>
        <p:nvPicPr>
          <p:cNvPr id="3" name="Picture 2">
            <a:extLst>
              <a:ext uri="{FF2B5EF4-FFF2-40B4-BE49-F238E27FC236}">
                <a16:creationId xmlns:a16="http://schemas.microsoft.com/office/drawing/2014/main" id="{421CF4FF-3587-44ED-A8F7-FD90C86CD2C1}"/>
              </a:ext>
            </a:extLst>
          </p:cNvPr>
          <p:cNvPicPr>
            <a:picLocks noChangeAspect="1"/>
          </p:cNvPicPr>
          <p:nvPr/>
        </p:nvPicPr>
        <p:blipFill>
          <a:blip r:embed="rId3"/>
          <a:stretch>
            <a:fillRect/>
          </a:stretch>
        </p:blipFill>
        <p:spPr>
          <a:xfrm>
            <a:off x="6986893" y="1456709"/>
            <a:ext cx="3773136" cy="1309172"/>
          </a:xfrm>
          <a:prstGeom prst="rect">
            <a:avLst/>
          </a:prstGeom>
        </p:spPr>
      </p:pic>
      <p:pic>
        <p:nvPicPr>
          <p:cNvPr id="4" name="Picture 3">
            <a:extLst>
              <a:ext uri="{FF2B5EF4-FFF2-40B4-BE49-F238E27FC236}">
                <a16:creationId xmlns:a16="http://schemas.microsoft.com/office/drawing/2014/main" id="{913691FA-EB41-496E-87DC-55677BE10E0C}"/>
              </a:ext>
            </a:extLst>
          </p:cNvPr>
          <p:cNvPicPr>
            <a:picLocks noChangeAspect="1"/>
          </p:cNvPicPr>
          <p:nvPr/>
        </p:nvPicPr>
        <p:blipFill>
          <a:blip r:embed="rId4"/>
          <a:stretch>
            <a:fillRect/>
          </a:stretch>
        </p:blipFill>
        <p:spPr>
          <a:xfrm>
            <a:off x="7131545" y="2970351"/>
            <a:ext cx="3083084" cy="1309172"/>
          </a:xfrm>
          <a:prstGeom prst="rect">
            <a:avLst/>
          </a:prstGeom>
        </p:spPr>
      </p:pic>
      <p:pic>
        <p:nvPicPr>
          <p:cNvPr id="10" name="Picture 9">
            <a:extLst>
              <a:ext uri="{FF2B5EF4-FFF2-40B4-BE49-F238E27FC236}">
                <a16:creationId xmlns:a16="http://schemas.microsoft.com/office/drawing/2014/main" id="{3E08546E-55DD-44A0-868C-22F2E2874E81}"/>
              </a:ext>
            </a:extLst>
          </p:cNvPr>
          <p:cNvPicPr>
            <a:picLocks noChangeAspect="1"/>
          </p:cNvPicPr>
          <p:nvPr/>
        </p:nvPicPr>
        <p:blipFill>
          <a:blip r:embed="rId5"/>
          <a:stretch>
            <a:fillRect/>
          </a:stretch>
        </p:blipFill>
        <p:spPr>
          <a:xfrm>
            <a:off x="2922533" y="4471979"/>
            <a:ext cx="4891473" cy="1858624"/>
          </a:xfrm>
          <a:prstGeom prst="rect">
            <a:avLst/>
          </a:prstGeom>
        </p:spPr>
      </p:pic>
    </p:spTree>
    <p:extLst>
      <p:ext uri="{BB962C8B-B14F-4D97-AF65-F5344CB8AC3E}">
        <p14:creationId xmlns:p14="http://schemas.microsoft.com/office/powerpoint/2010/main" val="3031312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84270" y="336614"/>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 Transformations</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36</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CD92E4FA-DA96-4B69-ABCE-5073EAF83493}"/>
              </a:ext>
            </a:extLst>
          </p:cNvPr>
          <p:cNvSpPr txBox="1">
            <a:spLocks/>
          </p:cNvSpPr>
          <p:nvPr/>
        </p:nvSpPr>
        <p:spPr>
          <a:xfrm>
            <a:off x="699632" y="1338629"/>
            <a:ext cx="10461992" cy="460731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t>Set of operations on a RDD that define how they should be transformed</a:t>
            </a:r>
          </a:p>
          <a:p>
            <a:pPr>
              <a:lnSpc>
                <a:spcPct val="100000"/>
              </a:lnSpc>
              <a:spcBef>
                <a:spcPts val="533"/>
              </a:spcBef>
              <a:spcAft>
                <a:spcPts val="533"/>
              </a:spcAft>
            </a:pPr>
            <a:r>
              <a:rPr lang="en-US" sz="3200" dirty="0"/>
              <a:t>As in relational algebra, the application of a transformation to an RDD yields a new RDD (because RDD are immutable)</a:t>
            </a:r>
          </a:p>
          <a:p>
            <a:pPr>
              <a:lnSpc>
                <a:spcPct val="100000"/>
              </a:lnSpc>
              <a:spcBef>
                <a:spcPts val="533"/>
              </a:spcBef>
              <a:spcAft>
                <a:spcPts val="533"/>
              </a:spcAft>
            </a:pPr>
            <a:r>
              <a:rPr lang="en-US" sz="3200" dirty="0"/>
              <a:t>Transformations are lazily evaluated, which allow for optimizations to take place before execution</a:t>
            </a:r>
            <a:endParaRPr lang="en-US" sz="3200" dirty="0">
              <a:ea typeface="Arial"/>
              <a:cs typeface="Arial"/>
            </a:endParaRPr>
          </a:p>
          <a:p>
            <a:pPr>
              <a:lnSpc>
                <a:spcPct val="100000"/>
              </a:lnSpc>
              <a:spcBef>
                <a:spcPts val="533"/>
              </a:spcBef>
              <a:spcAft>
                <a:spcPts val="533"/>
              </a:spcAft>
            </a:pPr>
            <a:r>
              <a:rPr lang="en-US" sz="3200" dirty="0">
                <a:ea typeface="Arial"/>
                <a:cs typeface="Arial"/>
              </a:rPr>
              <a:t>Examples: </a:t>
            </a:r>
            <a:r>
              <a:rPr lang="en-US" sz="3200" dirty="0"/>
              <a:t>map(), filter(), </a:t>
            </a:r>
            <a:r>
              <a:rPr lang="en-US" sz="3200" dirty="0" err="1"/>
              <a:t>groupByKey</a:t>
            </a:r>
            <a:r>
              <a:rPr lang="en-US" sz="3200" dirty="0"/>
              <a:t>(), </a:t>
            </a:r>
            <a:r>
              <a:rPr lang="en-US" sz="3200" dirty="0" err="1"/>
              <a:t>sortByKey</a:t>
            </a:r>
            <a:r>
              <a:rPr lang="en-US" sz="3200" dirty="0"/>
              <a:t>(), etc.</a:t>
            </a:r>
          </a:p>
        </p:txBody>
      </p:sp>
    </p:spTree>
    <p:extLst>
      <p:ext uri="{BB962C8B-B14F-4D97-AF65-F5344CB8AC3E}">
        <p14:creationId xmlns:p14="http://schemas.microsoft.com/office/powerpoint/2010/main" val="9448459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57894" y="229373"/>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Example: map and filter Transformations</a:t>
            </a:r>
            <a:endParaRPr sz="4400"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37</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3" name="Picture 2">
            <a:extLst>
              <a:ext uri="{FF2B5EF4-FFF2-40B4-BE49-F238E27FC236}">
                <a16:creationId xmlns:a16="http://schemas.microsoft.com/office/drawing/2014/main" id="{0AF3DCCD-7638-42BA-96A0-AE314EDCF616}"/>
              </a:ext>
            </a:extLst>
          </p:cNvPr>
          <p:cNvPicPr>
            <a:picLocks noChangeAspect="1"/>
          </p:cNvPicPr>
          <p:nvPr/>
        </p:nvPicPr>
        <p:blipFill>
          <a:blip r:embed="rId3"/>
          <a:stretch>
            <a:fillRect/>
          </a:stretch>
        </p:blipFill>
        <p:spPr>
          <a:xfrm>
            <a:off x="1742215" y="1401092"/>
            <a:ext cx="8236832" cy="4901553"/>
          </a:xfrm>
          <a:prstGeom prst="rect">
            <a:avLst/>
          </a:prstGeom>
        </p:spPr>
      </p:pic>
    </p:spTree>
    <p:extLst>
      <p:ext uri="{BB962C8B-B14F-4D97-AF65-F5344CB8AC3E}">
        <p14:creationId xmlns:p14="http://schemas.microsoft.com/office/powerpoint/2010/main" val="1454114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40309" y="336614"/>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 Actions</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38</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9" name="Shape 208">
            <a:extLst>
              <a:ext uri="{FF2B5EF4-FFF2-40B4-BE49-F238E27FC236}">
                <a16:creationId xmlns:a16="http://schemas.microsoft.com/office/drawing/2014/main" id="{CD92E4FA-DA96-4B69-ABCE-5073EAF83493}"/>
              </a:ext>
            </a:extLst>
          </p:cNvPr>
          <p:cNvSpPr txBox="1">
            <a:spLocks/>
          </p:cNvSpPr>
          <p:nvPr/>
        </p:nvSpPr>
        <p:spPr>
          <a:xfrm>
            <a:off x="699632" y="1338629"/>
            <a:ext cx="10786800" cy="5132075"/>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933" dirty="0"/>
              <a:t>Apply transformation chains on RDDs, eventually performing some additional operations (e.g., counting)</a:t>
            </a:r>
          </a:p>
          <a:p>
            <a:r>
              <a:rPr lang="en-US" sz="2933" dirty="0"/>
              <a:t>Some actions only store data to an external data source (e.g. HDFS), others fetch data from the RDD (and its transformation chain) upon which the action is applied, and convey it to the driver</a:t>
            </a:r>
          </a:p>
          <a:p>
            <a:r>
              <a:rPr lang="en-US" sz="2933" dirty="0">
                <a:ea typeface="Arial"/>
                <a:cs typeface="Arial"/>
              </a:rPr>
              <a:t>Some common actions</a:t>
            </a:r>
          </a:p>
          <a:p>
            <a:pPr lvl="1">
              <a:buSzPct val="60000"/>
              <a:buFont typeface="Wingdings" panose="05000000000000000000" pitchFamily="2" charset="2"/>
              <a:buChar char="Ø"/>
            </a:pPr>
            <a:r>
              <a:rPr lang="en-US" sz="2800" dirty="0"/>
              <a:t>count() – return the number of elements</a:t>
            </a:r>
          </a:p>
          <a:p>
            <a:pPr lvl="1">
              <a:buSzPct val="60000"/>
              <a:buFont typeface="Wingdings" panose="05000000000000000000" pitchFamily="2" charset="2"/>
              <a:buChar char="Ø"/>
            </a:pPr>
            <a:r>
              <a:rPr lang="en-US" sz="2800" dirty="0"/>
              <a:t>take(</a:t>
            </a:r>
            <a:r>
              <a:rPr lang="en-US" sz="2800" i="1" dirty="0"/>
              <a:t>n</a:t>
            </a:r>
            <a:r>
              <a:rPr lang="en-US" sz="2800" dirty="0"/>
              <a:t>) – return an array of the first </a:t>
            </a:r>
            <a:r>
              <a:rPr lang="en-US" sz="2800" i="1" dirty="0"/>
              <a:t>n </a:t>
            </a:r>
            <a:r>
              <a:rPr lang="en-US" sz="2800" dirty="0"/>
              <a:t>elements</a:t>
            </a:r>
          </a:p>
          <a:p>
            <a:pPr lvl="1">
              <a:buSzPct val="60000"/>
              <a:buFont typeface="Wingdings" panose="05000000000000000000" pitchFamily="2" charset="2"/>
              <a:buChar char="Ø"/>
            </a:pPr>
            <a:r>
              <a:rPr lang="en-US" sz="2800" dirty="0"/>
              <a:t>collect()– return an array of all elements</a:t>
            </a:r>
          </a:p>
          <a:p>
            <a:pPr lvl="1">
              <a:buSzPct val="60000"/>
              <a:buFont typeface="Wingdings" panose="05000000000000000000" pitchFamily="2" charset="2"/>
              <a:buChar char="Ø"/>
            </a:pPr>
            <a:r>
              <a:rPr lang="en-US" sz="2800" dirty="0" err="1"/>
              <a:t>saveAsTextFile</a:t>
            </a:r>
            <a:r>
              <a:rPr lang="en-US" sz="2800" dirty="0"/>
              <a:t>(</a:t>
            </a:r>
            <a:r>
              <a:rPr lang="en-US" sz="2800" i="1" dirty="0"/>
              <a:t>file</a:t>
            </a:r>
            <a:r>
              <a:rPr lang="en-US" sz="2800" dirty="0"/>
              <a:t>) – save to text file(s)</a:t>
            </a:r>
            <a:endParaRPr lang="en-US" sz="2800" dirty="0">
              <a:ea typeface="Arial"/>
              <a:cs typeface="Arial"/>
            </a:endParaRPr>
          </a:p>
          <a:p>
            <a:endParaRPr lang="en-US" sz="2933" dirty="0">
              <a:ea typeface="Arial"/>
              <a:cs typeface="Arial"/>
            </a:endParaRPr>
          </a:p>
        </p:txBody>
      </p:sp>
    </p:spTree>
    <p:extLst>
      <p:ext uri="{BB962C8B-B14F-4D97-AF65-F5344CB8AC3E}">
        <p14:creationId xmlns:p14="http://schemas.microsoft.com/office/powerpoint/2010/main" val="2240170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79322" y="342886"/>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(1)</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39</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2" name="Picture 1">
            <a:extLst>
              <a:ext uri="{FF2B5EF4-FFF2-40B4-BE49-F238E27FC236}">
                <a16:creationId xmlns:a16="http://schemas.microsoft.com/office/drawing/2014/main" id="{BA221E2E-2D3E-4BA0-9565-F9281C8BB92B}"/>
              </a:ext>
            </a:extLst>
          </p:cNvPr>
          <p:cNvPicPr>
            <a:picLocks noChangeAspect="1"/>
          </p:cNvPicPr>
          <p:nvPr/>
        </p:nvPicPr>
        <p:blipFill>
          <a:blip r:embed="rId3"/>
          <a:stretch>
            <a:fillRect/>
          </a:stretch>
        </p:blipFill>
        <p:spPr>
          <a:xfrm>
            <a:off x="7749111" y="1562244"/>
            <a:ext cx="3250164" cy="1356528"/>
          </a:xfrm>
          <a:prstGeom prst="rect">
            <a:avLst/>
          </a:prstGeom>
        </p:spPr>
      </p:pic>
      <p:pic>
        <p:nvPicPr>
          <p:cNvPr id="4" name="Picture 3">
            <a:extLst>
              <a:ext uri="{FF2B5EF4-FFF2-40B4-BE49-F238E27FC236}">
                <a16:creationId xmlns:a16="http://schemas.microsoft.com/office/drawing/2014/main" id="{BA9B083B-062C-4F4A-8E2F-269218824AFF}"/>
              </a:ext>
            </a:extLst>
          </p:cNvPr>
          <p:cNvPicPr>
            <a:picLocks noChangeAspect="1"/>
          </p:cNvPicPr>
          <p:nvPr/>
        </p:nvPicPr>
        <p:blipFill>
          <a:blip r:embed="rId4"/>
          <a:stretch>
            <a:fillRect/>
          </a:stretch>
        </p:blipFill>
        <p:spPr>
          <a:xfrm>
            <a:off x="779322" y="2918773"/>
            <a:ext cx="4594225" cy="2349751"/>
          </a:xfrm>
          <a:prstGeom prst="rect">
            <a:avLst/>
          </a:prstGeom>
        </p:spPr>
      </p:pic>
    </p:spTree>
    <p:extLst>
      <p:ext uri="{BB962C8B-B14F-4D97-AF65-F5344CB8AC3E}">
        <p14:creationId xmlns:p14="http://schemas.microsoft.com/office/powerpoint/2010/main" val="511964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94351" y="324296"/>
            <a:ext cx="10786800" cy="795528"/>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History of Hadoop and Spark</a:t>
            </a:r>
            <a:endParaRPr dirty="0">
              <a:solidFill>
                <a:srgbClr val="C00000"/>
              </a:solidFill>
              <a:ea typeface="Arial"/>
              <a:cs typeface="Arial"/>
              <a:sym typeface="Arial"/>
            </a:endParaRPr>
          </a:p>
        </p:txBody>
      </p:sp>
      <p:sp>
        <p:nvSpPr>
          <p:cNvPr id="115" name="Shape 11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a:t>
            </a:fld>
            <a:endParaRPr/>
          </a:p>
        </p:txBody>
      </p:sp>
      <p:sp>
        <p:nvSpPr>
          <p:cNvPr id="46" name="Line 2">
            <a:extLst>
              <a:ext uri="{FF2B5EF4-FFF2-40B4-BE49-F238E27FC236}">
                <a16:creationId xmlns:a16="http://schemas.microsoft.com/office/drawing/2014/main" id="{B21B9ACE-3206-4D32-A621-EB1C055E02B2}"/>
              </a:ext>
            </a:extLst>
          </p:cNvPr>
          <p:cNvSpPr/>
          <p:nvPr/>
        </p:nvSpPr>
        <p:spPr>
          <a:xfrm>
            <a:off x="600041" y="1119824"/>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11" name="Picture 10">
            <a:extLst>
              <a:ext uri="{FF2B5EF4-FFF2-40B4-BE49-F238E27FC236}">
                <a16:creationId xmlns:a16="http://schemas.microsoft.com/office/drawing/2014/main" id="{9F522C6E-10CD-4E51-AC5F-BEFF5FC644F3}"/>
              </a:ext>
            </a:extLst>
          </p:cNvPr>
          <p:cNvPicPr>
            <a:picLocks noChangeAspect="1"/>
          </p:cNvPicPr>
          <p:nvPr/>
        </p:nvPicPr>
        <p:blipFill>
          <a:blip r:embed="rId3"/>
          <a:stretch>
            <a:fillRect/>
          </a:stretch>
        </p:blipFill>
        <p:spPr>
          <a:xfrm>
            <a:off x="1353321" y="1762640"/>
            <a:ext cx="9485359" cy="3829232"/>
          </a:xfrm>
          <a:prstGeom prst="rect">
            <a:avLst/>
          </a:prstGeom>
        </p:spPr>
      </p:pic>
    </p:spTree>
    <p:extLst>
      <p:ext uri="{BB962C8B-B14F-4D97-AF65-F5344CB8AC3E}">
        <p14:creationId xmlns:p14="http://schemas.microsoft.com/office/powerpoint/2010/main" val="939831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87555" y="346698"/>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(2)</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40</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5" name="Picture 4">
            <a:extLst>
              <a:ext uri="{FF2B5EF4-FFF2-40B4-BE49-F238E27FC236}">
                <a16:creationId xmlns:a16="http://schemas.microsoft.com/office/drawing/2014/main" id="{497BA67D-779B-438E-B47F-5E90515AE213}"/>
              </a:ext>
            </a:extLst>
          </p:cNvPr>
          <p:cNvPicPr>
            <a:picLocks noChangeAspect="1"/>
          </p:cNvPicPr>
          <p:nvPr/>
        </p:nvPicPr>
        <p:blipFill>
          <a:blip r:embed="rId3"/>
          <a:stretch>
            <a:fillRect/>
          </a:stretch>
        </p:blipFill>
        <p:spPr>
          <a:xfrm>
            <a:off x="8267682" y="1934976"/>
            <a:ext cx="2569652" cy="2057251"/>
          </a:xfrm>
          <a:prstGeom prst="rect">
            <a:avLst/>
          </a:prstGeom>
        </p:spPr>
      </p:pic>
      <p:pic>
        <p:nvPicPr>
          <p:cNvPr id="8" name="Picture 7">
            <a:extLst>
              <a:ext uri="{FF2B5EF4-FFF2-40B4-BE49-F238E27FC236}">
                <a16:creationId xmlns:a16="http://schemas.microsoft.com/office/drawing/2014/main" id="{588FD881-1AD7-4047-AE0A-625655847374}"/>
              </a:ext>
            </a:extLst>
          </p:cNvPr>
          <p:cNvPicPr>
            <a:picLocks noChangeAspect="1"/>
          </p:cNvPicPr>
          <p:nvPr/>
        </p:nvPicPr>
        <p:blipFill>
          <a:blip r:embed="rId4"/>
          <a:stretch>
            <a:fillRect/>
          </a:stretch>
        </p:blipFill>
        <p:spPr>
          <a:xfrm>
            <a:off x="680395" y="2963601"/>
            <a:ext cx="4516357" cy="2213251"/>
          </a:xfrm>
          <a:prstGeom prst="rect">
            <a:avLst/>
          </a:prstGeom>
        </p:spPr>
      </p:pic>
    </p:spTree>
    <p:extLst>
      <p:ext uri="{BB962C8B-B14F-4D97-AF65-F5344CB8AC3E}">
        <p14:creationId xmlns:p14="http://schemas.microsoft.com/office/powerpoint/2010/main" val="478010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31517" y="307456"/>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(3)</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41</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2" name="Picture 1">
            <a:extLst>
              <a:ext uri="{FF2B5EF4-FFF2-40B4-BE49-F238E27FC236}">
                <a16:creationId xmlns:a16="http://schemas.microsoft.com/office/drawing/2014/main" id="{16F4647B-C739-42CC-8349-1DBFA8E67529}"/>
              </a:ext>
            </a:extLst>
          </p:cNvPr>
          <p:cNvPicPr>
            <a:picLocks noChangeAspect="1"/>
          </p:cNvPicPr>
          <p:nvPr/>
        </p:nvPicPr>
        <p:blipFill>
          <a:blip r:embed="rId3"/>
          <a:stretch>
            <a:fillRect/>
          </a:stretch>
        </p:blipFill>
        <p:spPr>
          <a:xfrm>
            <a:off x="8306616" y="1633105"/>
            <a:ext cx="2530717" cy="3178500"/>
          </a:xfrm>
          <a:prstGeom prst="rect">
            <a:avLst/>
          </a:prstGeom>
        </p:spPr>
      </p:pic>
      <p:pic>
        <p:nvPicPr>
          <p:cNvPr id="3" name="Picture 2">
            <a:extLst>
              <a:ext uri="{FF2B5EF4-FFF2-40B4-BE49-F238E27FC236}">
                <a16:creationId xmlns:a16="http://schemas.microsoft.com/office/drawing/2014/main" id="{E63D7E5F-7729-4916-8318-4FB885168CA1}"/>
              </a:ext>
            </a:extLst>
          </p:cNvPr>
          <p:cNvPicPr>
            <a:picLocks noChangeAspect="1"/>
          </p:cNvPicPr>
          <p:nvPr/>
        </p:nvPicPr>
        <p:blipFill>
          <a:blip r:embed="rId4"/>
          <a:stretch>
            <a:fillRect/>
          </a:stretch>
        </p:blipFill>
        <p:spPr>
          <a:xfrm>
            <a:off x="699633" y="2748367"/>
            <a:ext cx="4817764" cy="2381757"/>
          </a:xfrm>
          <a:prstGeom prst="rect">
            <a:avLst/>
          </a:prstGeom>
        </p:spPr>
      </p:pic>
    </p:spTree>
    <p:extLst>
      <p:ext uri="{BB962C8B-B14F-4D97-AF65-F5344CB8AC3E}">
        <p14:creationId xmlns:p14="http://schemas.microsoft.com/office/powerpoint/2010/main" val="225392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(4)</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42</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4" name="Picture 3">
            <a:extLst>
              <a:ext uri="{FF2B5EF4-FFF2-40B4-BE49-F238E27FC236}">
                <a16:creationId xmlns:a16="http://schemas.microsoft.com/office/drawing/2014/main" id="{4914CBAA-71B1-47D1-A024-4C3B78A285FB}"/>
              </a:ext>
            </a:extLst>
          </p:cNvPr>
          <p:cNvPicPr>
            <a:picLocks noChangeAspect="1"/>
          </p:cNvPicPr>
          <p:nvPr/>
        </p:nvPicPr>
        <p:blipFill>
          <a:blip r:embed="rId3"/>
          <a:stretch>
            <a:fillRect/>
          </a:stretch>
        </p:blipFill>
        <p:spPr>
          <a:xfrm>
            <a:off x="8034821" y="1649497"/>
            <a:ext cx="2569652" cy="4163251"/>
          </a:xfrm>
          <a:prstGeom prst="rect">
            <a:avLst/>
          </a:prstGeom>
        </p:spPr>
      </p:pic>
      <p:pic>
        <p:nvPicPr>
          <p:cNvPr id="5" name="Picture 4">
            <a:extLst>
              <a:ext uri="{FF2B5EF4-FFF2-40B4-BE49-F238E27FC236}">
                <a16:creationId xmlns:a16="http://schemas.microsoft.com/office/drawing/2014/main" id="{78A607F3-429E-47CA-AC03-617029732C26}"/>
              </a:ext>
            </a:extLst>
          </p:cNvPr>
          <p:cNvPicPr>
            <a:picLocks noChangeAspect="1"/>
          </p:cNvPicPr>
          <p:nvPr/>
        </p:nvPicPr>
        <p:blipFill>
          <a:blip r:embed="rId4"/>
          <a:stretch>
            <a:fillRect/>
          </a:stretch>
        </p:blipFill>
        <p:spPr>
          <a:xfrm>
            <a:off x="699633" y="2955442"/>
            <a:ext cx="4594225" cy="2242500"/>
          </a:xfrm>
          <a:prstGeom prst="rect">
            <a:avLst/>
          </a:prstGeom>
        </p:spPr>
      </p:pic>
    </p:spTree>
    <p:extLst>
      <p:ext uri="{BB962C8B-B14F-4D97-AF65-F5344CB8AC3E}">
        <p14:creationId xmlns:p14="http://schemas.microsoft.com/office/powerpoint/2010/main" val="3662323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96348" y="407442"/>
            <a:ext cx="10786800" cy="655508"/>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Lazy Execution of RDDs (5)</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43</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0196FF30-4279-4AFB-B591-E09E4A7E3F47}"/>
              </a:ext>
            </a:extLst>
          </p:cNvPr>
          <p:cNvSpPr txBox="1">
            <a:spLocks/>
          </p:cNvSpPr>
          <p:nvPr/>
        </p:nvSpPr>
        <p:spPr>
          <a:xfrm>
            <a:off x="699632" y="1456709"/>
            <a:ext cx="6326267" cy="1291657"/>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t>Data in RDDs is not processed until an action is performed</a:t>
            </a:r>
            <a:endParaRPr lang="en-US" sz="3200" dirty="0">
              <a:ea typeface="Arial"/>
              <a:cs typeface="Arial"/>
            </a:endParaRPr>
          </a:p>
        </p:txBody>
      </p:sp>
      <p:pic>
        <p:nvPicPr>
          <p:cNvPr id="2" name="Picture 1">
            <a:extLst>
              <a:ext uri="{FF2B5EF4-FFF2-40B4-BE49-F238E27FC236}">
                <a16:creationId xmlns:a16="http://schemas.microsoft.com/office/drawing/2014/main" id="{79F29171-9BCF-41CF-BC4A-55FAA750B225}"/>
              </a:ext>
            </a:extLst>
          </p:cNvPr>
          <p:cNvPicPr>
            <a:picLocks noChangeAspect="1"/>
          </p:cNvPicPr>
          <p:nvPr/>
        </p:nvPicPr>
        <p:blipFill>
          <a:blip r:embed="rId3"/>
          <a:stretch>
            <a:fillRect/>
          </a:stretch>
        </p:blipFill>
        <p:spPr>
          <a:xfrm>
            <a:off x="8267682" y="1591945"/>
            <a:ext cx="2569652" cy="4485000"/>
          </a:xfrm>
          <a:prstGeom prst="rect">
            <a:avLst/>
          </a:prstGeom>
        </p:spPr>
      </p:pic>
      <p:pic>
        <p:nvPicPr>
          <p:cNvPr id="3" name="Picture 2">
            <a:extLst>
              <a:ext uri="{FF2B5EF4-FFF2-40B4-BE49-F238E27FC236}">
                <a16:creationId xmlns:a16="http://schemas.microsoft.com/office/drawing/2014/main" id="{935C86D8-FFFE-47BB-B185-61FAFF425D61}"/>
              </a:ext>
            </a:extLst>
          </p:cNvPr>
          <p:cNvPicPr>
            <a:picLocks noChangeAspect="1"/>
          </p:cNvPicPr>
          <p:nvPr/>
        </p:nvPicPr>
        <p:blipFill>
          <a:blip r:embed="rId4"/>
          <a:stretch>
            <a:fillRect/>
          </a:stretch>
        </p:blipFill>
        <p:spPr>
          <a:xfrm>
            <a:off x="707562" y="2748365"/>
            <a:ext cx="4555292" cy="2213251"/>
          </a:xfrm>
          <a:prstGeom prst="rect">
            <a:avLst/>
          </a:prstGeom>
        </p:spPr>
      </p:pic>
    </p:spTree>
    <p:extLst>
      <p:ext uri="{BB962C8B-B14F-4D97-AF65-F5344CB8AC3E}">
        <p14:creationId xmlns:p14="http://schemas.microsoft.com/office/powerpoint/2010/main" val="874623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811274" y="390684"/>
            <a:ext cx="10786800" cy="695137"/>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Log Mining</a:t>
            </a:r>
            <a:endParaRPr dirty="0">
              <a:solidFill>
                <a:srgbClr val="C00000"/>
              </a:solidFill>
              <a:ea typeface="Arial"/>
              <a:cs typeface="Arial"/>
              <a:sym typeface="Arial"/>
            </a:endParaRPr>
          </a:p>
        </p:txBody>
      </p:sp>
      <p:sp>
        <p:nvSpPr>
          <p:cNvPr id="231" name="Shape 23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44</a:t>
            </a:fld>
            <a:endParaRPr/>
          </a:p>
        </p:txBody>
      </p:sp>
      <p:sp>
        <p:nvSpPr>
          <p:cNvPr id="232" name="Shape 232"/>
          <p:cNvSpPr txBox="1">
            <a:spLocks noGrp="1"/>
          </p:cNvSpPr>
          <p:nvPr>
            <p:ph type="body" idx="1"/>
          </p:nvPr>
        </p:nvSpPr>
        <p:spPr>
          <a:xfrm>
            <a:off x="742933" y="1297313"/>
            <a:ext cx="11068200" cy="4750408"/>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00"/>
              </a:spcBef>
              <a:spcAft>
                <a:spcPts val="400"/>
              </a:spcAft>
              <a:buNone/>
            </a:pPr>
            <a:r>
              <a:rPr lang="en-US" sz="3067" dirty="0">
                <a:ea typeface="Arial"/>
                <a:cs typeface="Arial"/>
                <a:sym typeface="Arial"/>
              </a:rPr>
              <a:t>Load error messages from a log into memory, then interactively search for various patterns:</a:t>
            </a:r>
          </a:p>
          <a:p>
            <a:pPr marL="0" indent="0">
              <a:lnSpc>
                <a:spcPct val="100000"/>
              </a:lnSpc>
              <a:spcBef>
                <a:spcPts val="400"/>
              </a:spcBef>
              <a:spcAft>
                <a:spcPts val="400"/>
              </a:spcAft>
              <a:buNone/>
            </a:pPr>
            <a:endParaRPr dirty="0">
              <a:ea typeface="Arial"/>
              <a:cs typeface="Arial"/>
              <a:sym typeface="Arial"/>
            </a:endParaRPr>
          </a:p>
          <a:p>
            <a:pPr marL="0" indent="0">
              <a:lnSpc>
                <a:spcPct val="100000"/>
              </a:lnSpc>
              <a:spcBef>
                <a:spcPts val="400"/>
              </a:spcBef>
              <a:spcAft>
                <a:spcPts val="400"/>
              </a:spcAft>
              <a:buNone/>
            </a:pP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lines =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spark.textFile</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hdfs</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  </a:t>
            </a:r>
            <a:r>
              <a:rPr lang="en-US" sz="2133" dirty="0">
                <a:solidFill>
                  <a:srgbClr val="000000"/>
                </a:solidFill>
                <a:latin typeface="Courier New" panose="02070309020205020404" pitchFamily="49" charset="0"/>
                <a:ea typeface="Courier New"/>
                <a:cs typeface="Courier New" panose="02070309020205020404" pitchFamily="49" charset="0"/>
                <a:sym typeface="Wingdings" panose="05000000000000000000" pitchFamily="2" charset="2"/>
              </a:rPr>
              <a:t> </a:t>
            </a:r>
            <a:r>
              <a:rPr lang="en-US" sz="2133" dirty="0" err="1">
                <a:solidFill>
                  <a:srgbClr val="FF0000"/>
                </a:solidFill>
                <a:latin typeface="Courier New" panose="02070309020205020404" pitchFamily="49" charset="0"/>
                <a:ea typeface="Courier New"/>
                <a:cs typeface="Courier New" panose="02070309020205020404" pitchFamily="49" charset="0"/>
                <a:sym typeface="Wingdings" panose="05000000000000000000" pitchFamily="2" charset="2"/>
              </a:rPr>
              <a:t>HadoopRDD</a:t>
            </a:r>
            <a:endParaRPr sz="2133" dirty="0">
              <a:solidFill>
                <a:srgbClr val="FF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Clr>
                <a:schemeClr val="dk1"/>
              </a:buClr>
              <a:buSzPts val="1100"/>
              <a:buNone/>
            </a:pP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errors =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lines.filter</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(lambda s: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s.startswith</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(“ERROR”)) </a:t>
            </a:r>
            <a:r>
              <a:rPr lang="en-US" sz="2133" dirty="0" err="1">
                <a:solidFill>
                  <a:srgbClr val="FF0000"/>
                </a:solidFill>
                <a:latin typeface="Courier New" panose="02070309020205020404" pitchFamily="49" charset="0"/>
                <a:ea typeface="Courier New"/>
                <a:cs typeface="Courier New" panose="02070309020205020404" pitchFamily="49" charset="0"/>
                <a:sym typeface="Wingdings" panose="05000000000000000000" pitchFamily="2" charset="2"/>
              </a:rPr>
              <a:t>FilteredRDD</a:t>
            </a:r>
            <a:endParaRPr sz="2133" dirty="0">
              <a:solidFill>
                <a:srgbClr val="FF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Clr>
                <a:schemeClr val="dk1"/>
              </a:buClr>
              <a:buSzPts val="1100"/>
              <a:buNone/>
            </a:pP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messages =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errors.map</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(lambda s: </a:t>
            </a: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s.split</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(“\t”)[2])</a:t>
            </a:r>
            <a:endParaRPr sz="2133"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None/>
            </a:pP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messages.cache</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a:t>
            </a:r>
            <a:endParaRPr sz="2133"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None/>
            </a:pPr>
            <a:r>
              <a:rPr lang="en-US" sz="2133" dirty="0" err="1">
                <a:solidFill>
                  <a:srgbClr val="000000"/>
                </a:solidFill>
                <a:latin typeface="Courier New" panose="02070309020205020404" pitchFamily="49" charset="0"/>
                <a:ea typeface="Courier New"/>
                <a:cs typeface="Courier New" panose="02070309020205020404" pitchFamily="49" charset="0"/>
                <a:sym typeface="Courier New"/>
              </a:rPr>
              <a:t>messages.filter</a:t>
            </a:r>
            <a:r>
              <a:rPr lang="en-US" sz="2133" dirty="0">
                <a:solidFill>
                  <a:srgbClr val="000000"/>
                </a:solidFill>
                <a:latin typeface="Courier New" panose="02070309020205020404" pitchFamily="49" charset="0"/>
                <a:ea typeface="Courier New"/>
                <a:cs typeface="Courier New" panose="02070309020205020404" pitchFamily="49" charset="0"/>
                <a:sym typeface="Courier New"/>
              </a:rPr>
              <a:t>(lambda s: “foo” in s).count()</a:t>
            </a:r>
          </a:p>
          <a:p>
            <a:pPr marL="0" indent="0">
              <a:lnSpc>
                <a:spcPct val="100000"/>
              </a:lnSpc>
              <a:spcBef>
                <a:spcPts val="400"/>
              </a:spcBef>
              <a:spcAft>
                <a:spcPts val="400"/>
              </a:spcAft>
              <a:buNone/>
            </a:pPr>
            <a:endParaRPr sz="2133"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400"/>
              </a:spcBef>
              <a:spcAft>
                <a:spcPts val="400"/>
              </a:spcAft>
              <a:buNone/>
            </a:pPr>
            <a:r>
              <a:rPr lang="en-US" sz="2400" dirty="0">
                <a:solidFill>
                  <a:srgbClr val="FF0000"/>
                </a:solidFill>
                <a:ea typeface="Arial"/>
                <a:cs typeface="Arial"/>
                <a:sym typeface="Arial"/>
              </a:rPr>
              <a:t>Result: </a:t>
            </a:r>
            <a:r>
              <a:rPr lang="en-US" sz="2400" dirty="0">
                <a:solidFill>
                  <a:srgbClr val="000000"/>
                </a:solidFill>
                <a:ea typeface="Arial"/>
                <a:cs typeface="Arial"/>
                <a:sym typeface="Arial"/>
              </a:rPr>
              <a:t>full-text search of Wikipedia in 0.5 sec (vs 20 sec for on-disk data)</a:t>
            </a:r>
            <a:endParaRPr sz="2400" dirty="0">
              <a:ea typeface="Arial"/>
              <a:cs typeface="Arial"/>
              <a:sym typeface="Arial"/>
            </a:endParaRPr>
          </a:p>
        </p:txBody>
      </p:sp>
      <p:sp>
        <p:nvSpPr>
          <p:cNvPr id="6" name="Line 2">
            <a:extLst>
              <a:ext uri="{FF2B5EF4-FFF2-40B4-BE49-F238E27FC236}">
                <a16:creationId xmlns:a16="http://schemas.microsoft.com/office/drawing/2014/main" id="{C99ACABB-6D8B-4AC2-8FEC-4609FDF3E436}"/>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1846795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43623"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 and Partitions (More Parallelism)</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45</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C670C8DC-F492-46A2-BA69-C1FDEFB09893}"/>
              </a:ext>
            </a:extLst>
          </p:cNvPr>
          <p:cNvPicPr>
            <a:picLocks noChangeAspect="1"/>
          </p:cNvPicPr>
          <p:nvPr/>
        </p:nvPicPr>
        <p:blipFill>
          <a:blip r:embed="rId3"/>
          <a:stretch>
            <a:fillRect/>
          </a:stretch>
        </p:blipFill>
        <p:spPr>
          <a:xfrm>
            <a:off x="1309453" y="1608145"/>
            <a:ext cx="9855140" cy="4452601"/>
          </a:xfrm>
          <a:prstGeom prst="rect">
            <a:avLst/>
          </a:prstGeom>
        </p:spPr>
      </p:pic>
    </p:spTree>
    <p:extLst>
      <p:ext uri="{BB962C8B-B14F-4D97-AF65-F5344CB8AC3E}">
        <p14:creationId xmlns:p14="http://schemas.microsoft.com/office/powerpoint/2010/main" val="36479488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31517" y="325136"/>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RDD Graph: Data Set vs Partition Views</a:t>
            </a:r>
            <a:endParaRPr sz="4400"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46</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3" name="Picture 2">
            <a:extLst>
              <a:ext uri="{FF2B5EF4-FFF2-40B4-BE49-F238E27FC236}">
                <a16:creationId xmlns:a16="http://schemas.microsoft.com/office/drawing/2014/main" id="{CFDF00BD-5C4A-4408-A4CA-3FB092637369}"/>
              </a:ext>
            </a:extLst>
          </p:cNvPr>
          <p:cNvPicPr>
            <a:picLocks noChangeAspect="1"/>
          </p:cNvPicPr>
          <p:nvPr/>
        </p:nvPicPr>
        <p:blipFill>
          <a:blip r:embed="rId3"/>
          <a:stretch>
            <a:fillRect/>
          </a:stretch>
        </p:blipFill>
        <p:spPr>
          <a:xfrm>
            <a:off x="5092992" y="2372337"/>
            <a:ext cx="6718141" cy="3659908"/>
          </a:xfrm>
          <a:prstGeom prst="rect">
            <a:avLst/>
          </a:prstGeom>
        </p:spPr>
      </p:pic>
      <p:sp>
        <p:nvSpPr>
          <p:cNvPr id="7" name="Shape 208">
            <a:extLst>
              <a:ext uri="{FF2B5EF4-FFF2-40B4-BE49-F238E27FC236}">
                <a16:creationId xmlns:a16="http://schemas.microsoft.com/office/drawing/2014/main" id="{8EB8EC6E-80CC-4E0C-B12E-37A1D293F993}"/>
              </a:ext>
            </a:extLst>
          </p:cNvPr>
          <p:cNvSpPr txBox="1">
            <a:spLocks/>
          </p:cNvSpPr>
          <p:nvPr/>
        </p:nvSpPr>
        <p:spPr>
          <a:xfrm>
            <a:off x="699632" y="1198188"/>
            <a:ext cx="10137701" cy="894776"/>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800" dirty="0"/>
              <a:t>Much like in Hadoop MapReduce, each RDD is associated to (input) partitions</a:t>
            </a:r>
            <a:endParaRPr lang="en-US" sz="2800" dirty="0">
              <a:ea typeface="Arial"/>
              <a:cs typeface="Arial"/>
            </a:endParaRPr>
          </a:p>
        </p:txBody>
      </p:sp>
      <p:pic>
        <p:nvPicPr>
          <p:cNvPr id="8" name="Picture 7">
            <a:extLst>
              <a:ext uri="{FF2B5EF4-FFF2-40B4-BE49-F238E27FC236}">
                <a16:creationId xmlns:a16="http://schemas.microsoft.com/office/drawing/2014/main" id="{3A4A7852-71ED-4D01-AB52-9A527AF1B0BA}"/>
              </a:ext>
            </a:extLst>
          </p:cNvPr>
          <p:cNvPicPr>
            <a:picLocks noChangeAspect="1"/>
          </p:cNvPicPr>
          <p:nvPr/>
        </p:nvPicPr>
        <p:blipFill>
          <a:blip r:embed="rId4"/>
          <a:stretch>
            <a:fillRect/>
          </a:stretch>
        </p:blipFill>
        <p:spPr>
          <a:xfrm>
            <a:off x="380867" y="3429001"/>
            <a:ext cx="4070252" cy="1546583"/>
          </a:xfrm>
          <a:prstGeom prst="rect">
            <a:avLst/>
          </a:prstGeom>
        </p:spPr>
      </p:pic>
    </p:spTree>
    <p:extLst>
      <p:ext uri="{BB962C8B-B14F-4D97-AF65-F5344CB8AC3E}">
        <p14:creationId xmlns:p14="http://schemas.microsoft.com/office/powerpoint/2010/main" val="1221893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49101" y="301220"/>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 Data Locality</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47</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208">
            <a:extLst>
              <a:ext uri="{FF2B5EF4-FFF2-40B4-BE49-F238E27FC236}">
                <a16:creationId xmlns:a16="http://schemas.microsoft.com/office/drawing/2014/main" id="{8B3898A7-0B0C-4136-9EA6-F805677806C4}"/>
              </a:ext>
            </a:extLst>
          </p:cNvPr>
          <p:cNvSpPr txBox="1">
            <a:spLocks/>
          </p:cNvSpPr>
          <p:nvPr/>
        </p:nvSpPr>
        <p:spPr>
          <a:xfrm>
            <a:off x="749533" y="1352351"/>
            <a:ext cx="10415059" cy="4805643"/>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nSpc>
                <a:spcPct val="100000"/>
              </a:lnSpc>
              <a:spcBef>
                <a:spcPts val="533"/>
              </a:spcBef>
              <a:spcAft>
                <a:spcPts val="533"/>
              </a:spcAft>
            </a:pPr>
            <a:r>
              <a:rPr lang="en-US" sz="3200" dirty="0">
                <a:ea typeface="Arial"/>
                <a:cs typeface="Arial"/>
              </a:rPr>
              <a:t>Data Locality Principle</a:t>
            </a:r>
          </a:p>
          <a:p>
            <a:pPr lvl="1" indent="-457189">
              <a:lnSpc>
                <a:spcPct val="100000"/>
              </a:lnSpc>
              <a:spcBef>
                <a:spcPts val="533"/>
              </a:spcBef>
              <a:spcAft>
                <a:spcPts val="533"/>
              </a:spcAft>
              <a:buSzPct val="60000"/>
              <a:buFont typeface="Wingdings" panose="05000000000000000000" pitchFamily="2" charset="2"/>
              <a:buChar char="Ø"/>
            </a:pPr>
            <a:r>
              <a:rPr lang="en-US" sz="2800" dirty="0"/>
              <a:t>Same as for Hadoop MapReduce</a:t>
            </a:r>
          </a:p>
          <a:p>
            <a:pPr lvl="1" indent="-457189">
              <a:lnSpc>
                <a:spcPct val="100000"/>
              </a:lnSpc>
              <a:spcBef>
                <a:spcPts val="533"/>
              </a:spcBef>
              <a:spcAft>
                <a:spcPts val="533"/>
              </a:spcAft>
              <a:buSzPct val="60000"/>
              <a:buFont typeface="Wingdings" panose="05000000000000000000" pitchFamily="2" charset="2"/>
              <a:buChar char="Ø"/>
            </a:pPr>
            <a:r>
              <a:rPr lang="en-US" sz="2800" dirty="0"/>
              <a:t>Avoids network I/O, workers should manage local data</a:t>
            </a:r>
            <a:endParaRPr lang="en-US" sz="2800" dirty="0">
              <a:ea typeface="Arial"/>
              <a:cs typeface="Arial"/>
            </a:endParaRPr>
          </a:p>
          <a:p>
            <a:pPr marL="0">
              <a:lnSpc>
                <a:spcPct val="100000"/>
              </a:lnSpc>
              <a:spcBef>
                <a:spcPts val="533"/>
              </a:spcBef>
              <a:spcAft>
                <a:spcPts val="533"/>
              </a:spcAft>
            </a:pPr>
            <a:r>
              <a:rPr lang="en-US" sz="3200" dirty="0">
                <a:ea typeface="Arial"/>
                <a:cs typeface="Arial"/>
              </a:rPr>
              <a:t>Data Locality and Caching</a:t>
            </a:r>
          </a:p>
          <a:p>
            <a:pPr lvl="1" indent="-457189">
              <a:lnSpc>
                <a:spcPct val="100000"/>
              </a:lnSpc>
              <a:spcBef>
                <a:spcPts val="533"/>
              </a:spcBef>
              <a:spcAft>
                <a:spcPts val="533"/>
              </a:spcAft>
              <a:buSzPct val="60000"/>
              <a:buFont typeface="Wingdings" panose="05000000000000000000" pitchFamily="2" charset="2"/>
              <a:buChar char="Ø"/>
            </a:pPr>
            <a:r>
              <a:rPr lang="en-US" sz="2800" dirty="0"/>
              <a:t>First run: data not in cache, so use </a:t>
            </a:r>
            <a:r>
              <a:rPr lang="en-US" sz="2800" dirty="0" err="1"/>
              <a:t>HadoopRDD’s</a:t>
            </a:r>
            <a:r>
              <a:rPr lang="en-US" sz="2800" dirty="0"/>
              <a:t> locality preferences (from HDFS)</a:t>
            </a:r>
          </a:p>
          <a:p>
            <a:pPr lvl="1" indent="-457189">
              <a:lnSpc>
                <a:spcPct val="100000"/>
              </a:lnSpc>
              <a:spcBef>
                <a:spcPts val="533"/>
              </a:spcBef>
              <a:spcAft>
                <a:spcPts val="533"/>
              </a:spcAft>
              <a:buSzPct val="60000"/>
              <a:buFont typeface="Wingdings" panose="05000000000000000000" pitchFamily="2" charset="2"/>
              <a:buChar char="Ø"/>
            </a:pPr>
            <a:r>
              <a:rPr lang="en-US" sz="2800" dirty="0"/>
              <a:t>Second run: </a:t>
            </a:r>
            <a:r>
              <a:rPr lang="en-US" sz="2800" dirty="0" err="1"/>
              <a:t>FilteredRDD</a:t>
            </a:r>
            <a:r>
              <a:rPr lang="en-US" sz="2800" dirty="0"/>
              <a:t> is in cache, so use its locations</a:t>
            </a:r>
          </a:p>
          <a:p>
            <a:pPr lvl="1" indent="-457189">
              <a:lnSpc>
                <a:spcPct val="100000"/>
              </a:lnSpc>
              <a:spcBef>
                <a:spcPts val="533"/>
              </a:spcBef>
              <a:spcAft>
                <a:spcPts val="533"/>
              </a:spcAft>
              <a:buSzPct val="60000"/>
              <a:buFont typeface="Wingdings" panose="05000000000000000000" pitchFamily="2" charset="2"/>
              <a:buChar char="Ø"/>
            </a:pPr>
            <a:r>
              <a:rPr lang="en-US" sz="2800" dirty="0"/>
              <a:t>If something falls out of cache, go back to HDFS</a:t>
            </a:r>
            <a:endParaRPr lang="en-US" sz="2800" dirty="0">
              <a:ea typeface="Arial"/>
              <a:cs typeface="Arial"/>
            </a:endParaRPr>
          </a:p>
        </p:txBody>
      </p:sp>
    </p:spTree>
    <p:extLst>
      <p:ext uri="{BB962C8B-B14F-4D97-AF65-F5344CB8AC3E}">
        <p14:creationId xmlns:p14="http://schemas.microsoft.com/office/powerpoint/2010/main" val="36265206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99632" y="303411"/>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RDDs -- Summary</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48</a:t>
            </a:fld>
            <a:endParaRPr/>
          </a:p>
        </p:txBody>
      </p:sp>
      <p:sp>
        <p:nvSpPr>
          <p:cNvPr id="208" name="Shape 208"/>
          <p:cNvSpPr txBox="1">
            <a:spLocks noGrp="1"/>
          </p:cNvSpPr>
          <p:nvPr>
            <p:ph type="body" idx="1"/>
          </p:nvPr>
        </p:nvSpPr>
        <p:spPr>
          <a:xfrm>
            <a:off x="699633" y="1318788"/>
            <a:ext cx="10464959" cy="5031315"/>
          </a:xfrm>
          <a:prstGeom prst="rect">
            <a:avLst/>
          </a:prstGeom>
          <a:noFill/>
          <a:ln>
            <a:noFill/>
          </a:ln>
        </p:spPr>
        <p:txBody>
          <a:bodyPr spcFirstLastPara="1" vert="horz" wrap="square" lIns="45700" tIns="45700" rIns="45700" bIns="45700" rtlCol="0" anchor="t" anchorCtr="0">
            <a:noAutofit/>
          </a:bodyPr>
          <a:lstStyle/>
          <a:p>
            <a:r>
              <a:rPr lang="en-US" sz="3200" dirty="0"/>
              <a:t>RDD are partitioned, locality aware, distributed collections</a:t>
            </a:r>
          </a:p>
          <a:p>
            <a:pPr lvl="1">
              <a:buSzPct val="60000"/>
              <a:buFont typeface="Wingdings" panose="05000000000000000000" pitchFamily="2" charset="2"/>
              <a:buChar char="Ø"/>
            </a:pPr>
            <a:r>
              <a:rPr lang="en-US" sz="2800" dirty="0"/>
              <a:t>RDD are immutable</a:t>
            </a:r>
          </a:p>
          <a:p>
            <a:r>
              <a:rPr lang="en-US" sz="3200" dirty="0"/>
              <a:t>RDD are data structures that:</a:t>
            </a:r>
          </a:p>
          <a:p>
            <a:pPr lvl="1">
              <a:buSzPct val="60000"/>
              <a:buFont typeface="Wingdings" panose="05000000000000000000" pitchFamily="2" charset="2"/>
              <a:buChar char="Ø"/>
            </a:pPr>
            <a:r>
              <a:rPr lang="en-US" sz="2800" dirty="0"/>
              <a:t>Either point to a direct data source (e.g. HDFS)</a:t>
            </a:r>
          </a:p>
          <a:p>
            <a:pPr lvl="1">
              <a:buSzPct val="60000"/>
              <a:buFont typeface="Wingdings" panose="05000000000000000000" pitchFamily="2" charset="2"/>
              <a:buChar char="Ø"/>
            </a:pPr>
            <a:r>
              <a:rPr lang="en-US" sz="2800" dirty="0"/>
              <a:t>Apply some transformations to its parent RDD(s) to generate new data elements</a:t>
            </a:r>
          </a:p>
          <a:p>
            <a:r>
              <a:rPr lang="en-US" sz="3200" dirty="0"/>
              <a:t>Computations on RDDs</a:t>
            </a:r>
          </a:p>
          <a:p>
            <a:pPr lvl="1">
              <a:buSzPct val="60000"/>
              <a:buFont typeface="Wingdings" panose="05000000000000000000" pitchFamily="2" charset="2"/>
              <a:buChar char="Ø"/>
            </a:pPr>
            <a:r>
              <a:rPr lang="en-US" sz="2800" dirty="0"/>
              <a:t>Represented by lazily evaluated lineage DAGs composed by chained RDDs</a:t>
            </a:r>
            <a:endParaRPr sz="2800" dirty="0">
              <a:ea typeface="Arial"/>
              <a:cs typeface="Arial"/>
              <a:sym typeface="Arial"/>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40484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857892" y="326113"/>
            <a:ext cx="10786800" cy="79803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Lifetime of a Job in Spark</a:t>
            </a:r>
            <a:endParaRPr dirty="0">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49</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3" name="Picture 2">
            <a:extLst>
              <a:ext uri="{FF2B5EF4-FFF2-40B4-BE49-F238E27FC236}">
                <a16:creationId xmlns:a16="http://schemas.microsoft.com/office/drawing/2014/main" id="{9E410CD0-9FA6-4585-A31D-12362D525721}"/>
              </a:ext>
            </a:extLst>
          </p:cNvPr>
          <p:cNvPicPr>
            <a:picLocks noChangeAspect="1"/>
          </p:cNvPicPr>
          <p:nvPr/>
        </p:nvPicPr>
        <p:blipFill>
          <a:blip r:embed="rId3"/>
          <a:stretch>
            <a:fillRect/>
          </a:stretch>
        </p:blipFill>
        <p:spPr>
          <a:xfrm>
            <a:off x="1454688" y="1462682"/>
            <a:ext cx="9382645" cy="4791204"/>
          </a:xfrm>
          <a:prstGeom prst="rect">
            <a:avLst/>
          </a:prstGeom>
        </p:spPr>
      </p:pic>
    </p:spTree>
    <p:extLst>
      <p:ext uri="{BB962C8B-B14F-4D97-AF65-F5344CB8AC3E}">
        <p14:creationId xmlns:p14="http://schemas.microsoft.com/office/powerpoint/2010/main" val="325402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594351" y="324296"/>
            <a:ext cx="10786800" cy="795528"/>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Apache Hadoop &amp; Apache Spark</a:t>
            </a:r>
            <a:endParaRPr dirty="0">
              <a:solidFill>
                <a:srgbClr val="C00000"/>
              </a:solidFill>
              <a:ea typeface="Arial"/>
              <a:cs typeface="Arial"/>
              <a:sym typeface="Arial"/>
            </a:endParaRPr>
          </a:p>
        </p:txBody>
      </p:sp>
      <p:sp>
        <p:nvSpPr>
          <p:cNvPr id="115" name="Shape 11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a:t>
            </a:fld>
            <a:endParaRPr/>
          </a:p>
        </p:txBody>
      </p:sp>
      <p:sp>
        <p:nvSpPr>
          <p:cNvPr id="116" name="Shape 116"/>
          <p:cNvSpPr/>
          <p:nvPr/>
        </p:nvSpPr>
        <p:spPr>
          <a:xfrm>
            <a:off x="1186201" y="4075575"/>
            <a:ext cx="5527380" cy="12432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2200">
              <a:latin typeface="Questrial"/>
              <a:ea typeface="Questrial"/>
              <a:cs typeface="Questrial"/>
              <a:sym typeface="Questrial"/>
            </a:endParaRPr>
          </a:p>
          <a:p>
            <a:endParaRPr sz="1800"/>
          </a:p>
        </p:txBody>
      </p:sp>
      <p:sp>
        <p:nvSpPr>
          <p:cNvPr id="117" name="Shape 117"/>
          <p:cNvSpPr/>
          <p:nvPr/>
        </p:nvSpPr>
        <p:spPr>
          <a:xfrm>
            <a:off x="1494963" y="2791637"/>
            <a:ext cx="3098524" cy="862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lang="en-US" sz="2200" dirty="0"/>
          </a:p>
          <a:p>
            <a:pPr algn="ctr"/>
            <a:r>
              <a:rPr lang="en-US" sz="2200" dirty="0"/>
              <a:t>Yet Another Resource Negotiator (YARN)</a:t>
            </a:r>
            <a:endParaRPr sz="2200" dirty="0"/>
          </a:p>
          <a:p>
            <a:endParaRPr sz="1800" dirty="0"/>
          </a:p>
        </p:txBody>
      </p:sp>
      <p:sp>
        <p:nvSpPr>
          <p:cNvPr id="118" name="Shape 118"/>
          <p:cNvSpPr/>
          <p:nvPr/>
        </p:nvSpPr>
        <p:spPr>
          <a:xfrm>
            <a:off x="1186201" y="1580499"/>
            <a:ext cx="1267887" cy="862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Map Reduce</a:t>
            </a:r>
            <a:endParaRPr sz="2000"/>
          </a:p>
          <a:p>
            <a:endParaRPr sz="1800"/>
          </a:p>
        </p:txBody>
      </p:sp>
      <p:sp>
        <p:nvSpPr>
          <p:cNvPr id="119" name="Shape 119"/>
          <p:cNvSpPr/>
          <p:nvPr/>
        </p:nvSpPr>
        <p:spPr>
          <a:xfrm>
            <a:off x="2820120" y="1613524"/>
            <a:ext cx="846475" cy="862800"/>
          </a:xfrm>
          <a:prstGeom prst="roundRect">
            <a:avLst>
              <a:gd name="adj" fmla="val 16667"/>
            </a:avLst>
          </a:prstGeom>
          <a:solidFill>
            <a:srgbClr val="EFEFEF"/>
          </a:solid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Hive</a:t>
            </a:r>
            <a:endParaRPr sz="2000"/>
          </a:p>
          <a:p>
            <a:endParaRPr sz="1800"/>
          </a:p>
        </p:txBody>
      </p:sp>
      <p:sp>
        <p:nvSpPr>
          <p:cNvPr id="120" name="Shape 120"/>
          <p:cNvSpPr/>
          <p:nvPr/>
        </p:nvSpPr>
        <p:spPr>
          <a:xfrm>
            <a:off x="7052138" y="1593499"/>
            <a:ext cx="1379759" cy="862800"/>
          </a:xfrm>
          <a:prstGeom prst="roundRect">
            <a:avLst>
              <a:gd name="adj" fmla="val 16667"/>
            </a:avLst>
          </a:prstGeom>
          <a:solidFill>
            <a:srgbClr val="A4C2F4"/>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Spark Stream</a:t>
            </a:r>
            <a:endParaRPr sz="2000"/>
          </a:p>
          <a:p>
            <a:endParaRPr sz="1800"/>
          </a:p>
        </p:txBody>
      </p:sp>
      <p:sp>
        <p:nvSpPr>
          <p:cNvPr id="121" name="Shape 121"/>
          <p:cNvSpPr/>
          <p:nvPr/>
        </p:nvSpPr>
        <p:spPr>
          <a:xfrm>
            <a:off x="8807175" y="1593499"/>
            <a:ext cx="1267887"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Spark SQL</a:t>
            </a:r>
            <a:endParaRPr sz="2000"/>
          </a:p>
          <a:p>
            <a:endParaRPr sz="1800"/>
          </a:p>
        </p:txBody>
      </p:sp>
      <p:sp>
        <p:nvSpPr>
          <p:cNvPr id="122" name="Shape 122"/>
          <p:cNvSpPr/>
          <p:nvPr/>
        </p:nvSpPr>
        <p:spPr>
          <a:xfrm>
            <a:off x="5051526" y="1613512"/>
            <a:ext cx="1504509" cy="862800"/>
          </a:xfrm>
          <a:prstGeom prst="roundRect">
            <a:avLst>
              <a:gd name="adj" fmla="val 16667"/>
            </a:avLst>
          </a:prstGeom>
          <a:solidFill>
            <a:srgbClr val="CCCCCC"/>
          </a:solid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1800" dirty="0"/>
              <a:t>Other Applications</a:t>
            </a:r>
            <a:endParaRPr sz="1800" dirty="0"/>
          </a:p>
          <a:p>
            <a:endParaRPr sz="1800" dirty="0"/>
          </a:p>
        </p:txBody>
      </p:sp>
      <p:sp>
        <p:nvSpPr>
          <p:cNvPr id="123" name="Shape 123"/>
          <p:cNvSpPr/>
          <p:nvPr/>
        </p:nvSpPr>
        <p:spPr>
          <a:xfrm>
            <a:off x="10431375" y="3071475"/>
            <a:ext cx="1379759" cy="2247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800"/>
              <a:t>Data Ingestion Systems</a:t>
            </a:r>
            <a:endParaRPr sz="1800"/>
          </a:p>
          <a:p>
            <a:pPr algn="ctr"/>
            <a:r>
              <a:rPr lang="en-US" sz="1800"/>
              <a:t>e.g., Apache Kafka, Flume, etc</a:t>
            </a:r>
            <a:endParaRPr sz="1800"/>
          </a:p>
          <a:p>
            <a:endParaRPr sz="2200">
              <a:latin typeface="Questrial"/>
              <a:ea typeface="Questrial"/>
              <a:cs typeface="Questrial"/>
              <a:sym typeface="Questrial"/>
            </a:endParaRPr>
          </a:p>
        </p:txBody>
      </p:sp>
      <p:sp>
        <p:nvSpPr>
          <p:cNvPr id="124" name="Shape 124"/>
          <p:cNvSpPr/>
          <p:nvPr/>
        </p:nvSpPr>
        <p:spPr>
          <a:xfrm>
            <a:off x="2675170" y="4161438"/>
            <a:ext cx="3298825" cy="520037"/>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lang="en-US" sz="2000" dirty="0">
              <a:latin typeface="Questrial"/>
              <a:ea typeface="Questrial"/>
              <a:cs typeface="Questrial"/>
              <a:sym typeface="Questrial"/>
            </a:endParaRPr>
          </a:p>
          <a:p>
            <a:pPr algn="ctr"/>
            <a:r>
              <a:rPr lang="en-US" sz="2000" dirty="0">
                <a:latin typeface="Questrial"/>
                <a:ea typeface="Questrial"/>
                <a:cs typeface="Questrial"/>
                <a:sym typeface="Questrial"/>
              </a:rPr>
              <a:t>Hadoop Database (HBase)</a:t>
            </a:r>
            <a:endParaRPr sz="2000" dirty="0">
              <a:latin typeface="Questrial"/>
              <a:ea typeface="Questrial"/>
              <a:cs typeface="Questrial"/>
              <a:sym typeface="Questrial"/>
            </a:endParaRPr>
          </a:p>
          <a:p>
            <a:endParaRPr sz="1800" dirty="0"/>
          </a:p>
        </p:txBody>
      </p:sp>
      <p:sp>
        <p:nvSpPr>
          <p:cNvPr id="125" name="Shape 125"/>
          <p:cNvSpPr/>
          <p:nvPr/>
        </p:nvSpPr>
        <p:spPr>
          <a:xfrm>
            <a:off x="1849650" y="4711255"/>
            <a:ext cx="4578029" cy="424812"/>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lang="en-US" sz="2000" dirty="0">
              <a:latin typeface="Questrial"/>
              <a:ea typeface="Questrial"/>
              <a:cs typeface="Questrial"/>
              <a:sym typeface="Questrial"/>
            </a:endParaRPr>
          </a:p>
          <a:p>
            <a:pPr algn="ctr"/>
            <a:r>
              <a:rPr lang="en-US" sz="2000" dirty="0">
                <a:latin typeface="Questrial"/>
                <a:ea typeface="Questrial"/>
                <a:cs typeface="Questrial"/>
                <a:sym typeface="Questrial"/>
              </a:rPr>
              <a:t>Hadoop Distributed File System (HDFS)</a:t>
            </a:r>
            <a:endParaRPr sz="2000" dirty="0">
              <a:latin typeface="Questrial"/>
              <a:ea typeface="Questrial"/>
              <a:cs typeface="Questrial"/>
              <a:sym typeface="Questrial"/>
            </a:endParaRPr>
          </a:p>
          <a:p>
            <a:endParaRPr sz="1800" dirty="0"/>
          </a:p>
        </p:txBody>
      </p:sp>
      <p:sp>
        <p:nvSpPr>
          <p:cNvPr id="126" name="Shape 126"/>
          <p:cNvSpPr/>
          <p:nvPr/>
        </p:nvSpPr>
        <p:spPr>
          <a:xfrm>
            <a:off x="7897101" y="4021749"/>
            <a:ext cx="2035347" cy="1311000"/>
          </a:xfrm>
          <a:prstGeom prst="roundRect">
            <a:avLst>
              <a:gd name="adj" fmla="val 16667"/>
            </a:avLst>
          </a:prstGeom>
          <a:solidFill>
            <a:srgbClr val="B4A7D6"/>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r>
              <a:rPr lang="en-US" sz="2200"/>
              <a:t>Cassandra etc., other storage systems</a:t>
            </a:r>
            <a:endParaRPr sz="2200"/>
          </a:p>
          <a:p>
            <a:endParaRPr sz="1800"/>
          </a:p>
        </p:txBody>
      </p:sp>
      <p:sp>
        <p:nvSpPr>
          <p:cNvPr id="127" name="Shape 127"/>
          <p:cNvSpPr/>
          <p:nvPr/>
        </p:nvSpPr>
        <p:spPr>
          <a:xfrm>
            <a:off x="6047775" y="2800112"/>
            <a:ext cx="1510407"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200"/>
              <a:t>Mesos etc.</a:t>
            </a:r>
            <a:endParaRPr sz="2200"/>
          </a:p>
          <a:p>
            <a:endParaRPr sz="1800"/>
          </a:p>
        </p:txBody>
      </p:sp>
      <p:sp>
        <p:nvSpPr>
          <p:cNvPr id="128" name="Shape 128"/>
          <p:cNvSpPr/>
          <p:nvPr/>
        </p:nvSpPr>
        <p:spPr>
          <a:xfrm>
            <a:off x="7958925" y="2817637"/>
            <a:ext cx="1701555"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200"/>
              <a:t>Spark Core</a:t>
            </a:r>
            <a:endParaRPr sz="2200"/>
          </a:p>
          <a:p>
            <a:endParaRPr sz="1800"/>
          </a:p>
        </p:txBody>
      </p:sp>
      <p:sp>
        <p:nvSpPr>
          <p:cNvPr id="129" name="Shape 129"/>
          <p:cNvSpPr/>
          <p:nvPr/>
        </p:nvSpPr>
        <p:spPr>
          <a:xfrm>
            <a:off x="3969245" y="1613524"/>
            <a:ext cx="846475" cy="862800"/>
          </a:xfrm>
          <a:prstGeom prst="roundRect">
            <a:avLst>
              <a:gd name="adj" fmla="val 16667"/>
            </a:avLst>
          </a:prstGeom>
          <a:solidFill>
            <a:srgbClr val="D9D9D9"/>
          </a:solidFill>
          <a:ln w="381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Pig</a:t>
            </a:r>
            <a:endParaRPr sz="2000"/>
          </a:p>
          <a:p>
            <a:endParaRPr sz="1800"/>
          </a:p>
        </p:txBody>
      </p:sp>
      <p:sp>
        <p:nvSpPr>
          <p:cNvPr id="130" name="Shape 130"/>
          <p:cNvSpPr txBox="1"/>
          <p:nvPr/>
        </p:nvSpPr>
        <p:spPr>
          <a:xfrm>
            <a:off x="34651" y="4865051"/>
            <a:ext cx="1086300" cy="8628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Data Storage</a:t>
            </a:r>
            <a:endParaRPr sz="1600">
              <a:solidFill>
                <a:srgbClr val="FF0000"/>
              </a:solidFill>
            </a:endParaRPr>
          </a:p>
        </p:txBody>
      </p:sp>
      <p:sp>
        <p:nvSpPr>
          <p:cNvPr id="131" name="Shape 131"/>
          <p:cNvSpPr txBox="1"/>
          <p:nvPr/>
        </p:nvSpPr>
        <p:spPr>
          <a:xfrm>
            <a:off x="2" y="2828037"/>
            <a:ext cx="1117941" cy="8628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Resource manager</a:t>
            </a:r>
            <a:endParaRPr sz="1600">
              <a:solidFill>
                <a:srgbClr val="FF0000"/>
              </a:solidFill>
            </a:endParaRPr>
          </a:p>
        </p:txBody>
      </p:sp>
      <p:sp>
        <p:nvSpPr>
          <p:cNvPr id="132" name="Shape 132"/>
          <p:cNvSpPr/>
          <p:nvPr/>
        </p:nvSpPr>
        <p:spPr>
          <a:xfrm>
            <a:off x="1220825" y="5817935"/>
            <a:ext cx="528600" cy="433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33" name="Shape 133"/>
          <p:cNvSpPr/>
          <p:nvPr/>
        </p:nvSpPr>
        <p:spPr>
          <a:xfrm>
            <a:off x="4330475" y="5817935"/>
            <a:ext cx="528600" cy="4338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34" name="Shape 134"/>
          <p:cNvSpPr txBox="1"/>
          <p:nvPr/>
        </p:nvSpPr>
        <p:spPr>
          <a:xfrm>
            <a:off x="1842125" y="5782086"/>
            <a:ext cx="1458600" cy="505500"/>
          </a:xfrm>
          <a:prstGeom prst="rect">
            <a:avLst/>
          </a:prstGeom>
          <a:noFill/>
          <a:ln>
            <a:noFill/>
          </a:ln>
        </p:spPr>
        <p:txBody>
          <a:bodyPr spcFirstLastPara="1" wrap="square" lIns="91425" tIns="91425" rIns="91425" bIns="91425" anchor="t" anchorCtr="0">
            <a:noAutofit/>
          </a:bodyPr>
          <a:lstStyle/>
          <a:p>
            <a:r>
              <a:rPr lang="en-US" sz="1867" b="1">
                <a:solidFill>
                  <a:srgbClr val="6AA84F"/>
                </a:solidFill>
              </a:rPr>
              <a:t>Hadoop</a:t>
            </a:r>
            <a:endParaRPr sz="1867" b="1">
              <a:solidFill>
                <a:srgbClr val="6AA84F"/>
              </a:solidFill>
            </a:endParaRPr>
          </a:p>
        </p:txBody>
      </p:sp>
      <p:sp>
        <p:nvSpPr>
          <p:cNvPr id="135" name="Shape 135"/>
          <p:cNvSpPr txBox="1"/>
          <p:nvPr/>
        </p:nvSpPr>
        <p:spPr>
          <a:xfrm>
            <a:off x="4943101" y="5782086"/>
            <a:ext cx="1152900" cy="505500"/>
          </a:xfrm>
          <a:prstGeom prst="rect">
            <a:avLst/>
          </a:prstGeom>
          <a:noFill/>
          <a:ln>
            <a:noFill/>
          </a:ln>
        </p:spPr>
        <p:txBody>
          <a:bodyPr spcFirstLastPara="1" wrap="square" lIns="91425" tIns="91425" rIns="91425" bIns="91425" anchor="t" anchorCtr="0">
            <a:noAutofit/>
          </a:bodyPr>
          <a:lstStyle/>
          <a:p>
            <a:r>
              <a:rPr lang="en-US" sz="1867" b="1">
                <a:solidFill>
                  <a:srgbClr val="6D9EEB"/>
                </a:solidFill>
              </a:rPr>
              <a:t>Spark</a:t>
            </a:r>
            <a:endParaRPr sz="1867" b="1">
              <a:solidFill>
                <a:srgbClr val="6D9EEB"/>
              </a:solidFill>
            </a:endParaRPr>
          </a:p>
        </p:txBody>
      </p:sp>
      <p:cxnSp>
        <p:nvCxnSpPr>
          <p:cNvPr id="137" name="Shape 137"/>
          <p:cNvCxnSpPr>
            <a:cxnSpLocks/>
          </p:cNvCxnSpPr>
          <p:nvPr/>
        </p:nvCxnSpPr>
        <p:spPr>
          <a:xfrm flipH="1">
            <a:off x="1060924" y="1460824"/>
            <a:ext cx="27000" cy="3916800"/>
          </a:xfrm>
          <a:prstGeom prst="straightConnector1">
            <a:avLst/>
          </a:prstGeom>
          <a:noFill/>
          <a:ln w="38100" cap="flat" cmpd="sng">
            <a:solidFill>
              <a:srgbClr val="6AA84F"/>
            </a:solidFill>
            <a:prstDash val="dashDot"/>
            <a:round/>
            <a:headEnd type="none" w="med" len="med"/>
            <a:tailEnd type="none" w="med" len="med"/>
          </a:ln>
        </p:spPr>
      </p:cxnSp>
      <p:cxnSp>
        <p:nvCxnSpPr>
          <p:cNvPr id="138" name="Shape 138"/>
          <p:cNvCxnSpPr>
            <a:cxnSpLocks/>
          </p:cNvCxnSpPr>
          <p:nvPr/>
        </p:nvCxnSpPr>
        <p:spPr>
          <a:xfrm flipV="1">
            <a:off x="1135475" y="5418948"/>
            <a:ext cx="5672631" cy="39152"/>
          </a:xfrm>
          <a:prstGeom prst="straightConnector1">
            <a:avLst/>
          </a:prstGeom>
          <a:noFill/>
          <a:ln w="38100" cap="flat" cmpd="sng">
            <a:solidFill>
              <a:srgbClr val="6AA84F"/>
            </a:solidFill>
            <a:prstDash val="dashDot"/>
            <a:round/>
            <a:headEnd type="none" w="med" len="med"/>
            <a:tailEnd type="none" w="med" len="med"/>
          </a:ln>
        </p:spPr>
      </p:cxnSp>
      <p:cxnSp>
        <p:nvCxnSpPr>
          <p:cNvPr id="139" name="Shape 139"/>
          <p:cNvCxnSpPr>
            <a:cxnSpLocks/>
          </p:cNvCxnSpPr>
          <p:nvPr/>
        </p:nvCxnSpPr>
        <p:spPr>
          <a:xfrm>
            <a:off x="1102650" y="1460824"/>
            <a:ext cx="5035037" cy="0"/>
          </a:xfrm>
          <a:prstGeom prst="straightConnector1">
            <a:avLst/>
          </a:prstGeom>
          <a:noFill/>
          <a:ln w="38100" cap="flat" cmpd="sng">
            <a:solidFill>
              <a:srgbClr val="6AA84F"/>
            </a:solidFill>
            <a:prstDash val="dashDot"/>
            <a:round/>
            <a:headEnd type="none" w="med" len="med"/>
            <a:tailEnd type="none" w="med" len="med"/>
          </a:ln>
        </p:spPr>
      </p:cxnSp>
      <p:cxnSp>
        <p:nvCxnSpPr>
          <p:cNvPr id="140" name="Shape 140"/>
          <p:cNvCxnSpPr>
            <a:cxnSpLocks/>
          </p:cNvCxnSpPr>
          <p:nvPr/>
        </p:nvCxnSpPr>
        <p:spPr>
          <a:xfrm>
            <a:off x="6870901" y="1615824"/>
            <a:ext cx="13500" cy="1057200"/>
          </a:xfrm>
          <a:prstGeom prst="straightConnector1">
            <a:avLst/>
          </a:prstGeom>
          <a:noFill/>
          <a:ln w="38100" cap="flat" cmpd="sng">
            <a:solidFill>
              <a:srgbClr val="6AA84F"/>
            </a:solidFill>
            <a:prstDash val="dashDot"/>
            <a:round/>
            <a:headEnd type="none" w="med" len="med"/>
            <a:tailEnd type="none" w="med" len="med"/>
          </a:ln>
        </p:spPr>
      </p:cxnSp>
      <p:cxnSp>
        <p:nvCxnSpPr>
          <p:cNvPr id="141" name="Shape 141"/>
          <p:cNvCxnSpPr>
            <a:cxnSpLocks/>
          </p:cNvCxnSpPr>
          <p:nvPr/>
        </p:nvCxnSpPr>
        <p:spPr>
          <a:xfrm flipV="1">
            <a:off x="5384325" y="2633274"/>
            <a:ext cx="1324996" cy="20252"/>
          </a:xfrm>
          <a:prstGeom prst="straightConnector1">
            <a:avLst/>
          </a:prstGeom>
          <a:noFill/>
          <a:ln w="38100" cap="flat" cmpd="sng">
            <a:solidFill>
              <a:srgbClr val="6AA84F"/>
            </a:solidFill>
            <a:prstDash val="dashDot"/>
            <a:round/>
            <a:headEnd type="none" w="med" len="med"/>
            <a:tailEnd type="none" w="med" len="med"/>
          </a:ln>
        </p:spPr>
      </p:cxnSp>
      <p:cxnSp>
        <p:nvCxnSpPr>
          <p:cNvPr id="142" name="Shape 142"/>
          <p:cNvCxnSpPr>
            <a:cxnSpLocks/>
          </p:cNvCxnSpPr>
          <p:nvPr/>
        </p:nvCxnSpPr>
        <p:spPr>
          <a:xfrm>
            <a:off x="5422638" y="2629025"/>
            <a:ext cx="15900" cy="1217100"/>
          </a:xfrm>
          <a:prstGeom prst="straightConnector1">
            <a:avLst/>
          </a:prstGeom>
          <a:noFill/>
          <a:ln w="38100" cap="flat" cmpd="sng">
            <a:solidFill>
              <a:srgbClr val="6AA84F"/>
            </a:solidFill>
            <a:prstDash val="dashDot"/>
            <a:round/>
            <a:headEnd type="none" w="med" len="med"/>
            <a:tailEnd type="none" w="med" len="med"/>
          </a:ln>
        </p:spPr>
      </p:cxnSp>
      <p:cxnSp>
        <p:nvCxnSpPr>
          <p:cNvPr id="143" name="Shape 143"/>
          <p:cNvCxnSpPr>
            <a:cxnSpLocks/>
          </p:cNvCxnSpPr>
          <p:nvPr/>
        </p:nvCxnSpPr>
        <p:spPr>
          <a:xfrm>
            <a:off x="5384324" y="3789999"/>
            <a:ext cx="1423781" cy="56125"/>
          </a:xfrm>
          <a:prstGeom prst="straightConnector1">
            <a:avLst/>
          </a:prstGeom>
          <a:noFill/>
          <a:ln w="38100" cap="flat" cmpd="sng">
            <a:solidFill>
              <a:srgbClr val="6AA84F"/>
            </a:solidFill>
            <a:prstDash val="dashDot"/>
            <a:round/>
            <a:headEnd type="none" w="med" len="med"/>
            <a:tailEnd type="none" w="med" len="med"/>
          </a:ln>
        </p:spPr>
      </p:cxnSp>
      <p:cxnSp>
        <p:nvCxnSpPr>
          <p:cNvPr id="144" name="Shape 144"/>
          <p:cNvCxnSpPr>
            <a:cxnSpLocks/>
          </p:cNvCxnSpPr>
          <p:nvPr/>
        </p:nvCxnSpPr>
        <p:spPr>
          <a:xfrm>
            <a:off x="6979694" y="3932381"/>
            <a:ext cx="15900" cy="1217100"/>
          </a:xfrm>
          <a:prstGeom prst="straightConnector1">
            <a:avLst/>
          </a:prstGeom>
          <a:noFill/>
          <a:ln w="38100" cap="flat" cmpd="sng">
            <a:solidFill>
              <a:srgbClr val="6AA84F"/>
            </a:solidFill>
            <a:prstDash val="dashDot"/>
            <a:round/>
            <a:headEnd type="none" w="med" len="med"/>
            <a:tailEnd type="none" w="med" len="med"/>
          </a:ln>
        </p:spPr>
      </p:cxnSp>
      <p:cxnSp>
        <p:nvCxnSpPr>
          <p:cNvPr id="145" name="Shape 145"/>
          <p:cNvCxnSpPr>
            <a:cxnSpLocks/>
            <a:stCxn id="128" idx="2"/>
          </p:cNvCxnSpPr>
          <p:nvPr/>
        </p:nvCxnSpPr>
        <p:spPr>
          <a:xfrm flipH="1">
            <a:off x="7052138" y="3680438"/>
            <a:ext cx="1757565" cy="514687"/>
          </a:xfrm>
          <a:prstGeom prst="straightConnector1">
            <a:avLst/>
          </a:prstGeom>
          <a:noFill/>
          <a:ln w="28575" cap="flat" cmpd="sng">
            <a:solidFill>
              <a:srgbClr val="000000"/>
            </a:solidFill>
            <a:prstDash val="solid"/>
            <a:round/>
            <a:headEnd type="none" w="med" len="med"/>
            <a:tailEnd type="triangle" w="med" len="med"/>
          </a:ln>
        </p:spPr>
      </p:cxnSp>
      <p:cxnSp>
        <p:nvCxnSpPr>
          <p:cNvPr id="146" name="Shape 146"/>
          <p:cNvCxnSpPr>
            <a:stCxn id="128" idx="2"/>
            <a:endCxn id="126" idx="0"/>
          </p:cNvCxnSpPr>
          <p:nvPr/>
        </p:nvCxnSpPr>
        <p:spPr>
          <a:xfrm>
            <a:off x="8809703" y="3680437"/>
            <a:ext cx="105072" cy="341312"/>
          </a:xfrm>
          <a:prstGeom prst="straightConnector1">
            <a:avLst/>
          </a:prstGeom>
          <a:noFill/>
          <a:ln w="19050" cap="flat" cmpd="sng">
            <a:solidFill>
              <a:srgbClr val="000000"/>
            </a:solidFill>
            <a:prstDash val="solid"/>
            <a:round/>
            <a:headEnd type="none" w="med" len="med"/>
            <a:tailEnd type="triangle" w="med" len="med"/>
          </a:ln>
        </p:spPr>
      </p:cxnSp>
      <p:sp>
        <p:nvSpPr>
          <p:cNvPr id="147" name="Shape 147"/>
          <p:cNvSpPr txBox="1"/>
          <p:nvPr/>
        </p:nvSpPr>
        <p:spPr>
          <a:xfrm>
            <a:off x="24051" y="2288775"/>
            <a:ext cx="1353900" cy="5055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Processing</a:t>
            </a:r>
            <a:endParaRPr sz="1600">
              <a:solidFill>
                <a:srgbClr val="FF0000"/>
              </a:solidFill>
            </a:endParaRPr>
          </a:p>
        </p:txBody>
      </p:sp>
      <p:cxnSp>
        <p:nvCxnSpPr>
          <p:cNvPr id="148" name="Shape 148"/>
          <p:cNvCxnSpPr>
            <a:cxnSpLocks/>
          </p:cNvCxnSpPr>
          <p:nvPr/>
        </p:nvCxnSpPr>
        <p:spPr>
          <a:xfrm flipH="1">
            <a:off x="5051524" y="2463775"/>
            <a:ext cx="2019600" cy="447300"/>
          </a:xfrm>
          <a:prstGeom prst="straightConnector1">
            <a:avLst/>
          </a:prstGeom>
          <a:noFill/>
          <a:ln w="28575" cap="flat" cmpd="sng">
            <a:solidFill>
              <a:srgbClr val="000000"/>
            </a:solidFill>
            <a:prstDash val="solid"/>
            <a:round/>
            <a:headEnd type="none" w="med" len="med"/>
            <a:tailEnd type="triangle" w="med" len="med"/>
          </a:ln>
        </p:spPr>
      </p:cxnSp>
      <p:sp>
        <p:nvSpPr>
          <p:cNvPr id="46" name="Line 2">
            <a:extLst>
              <a:ext uri="{FF2B5EF4-FFF2-40B4-BE49-F238E27FC236}">
                <a16:creationId xmlns:a16="http://schemas.microsoft.com/office/drawing/2014/main" id="{B21B9ACE-3206-4D32-A621-EB1C055E02B2}"/>
              </a:ext>
            </a:extLst>
          </p:cNvPr>
          <p:cNvSpPr/>
          <p:nvPr/>
        </p:nvSpPr>
        <p:spPr>
          <a:xfrm>
            <a:off x="600041" y="1119824"/>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499781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799514" y="304375"/>
            <a:ext cx="10786800" cy="8947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Anatomy of a Spark Application</a:t>
            </a:r>
            <a:endParaRPr dirty="0">
              <a:solidFill>
                <a:srgbClr val="C00000"/>
              </a:solidFill>
              <a:ea typeface="Arial"/>
              <a:cs typeface="Arial"/>
              <a:sym typeface="Arial"/>
            </a:endParaRPr>
          </a:p>
        </p:txBody>
      </p:sp>
      <p:sp>
        <p:nvSpPr>
          <p:cNvPr id="207" name="Shape 20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50</a:t>
            </a:fld>
            <a:endParaRPr/>
          </a:p>
        </p:txBody>
      </p:sp>
      <p:sp>
        <p:nvSpPr>
          <p:cNvPr id="6" name="Line 2">
            <a:extLst>
              <a:ext uri="{FF2B5EF4-FFF2-40B4-BE49-F238E27FC236}">
                <a16:creationId xmlns:a16="http://schemas.microsoft.com/office/drawing/2014/main" id="{4EC6CD5E-4C37-4C38-9671-625A32CE9779}"/>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2" name="Picture 1">
            <a:extLst>
              <a:ext uri="{FF2B5EF4-FFF2-40B4-BE49-F238E27FC236}">
                <a16:creationId xmlns:a16="http://schemas.microsoft.com/office/drawing/2014/main" id="{F6C8A737-2558-4FE9-8458-216FAFC19E8B}"/>
              </a:ext>
            </a:extLst>
          </p:cNvPr>
          <p:cNvPicPr>
            <a:picLocks noChangeAspect="1"/>
          </p:cNvPicPr>
          <p:nvPr/>
        </p:nvPicPr>
        <p:blipFill>
          <a:blip r:embed="rId3"/>
          <a:stretch>
            <a:fillRect/>
          </a:stretch>
        </p:blipFill>
        <p:spPr>
          <a:xfrm>
            <a:off x="1251786" y="1458632"/>
            <a:ext cx="7840553" cy="4751563"/>
          </a:xfrm>
          <a:prstGeom prst="rect">
            <a:avLst/>
          </a:prstGeom>
        </p:spPr>
      </p:pic>
      <p:sp>
        <p:nvSpPr>
          <p:cNvPr id="3" name="TextBox 2">
            <a:extLst>
              <a:ext uri="{FF2B5EF4-FFF2-40B4-BE49-F238E27FC236}">
                <a16:creationId xmlns:a16="http://schemas.microsoft.com/office/drawing/2014/main" id="{23BE50F8-2D46-45FC-82AD-003C29B7AB66}"/>
              </a:ext>
            </a:extLst>
          </p:cNvPr>
          <p:cNvSpPr txBox="1"/>
          <p:nvPr/>
        </p:nvSpPr>
        <p:spPr>
          <a:xfrm>
            <a:off x="9183382" y="3018632"/>
            <a:ext cx="2402932" cy="707886"/>
          </a:xfrm>
          <a:prstGeom prst="rect">
            <a:avLst/>
          </a:prstGeom>
          <a:noFill/>
        </p:spPr>
        <p:txBody>
          <a:bodyPr wrap="square" rtlCol="0">
            <a:spAutoFit/>
          </a:bodyPr>
          <a:lstStyle/>
          <a:p>
            <a:r>
              <a:rPr lang="en-US" sz="1867" dirty="0">
                <a:solidFill>
                  <a:srgbClr val="FF0000"/>
                </a:solidFill>
              </a:rPr>
              <a:t>Cluster Manager </a:t>
            </a:r>
            <a:r>
              <a:rPr lang="en-US" sz="2133" dirty="0"/>
              <a:t>(YARN/Mesos)</a:t>
            </a:r>
          </a:p>
        </p:txBody>
      </p:sp>
    </p:spTree>
    <p:extLst>
      <p:ext uri="{BB962C8B-B14F-4D97-AF65-F5344CB8AC3E}">
        <p14:creationId xmlns:p14="http://schemas.microsoft.com/office/powerpoint/2010/main" val="1305372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4C90-319D-4D48-AB20-85EC4C928D41}"/>
              </a:ext>
            </a:extLst>
          </p:cNvPr>
          <p:cNvSpPr>
            <a:spLocks noGrp="1"/>
          </p:cNvSpPr>
          <p:nvPr>
            <p:ph type="title"/>
          </p:nvPr>
        </p:nvSpPr>
        <p:spPr>
          <a:xfrm>
            <a:off x="808566" y="324870"/>
            <a:ext cx="10515600" cy="799279"/>
          </a:xfrm>
        </p:spPr>
        <p:txBody>
          <a:bodyPr/>
          <a:lstStyle/>
          <a:p>
            <a:r>
              <a:rPr lang="en-US" dirty="0"/>
              <a:t>Typical RDD pattern of use</a:t>
            </a:r>
          </a:p>
        </p:txBody>
      </p:sp>
      <p:sp>
        <p:nvSpPr>
          <p:cNvPr id="3" name="Text Placeholder 2">
            <a:extLst>
              <a:ext uri="{FF2B5EF4-FFF2-40B4-BE49-F238E27FC236}">
                <a16:creationId xmlns:a16="http://schemas.microsoft.com/office/drawing/2014/main" id="{CC7C570C-1F01-453D-AD92-CF98F6A72F3A}"/>
              </a:ext>
            </a:extLst>
          </p:cNvPr>
          <p:cNvSpPr>
            <a:spLocks noGrp="1"/>
          </p:cNvSpPr>
          <p:nvPr>
            <p:ph type="body" idx="1"/>
          </p:nvPr>
        </p:nvSpPr>
        <p:spPr>
          <a:xfrm>
            <a:off x="699632" y="1382513"/>
            <a:ext cx="10515600" cy="4001143"/>
          </a:xfrm>
        </p:spPr>
        <p:txBody>
          <a:bodyPr>
            <a:normAutofit fontScale="92500"/>
          </a:bodyPr>
          <a:lstStyle/>
          <a:p>
            <a:pPr>
              <a:lnSpc>
                <a:spcPct val="100000"/>
              </a:lnSpc>
              <a:spcBef>
                <a:spcPts val="533"/>
              </a:spcBef>
              <a:spcAft>
                <a:spcPts val="533"/>
              </a:spcAft>
            </a:pPr>
            <a:r>
              <a:rPr lang="en-US" sz="3200" dirty="0"/>
              <a:t>Hadoop job uses RDD to transform some input object, like a “recipe” for generating a cooked version of the object.</a:t>
            </a:r>
          </a:p>
          <a:p>
            <a:pPr>
              <a:lnSpc>
                <a:spcPct val="100000"/>
              </a:lnSpc>
              <a:spcBef>
                <a:spcPts val="533"/>
              </a:spcBef>
              <a:spcAft>
                <a:spcPts val="533"/>
              </a:spcAft>
            </a:pPr>
            <a:r>
              <a:rPr lang="en-US" sz="3200" dirty="0"/>
              <a:t>The task might further transform the RDD with additional RDDs, in the style of a functional program.</a:t>
            </a:r>
          </a:p>
          <a:p>
            <a:pPr>
              <a:lnSpc>
                <a:spcPct val="100000"/>
              </a:lnSpc>
              <a:spcBef>
                <a:spcPts val="533"/>
              </a:spcBef>
              <a:spcAft>
                <a:spcPts val="533"/>
              </a:spcAft>
            </a:pPr>
            <a:r>
              <a:rPr lang="en-US" sz="3200" dirty="0"/>
              <a:t>Eventually, some task consumes the RDD output (or perhaps several of these RDDs) as part of a MapReduce-style computation.</a:t>
            </a:r>
          </a:p>
        </p:txBody>
      </p:sp>
      <p:sp>
        <p:nvSpPr>
          <p:cNvPr id="4" name="Slide Number Placeholder 3">
            <a:extLst>
              <a:ext uri="{FF2B5EF4-FFF2-40B4-BE49-F238E27FC236}">
                <a16:creationId xmlns:a16="http://schemas.microsoft.com/office/drawing/2014/main" id="{B295E18E-9117-46C1-A976-9B2576A8CE8B}"/>
              </a:ext>
            </a:extLst>
          </p:cNvPr>
          <p:cNvSpPr>
            <a:spLocks noGrp="1"/>
          </p:cNvSpPr>
          <p:nvPr>
            <p:ph type="sldNum" idx="12"/>
          </p:nvPr>
        </p:nvSpPr>
        <p:spPr/>
        <p:txBody>
          <a:bodyPr/>
          <a:lstStyle/>
          <a:p>
            <a:fld id="{00000000-1234-1234-1234-123412341234}" type="slidenum">
              <a:rPr lang="en-US" smtClean="0"/>
              <a:pPr/>
              <a:t>51</a:t>
            </a:fld>
            <a:endParaRPr lang="en-US"/>
          </a:p>
        </p:txBody>
      </p:sp>
      <p:sp>
        <p:nvSpPr>
          <p:cNvPr id="5" name="Line 2">
            <a:extLst>
              <a:ext uri="{FF2B5EF4-FFF2-40B4-BE49-F238E27FC236}">
                <a16:creationId xmlns:a16="http://schemas.microsoft.com/office/drawing/2014/main" id="{8FD12912-1835-4486-963D-C3617D6F32E7}"/>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540084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33266-ABC9-414E-BCF2-8AD00F3D28DB}"/>
              </a:ext>
            </a:extLst>
          </p:cNvPr>
          <p:cNvSpPr>
            <a:spLocks noGrp="1"/>
          </p:cNvSpPr>
          <p:nvPr>
            <p:ph type="title"/>
          </p:nvPr>
        </p:nvSpPr>
        <p:spPr>
          <a:xfrm>
            <a:off x="648992" y="301532"/>
            <a:ext cx="10515600" cy="759008"/>
          </a:xfrm>
        </p:spPr>
        <p:txBody>
          <a:bodyPr/>
          <a:lstStyle/>
          <a:p>
            <a:r>
              <a:rPr lang="en-US" sz="4400" dirty="0"/>
              <a:t>Spark: Key Techniques for Performance</a:t>
            </a:r>
          </a:p>
        </p:txBody>
      </p:sp>
      <p:sp>
        <p:nvSpPr>
          <p:cNvPr id="3" name="Text Placeholder 2">
            <a:extLst>
              <a:ext uri="{FF2B5EF4-FFF2-40B4-BE49-F238E27FC236}">
                <a16:creationId xmlns:a16="http://schemas.microsoft.com/office/drawing/2014/main" id="{50848375-0A19-4603-BCC9-E6E716F8CA64}"/>
              </a:ext>
            </a:extLst>
          </p:cNvPr>
          <p:cNvSpPr>
            <a:spLocks noGrp="1"/>
          </p:cNvSpPr>
          <p:nvPr>
            <p:ph type="body" idx="1"/>
          </p:nvPr>
        </p:nvSpPr>
        <p:spPr>
          <a:xfrm>
            <a:off x="699632" y="1382512"/>
            <a:ext cx="10515600" cy="3083315"/>
          </a:xfrm>
        </p:spPr>
        <p:txBody>
          <a:bodyPr/>
          <a:lstStyle/>
          <a:p>
            <a:pPr>
              <a:lnSpc>
                <a:spcPct val="100000"/>
              </a:lnSpc>
              <a:spcBef>
                <a:spcPts val="533"/>
              </a:spcBef>
              <a:spcAft>
                <a:spcPts val="533"/>
              </a:spcAft>
            </a:pPr>
            <a:r>
              <a:rPr lang="en-US" dirty="0"/>
              <a:t>Spark is an “execution engine for computing </a:t>
            </a:r>
            <a:r>
              <a:rPr lang="en-US" dirty="0">
                <a:solidFill>
                  <a:srgbClr val="0070C0"/>
                </a:solidFill>
              </a:rPr>
              <a:t>RDDs</a:t>
            </a:r>
            <a:r>
              <a:rPr lang="en-US" dirty="0"/>
              <a:t>” but also decides </a:t>
            </a:r>
            <a:r>
              <a:rPr lang="en-US" i="1" dirty="0">
                <a:solidFill>
                  <a:srgbClr val="0070C0"/>
                </a:solidFill>
              </a:rPr>
              <a:t>when</a:t>
            </a:r>
            <a:r>
              <a:rPr lang="en-US" i="1" dirty="0"/>
              <a:t> </a:t>
            </a:r>
            <a:r>
              <a:rPr lang="en-US" dirty="0"/>
              <a:t>to perform the actual computation, </a:t>
            </a:r>
            <a:r>
              <a:rPr lang="en-US" i="1" dirty="0">
                <a:solidFill>
                  <a:srgbClr val="0070C0"/>
                </a:solidFill>
              </a:rPr>
              <a:t>where</a:t>
            </a:r>
            <a:r>
              <a:rPr lang="en-US" i="1" dirty="0"/>
              <a:t> </a:t>
            </a:r>
            <a:r>
              <a:rPr lang="en-US" dirty="0"/>
              <a:t>to place tasks (on the Hadoop Cluster), and whether to </a:t>
            </a:r>
            <a:r>
              <a:rPr lang="en-US" dirty="0">
                <a:solidFill>
                  <a:srgbClr val="0070C0"/>
                </a:solidFill>
              </a:rPr>
              <a:t>cache</a:t>
            </a:r>
            <a:r>
              <a:rPr lang="en-US" dirty="0"/>
              <a:t> RDD output.</a:t>
            </a:r>
          </a:p>
          <a:p>
            <a:pPr>
              <a:lnSpc>
                <a:spcPct val="100000"/>
              </a:lnSpc>
              <a:spcBef>
                <a:spcPts val="533"/>
              </a:spcBef>
              <a:spcAft>
                <a:spcPts val="533"/>
              </a:spcAft>
            </a:pPr>
            <a:r>
              <a:rPr lang="en-US" dirty="0"/>
              <a:t>Avoids recomputing an RDD by saving its output if it will be needed again, and to arrange for tasks to run close to these cached RDDs (or in a place where later tasks will use the same RDD output)</a:t>
            </a:r>
          </a:p>
        </p:txBody>
      </p:sp>
      <p:sp>
        <p:nvSpPr>
          <p:cNvPr id="4" name="Slide Number Placeholder 3">
            <a:extLst>
              <a:ext uri="{FF2B5EF4-FFF2-40B4-BE49-F238E27FC236}">
                <a16:creationId xmlns:a16="http://schemas.microsoft.com/office/drawing/2014/main" id="{E9E63183-29A3-42CF-AB78-9F8126FE64A2}"/>
              </a:ext>
            </a:extLst>
          </p:cNvPr>
          <p:cNvSpPr>
            <a:spLocks noGrp="1"/>
          </p:cNvSpPr>
          <p:nvPr>
            <p:ph type="sldNum" idx="12"/>
          </p:nvPr>
        </p:nvSpPr>
        <p:spPr/>
        <p:txBody>
          <a:bodyPr/>
          <a:lstStyle/>
          <a:p>
            <a:fld id="{00000000-1234-1234-1234-123412341234}" type="slidenum">
              <a:rPr lang="en-US" smtClean="0"/>
              <a:pPr/>
              <a:t>52</a:t>
            </a:fld>
            <a:endParaRPr lang="en-US"/>
          </a:p>
        </p:txBody>
      </p:sp>
      <p:sp>
        <p:nvSpPr>
          <p:cNvPr id="5" name="Line 2">
            <a:extLst>
              <a:ext uri="{FF2B5EF4-FFF2-40B4-BE49-F238E27FC236}">
                <a16:creationId xmlns:a16="http://schemas.microsoft.com/office/drawing/2014/main" id="{33B9EEB1-ABDE-4466-9FD7-C6D5A8B25956}"/>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8930727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E8DE6-0556-484F-B472-CFE8B9F254F8}"/>
              </a:ext>
            </a:extLst>
          </p:cNvPr>
          <p:cNvSpPr>
            <a:spLocks noGrp="1"/>
          </p:cNvSpPr>
          <p:nvPr>
            <p:ph type="title"/>
          </p:nvPr>
        </p:nvSpPr>
        <p:spPr>
          <a:xfrm>
            <a:off x="808566" y="337032"/>
            <a:ext cx="10515600" cy="787117"/>
          </a:xfrm>
        </p:spPr>
        <p:txBody>
          <a:bodyPr/>
          <a:lstStyle/>
          <a:p>
            <a:r>
              <a:rPr lang="en-US" dirty="0"/>
              <a:t>Why is this a good strategy?</a:t>
            </a:r>
          </a:p>
        </p:txBody>
      </p:sp>
      <p:sp>
        <p:nvSpPr>
          <p:cNvPr id="3" name="Text Placeholder 2">
            <a:extLst>
              <a:ext uri="{FF2B5EF4-FFF2-40B4-BE49-F238E27FC236}">
                <a16:creationId xmlns:a16="http://schemas.microsoft.com/office/drawing/2014/main" id="{42B41CD3-B169-4664-8220-9FA7768115D0}"/>
              </a:ext>
            </a:extLst>
          </p:cNvPr>
          <p:cNvSpPr>
            <a:spLocks noGrp="1"/>
          </p:cNvSpPr>
          <p:nvPr>
            <p:ph type="body" idx="1"/>
          </p:nvPr>
        </p:nvSpPr>
        <p:spPr>
          <a:xfrm>
            <a:off x="648992" y="1382515"/>
            <a:ext cx="10515600" cy="3480589"/>
          </a:xfrm>
        </p:spPr>
        <p:txBody>
          <a:bodyPr/>
          <a:lstStyle/>
          <a:p>
            <a:pPr>
              <a:lnSpc>
                <a:spcPct val="100000"/>
              </a:lnSpc>
              <a:spcBef>
                <a:spcPts val="533"/>
              </a:spcBef>
              <a:spcAft>
                <a:spcPts val="533"/>
              </a:spcAft>
            </a:pPr>
            <a:r>
              <a:rPr lang="en-US" dirty="0"/>
              <a:t>If MapReduce jobs were arbitrary programs, this wouldn’t help.</a:t>
            </a:r>
          </a:p>
          <a:p>
            <a:pPr>
              <a:lnSpc>
                <a:spcPct val="100000"/>
              </a:lnSpc>
              <a:spcBef>
                <a:spcPts val="533"/>
              </a:spcBef>
              <a:spcAft>
                <a:spcPts val="533"/>
              </a:spcAft>
            </a:pPr>
            <a:r>
              <a:rPr lang="en-US" dirty="0"/>
              <a:t>But in fact the MapReduce model is valuable because it often applies the same transformations again and again on input files.</a:t>
            </a:r>
          </a:p>
          <a:p>
            <a:pPr>
              <a:lnSpc>
                <a:spcPct val="100000"/>
              </a:lnSpc>
              <a:spcBef>
                <a:spcPts val="533"/>
              </a:spcBef>
              <a:spcAft>
                <a:spcPts val="533"/>
              </a:spcAft>
            </a:pPr>
            <a:r>
              <a:rPr lang="en-US" dirty="0"/>
              <a:t>Also, MapReduce is often run again and again until a machine learning model converges, or some huge batch of input is consumed, and by caching RDDs, Spark can avoid wasteful effort.</a:t>
            </a:r>
          </a:p>
        </p:txBody>
      </p:sp>
      <p:sp>
        <p:nvSpPr>
          <p:cNvPr id="4" name="Slide Number Placeholder 3">
            <a:extLst>
              <a:ext uri="{FF2B5EF4-FFF2-40B4-BE49-F238E27FC236}">
                <a16:creationId xmlns:a16="http://schemas.microsoft.com/office/drawing/2014/main" id="{4CEEB650-5DFA-42B4-9441-EEE23232624A}"/>
              </a:ext>
            </a:extLst>
          </p:cNvPr>
          <p:cNvSpPr>
            <a:spLocks noGrp="1"/>
          </p:cNvSpPr>
          <p:nvPr>
            <p:ph type="sldNum" idx="12"/>
          </p:nvPr>
        </p:nvSpPr>
        <p:spPr/>
        <p:txBody>
          <a:bodyPr/>
          <a:lstStyle/>
          <a:p>
            <a:fld id="{00000000-1234-1234-1234-123412341234}" type="slidenum">
              <a:rPr lang="en-US" smtClean="0"/>
              <a:pPr/>
              <a:t>53</a:t>
            </a:fld>
            <a:endParaRPr lang="en-US"/>
          </a:p>
        </p:txBody>
      </p:sp>
      <p:sp>
        <p:nvSpPr>
          <p:cNvPr id="5" name="Line 2">
            <a:extLst>
              <a:ext uri="{FF2B5EF4-FFF2-40B4-BE49-F238E27FC236}">
                <a16:creationId xmlns:a16="http://schemas.microsoft.com/office/drawing/2014/main" id="{980FF33A-7BF0-4CF5-9FB4-353619157A4D}"/>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290426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Shape 237"/>
          <p:cNvSpPr txBox="1">
            <a:spLocks noGrp="1"/>
          </p:cNvSpPr>
          <p:nvPr>
            <p:ph type="title"/>
          </p:nvPr>
        </p:nvSpPr>
        <p:spPr>
          <a:xfrm>
            <a:off x="849101" y="354885"/>
            <a:ext cx="10786800" cy="769264"/>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400" dirty="0">
                <a:ea typeface="Arial"/>
                <a:cs typeface="Arial"/>
                <a:sym typeface="Arial"/>
              </a:rPr>
              <a:t>Iterative Algorithms: Spark vs MapReduce</a:t>
            </a:r>
            <a:endParaRPr sz="4400" dirty="0">
              <a:solidFill>
                <a:srgbClr val="C00000"/>
              </a:solidFill>
              <a:ea typeface="Arial"/>
              <a:cs typeface="Arial"/>
              <a:sym typeface="Arial"/>
            </a:endParaRPr>
          </a:p>
        </p:txBody>
      </p:sp>
      <p:sp>
        <p:nvSpPr>
          <p:cNvPr id="239" name="Shape 23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54</a:t>
            </a:fld>
            <a:endParaRPr/>
          </a:p>
        </p:txBody>
      </p:sp>
      <p:pic>
        <p:nvPicPr>
          <p:cNvPr id="240" name="Shape 240"/>
          <p:cNvPicPr preferRelativeResize="0"/>
          <p:nvPr/>
        </p:nvPicPr>
        <p:blipFill>
          <a:blip r:embed="rId3">
            <a:alphaModFix/>
          </a:blip>
          <a:stretch>
            <a:fillRect/>
          </a:stretch>
        </p:blipFill>
        <p:spPr>
          <a:xfrm>
            <a:off x="1750374" y="1399374"/>
            <a:ext cx="7629732" cy="4334477"/>
          </a:xfrm>
          <a:prstGeom prst="rect">
            <a:avLst/>
          </a:prstGeom>
          <a:noFill/>
          <a:ln>
            <a:noFill/>
          </a:ln>
        </p:spPr>
      </p:pic>
      <p:sp>
        <p:nvSpPr>
          <p:cNvPr id="6" name="Line 2">
            <a:extLst>
              <a:ext uri="{FF2B5EF4-FFF2-40B4-BE49-F238E27FC236}">
                <a16:creationId xmlns:a16="http://schemas.microsoft.com/office/drawing/2014/main" id="{64DFCC10-1A53-47ED-8E65-718F08BC7BE2}"/>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950759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773019" y="602483"/>
            <a:ext cx="10786800" cy="58545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Today’s Topics</a:t>
            </a:r>
            <a:endParaRPr dirty="0">
              <a:solidFill>
                <a:srgbClr val="C00000"/>
              </a:solidFill>
              <a:ea typeface="Arial"/>
              <a:cs typeface="Arial"/>
              <a:sym typeface="Arial"/>
            </a:endParaRPr>
          </a:p>
        </p:txBody>
      </p:sp>
      <p:sp>
        <p:nvSpPr>
          <p:cNvPr id="213" name="Shape 21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55</a:t>
            </a:fld>
            <a:endParaRPr/>
          </a:p>
        </p:txBody>
      </p:sp>
      <p:sp>
        <p:nvSpPr>
          <p:cNvPr id="25" name="Line 2">
            <a:extLst>
              <a:ext uri="{FF2B5EF4-FFF2-40B4-BE49-F238E27FC236}">
                <a16:creationId xmlns:a16="http://schemas.microsoft.com/office/drawing/2014/main" id="{4324F6B8-7AF4-474A-83C6-951038B92EE5}"/>
              </a:ext>
            </a:extLst>
          </p:cNvPr>
          <p:cNvSpPr/>
          <p:nvPr/>
        </p:nvSpPr>
        <p:spPr>
          <a:xfrm>
            <a:off x="591999" y="135696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26" name="Text Placeholder 5">
            <a:extLst>
              <a:ext uri="{FF2B5EF4-FFF2-40B4-BE49-F238E27FC236}">
                <a16:creationId xmlns:a16="http://schemas.microsoft.com/office/drawing/2014/main" id="{B6F1B9B6-2C45-4E99-A0CB-E4074DD722C1}"/>
              </a:ext>
            </a:extLst>
          </p:cNvPr>
          <p:cNvSpPr txBox="1">
            <a:spLocks/>
          </p:cNvSpPr>
          <p:nvPr/>
        </p:nvSpPr>
        <p:spPr>
          <a:xfrm>
            <a:off x="591999" y="1604365"/>
            <a:ext cx="10290357" cy="2487184"/>
          </a:xfrm>
          <a:prstGeom prst="rect">
            <a:avLst/>
          </a:prstGeom>
        </p:spPr>
        <p:txBody>
          <a:bodyPr vert="horz" lIns="121920" tIns="60960" rIns="121920" bIns="6096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533"/>
              </a:spcBef>
              <a:spcAft>
                <a:spcPts val="533"/>
              </a:spcAft>
            </a:pPr>
            <a:r>
              <a:rPr lang="en-US" sz="3200" dirty="0">
                <a:solidFill>
                  <a:schemeClr val="bg1">
                    <a:lumMod val="75000"/>
                  </a:schemeClr>
                </a:solidFill>
              </a:rPr>
              <a:t>Motivation</a:t>
            </a:r>
          </a:p>
          <a:p>
            <a:pPr>
              <a:lnSpc>
                <a:spcPct val="100000"/>
              </a:lnSpc>
              <a:spcBef>
                <a:spcPts val="533"/>
              </a:spcBef>
              <a:spcAft>
                <a:spcPts val="533"/>
              </a:spcAft>
            </a:pPr>
            <a:r>
              <a:rPr lang="en-US" sz="3200" dirty="0">
                <a:solidFill>
                  <a:schemeClr val="bg1">
                    <a:lumMod val="75000"/>
                  </a:schemeClr>
                </a:solidFill>
              </a:rPr>
              <a:t>Spark Basics</a:t>
            </a:r>
          </a:p>
          <a:p>
            <a:pPr>
              <a:lnSpc>
                <a:spcPct val="100000"/>
              </a:lnSpc>
              <a:spcBef>
                <a:spcPts val="533"/>
              </a:spcBef>
              <a:spcAft>
                <a:spcPts val="533"/>
              </a:spcAft>
            </a:pPr>
            <a:r>
              <a:rPr lang="en-US" sz="3200" dirty="0"/>
              <a:t>Spark Programming</a:t>
            </a:r>
          </a:p>
          <a:p>
            <a:pPr>
              <a:lnSpc>
                <a:spcPct val="100000"/>
              </a:lnSpc>
              <a:spcBef>
                <a:spcPts val="533"/>
              </a:spcBef>
              <a:spcAft>
                <a:spcPts val="533"/>
              </a:spcAft>
            </a:pPr>
            <a:endParaRPr lang="en-US" sz="3200" dirty="0"/>
          </a:p>
        </p:txBody>
      </p:sp>
    </p:spTree>
    <p:extLst>
      <p:ext uri="{BB962C8B-B14F-4D97-AF65-F5344CB8AC3E}">
        <p14:creationId xmlns:p14="http://schemas.microsoft.com/office/powerpoint/2010/main" val="3318769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834485" y="229970"/>
            <a:ext cx="10786800" cy="894179"/>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(1)</a:t>
            </a:r>
            <a:endParaRPr dirty="0">
              <a:solidFill>
                <a:srgbClr val="C00000"/>
              </a:solidFill>
              <a:ea typeface="Arial"/>
              <a:cs typeface="Arial"/>
              <a:sym typeface="Arial"/>
            </a:endParaRPr>
          </a:p>
        </p:txBody>
      </p:sp>
      <p:sp>
        <p:nvSpPr>
          <p:cNvPr id="255" name="Shape 25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56</a:t>
            </a:fld>
            <a:endParaRPr/>
          </a:p>
        </p:txBody>
      </p:sp>
      <p:sp>
        <p:nvSpPr>
          <p:cNvPr id="256" name="Shape 256"/>
          <p:cNvSpPr txBox="1">
            <a:spLocks noGrp="1"/>
          </p:cNvSpPr>
          <p:nvPr>
            <p:ph type="body" idx="1"/>
          </p:nvPr>
        </p:nvSpPr>
        <p:spPr>
          <a:xfrm>
            <a:off x="747135" y="1418137"/>
            <a:ext cx="10417459" cy="4942415"/>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3200" dirty="0">
                <a:solidFill>
                  <a:srgbClr val="000000"/>
                </a:solidFill>
                <a:ea typeface="Arial"/>
                <a:cs typeface="Arial"/>
                <a:sym typeface="Arial"/>
              </a:rPr>
              <a:t>Creating RDDs</a:t>
            </a:r>
            <a:endParaRPr sz="3200" dirty="0">
              <a:solidFill>
                <a:srgbClr val="000000"/>
              </a:solidFill>
              <a:ea typeface="Arial"/>
              <a:cs typeface="Arial"/>
              <a:sym typeface="Arial"/>
            </a:endParaRPr>
          </a:p>
          <a:p>
            <a:pPr marL="0" indent="0">
              <a:lnSpc>
                <a:spcPct val="115000"/>
              </a:lnSpc>
              <a:buClr>
                <a:schemeClr val="dk1"/>
              </a:buClr>
              <a:buSzPts val="1100"/>
              <a:buNone/>
            </a:pPr>
            <a:r>
              <a:rPr lang="en-US" sz="2400" dirty="0">
                <a:solidFill>
                  <a:srgbClr val="000000"/>
                </a:solidFill>
                <a:latin typeface="Courier New"/>
                <a:ea typeface="Courier New"/>
                <a:cs typeface="Courier New"/>
                <a:sym typeface="Courier New"/>
              </a:rPr>
              <a:t># Turn a Python collection into an RDD</a:t>
            </a:r>
            <a:endParaRPr sz="2400"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400" dirty="0" err="1">
                <a:solidFill>
                  <a:srgbClr val="000000"/>
                </a:solidFill>
                <a:latin typeface="Courier New"/>
                <a:ea typeface="Courier New"/>
                <a:cs typeface="Courier New"/>
                <a:sym typeface="Courier New"/>
              </a:rPr>
              <a:t>sc.parallelize</a:t>
            </a:r>
            <a:r>
              <a:rPr lang="en-US" sz="2400" dirty="0">
                <a:solidFill>
                  <a:srgbClr val="000000"/>
                </a:solidFill>
                <a:latin typeface="Courier New"/>
                <a:ea typeface="Courier New"/>
                <a:cs typeface="Courier New"/>
                <a:sym typeface="Courier New"/>
              </a:rPr>
              <a:t>([1, 2, 3])</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a:solidFill>
                  <a:srgbClr val="000000"/>
                </a:solidFill>
                <a:latin typeface="Courier New"/>
                <a:ea typeface="Courier New"/>
                <a:cs typeface="Courier New"/>
                <a:sym typeface="Courier New"/>
              </a:rPr>
              <a:t># Load text file from local FS, HDFS, or S3</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sc.textFile</a:t>
            </a:r>
            <a:r>
              <a:rPr lang="en-US" sz="2400" dirty="0">
                <a:solidFill>
                  <a:srgbClr val="000000"/>
                </a:solidFill>
                <a:latin typeface="Courier New"/>
                <a:ea typeface="Courier New"/>
                <a:cs typeface="Courier New"/>
                <a:sym typeface="Courier New"/>
              </a:rPr>
              <a:t>(“file.txt”)</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sc.textFile</a:t>
            </a:r>
            <a:r>
              <a:rPr lang="en-US" sz="2400" dirty="0">
                <a:solidFill>
                  <a:srgbClr val="000000"/>
                </a:solidFill>
                <a:latin typeface="Courier New"/>
                <a:ea typeface="Courier New"/>
                <a:cs typeface="Courier New"/>
                <a:sym typeface="Courier New"/>
              </a:rPr>
              <a:t>(“directory/*.txt”)</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sc.textFile</a:t>
            </a:r>
            <a:r>
              <a:rPr lang="en-US" sz="2400" dirty="0">
                <a:solidFill>
                  <a:srgbClr val="000000"/>
                </a:solidFill>
                <a:latin typeface="Courier New"/>
                <a:ea typeface="Courier New"/>
                <a:cs typeface="Courier New"/>
                <a:sym typeface="Courier New"/>
              </a:rPr>
              <a:t>(“</a:t>
            </a:r>
            <a:r>
              <a:rPr lang="en-US" sz="2400" dirty="0" err="1">
                <a:solidFill>
                  <a:srgbClr val="000000"/>
                </a:solidFill>
                <a:latin typeface="Courier New"/>
                <a:ea typeface="Courier New"/>
                <a:cs typeface="Courier New"/>
                <a:sym typeface="Courier New"/>
              </a:rPr>
              <a:t>hdfs</a:t>
            </a:r>
            <a:r>
              <a:rPr lang="en-US" sz="2400" dirty="0">
                <a:solidFill>
                  <a:srgbClr val="000000"/>
                </a:solidFill>
                <a:latin typeface="Courier New"/>
                <a:ea typeface="Courier New"/>
                <a:cs typeface="Courier New"/>
                <a:sym typeface="Courier New"/>
              </a:rPr>
              <a:t>://namenode:9000/path/file”)</a:t>
            </a:r>
            <a:endParaRPr sz="2400" dirty="0">
              <a:solidFill>
                <a:srgbClr val="000000"/>
              </a:solidFill>
              <a:latin typeface="Courier New"/>
              <a:ea typeface="Courier New"/>
              <a:cs typeface="Courier New"/>
              <a:sym typeface="Courier New"/>
            </a:endParaRPr>
          </a:p>
          <a:p>
            <a:pPr marL="0" indent="0">
              <a:lnSpc>
                <a:spcPct val="115000"/>
              </a:lnSpc>
              <a:spcBef>
                <a:spcPts val="0"/>
              </a:spcBef>
              <a:buNone/>
            </a:pP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a:solidFill>
                  <a:srgbClr val="000000"/>
                </a:solidFill>
                <a:latin typeface="Courier New"/>
                <a:ea typeface="Courier New"/>
                <a:cs typeface="Courier New"/>
                <a:sym typeface="Courier New"/>
              </a:rPr>
              <a:t># Use existing Hadoop </a:t>
            </a:r>
            <a:r>
              <a:rPr lang="en-US" sz="2400" dirty="0" err="1">
                <a:solidFill>
                  <a:srgbClr val="000000"/>
                </a:solidFill>
                <a:latin typeface="Courier New"/>
                <a:ea typeface="Courier New"/>
                <a:cs typeface="Courier New"/>
                <a:sym typeface="Courier New"/>
              </a:rPr>
              <a:t>InputFormat</a:t>
            </a:r>
            <a:r>
              <a:rPr lang="en-US" sz="2400" dirty="0">
                <a:solidFill>
                  <a:srgbClr val="000000"/>
                </a:solidFill>
                <a:latin typeface="Courier New"/>
                <a:ea typeface="Courier New"/>
                <a:cs typeface="Courier New"/>
                <a:sym typeface="Courier New"/>
              </a:rPr>
              <a:t> (Java/Scala only)</a:t>
            </a:r>
            <a:endParaRPr sz="2400" dirty="0">
              <a:solidFill>
                <a:srgbClr val="000000"/>
              </a:solidFill>
              <a:latin typeface="Courier New"/>
              <a:ea typeface="Courier New"/>
              <a:cs typeface="Courier New"/>
              <a:sym typeface="Courier New"/>
            </a:endParaRPr>
          </a:p>
          <a:p>
            <a:pPr marL="0" indent="0">
              <a:lnSpc>
                <a:spcPct val="115000"/>
              </a:lnSpc>
              <a:spcBef>
                <a:spcPts val="0"/>
              </a:spcBef>
              <a:buClr>
                <a:schemeClr val="dk1"/>
              </a:buClr>
              <a:buSzPts val="1100"/>
              <a:buNone/>
            </a:pPr>
            <a:r>
              <a:rPr lang="en-US" sz="2400" dirty="0" err="1">
                <a:solidFill>
                  <a:srgbClr val="000000"/>
                </a:solidFill>
                <a:latin typeface="Courier New"/>
                <a:ea typeface="Courier New"/>
                <a:cs typeface="Courier New"/>
                <a:sym typeface="Courier New"/>
              </a:rPr>
              <a:t>sc.hadoopFile</a:t>
            </a:r>
            <a:r>
              <a:rPr lang="en-US" sz="2400" dirty="0">
                <a:solidFill>
                  <a:srgbClr val="000000"/>
                </a:solidFill>
                <a:latin typeface="Courier New"/>
                <a:ea typeface="Courier New"/>
                <a:cs typeface="Courier New"/>
                <a:sym typeface="Courier New"/>
              </a:rPr>
              <a:t>(</a:t>
            </a:r>
            <a:r>
              <a:rPr lang="en-US" sz="2400" dirty="0" err="1">
                <a:solidFill>
                  <a:srgbClr val="000000"/>
                </a:solidFill>
                <a:latin typeface="Courier New"/>
                <a:ea typeface="Courier New"/>
                <a:cs typeface="Courier New"/>
                <a:sym typeface="Courier New"/>
              </a:rPr>
              <a:t>keyClass</a:t>
            </a:r>
            <a:r>
              <a:rPr lang="en-US" sz="2400" dirty="0">
                <a:solidFill>
                  <a:srgbClr val="000000"/>
                </a:solidFill>
                <a:latin typeface="Courier New"/>
                <a:ea typeface="Courier New"/>
                <a:cs typeface="Courier New"/>
                <a:sym typeface="Courier New"/>
              </a:rPr>
              <a:t>, </a:t>
            </a:r>
            <a:r>
              <a:rPr lang="en-US" sz="2400" dirty="0" err="1">
                <a:solidFill>
                  <a:srgbClr val="000000"/>
                </a:solidFill>
                <a:latin typeface="Courier New"/>
                <a:ea typeface="Courier New"/>
                <a:cs typeface="Courier New"/>
                <a:sym typeface="Courier New"/>
              </a:rPr>
              <a:t>valClass</a:t>
            </a:r>
            <a:r>
              <a:rPr lang="en-US" sz="2400" dirty="0">
                <a:solidFill>
                  <a:srgbClr val="000000"/>
                </a:solidFill>
                <a:latin typeface="Courier New"/>
                <a:ea typeface="Courier New"/>
                <a:cs typeface="Courier New"/>
                <a:sym typeface="Courier New"/>
              </a:rPr>
              <a:t>, </a:t>
            </a:r>
            <a:r>
              <a:rPr lang="en-US" sz="2400" dirty="0" err="1">
                <a:solidFill>
                  <a:srgbClr val="000000"/>
                </a:solidFill>
                <a:latin typeface="Courier New"/>
                <a:ea typeface="Courier New"/>
                <a:cs typeface="Courier New"/>
                <a:sym typeface="Courier New"/>
              </a:rPr>
              <a:t>inputFmt</a:t>
            </a:r>
            <a:r>
              <a:rPr lang="en-US" sz="2400" dirty="0">
                <a:solidFill>
                  <a:srgbClr val="000000"/>
                </a:solidFill>
                <a:latin typeface="Courier New"/>
                <a:ea typeface="Courier New"/>
                <a:cs typeface="Courier New"/>
                <a:sym typeface="Courier New"/>
              </a:rPr>
              <a:t>, conf)</a:t>
            </a:r>
            <a:endParaRPr sz="2400" dirty="0">
              <a:solidFill>
                <a:srgbClr val="000000"/>
              </a:solidFill>
              <a:latin typeface="Courier New"/>
              <a:ea typeface="Courier New"/>
              <a:cs typeface="Courier New"/>
              <a:sym typeface="Courier New"/>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D8ED973E-B4BA-49EB-B600-E53C62DB09EC}"/>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6880616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Shape 261"/>
          <p:cNvSpPr txBox="1">
            <a:spLocks noGrp="1"/>
          </p:cNvSpPr>
          <p:nvPr>
            <p:ph type="title"/>
          </p:nvPr>
        </p:nvSpPr>
        <p:spPr>
          <a:xfrm>
            <a:off x="836467" y="524364"/>
            <a:ext cx="10786800" cy="465268"/>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(2)</a:t>
            </a:r>
            <a:endParaRPr dirty="0">
              <a:solidFill>
                <a:srgbClr val="C00000"/>
              </a:solidFill>
              <a:ea typeface="Arial"/>
              <a:cs typeface="Arial"/>
              <a:sym typeface="Arial"/>
            </a:endParaRPr>
          </a:p>
        </p:txBody>
      </p:sp>
      <p:sp>
        <p:nvSpPr>
          <p:cNvPr id="263" name="Shape 263"/>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57</a:t>
            </a:fld>
            <a:endParaRPr/>
          </a:p>
        </p:txBody>
      </p:sp>
      <p:sp>
        <p:nvSpPr>
          <p:cNvPr id="264" name="Shape 264"/>
          <p:cNvSpPr txBox="1">
            <a:spLocks noGrp="1"/>
          </p:cNvSpPr>
          <p:nvPr>
            <p:ph type="body" idx="1"/>
          </p:nvPr>
        </p:nvSpPr>
        <p:spPr>
          <a:xfrm>
            <a:off x="750251" y="1468349"/>
            <a:ext cx="10537200" cy="4806123"/>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3200" dirty="0">
                <a:solidFill>
                  <a:srgbClr val="000000"/>
                </a:solidFill>
                <a:ea typeface="Arial"/>
                <a:cs typeface="Arial"/>
                <a:sym typeface="Arial"/>
              </a:rPr>
              <a:t>Basic Transformations</a:t>
            </a:r>
            <a:endParaRPr sz="3200" dirty="0">
              <a:solidFill>
                <a:srgbClr val="000000"/>
              </a:solidFill>
              <a:ea typeface="Arial"/>
              <a:cs typeface="Arial"/>
              <a:sym typeface="Arial"/>
            </a:endParaRPr>
          </a:p>
          <a:p>
            <a:pPr marL="0" indent="0">
              <a:lnSpc>
                <a:spcPct val="115000"/>
              </a:lnSpc>
              <a:spcBef>
                <a:spcPts val="0"/>
              </a:spcBef>
              <a:buNone/>
            </a:pPr>
            <a:endParaRPr sz="2400" dirty="0">
              <a:solidFill>
                <a:srgbClr val="000000"/>
              </a:solidFill>
              <a:latin typeface="Courier New" panose="02070309020205020404" pitchFamily="49" charset="0"/>
              <a:ea typeface="Arial"/>
              <a:cs typeface="Courier New" panose="02070309020205020404" pitchFamily="49" charset="0"/>
              <a:sym typeface="Arial"/>
            </a:endParaRPr>
          </a:p>
          <a:p>
            <a:pPr marL="0" indent="0">
              <a:lnSpc>
                <a:spcPct val="115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sc.parallelize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([1, 2,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Pass each element through a function</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squares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nums.map</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(lambda x: x*x) // {1, 4, 9}</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Keep elements passing a predicate</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even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squares.filter</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(lambda x: x % 2 == 0) // {4}</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p:txBody>
      </p:sp>
      <p:sp>
        <p:nvSpPr>
          <p:cNvPr id="6" name="Line 2">
            <a:extLst>
              <a:ext uri="{FF2B5EF4-FFF2-40B4-BE49-F238E27FC236}">
                <a16:creationId xmlns:a16="http://schemas.microsoft.com/office/drawing/2014/main" id="{B91FE44A-D9A8-4DBE-A186-5959661884E5}"/>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172650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Shape 269"/>
          <p:cNvSpPr txBox="1">
            <a:spLocks noGrp="1"/>
          </p:cNvSpPr>
          <p:nvPr>
            <p:ph type="title"/>
          </p:nvPr>
        </p:nvSpPr>
        <p:spPr>
          <a:xfrm>
            <a:off x="857893" y="340122"/>
            <a:ext cx="10786800" cy="784027"/>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(3)</a:t>
            </a:r>
            <a:endParaRPr dirty="0">
              <a:solidFill>
                <a:srgbClr val="C00000"/>
              </a:solidFill>
              <a:ea typeface="Arial"/>
              <a:cs typeface="Arial"/>
              <a:sym typeface="Arial"/>
            </a:endParaRPr>
          </a:p>
        </p:txBody>
      </p:sp>
      <p:sp>
        <p:nvSpPr>
          <p:cNvPr id="271" name="Shape 27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58</a:t>
            </a:fld>
            <a:endParaRPr/>
          </a:p>
        </p:txBody>
      </p:sp>
      <p:sp>
        <p:nvSpPr>
          <p:cNvPr id="272" name="Shape 272"/>
          <p:cNvSpPr txBox="1">
            <a:spLocks noGrp="1"/>
          </p:cNvSpPr>
          <p:nvPr>
            <p:ph type="body" idx="1"/>
          </p:nvPr>
        </p:nvSpPr>
        <p:spPr>
          <a:xfrm>
            <a:off x="699632" y="1213638"/>
            <a:ext cx="9936000" cy="5304236"/>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3200" dirty="0">
                <a:solidFill>
                  <a:srgbClr val="000000"/>
                </a:solidFill>
                <a:ea typeface="Arial"/>
                <a:cs typeface="Arial"/>
                <a:sym typeface="Arial"/>
              </a:rPr>
              <a:t>Basic Actions</a:t>
            </a: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a:t>
            </a: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sc.parallelize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([1, 2,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Retrieve RDD contents as a local collection</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nums.collect</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=&gt; [1, 2,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Return first K elements</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nums.take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(2) # =&gt; [1, 2]</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Count number of elements</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nums.count</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 =&gt; 3</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 Merge elements with an associative function</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r>
              <a:rPr lang="en-US" sz="2400" dirty="0" err="1">
                <a:solidFill>
                  <a:srgbClr val="000000"/>
                </a:solidFill>
                <a:latin typeface="Courier New" panose="02070309020205020404" pitchFamily="49" charset="0"/>
                <a:ea typeface="Courier New"/>
                <a:cs typeface="Courier New" panose="02070309020205020404" pitchFamily="49" charset="0"/>
                <a:sym typeface="Courier New"/>
              </a:rPr>
              <a:t>nums.reduce</a:t>
            </a:r>
            <a:r>
              <a:rPr lang="en-US" sz="2400" dirty="0">
                <a:solidFill>
                  <a:srgbClr val="000000"/>
                </a:solidFill>
                <a:latin typeface="Courier New" panose="02070309020205020404" pitchFamily="49" charset="0"/>
                <a:ea typeface="Courier New"/>
                <a:cs typeface="Courier New" panose="02070309020205020404" pitchFamily="49" charset="0"/>
                <a:sym typeface="Courier New"/>
              </a:rPr>
              <a:t>(lambda x, y: x + y) # =&gt; 6</a:t>
            </a:r>
            <a:endParaRPr sz="24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158A9A6D-8515-4BF0-9654-ED9B8D5C239E}"/>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1351187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860862" y="340124"/>
            <a:ext cx="10786800" cy="73442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(4)</a:t>
            </a:r>
            <a:endParaRPr dirty="0">
              <a:solidFill>
                <a:srgbClr val="C00000"/>
              </a:solidFill>
              <a:ea typeface="Arial"/>
              <a:cs typeface="Arial"/>
              <a:sym typeface="Arial"/>
            </a:endParaRPr>
          </a:p>
        </p:txBody>
      </p:sp>
      <p:sp>
        <p:nvSpPr>
          <p:cNvPr id="279" name="Shape 279"/>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59</a:t>
            </a:fld>
            <a:endParaRPr/>
          </a:p>
        </p:txBody>
      </p:sp>
      <p:sp>
        <p:nvSpPr>
          <p:cNvPr id="280" name="Shape 280"/>
          <p:cNvSpPr txBox="1">
            <a:spLocks noGrp="1"/>
          </p:cNvSpPr>
          <p:nvPr>
            <p:ph type="body" idx="1"/>
          </p:nvPr>
        </p:nvSpPr>
        <p:spPr>
          <a:xfrm>
            <a:off x="699633" y="1173750"/>
            <a:ext cx="10310700" cy="5571143"/>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267"/>
              </a:spcBef>
              <a:spcAft>
                <a:spcPts val="267"/>
              </a:spcAft>
              <a:buNone/>
            </a:pPr>
            <a:r>
              <a:rPr lang="en-US" dirty="0">
                <a:solidFill>
                  <a:srgbClr val="000000"/>
                </a:solidFill>
                <a:ea typeface="Arial"/>
                <a:cs typeface="Arial"/>
                <a:sym typeface="Arial"/>
              </a:rPr>
              <a:t>Working with Key-Value Pairs</a:t>
            </a:r>
          </a:p>
          <a:p>
            <a:pPr marL="0" indent="0">
              <a:lnSpc>
                <a:spcPct val="100000"/>
              </a:lnSpc>
              <a:spcBef>
                <a:spcPts val="267"/>
              </a:spcBef>
              <a:spcAft>
                <a:spcPts val="267"/>
              </a:spcAft>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Spark’s “distributed reduce” transformations operate on RDDs of key-value pairs</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Python:  pair = (a,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pair[0] # =&gt; a</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pair[1] # =&gt;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Scala:   </a:t>
            </a:r>
            <a:r>
              <a:rPr lang="en-US" sz="1867" dirty="0" err="1">
                <a:solidFill>
                  <a:srgbClr val="000000"/>
                </a:solidFill>
                <a:latin typeface="Courier New" panose="02070309020205020404" pitchFamily="49" charset="0"/>
                <a:ea typeface="Courier New"/>
                <a:cs typeface="Courier New" panose="02070309020205020404" pitchFamily="49" charset="0"/>
                <a:sym typeface="Courier New"/>
              </a:rPr>
              <a:t>val</a:t>
            </a: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 pair = (a,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pair._1 // =&gt; a</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pair._2 // =&gt;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Java: Tuple2 pair = new Tuple2(a, b);</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pair._1 // =&gt; a</a:t>
            </a:r>
            <a:endParaRPr sz="1867" dirty="0">
              <a:solidFill>
                <a:srgbClr val="000000"/>
              </a:solidFill>
              <a:latin typeface="Courier New" panose="02070309020205020404" pitchFamily="49" charset="0"/>
              <a:ea typeface="Courier New"/>
              <a:cs typeface="Courier New" panose="02070309020205020404" pitchFamily="49" charset="0"/>
              <a:sym typeface="Courier New"/>
            </a:endParaRPr>
          </a:p>
          <a:p>
            <a:pPr marL="914377" indent="457189">
              <a:lnSpc>
                <a:spcPct val="100000"/>
              </a:lnSpc>
              <a:spcBef>
                <a:spcPts val="267"/>
              </a:spcBef>
              <a:spcAft>
                <a:spcPts val="267"/>
              </a:spcAft>
              <a:buNone/>
            </a:pPr>
            <a:r>
              <a:rPr lang="en-US" sz="1867" dirty="0">
                <a:solidFill>
                  <a:srgbClr val="000000"/>
                </a:solidFill>
                <a:latin typeface="Courier New" panose="02070309020205020404" pitchFamily="49" charset="0"/>
                <a:ea typeface="Courier New"/>
                <a:cs typeface="Courier New" panose="02070309020205020404" pitchFamily="49" charset="0"/>
                <a:sym typeface="Courier New"/>
              </a:rPr>
              <a:t>pair._2 // =&gt; b</a:t>
            </a:r>
            <a:endParaRPr sz="1867" dirty="0">
              <a:solidFill>
                <a:srgbClr val="000000"/>
              </a:solidFill>
              <a:latin typeface="Courier New" panose="02070309020205020404" pitchFamily="49" charset="0"/>
              <a:ea typeface="Arial"/>
              <a:cs typeface="Courier New" panose="02070309020205020404" pitchFamily="49" charset="0"/>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p:txBody>
      </p:sp>
      <p:sp>
        <p:nvSpPr>
          <p:cNvPr id="6" name="Line 2">
            <a:extLst>
              <a:ext uri="{FF2B5EF4-FFF2-40B4-BE49-F238E27FC236}">
                <a16:creationId xmlns:a16="http://schemas.microsoft.com/office/drawing/2014/main" id="{042E750C-7BF6-4A79-B6AB-618F5B9DF51F}"/>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89130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537433" y="266787"/>
            <a:ext cx="10786800" cy="608679"/>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Apache Spark</a:t>
            </a:r>
            <a:endParaRPr dirty="0">
              <a:solidFill>
                <a:srgbClr val="C00000"/>
              </a:solidFill>
              <a:ea typeface="Arial"/>
              <a:cs typeface="Arial"/>
              <a:sym typeface="Arial"/>
            </a:endParaRPr>
          </a:p>
        </p:txBody>
      </p:sp>
      <p:sp>
        <p:nvSpPr>
          <p:cNvPr id="155" name="Shape 15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a:t>
            </a:fld>
            <a:endParaRPr/>
          </a:p>
        </p:txBody>
      </p:sp>
      <p:sp>
        <p:nvSpPr>
          <p:cNvPr id="156" name="Shape 156"/>
          <p:cNvSpPr/>
          <p:nvPr/>
        </p:nvSpPr>
        <p:spPr>
          <a:xfrm>
            <a:off x="4731949" y="4304839"/>
            <a:ext cx="5370000" cy="11121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2200">
              <a:latin typeface="Questrial"/>
              <a:ea typeface="Questrial"/>
              <a:cs typeface="Questrial"/>
              <a:sym typeface="Questrial"/>
            </a:endParaRPr>
          </a:p>
          <a:p>
            <a:endParaRPr sz="1800"/>
          </a:p>
        </p:txBody>
      </p:sp>
      <p:sp>
        <p:nvSpPr>
          <p:cNvPr id="157" name="Shape 157"/>
          <p:cNvSpPr/>
          <p:nvPr/>
        </p:nvSpPr>
        <p:spPr>
          <a:xfrm>
            <a:off x="5955725" y="3200264"/>
            <a:ext cx="3117900" cy="802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a:p>
          <a:p>
            <a:pPr algn="ctr"/>
            <a:r>
              <a:rPr lang="en-US" sz="2000"/>
              <a:t>Yet Another Resource Negotiator (YARN)</a:t>
            </a:r>
            <a:endParaRPr sz="2000"/>
          </a:p>
          <a:p>
            <a:endParaRPr sz="1800"/>
          </a:p>
        </p:txBody>
      </p:sp>
      <p:sp>
        <p:nvSpPr>
          <p:cNvPr id="158" name="Shape 158"/>
          <p:cNvSpPr/>
          <p:nvPr/>
        </p:nvSpPr>
        <p:spPr>
          <a:xfrm>
            <a:off x="1453963" y="1878013"/>
            <a:ext cx="1587300" cy="862800"/>
          </a:xfrm>
          <a:prstGeom prst="roundRect">
            <a:avLst>
              <a:gd name="adj" fmla="val 16667"/>
            </a:avLst>
          </a:prstGeom>
          <a:solidFill>
            <a:srgbClr val="A4C2F4"/>
          </a:solidFill>
          <a:ln w="762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algn="ctr"/>
            <a:endParaRPr sz="2000">
              <a:latin typeface="Questrial"/>
              <a:ea typeface="Questrial"/>
              <a:cs typeface="Questrial"/>
              <a:sym typeface="Questrial"/>
            </a:endParaRPr>
          </a:p>
          <a:p>
            <a:pPr algn="ctr"/>
            <a:r>
              <a:rPr lang="en-US" sz="2000"/>
              <a:t>Spark Stream</a:t>
            </a:r>
            <a:endParaRPr sz="2000"/>
          </a:p>
          <a:p>
            <a:endParaRPr sz="1800"/>
          </a:p>
        </p:txBody>
      </p:sp>
      <p:sp>
        <p:nvSpPr>
          <p:cNvPr id="159" name="Shape 159"/>
          <p:cNvSpPr/>
          <p:nvPr/>
        </p:nvSpPr>
        <p:spPr>
          <a:xfrm>
            <a:off x="3273349" y="1878013"/>
            <a:ext cx="14586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2000" dirty="0"/>
              <a:t>Spark SQL</a:t>
            </a:r>
            <a:endParaRPr sz="2000" dirty="0"/>
          </a:p>
          <a:p>
            <a:endParaRPr sz="1800" dirty="0"/>
          </a:p>
        </p:txBody>
      </p:sp>
      <p:sp>
        <p:nvSpPr>
          <p:cNvPr id="160" name="Shape 160"/>
          <p:cNvSpPr/>
          <p:nvPr/>
        </p:nvSpPr>
        <p:spPr>
          <a:xfrm>
            <a:off x="6512801" y="1873403"/>
            <a:ext cx="1587300" cy="862800"/>
          </a:xfrm>
          <a:prstGeom prst="roundRect">
            <a:avLst>
              <a:gd name="adj" fmla="val 16667"/>
            </a:avLst>
          </a:prstGeom>
          <a:solidFill>
            <a:srgbClr val="CCCCCC"/>
          </a:solidFill>
          <a:ln w="38100" cap="flat" cmpd="sng">
            <a:solidFill>
              <a:srgbClr val="6D9EEB"/>
            </a:solidFill>
            <a:prstDash val="solid"/>
            <a:round/>
            <a:headEnd type="none" w="sm" len="sm"/>
            <a:tailEnd type="none" w="sm" len="sm"/>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1800" dirty="0"/>
              <a:t>Other Applications</a:t>
            </a:r>
            <a:endParaRPr sz="1800" dirty="0"/>
          </a:p>
          <a:p>
            <a:endParaRPr sz="1800" dirty="0"/>
          </a:p>
        </p:txBody>
      </p:sp>
      <p:sp>
        <p:nvSpPr>
          <p:cNvPr id="161" name="Shape 161"/>
          <p:cNvSpPr/>
          <p:nvPr/>
        </p:nvSpPr>
        <p:spPr>
          <a:xfrm>
            <a:off x="10299850" y="3206890"/>
            <a:ext cx="1587300" cy="2247300"/>
          </a:xfrm>
          <a:prstGeom prst="roundRect">
            <a:avLst>
              <a:gd name="adj" fmla="val 1666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1800"/>
              <a:t>Data Ingestion Systems</a:t>
            </a:r>
            <a:endParaRPr sz="1800"/>
          </a:p>
          <a:p>
            <a:pPr algn="ctr"/>
            <a:r>
              <a:rPr lang="en-US" sz="1800"/>
              <a:t>e.g., Apache Kafka, Flume, etc</a:t>
            </a:r>
            <a:endParaRPr sz="1800"/>
          </a:p>
          <a:p>
            <a:endParaRPr sz="2200">
              <a:latin typeface="Questrial"/>
              <a:ea typeface="Questrial"/>
              <a:cs typeface="Questrial"/>
              <a:sym typeface="Questrial"/>
            </a:endParaRPr>
          </a:p>
        </p:txBody>
      </p:sp>
      <p:sp>
        <p:nvSpPr>
          <p:cNvPr id="162" name="Shape 162"/>
          <p:cNvSpPr/>
          <p:nvPr/>
        </p:nvSpPr>
        <p:spPr>
          <a:xfrm>
            <a:off x="5317161" y="4394698"/>
            <a:ext cx="4395025" cy="465276"/>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lang="en-US" sz="2000" dirty="0">
              <a:latin typeface="Questrial"/>
              <a:ea typeface="Questrial"/>
              <a:cs typeface="Questrial"/>
              <a:sym typeface="Questrial"/>
            </a:endParaRPr>
          </a:p>
          <a:p>
            <a:pPr algn="ctr"/>
            <a:r>
              <a:rPr lang="en-US" sz="2000" dirty="0">
                <a:latin typeface="Questrial"/>
                <a:ea typeface="Questrial"/>
                <a:cs typeface="Questrial"/>
                <a:sym typeface="Questrial"/>
              </a:rPr>
              <a:t>Hadoop NoSQL Database (HBase)</a:t>
            </a:r>
            <a:endParaRPr sz="2000" dirty="0">
              <a:latin typeface="Questrial"/>
              <a:ea typeface="Questrial"/>
              <a:cs typeface="Questrial"/>
              <a:sym typeface="Questrial"/>
            </a:endParaRPr>
          </a:p>
          <a:p>
            <a:endParaRPr sz="1800" dirty="0"/>
          </a:p>
        </p:txBody>
      </p:sp>
      <p:sp>
        <p:nvSpPr>
          <p:cNvPr id="163" name="Shape 163"/>
          <p:cNvSpPr/>
          <p:nvPr/>
        </p:nvSpPr>
        <p:spPr>
          <a:xfrm>
            <a:off x="4893075" y="4870553"/>
            <a:ext cx="5127040" cy="437511"/>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lang="en-US" sz="2000" dirty="0">
              <a:latin typeface="Questrial"/>
              <a:ea typeface="Questrial"/>
              <a:cs typeface="Questrial"/>
              <a:sym typeface="Questrial"/>
            </a:endParaRPr>
          </a:p>
          <a:p>
            <a:pPr algn="ctr"/>
            <a:r>
              <a:rPr lang="en-US" sz="2000" dirty="0">
                <a:latin typeface="Questrial"/>
                <a:ea typeface="Questrial"/>
                <a:cs typeface="Questrial"/>
                <a:sym typeface="Questrial"/>
              </a:rPr>
              <a:t>Hadoop Distributed File System (HDFS)</a:t>
            </a:r>
            <a:endParaRPr sz="2000" dirty="0">
              <a:latin typeface="Questrial"/>
              <a:ea typeface="Questrial"/>
              <a:cs typeface="Questrial"/>
              <a:sym typeface="Questrial"/>
            </a:endParaRPr>
          </a:p>
          <a:p>
            <a:endParaRPr sz="1800" dirty="0"/>
          </a:p>
        </p:txBody>
      </p:sp>
      <p:sp>
        <p:nvSpPr>
          <p:cNvPr id="164" name="Shape 164"/>
          <p:cNvSpPr/>
          <p:nvPr/>
        </p:nvSpPr>
        <p:spPr>
          <a:xfrm>
            <a:off x="1486075" y="4429489"/>
            <a:ext cx="3117900" cy="862800"/>
          </a:xfrm>
          <a:prstGeom prst="roundRect">
            <a:avLst>
              <a:gd name="adj" fmla="val 16667"/>
            </a:avLst>
          </a:prstGeom>
          <a:solidFill>
            <a:srgbClr val="B4A7D6"/>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r>
              <a:rPr lang="en-US" sz="2100"/>
              <a:t>S3, Cassandra etc., other storage systems</a:t>
            </a:r>
            <a:endParaRPr sz="2100"/>
          </a:p>
          <a:p>
            <a:endParaRPr sz="1800"/>
          </a:p>
        </p:txBody>
      </p:sp>
      <p:sp>
        <p:nvSpPr>
          <p:cNvPr id="165" name="Shape 165"/>
          <p:cNvSpPr/>
          <p:nvPr/>
        </p:nvSpPr>
        <p:spPr>
          <a:xfrm>
            <a:off x="3955252" y="3245057"/>
            <a:ext cx="17376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200" dirty="0"/>
              <a:t>Mesos etc.</a:t>
            </a:r>
            <a:endParaRPr sz="2200" dirty="0"/>
          </a:p>
          <a:p>
            <a:endParaRPr sz="1800" dirty="0"/>
          </a:p>
        </p:txBody>
      </p:sp>
      <p:sp>
        <p:nvSpPr>
          <p:cNvPr id="166" name="Shape 166"/>
          <p:cNvSpPr/>
          <p:nvPr/>
        </p:nvSpPr>
        <p:spPr>
          <a:xfrm>
            <a:off x="1418525" y="3206877"/>
            <a:ext cx="23615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US" sz="2200" dirty="0"/>
              <a:t>Spark Core</a:t>
            </a:r>
            <a:endParaRPr sz="2200" dirty="0"/>
          </a:p>
          <a:p>
            <a:r>
              <a:rPr lang="en-US" sz="1733" dirty="0"/>
              <a:t>(Standalone Scheduler)</a:t>
            </a:r>
            <a:endParaRPr sz="1733" dirty="0"/>
          </a:p>
        </p:txBody>
      </p:sp>
      <p:sp>
        <p:nvSpPr>
          <p:cNvPr id="167" name="Shape 167"/>
          <p:cNvSpPr txBox="1"/>
          <p:nvPr/>
        </p:nvSpPr>
        <p:spPr>
          <a:xfrm>
            <a:off x="110675" y="4563289"/>
            <a:ext cx="1086300" cy="8628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Data Storage</a:t>
            </a:r>
            <a:endParaRPr sz="1600">
              <a:solidFill>
                <a:srgbClr val="FF0000"/>
              </a:solidFill>
            </a:endParaRPr>
          </a:p>
        </p:txBody>
      </p:sp>
      <p:sp>
        <p:nvSpPr>
          <p:cNvPr id="168" name="Shape 168"/>
          <p:cNvSpPr txBox="1"/>
          <p:nvPr/>
        </p:nvSpPr>
        <p:spPr>
          <a:xfrm>
            <a:off x="133975" y="3125552"/>
            <a:ext cx="1286100" cy="8628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Resource manager</a:t>
            </a:r>
            <a:endParaRPr sz="1600">
              <a:solidFill>
                <a:srgbClr val="FF0000"/>
              </a:solidFill>
            </a:endParaRPr>
          </a:p>
        </p:txBody>
      </p:sp>
      <p:sp>
        <p:nvSpPr>
          <p:cNvPr id="169" name="Shape 169"/>
          <p:cNvSpPr/>
          <p:nvPr/>
        </p:nvSpPr>
        <p:spPr>
          <a:xfrm>
            <a:off x="1422504" y="5888292"/>
            <a:ext cx="528600" cy="433800"/>
          </a:xfrm>
          <a:prstGeom prst="roundRect">
            <a:avLst>
              <a:gd name="adj" fmla="val 16667"/>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70" name="Shape 170"/>
          <p:cNvSpPr/>
          <p:nvPr/>
        </p:nvSpPr>
        <p:spPr>
          <a:xfrm>
            <a:off x="4532153" y="5888292"/>
            <a:ext cx="528600" cy="433800"/>
          </a:xfrm>
          <a:prstGeom prst="roundRect">
            <a:avLst>
              <a:gd name="adj" fmla="val 16667"/>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sz="1800"/>
          </a:p>
        </p:txBody>
      </p:sp>
      <p:sp>
        <p:nvSpPr>
          <p:cNvPr id="171" name="Shape 171"/>
          <p:cNvSpPr txBox="1"/>
          <p:nvPr/>
        </p:nvSpPr>
        <p:spPr>
          <a:xfrm>
            <a:off x="2043804" y="5852443"/>
            <a:ext cx="1458600" cy="505500"/>
          </a:xfrm>
          <a:prstGeom prst="rect">
            <a:avLst/>
          </a:prstGeom>
          <a:noFill/>
          <a:ln>
            <a:noFill/>
          </a:ln>
        </p:spPr>
        <p:txBody>
          <a:bodyPr spcFirstLastPara="1" wrap="square" lIns="91425" tIns="91425" rIns="91425" bIns="91425" anchor="t" anchorCtr="0">
            <a:noAutofit/>
          </a:bodyPr>
          <a:lstStyle/>
          <a:p>
            <a:r>
              <a:rPr lang="en-US" sz="1867" b="1">
                <a:solidFill>
                  <a:srgbClr val="6AA84F"/>
                </a:solidFill>
              </a:rPr>
              <a:t>Hadoop</a:t>
            </a:r>
            <a:endParaRPr sz="1867" b="1">
              <a:solidFill>
                <a:srgbClr val="6AA84F"/>
              </a:solidFill>
            </a:endParaRPr>
          </a:p>
        </p:txBody>
      </p:sp>
      <p:sp>
        <p:nvSpPr>
          <p:cNvPr id="172" name="Shape 172"/>
          <p:cNvSpPr txBox="1"/>
          <p:nvPr/>
        </p:nvSpPr>
        <p:spPr>
          <a:xfrm>
            <a:off x="5144779" y="5852443"/>
            <a:ext cx="1152900" cy="505500"/>
          </a:xfrm>
          <a:prstGeom prst="rect">
            <a:avLst/>
          </a:prstGeom>
          <a:noFill/>
          <a:ln>
            <a:noFill/>
          </a:ln>
        </p:spPr>
        <p:txBody>
          <a:bodyPr spcFirstLastPara="1" wrap="square" lIns="91425" tIns="91425" rIns="91425" bIns="91425" anchor="t" anchorCtr="0">
            <a:noAutofit/>
          </a:bodyPr>
          <a:lstStyle/>
          <a:p>
            <a:r>
              <a:rPr lang="en-US" sz="1867" b="1">
                <a:solidFill>
                  <a:srgbClr val="6D9EEB"/>
                </a:solidFill>
              </a:rPr>
              <a:t>Spark</a:t>
            </a:r>
            <a:endParaRPr sz="1867" b="1">
              <a:solidFill>
                <a:srgbClr val="6D9EEB"/>
              </a:solidFill>
            </a:endParaRPr>
          </a:p>
        </p:txBody>
      </p:sp>
      <p:sp>
        <p:nvSpPr>
          <p:cNvPr id="175" name="Shape 175"/>
          <p:cNvSpPr txBox="1"/>
          <p:nvPr/>
        </p:nvSpPr>
        <p:spPr>
          <a:xfrm>
            <a:off x="100075" y="1987014"/>
            <a:ext cx="1353900" cy="505500"/>
          </a:xfrm>
          <a:prstGeom prst="rect">
            <a:avLst/>
          </a:prstGeom>
          <a:noFill/>
          <a:ln>
            <a:noFill/>
          </a:ln>
        </p:spPr>
        <p:txBody>
          <a:bodyPr spcFirstLastPara="1" wrap="square" lIns="91425" tIns="91425" rIns="91425" bIns="91425" anchor="t" anchorCtr="0">
            <a:noAutofit/>
          </a:bodyPr>
          <a:lstStyle/>
          <a:p>
            <a:r>
              <a:rPr lang="en-US" sz="1600">
                <a:solidFill>
                  <a:srgbClr val="FF0000"/>
                </a:solidFill>
              </a:rPr>
              <a:t>Processing</a:t>
            </a:r>
            <a:endParaRPr sz="1600">
              <a:solidFill>
                <a:srgbClr val="FF0000"/>
              </a:solidFill>
            </a:endParaRPr>
          </a:p>
        </p:txBody>
      </p:sp>
      <p:sp>
        <p:nvSpPr>
          <p:cNvPr id="176" name="Shape 176"/>
          <p:cNvSpPr txBox="1"/>
          <p:nvPr/>
        </p:nvSpPr>
        <p:spPr>
          <a:xfrm>
            <a:off x="4893075" y="1005152"/>
            <a:ext cx="6950864" cy="618032"/>
          </a:xfrm>
          <a:prstGeom prst="rect">
            <a:avLst/>
          </a:prstGeom>
          <a:noFill/>
          <a:ln>
            <a:noFill/>
          </a:ln>
        </p:spPr>
        <p:txBody>
          <a:bodyPr spcFirstLastPara="1" wrap="square" lIns="91425" tIns="91425" rIns="91425" bIns="91425" anchor="t" anchorCtr="0">
            <a:noAutofit/>
          </a:bodyPr>
          <a:lstStyle/>
          <a:p>
            <a:r>
              <a:rPr lang="en-US" sz="2000" dirty="0">
                <a:solidFill>
                  <a:srgbClr val="0000FF"/>
                </a:solidFill>
                <a:highlight>
                  <a:srgbClr val="FFFFFF"/>
                </a:highlight>
              </a:rPr>
              <a:t>** Spark can connect to several types of </a:t>
            </a:r>
            <a:r>
              <a:rPr lang="en-US" sz="2000" i="1" dirty="0">
                <a:solidFill>
                  <a:srgbClr val="0000FF"/>
                </a:solidFill>
                <a:highlight>
                  <a:srgbClr val="FFFFFF"/>
                </a:highlight>
              </a:rPr>
              <a:t>cluster managers</a:t>
            </a:r>
            <a:r>
              <a:rPr lang="en-US" sz="2000" dirty="0">
                <a:solidFill>
                  <a:srgbClr val="0000FF"/>
                </a:solidFill>
                <a:highlight>
                  <a:srgbClr val="FFFFFF"/>
                </a:highlight>
              </a:rPr>
              <a:t> (either Spark’s own standalone cluster manager, Mesos or YARN)</a:t>
            </a:r>
            <a:endParaRPr sz="2000" dirty="0">
              <a:solidFill>
                <a:srgbClr val="0000FF"/>
              </a:solidFill>
            </a:endParaRPr>
          </a:p>
        </p:txBody>
      </p:sp>
      <p:sp>
        <p:nvSpPr>
          <p:cNvPr id="24" name="Shape 159">
            <a:extLst>
              <a:ext uri="{FF2B5EF4-FFF2-40B4-BE49-F238E27FC236}">
                <a16:creationId xmlns:a16="http://schemas.microsoft.com/office/drawing/2014/main" id="{4411DF59-CD76-41BD-870E-2D5DC113F49E}"/>
              </a:ext>
            </a:extLst>
          </p:cNvPr>
          <p:cNvSpPr/>
          <p:nvPr/>
        </p:nvSpPr>
        <p:spPr>
          <a:xfrm>
            <a:off x="4893075" y="1884897"/>
            <a:ext cx="1458600" cy="8628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endParaRPr sz="2000" dirty="0">
              <a:latin typeface="Questrial"/>
              <a:ea typeface="Questrial"/>
              <a:cs typeface="Questrial"/>
              <a:sym typeface="Questrial"/>
            </a:endParaRPr>
          </a:p>
          <a:p>
            <a:pPr algn="ctr"/>
            <a:r>
              <a:rPr lang="en-US" sz="2000" dirty="0"/>
              <a:t>Spark ML</a:t>
            </a:r>
            <a:endParaRPr sz="2000" dirty="0"/>
          </a:p>
          <a:p>
            <a:endParaRPr sz="1800" dirty="0"/>
          </a:p>
        </p:txBody>
      </p:sp>
      <p:sp>
        <p:nvSpPr>
          <p:cNvPr id="25" name="Line 2">
            <a:extLst>
              <a:ext uri="{FF2B5EF4-FFF2-40B4-BE49-F238E27FC236}">
                <a16:creationId xmlns:a16="http://schemas.microsoft.com/office/drawing/2014/main" id="{DB9518F2-242C-4872-B360-862AFD8101D9}"/>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8503382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xfrm>
            <a:off x="852070" y="340122"/>
            <a:ext cx="10786800" cy="640123"/>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Programming (5)</a:t>
            </a:r>
            <a:endParaRPr dirty="0">
              <a:solidFill>
                <a:srgbClr val="C00000"/>
              </a:solidFill>
              <a:ea typeface="Arial"/>
              <a:cs typeface="Arial"/>
              <a:sym typeface="Arial"/>
            </a:endParaRPr>
          </a:p>
        </p:txBody>
      </p:sp>
      <p:sp>
        <p:nvSpPr>
          <p:cNvPr id="287" name="Shape 28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60</a:t>
            </a:fld>
            <a:endParaRPr/>
          </a:p>
        </p:txBody>
      </p:sp>
      <p:sp>
        <p:nvSpPr>
          <p:cNvPr id="288" name="Shape 288"/>
          <p:cNvSpPr txBox="1">
            <a:spLocks noGrp="1"/>
          </p:cNvSpPr>
          <p:nvPr>
            <p:ph type="body" idx="1"/>
          </p:nvPr>
        </p:nvSpPr>
        <p:spPr>
          <a:xfrm>
            <a:off x="699632" y="1268054"/>
            <a:ext cx="10786800" cy="4191585"/>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0"/>
              </a:spcBef>
              <a:buNone/>
            </a:pPr>
            <a:r>
              <a:rPr lang="en-US" dirty="0">
                <a:solidFill>
                  <a:srgbClr val="000000"/>
                </a:solidFill>
                <a:ea typeface="Arial"/>
                <a:cs typeface="Arial"/>
                <a:sym typeface="Arial"/>
              </a:rPr>
              <a:t>Some Key-Value Operations</a:t>
            </a:r>
            <a:endParaRPr dirty="0">
              <a:solidFill>
                <a:srgbClr val="000000"/>
              </a:solidFill>
              <a:ea typeface="Arial"/>
              <a:cs typeface="Arial"/>
              <a:sym typeface="Arial"/>
            </a:endParaRPr>
          </a:p>
          <a:p>
            <a:pPr marL="914377" indent="457189">
              <a:lnSpc>
                <a:spcPct val="100000"/>
              </a:lnSpc>
              <a:spcBef>
                <a:spcPts val="0"/>
              </a:spcBef>
              <a:buNone/>
            </a:pPr>
            <a:endParaRPr sz="2600" dirty="0">
              <a:solidFill>
                <a:srgbClr val="000000"/>
              </a:solidFill>
              <a:latin typeface="Arial"/>
              <a:ea typeface="Arial"/>
              <a:cs typeface="Arial"/>
              <a:sym typeface="Arial"/>
            </a:endParaRPr>
          </a:p>
          <a:p>
            <a:pPr marL="0" indent="0">
              <a:lnSpc>
                <a:spcPct val="115000"/>
              </a:lnSpc>
              <a:spcBef>
                <a:spcPts val="0"/>
              </a:spcBef>
              <a:buNone/>
            </a:pPr>
            <a:r>
              <a:rPr lang="en-US" sz="2133" dirty="0">
                <a:solidFill>
                  <a:srgbClr val="000000"/>
                </a:solidFill>
                <a:latin typeface="Courier New"/>
                <a:ea typeface="Courier New"/>
                <a:cs typeface="Courier New"/>
                <a:sym typeface="Courier New"/>
              </a:rPr>
              <a:t>pets = </a:t>
            </a:r>
            <a:r>
              <a:rPr lang="en-US" sz="2133" dirty="0" err="1">
                <a:solidFill>
                  <a:srgbClr val="000000"/>
                </a:solidFill>
                <a:latin typeface="Courier New"/>
                <a:ea typeface="Courier New"/>
                <a:cs typeface="Courier New"/>
                <a:sym typeface="Courier New"/>
              </a:rPr>
              <a:t>sc.parallelize</a:t>
            </a:r>
            <a:r>
              <a:rPr lang="en-US" sz="2133" dirty="0">
                <a:solidFill>
                  <a:srgbClr val="000000"/>
                </a:solidFill>
                <a:latin typeface="Courier New"/>
                <a:ea typeface="Courier New"/>
                <a:cs typeface="Courier New"/>
                <a:sym typeface="Courier New"/>
              </a:rPr>
              <a:t>([(“cat”, 1), (“dog”, 1), (“cat”, 2)])</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err="1">
                <a:solidFill>
                  <a:srgbClr val="000000"/>
                </a:solidFill>
                <a:latin typeface="Courier New"/>
                <a:ea typeface="Courier New"/>
                <a:cs typeface="Courier New"/>
                <a:sym typeface="Courier New"/>
              </a:rPr>
              <a:t>pets.reduceByKey</a:t>
            </a:r>
            <a:r>
              <a:rPr lang="en-US" sz="2133" dirty="0">
                <a:solidFill>
                  <a:srgbClr val="000000"/>
                </a:solidFill>
                <a:latin typeface="Courier New"/>
                <a:ea typeface="Courier New"/>
                <a:cs typeface="Courier New"/>
                <a:sym typeface="Courier New"/>
              </a:rPr>
              <a:t>(lambda x, y: x + y)    # =&gt; {(cat, 3), (dog, 1)}</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err="1">
                <a:solidFill>
                  <a:srgbClr val="000000"/>
                </a:solidFill>
                <a:latin typeface="Courier New"/>
                <a:ea typeface="Courier New"/>
                <a:cs typeface="Courier New"/>
                <a:sym typeface="Courier New"/>
              </a:rPr>
              <a:t>pets.groupByKey</a:t>
            </a:r>
            <a:r>
              <a:rPr lang="en-US" sz="2133" dirty="0">
                <a:solidFill>
                  <a:srgbClr val="000000"/>
                </a:solidFill>
                <a:latin typeface="Courier New"/>
                <a:ea typeface="Courier New"/>
                <a:cs typeface="Courier New"/>
                <a:sym typeface="Courier New"/>
              </a:rPr>
              <a:t>()     # =&gt; {(cat, [1, 2]), (dog, [1])}</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err="1">
                <a:solidFill>
                  <a:srgbClr val="000000"/>
                </a:solidFill>
                <a:latin typeface="Courier New"/>
                <a:ea typeface="Courier New"/>
                <a:cs typeface="Courier New"/>
                <a:sym typeface="Courier New"/>
              </a:rPr>
              <a:t>pets.sortByKey</a:t>
            </a:r>
            <a:r>
              <a:rPr lang="en-US" sz="2133" dirty="0">
                <a:solidFill>
                  <a:srgbClr val="000000"/>
                </a:solidFill>
                <a:latin typeface="Courier New"/>
                <a:ea typeface="Courier New"/>
                <a:cs typeface="Courier New"/>
                <a:sym typeface="Courier New"/>
              </a:rPr>
              <a:t>()      # =&gt; {(cat, 1), (cat, 2), (dog, 1)}</a:t>
            </a:r>
            <a:endParaRPr sz="2133" dirty="0">
              <a:solidFill>
                <a:srgbClr val="000000"/>
              </a:solidFill>
              <a:latin typeface="Courier New"/>
              <a:ea typeface="Courier New"/>
              <a:cs typeface="Courier New"/>
              <a:sym typeface="Courier New"/>
            </a:endParaRPr>
          </a:p>
          <a:p>
            <a:pPr marL="914377" indent="457189">
              <a:lnSpc>
                <a:spcPct val="100000"/>
              </a:lnSpc>
              <a:spcBef>
                <a:spcPts val="0"/>
              </a:spcBef>
              <a:buNone/>
            </a:pPr>
            <a:endParaRPr sz="2600" dirty="0">
              <a:solidFill>
                <a:srgbClr val="000000"/>
              </a:solidFill>
              <a:latin typeface="Arial"/>
              <a:ea typeface="Arial"/>
              <a:cs typeface="Arial"/>
              <a:sym typeface="Arial"/>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411F6F43-AD7D-494E-A071-5CAA83B3F13D}"/>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297898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txBox="1">
            <a:spLocks noGrp="1"/>
          </p:cNvSpPr>
          <p:nvPr>
            <p:ph type="title"/>
          </p:nvPr>
        </p:nvSpPr>
        <p:spPr>
          <a:xfrm>
            <a:off x="849101" y="378554"/>
            <a:ext cx="10786800" cy="74559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Word Count</a:t>
            </a:r>
            <a:endParaRPr dirty="0">
              <a:solidFill>
                <a:srgbClr val="C00000"/>
              </a:solidFill>
              <a:ea typeface="Arial"/>
              <a:cs typeface="Arial"/>
              <a:sym typeface="Arial"/>
            </a:endParaRPr>
          </a:p>
        </p:txBody>
      </p:sp>
      <p:sp>
        <p:nvSpPr>
          <p:cNvPr id="295" name="Shape 29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61</a:t>
            </a:fld>
            <a:endParaRPr/>
          </a:p>
        </p:txBody>
      </p:sp>
      <p:sp>
        <p:nvSpPr>
          <p:cNvPr id="296" name="Shape 296"/>
          <p:cNvSpPr txBox="1">
            <a:spLocks noGrp="1"/>
          </p:cNvSpPr>
          <p:nvPr>
            <p:ph type="body" idx="1"/>
          </p:nvPr>
        </p:nvSpPr>
        <p:spPr>
          <a:xfrm>
            <a:off x="776762" y="1386859"/>
            <a:ext cx="10310700" cy="1870500"/>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2133" dirty="0">
                <a:solidFill>
                  <a:srgbClr val="000000"/>
                </a:solidFill>
                <a:latin typeface="Courier New"/>
                <a:ea typeface="Courier New"/>
                <a:cs typeface="Courier New"/>
                <a:sym typeface="Courier New"/>
              </a:rPr>
              <a:t>lines = </a:t>
            </a:r>
            <a:r>
              <a:rPr lang="en-US" sz="2133" dirty="0" err="1">
                <a:solidFill>
                  <a:srgbClr val="000000"/>
                </a:solidFill>
                <a:latin typeface="Courier New"/>
                <a:ea typeface="Courier New"/>
                <a:cs typeface="Courier New"/>
                <a:sym typeface="Courier New"/>
              </a:rPr>
              <a:t>sc.textFile</a:t>
            </a:r>
            <a:r>
              <a:rPr lang="en-US" sz="2133" dirty="0">
                <a:solidFill>
                  <a:srgbClr val="000000"/>
                </a:solidFill>
                <a:latin typeface="Courier New"/>
                <a:ea typeface="Courier New"/>
                <a:cs typeface="Courier New"/>
                <a:sym typeface="Courier New"/>
              </a:rPr>
              <a:t>(“hamlet.txt”)</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r>
              <a:rPr lang="en-US" sz="2133" dirty="0">
                <a:solidFill>
                  <a:srgbClr val="000000"/>
                </a:solidFill>
                <a:latin typeface="Courier New"/>
                <a:ea typeface="Courier New"/>
                <a:cs typeface="Courier New"/>
                <a:sym typeface="Courier New"/>
              </a:rPr>
              <a:t>counts = </a:t>
            </a:r>
            <a:r>
              <a:rPr lang="en-US" sz="2133" dirty="0" err="1">
                <a:solidFill>
                  <a:srgbClr val="000000"/>
                </a:solidFill>
                <a:latin typeface="Courier New"/>
                <a:ea typeface="Courier New"/>
                <a:cs typeface="Courier New"/>
                <a:sym typeface="Courier New"/>
              </a:rPr>
              <a:t>lines.flatMap</a:t>
            </a:r>
            <a:r>
              <a:rPr lang="en-US" sz="2133" dirty="0">
                <a:solidFill>
                  <a:srgbClr val="000000"/>
                </a:solidFill>
                <a:latin typeface="Courier New"/>
                <a:ea typeface="Courier New"/>
                <a:cs typeface="Courier New"/>
                <a:sym typeface="Courier New"/>
              </a:rPr>
              <a:t>(lambda line: </a:t>
            </a:r>
            <a:r>
              <a:rPr lang="en-US" sz="2133" dirty="0" err="1">
                <a:solidFill>
                  <a:srgbClr val="000000"/>
                </a:solidFill>
                <a:latin typeface="Courier New"/>
                <a:ea typeface="Courier New"/>
                <a:cs typeface="Courier New"/>
                <a:sym typeface="Courier New"/>
              </a:rPr>
              <a:t>line.split</a:t>
            </a:r>
            <a:r>
              <a:rPr lang="en-US" sz="2133" dirty="0">
                <a:solidFill>
                  <a:srgbClr val="000000"/>
                </a:solidFill>
                <a:latin typeface="Courier New"/>
                <a:ea typeface="Courier New"/>
                <a:cs typeface="Courier New"/>
                <a:sym typeface="Courier New"/>
              </a:rPr>
              <a:t>(“ “))</a:t>
            </a:r>
            <a:endParaRPr sz="2133" dirty="0">
              <a:solidFill>
                <a:srgbClr val="000000"/>
              </a:solidFill>
              <a:latin typeface="Courier New"/>
              <a:ea typeface="Courier New"/>
              <a:cs typeface="Courier New"/>
              <a:sym typeface="Courier New"/>
            </a:endParaRPr>
          </a:p>
          <a:p>
            <a:pPr marL="1828754" indent="457189">
              <a:lnSpc>
                <a:spcPct val="115000"/>
              </a:lnSpc>
              <a:spcBef>
                <a:spcPts val="0"/>
              </a:spcBef>
              <a:buNone/>
            </a:pPr>
            <a:r>
              <a:rPr lang="en-US" sz="2133" dirty="0">
                <a:solidFill>
                  <a:srgbClr val="000000"/>
                </a:solidFill>
                <a:latin typeface="Courier New"/>
                <a:ea typeface="Courier New"/>
                <a:cs typeface="Courier New"/>
                <a:sym typeface="Courier New"/>
              </a:rPr>
              <a:t>.map(lambda word: (word, 1))</a:t>
            </a:r>
            <a:endParaRPr sz="2133" dirty="0">
              <a:solidFill>
                <a:srgbClr val="000000"/>
              </a:solidFill>
              <a:latin typeface="Courier New"/>
              <a:ea typeface="Courier New"/>
              <a:cs typeface="Courier New"/>
              <a:sym typeface="Courier New"/>
            </a:endParaRPr>
          </a:p>
          <a:p>
            <a:pPr marL="1828754" indent="457189">
              <a:lnSpc>
                <a:spcPct val="115000"/>
              </a:lnSpc>
              <a:spcBef>
                <a:spcPts val="0"/>
              </a:spcBef>
              <a:buNone/>
            </a:pPr>
            <a:r>
              <a:rPr lang="en-US" sz="2133" dirty="0">
                <a:solidFill>
                  <a:srgbClr val="000000"/>
                </a:solidFill>
                <a:latin typeface="Courier New"/>
                <a:ea typeface="Courier New"/>
                <a:cs typeface="Courier New"/>
                <a:sym typeface="Courier New"/>
              </a:rPr>
              <a:t>.</a:t>
            </a:r>
            <a:r>
              <a:rPr lang="en-US" sz="2133" dirty="0" err="1">
                <a:solidFill>
                  <a:srgbClr val="000000"/>
                </a:solidFill>
                <a:latin typeface="Courier New"/>
                <a:ea typeface="Courier New"/>
                <a:cs typeface="Courier New"/>
                <a:sym typeface="Courier New"/>
              </a:rPr>
              <a:t>reduceByKey</a:t>
            </a:r>
            <a:r>
              <a:rPr lang="en-US" sz="2133" dirty="0">
                <a:solidFill>
                  <a:srgbClr val="000000"/>
                </a:solidFill>
                <a:latin typeface="Courier New"/>
                <a:ea typeface="Courier New"/>
                <a:cs typeface="Courier New"/>
                <a:sym typeface="Courier New"/>
              </a:rPr>
              <a:t>(lambda x, y: x + y)</a:t>
            </a:r>
            <a:endParaRPr sz="2133" dirty="0">
              <a:solidFill>
                <a:srgbClr val="000000"/>
              </a:solidFill>
              <a:latin typeface="Courier New"/>
              <a:ea typeface="Courier New"/>
              <a:cs typeface="Courier New"/>
              <a:sym typeface="Courier New"/>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914377" indent="457189">
              <a:lnSpc>
                <a:spcPct val="100000"/>
              </a:lnSpc>
              <a:spcBef>
                <a:spcPts val="0"/>
              </a:spcBef>
              <a:buNone/>
            </a:pPr>
            <a:endParaRPr sz="2600" dirty="0">
              <a:solidFill>
                <a:srgbClr val="000000"/>
              </a:solidFill>
              <a:latin typeface="Arial"/>
              <a:ea typeface="Arial"/>
              <a:cs typeface="Arial"/>
              <a:sym typeface="Arial"/>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00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0"/>
              </a:spcBef>
              <a:buNone/>
            </a:pPr>
            <a:endParaRPr sz="2000" dirty="0">
              <a:solidFill>
                <a:srgbClr val="000000"/>
              </a:solidFill>
              <a:latin typeface="Courier New"/>
              <a:ea typeface="Courier New"/>
              <a:cs typeface="Courier New"/>
              <a:sym typeface="Courier New"/>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pic>
        <p:nvPicPr>
          <p:cNvPr id="297" name="Shape 297"/>
          <p:cNvPicPr preferRelativeResize="0"/>
          <p:nvPr/>
        </p:nvPicPr>
        <p:blipFill>
          <a:blip r:embed="rId3">
            <a:alphaModFix/>
          </a:blip>
          <a:stretch>
            <a:fillRect/>
          </a:stretch>
        </p:blipFill>
        <p:spPr>
          <a:xfrm>
            <a:off x="1936071" y="3269877"/>
            <a:ext cx="6785899" cy="2463975"/>
          </a:xfrm>
          <a:prstGeom prst="rect">
            <a:avLst/>
          </a:prstGeom>
          <a:noFill/>
          <a:ln>
            <a:noFill/>
          </a:ln>
        </p:spPr>
      </p:pic>
      <p:sp>
        <p:nvSpPr>
          <p:cNvPr id="7" name="Line 2">
            <a:extLst>
              <a:ext uri="{FF2B5EF4-FFF2-40B4-BE49-F238E27FC236}">
                <a16:creationId xmlns:a16="http://schemas.microsoft.com/office/drawing/2014/main" id="{757A7B7A-CEAE-4E6D-8871-8E87BE14DD71}"/>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1518531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Shape 302"/>
          <p:cNvSpPr txBox="1">
            <a:spLocks noGrp="1"/>
          </p:cNvSpPr>
          <p:nvPr>
            <p:ph type="title"/>
          </p:nvPr>
        </p:nvSpPr>
        <p:spPr>
          <a:xfrm>
            <a:off x="1024333" y="352924"/>
            <a:ext cx="10786800" cy="749376"/>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Example: Spark Streaming</a:t>
            </a:r>
            <a:endParaRPr dirty="0">
              <a:solidFill>
                <a:srgbClr val="C00000"/>
              </a:solidFill>
              <a:ea typeface="Arial"/>
              <a:cs typeface="Arial"/>
              <a:sym typeface="Arial"/>
            </a:endParaRPr>
          </a:p>
        </p:txBody>
      </p:sp>
      <p:sp>
        <p:nvSpPr>
          <p:cNvPr id="304" name="Shape 304"/>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62</a:t>
            </a:fld>
            <a:endParaRPr/>
          </a:p>
        </p:txBody>
      </p:sp>
      <p:sp>
        <p:nvSpPr>
          <p:cNvPr id="305" name="Shape 305"/>
          <p:cNvSpPr txBox="1">
            <a:spLocks noGrp="1"/>
          </p:cNvSpPr>
          <p:nvPr>
            <p:ph type="body" idx="1"/>
          </p:nvPr>
        </p:nvSpPr>
        <p:spPr>
          <a:xfrm>
            <a:off x="743001" y="2866546"/>
            <a:ext cx="10885200" cy="3245809"/>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dirty="0">
                <a:solidFill>
                  <a:srgbClr val="000000"/>
                </a:solidFill>
                <a:ea typeface="Arial"/>
                <a:cs typeface="Arial"/>
                <a:sym typeface="Arial"/>
              </a:rPr>
              <a:t>Represents streams as a series of RDDs over time (typically sub second intervals, but it is configurable)</a:t>
            </a:r>
            <a:endParaRPr dirty="0">
              <a:solidFill>
                <a:srgbClr val="000000"/>
              </a:solidFill>
              <a:ea typeface="Arial"/>
              <a:cs typeface="Arial"/>
              <a:sym typeface="Arial"/>
            </a:endParaRPr>
          </a:p>
          <a:p>
            <a:pPr marL="0" indent="0">
              <a:lnSpc>
                <a:spcPct val="115000"/>
              </a:lnSpc>
              <a:spcBef>
                <a:spcPts val="0"/>
              </a:spcBef>
              <a:buNone/>
            </a:pPr>
            <a:endParaRPr sz="2400" dirty="0">
              <a:solidFill>
                <a:srgbClr val="000000"/>
              </a:solidFill>
              <a:latin typeface="Arial"/>
              <a:ea typeface="Arial"/>
              <a:cs typeface="Arial"/>
              <a:sym typeface="Arial"/>
            </a:endParaRPr>
          </a:p>
          <a:p>
            <a:pPr marL="0" indent="0">
              <a:lnSpc>
                <a:spcPct val="115000"/>
              </a:lnSpc>
              <a:spcBef>
                <a:spcPts val="0"/>
              </a:spcBef>
              <a:buNone/>
            </a:pP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val</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 spammers =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sc.sequenceFile</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hdfs</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spammers.seq</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0">
              <a:lnSpc>
                <a:spcPct val="115000"/>
              </a:lnSpc>
              <a:spcBef>
                <a:spcPts val="0"/>
              </a:spcBef>
              <a:buNone/>
            </a:pP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sc.twitterStream</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457189">
              <a:lnSpc>
                <a:spcPct val="115000"/>
              </a:lnSpc>
              <a:spcBef>
                <a:spcPts val="0"/>
              </a:spcBef>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.filter(t =&gt;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t.text.contains</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(“Santa Clara University”))</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457189">
              <a:lnSpc>
                <a:spcPct val="115000"/>
              </a:lnSpc>
              <a:spcBef>
                <a:spcPts val="0"/>
              </a:spcBef>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.transform(tweets =&gt;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tweets.map</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(t =&gt; (</a:t>
            </a:r>
            <a:r>
              <a:rPr lang="en-US" sz="2000" dirty="0" err="1">
                <a:solidFill>
                  <a:srgbClr val="000000"/>
                </a:solidFill>
                <a:latin typeface="Courier New" panose="02070309020205020404" pitchFamily="49" charset="0"/>
                <a:ea typeface="Courier New"/>
                <a:cs typeface="Courier New" panose="02070309020205020404" pitchFamily="49" charset="0"/>
                <a:sym typeface="Courier New"/>
              </a:rPr>
              <a:t>t.user</a:t>
            </a: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 t)).join(spammers))</a:t>
            </a:r>
            <a:endParaRPr sz="2000" dirty="0">
              <a:solidFill>
                <a:srgbClr val="000000"/>
              </a:solidFill>
              <a:latin typeface="Courier New" panose="02070309020205020404" pitchFamily="49" charset="0"/>
              <a:ea typeface="Courier New"/>
              <a:cs typeface="Courier New" panose="02070309020205020404" pitchFamily="49" charset="0"/>
              <a:sym typeface="Courier New"/>
            </a:endParaRPr>
          </a:p>
          <a:p>
            <a:pPr marL="0" indent="457189">
              <a:lnSpc>
                <a:spcPct val="115000"/>
              </a:lnSpc>
              <a:spcBef>
                <a:spcPts val="0"/>
              </a:spcBef>
              <a:buNone/>
            </a:pPr>
            <a:r>
              <a:rPr lang="en-US" sz="2000" dirty="0">
                <a:solidFill>
                  <a:srgbClr val="000000"/>
                </a:solidFill>
                <a:latin typeface="Courier New" panose="02070309020205020404" pitchFamily="49" charset="0"/>
                <a:ea typeface="Courier New"/>
                <a:cs typeface="Courier New" panose="02070309020205020404" pitchFamily="49" charset="0"/>
                <a:sym typeface="Courier New"/>
              </a:rPr>
              <a:t>.print()</a:t>
            </a:r>
            <a:endParaRPr sz="2000" dirty="0">
              <a:solidFill>
                <a:srgbClr val="000000"/>
              </a:solidFill>
              <a:latin typeface="Courier New" panose="02070309020205020404" pitchFamily="49" charset="0"/>
              <a:ea typeface="Arial"/>
              <a:cs typeface="Courier New" panose="02070309020205020404" pitchFamily="49" charset="0"/>
              <a:sym typeface="Arial"/>
            </a:endParaRPr>
          </a:p>
          <a:p>
            <a:pPr marL="0" indent="0">
              <a:lnSpc>
                <a:spcPct val="115000"/>
              </a:lnSpc>
              <a:spcBef>
                <a:spcPts val="1400"/>
              </a:spcBef>
              <a:buNone/>
            </a:pPr>
            <a:endParaRPr sz="2400" dirty="0">
              <a:latin typeface="Arial"/>
              <a:ea typeface="Arial"/>
              <a:cs typeface="Arial"/>
              <a:sym typeface="Arial"/>
            </a:endParaRPr>
          </a:p>
        </p:txBody>
      </p:sp>
      <p:pic>
        <p:nvPicPr>
          <p:cNvPr id="306" name="Shape 306"/>
          <p:cNvPicPr preferRelativeResize="0"/>
          <p:nvPr/>
        </p:nvPicPr>
        <p:blipFill>
          <a:blip r:embed="rId3">
            <a:alphaModFix/>
          </a:blip>
          <a:stretch>
            <a:fillRect/>
          </a:stretch>
        </p:blipFill>
        <p:spPr>
          <a:xfrm>
            <a:off x="674075" y="1460649"/>
            <a:ext cx="4733925" cy="895351"/>
          </a:xfrm>
          <a:prstGeom prst="rect">
            <a:avLst/>
          </a:prstGeom>
          <a:noFill/>
          <a:ln>
            <a:noFill/>
          </a:ln>
        </p:spPr>
      </p:pic>
      <p:pic>
        <p:nvPicPr>
          <p:cNvPr id="307" name="Shape 307"/>
          <p:cNvPicPr preferRelativeResize="0"/>
          <p:nvPr/>
        </p:nvPicPr>
        <p:blipFill>
          <a:blip r:embed="rId4">
            <a:alphaModFix/>
          </a:blip>
          <a:stretch>
            <a:fillRect/>
          </a:stretch>
        </p:blipFill>
        <p:spPr>
          <a:xfrm>
            <a:off x="6685559" y="1733273"/>
            <a:ext cx="4638675" cy="981075"/>
          </a:xfrm>
          <a:prstGeom prst="rect">
            <a:avLst/>
          </a:prstGeom>
          <a:noFill/>
          <a:ln>
            <a:noFill/>
          </a:ln>
        </p:spPr>
      </p:pic>
      <p:cxnSp>
        <p:nvCxnSpPr>
          <p:cNvPr id="308" name="Shape 308"/>
          <p:cNvCxnSpPr/>
          <p:nvPr/>
        </p:nvCxnSpPr>
        <p:spPr>
          <a:xfrm>
            <a:off x="5020477" y="2123905"/>
            <a:ext cx="1710300" cy="246300"/>
          </a:xfrm>
          <a:prstGeom prst="straightConnector1">
            <a:avLst/>
          </a:prstGeom>
          <a:noFill/>
          <a:ln w="28575" cap="flat" cmpd="sng">
            <a:solidFill>
              <a:srgbClr val="741B47"/>
            </a:solidFill>
            <a:prstDash val="solid"/>
            <a:round/>
            <a:headEnd type="none" w="med" len="med"/>
            <a:tailEnd type="triangle" w="med" len="med"/>
          </a:ln>
        </p:spPr>
      </p:cxnSp>
      <p:sp>
        <p:nvSpPr>
          <p:cNvPr id="9" name="Line 2">
            <a:extLst>
              <a:ext uri="{FF2B5EF4-FFF2-40B4-BE49-F238E27FC236}">
                <a16:creationId xmlns:a16="http://schemas.microsoft.com/office/drawing/2014/main" id="{7345487B-0E11-4F6E-B5AB-A14910BB857A}"/>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7654058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Shape 363"/>
          <p:cNvSpPr txBox="1">
            <a:spLocks noGrp="1"/>
          </p:cNvSpPr>
          <p:nvPr>
            <p:ph type="title"/>
          </p:nvPr>
        </p:nvSpPr>
        <p:spPr>
          <a:xfrm>
            <a:off x="1024333" y="263400"/>
            <a:ext cx="10786800" cy="782963"/>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sz="4000" dirty="0">
                <a:ea typeface="Arial"/>
                <a:cs typeface="Arial"/>
                <a:sym typeface="Arial"/>
              </a:rPr>
              <a:t>Spark: Combining Libraries (Unified Pipeline)</a:t>
            </a:r>
            <a:endParaRPr sz="4000" i="0" u="none" strike="noStrike" cap="none" dirty="0">
              <a:solidFill>
                <a:srgbClr val="C00000"/>
              </a:solidFill>
              <a:ea typeface="Arial"/>
              <a:cs typeface="Arial"/>
              <a:sym typeface="Arial"/>
            </a:endParaRPr>
          </a:p>
        </p:txBody>
      </p:sp>
      <p:sp>
        <p:nvSpPr>
          <p:cNvPr id="364" name="Shape 364"/>
          <p:cNvSpPr txBox="1">
            <a:spLocks noGrp="1"/>
          </p:cNvSpPr>
          <p:nvPr>
            <p:ph type="ftr" idx="11"/>
          </p:nvPr>
        </p:nvSpPr>
        <p:spPr>
          <a:xfrm>
            <a:off x="6614052" y="6470700"/>
            <a:ext cx="4130400" cy="274200"/>
          </a:xfrm>
          <a:prstGeom prst="rect">
            <a:avLst/>
          </a:prstGeom>
          <a:noFill/>
          <a:ln>
            <a:noFill/>
          </a:ln>
        </p:spPr>
        <p:txBody>
          <a:bodyPr spcFirstLastPara="1" vert="horz" wrap="square" lIns="91425" tIns="45700" rIns="91425" bIns="45700" rtlCol="0" anchor="ctr" anchorCtr="0">
            <a:noAutofit/>
          </a:bodyPr>
          <a:lstStyle/>
          <a:p>
            <a:pPr algn="r"/>
            <a:r>
              <a:rPr lang="en-US"/>
              <a:t>HTTP://WWW.CS.CORNELL.EDU/COURSES/CS5412/2018SP</a:t>
            </a:r>
            <a:endParaRPr/>
          </a:p>
        </p:txBody>
      </p:sp>
      <p:sp>
        <p:nvSpPr>
          <p:cNvPr id="365" name="Shape 36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63</a:t>
            </a:fld>
            <a:endParaRPr/>
          </a:p>
        </p:txBody>
      </p:sp>
      <p:sp>
        <p:nvSpPr>
          <p:cNvPr id="366" name="Shape 366"/>
          <p:cNvSpPr txBox="1">
            <a:spLocks noGrp="1"/>
          </p:cNvSpPr>
          <p:nvPr>
            <p:ph type="body" idx="1"/>
          </p:nvPr>
        </p:nvSpPr>
        <p:spPr>
          <a:xfrm>
            <a:off x="749533" y="1295843"/>
            <a:ext cx="11061600" cy="4533900"/>
          </a:xfrm>
          <a:prstGeom prst="rect">
            <a:avLst/>
          </a:prstGeom>
          <a:noFill/>
          <a:ln>
            <a:noFill/>
          </a:ln>
        </p:spPr>
        <p:txBody>
          <a:bodyPr spcFirstLastPara="1" vert="horz" wrap="square" lIns="45700" tIns="45700" rIns="45700" bIns="45700" rtlCol="0" anchor="t" anchorCtr="0">
            <a:noAutofit/>
          </a:bodyPr>
          <a:lstStyle/>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 Load data using Spark SQL</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points = </a:t>
            </a:r>
            <a:r>
              <a:rPr lang="en-US" sz="2133" dirty="0" err="1">
                <a:solidFill>
                  <a:srgbClr val="000000"/>
                </a:solidFill>
                <a:latin typeface="Courier New"/>
                <a:ea typeface="Courier New"/>
                <a:cs typeface="Courier New"/>
                <a:sym typeface="Courier New"/>
              </a:rPr>
              <a:t>spark.sql</a:t>
            </a:r>
            <a:r>
              <a:rPr lang="en-US" sz="2133" dirty="0">
                <a:solidFill>
                  <a:srgbClr val="000000"/>
                </a:solidFill>
                <a:latin typeface="Courier New"/>
                <a:ea typeface="Courier New"/>
                <a:cs typeface="Courier New"/>
                <a:sym typeface="Courier New"/>
              </a:rPr>
              <a:t>(“select latitude, longitude from tweets”)</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 Train a machine learning model</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model = </a:t>
            </a:r>
            <a:r>
              <a:rPr lang="en-US" sz="2133" dirty="0" err="1">
                <a:solidFill>
                  <a:srgbClr val="000000"/>
                </a:solidFill>
                <a:latin typeface="Courier New"/>
                <a:ea typeface="Courier New"/>
                <a:cs typeface="Courier New"/>
                <a:sym typeface="Courier New"/>
              </a:rPr>
              <a:t>KMeans.train</a:t>
            </a:r>
            <a:r>
              <a:rPr lang="en-US" sz="2133" dirty="0">
                <a:solidFill>
                  <a:srgbClr val="000000"/>
                </a:solidFill>
                <a:latin typeface="Courier New"/>
                <a:ea typeface="Courier New"/>
                <a:cs typeface="Courier New"/>
                <a:sym typeface="Courier New"/>
              </a:rPr>
              <a:t>(points, 10)</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 Apply it to a stream</a:t>
            </a:r>
            <a:endParaRPr sz="2133" dirty="0">
              <a:solidFill>
                <a:srgbClr val="000000"/>
              </a:solidFill>
              <a:latin typeface="Courier New"/>
              <a:ea typeface="Courier New"/>
              <a:cs typeface="Courier New"/>
              <a:sym typeface="Courier New"/>
            </a:endParaRPr>
          </a:p>
          <a:p>
            <a:pPr marL="0" indent="0">
              <a:lnSpc>
                <a:spcPct val="100000"/>
              </a:lnSpc>
              <a:spcBef>
                <a:spcPts val="400"/>
              </a:spcBef>
              <a:spcAft>
                <a:spcPts val="400"/>
              </a:spcAft>
              <a:buNone/>
            </a:pPr>
            <a:r>
              <a:rPr lang="en-US" sz="2133" dirty="0" err="1">
                <a:solidFill>
                  <a:srgbClr val="000000"/>
                </a:solidFill>
                <a:latin typeface="Courier New"/>
                <a:ea typeface="Courier New"/>
                <a:cs typeface="Courier New"/>
                <a:sym typeface="Courier New"/>
              </a:rPr>
              <a:t>sc.twitterStream</a:t>
            </a:r>
            <a:r>
              <a:rPr lang="en-US" sz="2133" dirty="0">
                <a:solidFill>
                  <a:srgbClr val="000000"/>
                </a:solidFill>
                <a:latin typeface="Courier New"/>
                <a:ea typeface="Courier New"/>
                <a:cs typeface="Courier New"/>
                <a:sym typeface="Courier New"/>
              </a:rPr>
              <a:t>(...)</a:t>
            </a:r>
            <a:endParaRPr sz="2133" dirty="0">
              <a:solidFill>
                <a:srgbClr val="000000"/>
              </a:solidFill>
              <a:latin typeface="Courier New"/>
              <a:ea typeface="Courier New"/>
              <a:cs typeface="Courier New"/>
              <a:sym typeface="Courier New"/>
            </a:endParaRPr>
          </a:p>
          <a:p>
            <a:pPr marL="0" indent="457189">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.map(lambda t: (</a:t>
            </a:r>
            <a:r>
              <a:rPr lang="en-US" sz="2133" dirty="0" err="1">
                <a:solidFill>
                  <a:srgbClr val="000000"/>
                </a:solidFill>
                <a:latin typeface="Courier New"/>
                <a:ea typeface="Courier New"/>
                <a:cs typeface="Courier New"/>
                <a:sym typeface="Courier New"/>
              </a:rPr>
              <a:t>model.predict</a:t>
            </a:r>
            <a:r>
              <a:rPr lang="en-US" sz="2133" dirty="0">
                <a:solidFill>
                  <a:srgbClr val="000000"/>
                </a:solidFill>
                <a:latin typeface="Courier New"/>
                <a:ea typeface="Courier New"/>
                <a:cs typeface="Courier New"/>
                <a:sym typeface="Courier New"/>
              </a:rPr>
              <a:t>(</a:t>
            </a:r>
            <a:r>
              <a:rPr lang="en-US" sz="2133" dirty="0" err="1">
                <a:solidFill>
                  <a:srgbClr val="000000"/>
                </a:solidFill>
                <a:latin typeface="Courier New"/>
                <a:ea typeface="Courier New"/>
                <a:cs typeface="Courier New"/>
                <a:sym typeface="Courier New"/>
              </a:rPr>
              <a:t>t.location</a:t>
            </a:r>
            <a:r>
              <a:rPr lang="en-US" sz="2133" dirty="0">
                <a:solidFill>
                  <a:srgbClr val="000000"/>
                </a:solidFill>
                <a:latin typeface="Courier New"/>
                <a:ea typeface="Courier New"/>
                <a:cs typeface="Courier New"/>
                <a:sym typeface="Courier New"/>
              </a:rPr>
              <a:t>), 1))</a:t>
            </a:r>
            <a:endParaRPr sz="2133" dirty="0">
              <a:solidFill>
                <a:srgbClr val="000000"/>
              </a:solidFill>
              <a:latin typeface="Courier New"/>
              <a:ea typeface="Courier New"/>
              <a:cs typeface="Courier New"/>
              <a:sym typeface="Courier New"/>
            </a:endParaRPr>
          </a:p>
          <a:p>
            <a:pPr marL="0" indent="457189">
              <a:lnSpc>
                <a:spcPct val="100000"/>
              </a:lnSpc>
              <a:spcBef>
                <a:spcPts val="400"/>
              </a:spcBef>
              <a:spcAft>
                <a:spcPts val="400"/>
              </a:spcAft>
              <a:buNone/>
            </a:pPr>
            <a:r>
              <a:rPr lang="en-US" sz="2133" dirty="0">
                <a:solidFill>
                  <a:srgbClr val="000000"/>
                </a:solidFill>
                <a:latin typeface="Courier New"/>
                <a:ea typeface="Courier New"/>
                <a:cs typeface="Courier New"/>
                <a:sym typeface="Courier New"/>
              </a:rPr>
              <a:t>.</a:t>
            </a:r>
            <a:r>
              <a:rPr lang="en-US" sz="2133" dirty="0" err="1">
                <a:solidFill>
                  <a:srgbClr val="000000"/>
                </a:solidFill>
                <a:latin typeface="Courier New"/>
                <a:ea typeface="Courier New"/>
                <a:cs typeface="Courier New"/>
                <a:sym typeface="Courier New"/>
              </a:rPr>
              <a:t>reduceByWindow</a:t>
            </a:r>
            <a:r>
              <a:rPr lang="en-US" sz="2133" dirty="0">
                <a:solidFill>
                  <a:srgbClr val="000000"/>
                </a:solidFill>
                <a:latin typeface="Courier New"/>
                <a:ea typeface="Courier New"/>
                <a:cs typeface="Courier New"/>
                <a:sym typeface="Courier New"/>
              </a:rPr>
              <a:t>(“5s”, lambda a, b: a + b)</a:t>
            </a:r>
            <a:endParaRPr sz="2133" dirty="0">
              <a:solidFill>
                <a:srgbClr val="000000"/>
              </a:solidFill>
              <a:latin typeface="Courier New"/>
              <a:ea typeface="Courier New"/>
              <a:cs typeface="Courier New"/>
              <a:sym typeface="Courier New"/>
            </a:endParaRPr>
          </a:p>
        </p:txBody>
      </p:sp>
      <p:sp>
        <p:nvSpPr>
          <p:cNvPr id="6" name="Line 2">
            <a:extLst>
              <a:ext uri="{FF2B5EF4-FFF2-40B4-BE49-F238E27FC236}">
                <a16:creationId xmlns:a16="http://schemas.microsoft.com/office/drawing/2014/main" id="{65BFBC63-7B26-4B6A-A6AA-2DBC8A8107DC}"/>
              </a:ext>
            </a:extLst>
          </p:cNvPr>
          <p:cNvSpPr/>
          <p:nvPr/>
        </p:nvSpPr>
        <p:spPr>
          <a:xfrm>
            <a:off x="685932" y="102825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528545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Shape 313"/>
          <p:cNvSpPr txBox="1">
            <a:spLocks noGrp="1"/>
          </p:cNvSpPr>
          <p:nvPr>
            <p:ph type="title"/>
          </p:nvPr>
        </p:nvSpPr>
        <p:spPr>
          <a:xfrm>
            <a:off x="1002322" y="340288"/>
            <a:ext cx="10981593" cy="1002781"/>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Setting the Level of Parallelism</a:t>
            </a:r>
            <a:endParaRPr dirty="0">
              <a:solidFill>
                <a:srgbClr val="C00000"/>
              </a:solidFill>
              <a:ea typeface="Arial"/>
              <a:cs typeface="Arial"/>
              <a:sym typeface="Arial"/>
            </a:endParaRPr>
          </a:p>
        </p:txBody>
      </p:sp>
      <p:sp>
        <p:nvSpPr>
          <p:cNvPr id="315" name="Shape 31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64</a:t>
            </a:fld>
            <a:endParaRPr/>
          </a:p>
        </p:txBody>
      </p:sp>
      <p:sp>
        <p:nvSpPr>
          <p:cNvPr id="316" name="Shape 316"/>
          <p:cNvSpPr txBox="1">
            <a:spLocks noGrp="1"/>
          </p:cNvSpPr>
          <p:nvPr>
            <p:ph type="body" idx="1"/>
          </p:nvPr>
        </p:nvSpPr>
        <p:spPr>
          <a:xfrm>
            <a:off x="699632" y="1343069"/>
            <a:ext cx="10464960" cy="3657711"/>
          </a:xfrm>
          <a:prstGeom prst="rect">
            <a:avLst/>
          </a:prstGeom>
          <a:noFill/>
          <a:ln>
            <a:noFill/>
          </a:ln>
        </p:spPr>
        <p:txBody>
          <a:bodyPr spcFirstLastPara="1" vert="horz" wrap="square" lIns="45700" tIns="45700" rIns="45700" bIns="45700" rtlCol="0" anchor="t" anchorCtr="0">
            <a:noAutofit/>
          </a:bodyPr>
          <a:lstStyle/>
          <a:p>
            <a:pPr marL="0" indent="0">
              <a:lnSpc>
                <a:spcPct val="115000"/>
              </a:lnSpc>
              <a:spcBef>
                <a:spcPts val="0"/>
              </a:spcBef>
              <a:buNone/>
            </a:pPr>
            <a:r>
              <a:rPr lang="en-US" sz="2933" dirty="0">
                <a:solidFill>
                  <a:srgbClr val="000000"/>
                </a:solidFill>
                <a:ea typeface="Arial"/>
                <a:cs typeface="Arial"/>
                <a:sym typeface="Arial"/>
              </a:rPr>
              <a:t>All the pair RDD operations take an optional second parameter for number of tasks</a:t>
            </a:r>
            <a:endParaRPr sz="2933" dirty="0">
              <a:solidFill>
                <a:srgbClr val="000000"/>
              </a:solidFill>
              <a:ea typeface="Arial"/>
              <a:cs typeface="Arial"/>
              <a:sym typeface="Arial"/>
            </a:endParaRPr>
          </a:p>
          <a:p>
            <a:pPr marL="0" indent="0">
              <a:lnSpc>
                <a:spcPct val="115000"/>
              </a:lnSpc>
              <a:spcBef>
                <a:spcPts val="0"/>
              </a:spcBef>
              <a:buNone/>
            </a:pPr>
            <a:endParaRPr sz="2600" dirty="0">
              <a:solidFill>
                <a:srgbClr val="000000"/>
              </a:solidFill>
              <a:latin typeface="Arial"/>
              <a:ea typeface="Arial"/>
              <a:cs typeface="Arial"/>
              <a:sym typeface="Arial"/>
            </a:endParaRPr>
          </a:p>
          <a:p>
            <a:pPr marL="0" indent="0">
              <a:lnSpc>
                <a:spcPct val="115000"/>
              </a:lnSpc>
              <a:buNone/>
            </a:pPr>
            <a:r>
              <a:rPr lang="en-US" sz="2400" dirty="0" err="1">
                <a:solidFill>
                  <a:srgbClr val="000000"/>
                </a:solidFill>
                <a:latin typeface="Courier New"/>
                <a:ea typeface="Courier New"/>
                <a:cs typeface="Courier New"/>
                <a:sym typeface="Courier New"/>
              </a:rPr>
              <a:t>words.reduceByKey</a:t>
            </a:r>
            <a:r>
              <a:rPr lang="en-US" sz="2400" dirty="0">
                <a:solidFill>
                  <a:srgbClr val="000000"/>
                </a:solidFill>
                <a:latin typeface="Courier New"/>
                <a:ea typeface="Courier New"/>
                <a:cs typeface="Courier New"/>
                <a:sym typeface="Courier New"/>
              </a:rPr>
              <a:t>(lambda x, y: x + y, 5)</a:t>
            </a:r>
            <a:endParaRPr sz="2400" dirty="0">
              <a:solidFill>
                <a:srgbClr val="000000"/>
              </a:solidFill>
              <a:latin typeface="Courier New"/>
              <a:ea typeface="Courier New"/>
              <a:cs typeface="Courier New"/>
              <a:sym typeface="Courier New"/>
            </a:endParaRPr>
          </a:p>
          <a:p>
            <a:pPr marL="0" indent="0">
              <a:lnSpc>
                <a:spcPct val="115000"/>
              </a:lnSpc>
              <a:buNone/>
            </a:pPr>
            <a:r>
              <a:rPr lang="en-US" sz="2400" dirty="0" err="1">
                <a:solidFill>
                  <a:srgbClr val="000000"/>
                </a:solidFill>
                <a:latin typeface="Courier New"/>
                <a:ea typeface="Courier New"/>
                <a:cs typeface="Courier New"/>
                <a:sym typeface="Courier New"/>
              </a:rPr>
              <a:t>words.groupByKey</a:t>
            </a:r>
            <a:r>
              <a:rPr lang="en-US" sz="2400" dirty="0">
                <a:solidFill>
                  <a:srgbClr val="000000"/>
                </a:solidFill>
                <a:latin typeface="Courier New"/>
                <a:ea typeface="Courier New"/>
                <a:cs typeface="Courier New"/>
                <a:sym typeface="Courier New"/>
              </a:rPr>
              <a:t>(5)</a:t>
            </a:r>
            <a:endParaRPr sz="2400" dirty="0">
              <a:solidFill>
                <a:srgbClr val="000000"/>
              </a:solidFill>
              <a:latin typeface="Courier New"/>
              <a:ea typeface="Courier New"/>
              <a:cs typeface="Courier New"/>
              <a:sym typeface="Courier New"/>
            </a:endParaRPr>
          </a:p>
          <a:p>
            <a:pPr marL="0" indent="0">
              <a:lnSpc>
                <a:spcPct val="115000"/>
              </a:lnSpc>
              <a:buNone/>
            </a:pPr>
            <a:r>
              <a:rPr lang="en-US" sz="2400" dirty="0" err="1">
                <a:solidFill>
                  <a:srgbClr val="000000"/>
                </a:solidFill>
                <a:latin typeface="Courier New"/>
                <a:ea typeface="Courier New"/>
                <a:cs typeface="Courier New"/>
                <a:sym typeface="Courier New"/>
              </a:rPr>
              <a:t>visits.join</a:t>
            </a:r>
            <a:r>
              <a:rPr lang="en-US" sz="2400" dirty="0">
                <a:solidFill>
                  <a:srgbClr val="000000"/>
                </a:solidFill>
                <a:latin typeface="Courier New"/>
                <a:ea typeface="Courier New"/>
                <a:cs typeface="Courier New"/>
                <a:sym typeface="Courier New"/>
              </a:rPr>
              <a:t>(</a:t>
            </a:r>
            <a:r>
              <a:rPr lang="en-US" sz="2400" dirty="0" err="1">
                <a:solidFill>
                  <a:srgbClr val="000000"/>
                </a:solidFill>
                <a:latin typeface="Courier New"/>
                <a:ea typeface="Courier New"/>
                <a:cs typeface="Courier New"/>
                <a:sym typeface="Courier New"/>
              </a:rPr>
              <a:t>pageViews</a:t>
            </a:r>
            <a:r>
              <a:rPr lang="en-US" sz="2400" dirty="0">
                <a:solidFill>
                  <a:srgbClr val="000000"/>
                </a:solidFill>
                <a:latin typeface="Courier New"/>
                <a:ea typeface="Courier New"/>
                <a:cs typeface="Courier New"/>
                <a:sym typeface="Courier New"/>
              </a:rPr>
              <a:t>, 5)</a:t>
            </a:r>
            <a:endParaRPr sz="2400" dirty="0">
              <a:solidFill>
                <a:srgbClr val="000000"/>
              </a:solidFill>
              <a:latin typeface="Courier New"/>
              <a:ea typeface="Courier New"/>
              <a:cs typeface="Courier New"/>
              <a:sym typeface="Courier New"/>
            </a:endParaRPr>
          </a:p>
          <a:p>
            <a:pPr marL="0" indent="0">
              <a:lnSpc>
                <a:spcPct val="115000"/>
              </a:lnSpc>
              <a:spcBef>
                <a:spcPts val="1400"/>
              </a:spcBef>
              <a:buNone/>
            </a:pPr>
            <a:endParaRPr sz="2600" dirty="0">
              <a:solidFill>
                <a:srgbClr val="000000"/>
              </a:solidFill>
              <a:latin typeface="Arial"/>
              <a:ea typeface="Arial"/>
              <a:cs typeface="Arial"/>
              <a:sym typeface="Arial"/>
            </a:endParaRPr>
          </a:p>
          <a:p>
            <a:pPr marL="0" indent="0">
              <a:lnSpc>
                <a:spcPct val="115000"/>
              </a:lnSpc>
              <a:spcBef>
                <a:spcPts val="1400"/>
              </a:spcBef>
              <a:buNone/>
            </a:pPr>
            <a:r>
              <a:rPr lang="en-US" sz="2400" dirty="0">
                <a:latin typeface="Arial"/>
                <a:ea typeface="Arial"/>
                <a:cs typeface="Arial"/>
                <a:sym typeface="Arial"/>
              </a:rPr>
              <a:t>	</a:t>
            </a:r>
            <a:endParaRPr sz="2400" dirty="0">
              <a:latin typeface="Arial"/>
              <a:ea typeface="Arial"/>
              <a:cs typeface="Arial"/>
              <a:sym typeface="Arial"/>
            </a:endParaRPr>
          </a:p>
          <a:p>
            <a:pPr marL="0" indent="0">
              <a:lnSpc>
                <a:spcPct val="115000"/>
              </a:lnSpc>
              <a:spcBef>
                <a:spcPts val="1400"/>
              </a:spcBef>
              <a:buNone/>
            </a:pPr>
            <a:endParaRPr sz="2400" dirty="0"/>
          </a:p>
        </p:txBody>
      </p:sp>
      <p:sp>
        <p:nvSpPr>
          <p:cNvPr id="6" name="Line 2">
            <a:extLst>
              <a:ext uri="{FF2B5EF4-FFF2-40B4-BE49-F238E27FC236}">
                <a16:creationId xmlns:a16="http://schemas.microsoft.com/office/drawing/2014/main" id="{042D92E1-44E7-4AB7-B483-65BFF83B4492}"/>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368690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Shape 379"/>
          <p:cNvSpPr txBox="1">
            <a:spLocks noGrp="1"/>
          </p:cNvSpPr>
          <p:nvPr>
            <p:ph type="title"/>
          </p:nvPr>
        </p:nvSpPr>
        <p:spPr>
          <a:xfrm>
            <a:off x="1090246" y="313947"/>
            <a:ext cx="10382486" cy="647259"/>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MapReduce vs Spark (Summary)</a:t>
            </a:r>
            <a:endParaRPr dirty="0">
              <a:solidFill>
                <a:srgbClr val="C00000"/>
              </a:solidFill>
              <a:ea typeface="Arial"/>
              <a:cs typeface="Arial"/>
              <a:sym typeface="Arial"/>
            </a:endParaRPr>
          </a:p>
        </p:txBody>
      </p:sp>
      <p:sp>
        <p:nvSpPr>
          <p:cNvPr id="381" name="Shape 381"/>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65</a:t>
            </a:fld>
            <a:endParaRPr/>
          </a:p>
        </p:txBody>
      </p:sp>
      <p:sp>
        <p:nvSpPr>
          <p:cNvPr id="382" name="Shape 382"/>
          <p:cNvSpPr txBox="1">
            <a:spLocks noGrp="1"/>
          </p:cNvSpPr>
          <p:nvPr>
            <p:ph type="body" idx="1"/>
          </p:nvPr>
        </p:nvSpPr>
        <p:spPr>
          <a:xfrm>
            <a:off x="585451" y="1162355"/>
            <a:ext cx="10565443" cy="5174245"/>
          </a:xfrm>
          <a:prstGeom prst="rect">
            <a:avLst/>
          </a:prstGeom>
          <a:noFill/>
          <a:ln>
            <a:noFill/>
          </a:ln>
        </p:spPr>
        <p:txBody>
          <a:bodyPr spcFirstLastPara="1" vert="horz" wrap="square" lIns="45700" tIns="45700" rIns="45700" bIns="45700" rtlCol="0" anchor="t" anchorCtr="0">
            <a:noAutofit/>
          </a:bodyPr>
          <a:lstStyle/>
          <a:p>
            <a:pPr marL="533387" indent="-457189">
              <a:lnSpc>
                <a:spcPct val="100000"/>
              </a:lnSpc>
              <a:spcBef>
                <a:spcPts val="400"/>
              </a:spcBef>
              <a:spcAft>
                <a:spcPts val="400"/>
              </a:spcAft>
              <a:buClr>
                <a:srgbClr val="000000"/>
              </a:buClr>
              <a:buSzPts val="2400"/>
            </a:pPr>
            <a:r>
              <a:rPr lang="en-US" dirty="0">
                <a:solidFill>
                  <a:srgbClr val="000000"/>
                </a:solidFill>
                <a:highlight>
                  <a:srgbClr val="FFFFFF"/>
                </a:highlight>
                <a:ea typeface="Arial"/>
                <a:cs typeface="Arial"/>
                <a:sym typeface="Arial"/>
              </a:rPr>
              <a:t>Performance:</a:t>
            </a:r>
          </a:p>
          <a:p>
            <a:pPr marL="990575" lvl="1" indent="-457189">
              <a:lnSpc>
                <a:spcPct val="100000"/>
              </a:lnSpc>
              <a:spcBef>
                <a:spcPts val="400"/>
              </a:spcBef>
              <a:spcAft>
                <a:spcPts val="400"/>
              </a:spcAft>
              <a:buClr>
                <a:srgbClr val="000000"/>
              </a:buClr>
              <a:buSzPct val="60000"/>
              <a:buFont typeface="Wingdings" panose="05000000000000000000" pitchFamily="2" charset="2"/>
              <a:buChar char="Ø"/>
            </a:pPr>
            <a:r>
              <a:rPr lang="en-US" dirty="0">
                <a:solidFill>
                  <a:srgbClr val="000000"/>
                </a:solidFill>
                <a:highlight>
                  <a:srgbClr val="FFFFFF"/>
                </a:highlight>
                <a:ea typeface="Arial"/>
                <a:cs typeface="Arial"/>
                <a:sym typeface="Arial"/>
              </a:rPr>
              <a:t>While Spark performs better when all the data fits in the main memory (especially on dedicated clusters), MapReduce is designed for data that doesn’t fit in the memory</a:t>
            </a:r>
            <a:endParaRPr dirty="0">
              <a:solidFill>
                <a:srgbClr val="000000"/>
              </a:solidFill>
              <a:ea typeface="Arial"/>
              <a:cs typeface="Arial"/>
              <a:sym typeface="Arial"/>
            </a:endParaRPr>
          </a:p>
          <a:p>
            <a:pPr marL="533387" indent="-457189">
              <a:lnSpc>
                <a:spcPct val="100000"/>
              </a:lnSpc>
              <a:spcBef>
                <a:spcPts val="400"/>
              </a:spcBef>
              <a:spcAft>
                <a:spcPts val="400"/>
              </a:spcAft>
              <a:buClr>
                <a:srgbClr val="000000"/>
              </a:buClr>
              <a:buSzPts val="2400"/>
            </a:pPr>
            <a:r>
              <a:rPr lang="en-US" dirty="0">
                <a:solidFill>
                  <a:srgbClr val="000000"/>
                </a:solidFill>
                <a:ea typeface="Arial"/>
                <a:cs typeface="Arial"/>
                <a:sym typeface="Arial"/>
              </a:rPr>
              <a:t>Ease of Use:</a:t>
            </a:r>
          </a:p>
          <a:p>
            <a:pPr marL="990575" lvl="1" indent="-457189">
              <a:lnSpc>
                <a:spcPct val="100000"/>
              </a:lnSpc>
              <a:spcBef>
                <a:spcPts val="400"/>
              </a:spcBef>
              <a:spcAft>
                <a:spcPts val="400"/>
              </a:spcAft>
              <a:buClr>
                <a:srgbClr val="000000"/>
              </a:buClr>
              <a:buSzPct val="60000"/>
              <a:buFont typeface="Wingdings" panose="05000000000000000000" pitchFamily="2" charset="2"/>
              <a:buChar char="Ø"/>
            </a:pPr>
            <a:r>
              <a:rPr lang="en-US" dirty="0">
                <a:solidFill>
                  <a:srgbClr val="000000"/>
                </a:solidFill>
                <a:ea typeface="Arial"/>
                <a:cs typeface="Arial"/>
                <a:sym typeface="Arial"/>
              </a:rPr>
              <a:t>Spark is easier to use compared to Hadoop MapReduce </a:t>
            </a:r>
            <a:r>
              <a:rPr lang="en-US" dirty="0">
                <a:solidFill>
                  <a:srgbClr val="000000"/>
                </a:solidFill>
                <a:highlight>
                  <a:srgbClr val="FFFFFF"/>
                </a:highlight>
                <a:ea typeface="Arial"/>
                <a:cs typeface="Arial"/>
                <a:sym typeface="Arial"/>
              </a:rPr>
              <a:t> as it comes with user-friendly APIs for Scala (its native language), Java, Python, and Spark SQL. </a:t>
            </a:r>
            <a:endParaRPr dirty="0">
              <a:solidFill>
                <a:srgbClr val="000000"/>
              </a:solidFill>
              <a:ea typeface="Arial"/>
              <a:cs typeface="Arial"/>
              <a:sym typeface="Arial"/>
            </a:endParaRPr>
          </a:p>
          <a:p>
            <a:pPr marL="533387" indent="-457189">
              <a:lnSpc>
                <a:spcPct val="100000"/>
              </a:lnSpc>
              <a:spcBef>
                <a:spcPts val="400"/>
              </a:spcBef>
              <a:spcAft>
                <a:spcPts val="400"/>
              </a:spcAft>
              <a:buClr>
                <a:srgbClr val="000000"/>
              </a:buClr>
              <a:buSzPts val="2400"/>
            </a:pPr>
            <a:r>
              <a:rPr lang="en-US" dirty="0">
                <a:solidFill>
                  <a:srgbClr val="000000"/>
                </a:solidFill>
                <a:ea typeface="Arial"/>
                <a:cs typeface="Arial"/>
                <a:sym typeface="Arial"/>
              </a:rPr>
              <a:t>Fault-tolerance:</a:t>
            </a:r>
          </a:p>
          <a:p>
            <a:pPr marL="990575" lvl="1" indent="-457189">
              <a:lnSpc>
                <a:spcPct val="100000"/>
              </a:lnSpc>
              <a:spcBef>
                <a:spcPts val="400"/>
              </a:spcBef>
              <a:spcAft>
                <a:spcPts val="400"/>
              </a:spcAft>
              <a:buClr>
                <a:srgbClr val="000000"/>
              </a:buClr>
              <a:buSzPct val="60000"/>
              <a:buFont typeface="Wingdings" panose="05000000000000000000" pitchFamily="2" charset="2"/>
              <a:buChar char="Ø"/>
            </a:pPr>
            <a:r>
              <a:rPr lang="en-US" dirty="0">
                <a:solidFill>
                  <a:srgbClr val="000000"/>
                </a:solidFill>
                <a:highlight>
                  <a:srgbClr val="FFFFFF"/>
                </a:highlight>
                <a:ea typeface="Arial"/>
                <a:cs typeface="Arial"/>
                <a:sym typeface="Arial"/>
              </a:rPr>
              <a:t>Batch processing: Spark </a:t>
            </a:r>
            <a:r>
              <a:rPr lang="en-US" dirty="0">
                <a:solidFill>
                  <a:srgbClr val="000000"/>
                </a:solidFill>
                <a:highlight>
                  <a:srgbClr val="FFFFFF"/>
                </a:highlight>
                <a:ea typeface="Arial"/>
                <a:cs typeface="Arial"/>
                <a:sym typeface="Wingdings" panose="05000000000000000000" pitchFamily="2" charset="2"/>
              </a:rPr>
              <a:t> HDFS replication</a:t>
            </a:r>
          </a:p>
          <a:p>
            <a:pPr marL="990575" lvl="1" indent="-457189">
              <a:lnSpc>
                <a:spcPct val="100000"/>
              </a:lnSpc>
              <a:spcBef>
                <a:spcPts val="400"/>
              </a:spcBef>
              <a:spcAft>
                <a:spcPts val="400"/>
              </a:spcAft>
              <a:buClr>
                <a:srgbClr val="000000"/>
              </a:buClr>
              <a:buSzPct val="60000"/>
              <a:buFont typeface="Wingdings" panose="05000000000000000000" pitchFamily="2" charset="2"/>
              <a:buChar char="Ø"/>
            </a:pPr>
            <a:r>
              <a:rPr lang="en-US" dirty="0">
                <a:solidFill>
                  <a:srgbClr val="000000"/>
                </a:solidFill>
                <a:highlight>
                  <a:srgbClr val="FFFFFF"/>
                </a:highlight>
                <a:ea typeface="Arial"/>
                <a:cs typeface="Arial"/>
                <a:sym typeface="Wingdings" panose="05000000000000000000" pitchFamily="2" charset="2"/>
              </a:rPr>
              <a:t>Stream processing: Spark RDDs replicated</a:t>
            </a:r>
            <a:endParaRPr dirty="0">
              <a:solidFill>
                <a:srgbClr val="000000"/>
              </a:solidFill>
              <a:ea typeface="Arial"/>
              <a:cs typeface="Arial"/>
              <a:sym typeface="Arial"/>
            </a:endParaRPr>
          </a:p>
        </p:txBody>
      </p:sp>
      <p:sp>
        <p:nvSpPr>
          <p:cNvPr id="6" name="Line 2">
            <a:extLst>
              <a:ext uri="{FF2B5EF4-FFF2-40B4-BE49-F238E27FC236}">
                <a16:creationId xmlns:a16="http://schemas.microsoft.com/office/drawing/2014/main" id="{31F86C37-B691-4A80-88E1-AE4A8DBEAB5B}"/>
              </a:ext>
            </a:extLst>
          </p:cNvPr>
          <p:cNvSpPr/>
          <p:nvPr/>
        </p:nvSpPr>
        <p:spPr>
          <a:xfrm>
            <a:off x="685932" y="1028257"/>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22129966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872821" y="-58552"/>
            <a:ext cx="9720072" cy="1499616"/>
          </a:xfrm>
        </p:spPr>
        <p:txBody>
          <a:bodyPr/>
          <a:lstStyle/>
          <a:p>
            <a:r>
              <a:rPr lang="en-US" dirty="0" smtClean="0">
                <a:sym typeface="Arial"/>
              </a:rPr>
              <a:t>Summary</a:t>
            </a:r>
            <a:endParaRPr lang="en-US" dirty="0">
              <a:sym typeface="Arial"/>
            </a:endParaRPr>
          </a:p>
        </p:txBody>
      </p:sp>
      <p:sp>
        <p:nvSpPr>
          <p:cNvPr id="2" name="Text Placeholder 1">
            <a:extLst>
              <a:ext uri="{FF2B5EF4-FFF2-40B4-BE49-F238E27FC236}">
                <a16:creationId xmlns:a16="http://schemas.microsoft.com/office/drawing/2014/main" id="{C151A0FC-0BEC-4032-AA12-55BD696C8680}"/>
              </a:ext>
            </a:extLst>
          </p:cNvPr>
          <p:cNvSpPr>
            <a:spLocks noGrp="1"/>
          </p:cNvSpPr>
          <p:nvPr>
            <p:ph type="body" idx="1"/>
          </p:nvPr>
        </p:nvSpPr>
        <p:spPr/>
        <p:txBody>
          <a:bodyPr/>
          <a:lstStyle/>
          <a:p>
            <a:r>
              <a:rPr lang="en-US" smtClean="0"/>
              <a:t>Spark is a powerful “manager” for big data computing.</a:t>
            </a:r>
          </a:p>
          <a:p>
            <a:r>
              <a:rPr lang="en-US" smtClean="0"/>
              <a:t>It centers on a job scheduler for Hadoop (MapReduce) that is smart about where to run each task: co-locate task with data.</a:t>
            </a:r>
          </a:p>
          <a:p>
            <a:r>
              <a:rPr lang="en-US" smtClean="0"/>
              <a:t>The data objects are “RDDs”:  a kind of recipe for generating a file from an underlying data collection.  RDD caching allows Spark to run mostly from memory-mapped data, for speed.</a:t>
            </a:r>
            <a:endParaRPr lang="en-US" dirty="0"/>
          </a:p>
        </p:txBody>
      </p:sp>
      <p:sp>
        <p:nvSpPr>
          <p:cNvPr id="389" name="Shape 389"/>
          <p:cNvSpPr txBox="1">
            <a:spLocks noGrp="1"/>
          </p:cNvSpPr>
          <p:nvPr>
            <p:ph type="sldNum" idx="12"/>
          </p:nvPr>
        </p:nvSpPr>
        <p:spPr/>
        <p:txBody>
          <a:bodyPr/>
          <a:lstStyle/>
          <a:p>
            <a:fld id="{00000000-1234-1234-1234-123412341234}" type="slidenum">
              <a:rPr lang="en-US" smtClean="0"/>
              <a:pPr/>
              <a:t>66</a:t>
            </a:fld>
            <a:endParaRPr lang="en-US"/>
          </a:p>
        </p:txBody>
      </p:sp>
      <p:sp>
        <p:nvSpPr>
          <p:cNvPr id="6" name="Line 2">
            <a:extLst>
              <a:ext uri="{FF2B5EF4-FFF2-40B4-BE49-F238E27FC236}">
                <a16:creationId xmlns:a16="http://schemas.microsoft.com/office/drawing/2014/main" id="{5DD7D32E-745B-40A4-AD05-081823076068}"/>
              </a:ext>
            </a:extLst>
          </p:cNvPr>
          <p:cNvSpPr/>
          <p:nvPr/>
        </p:nvSpPr>
        <p:spPr>
          <a:xfrm>
            <a:off x="699632" y="1124149"/>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
        <p:nvSpPr>
          <p:cNvPr id="7" name="Shape 374">
            <a:extLst>
              <a:ext uri="{FF2B5EF4-FFF2-40B4-BE49-F238E27FC236}">
                <a16:creationId xmlns:a16="http://schemas.microsoft.com/office/drawing/2014/main" id="{9B1328C1-462F-4AAC-853F-58E541F8BF43}"/>
              </a:ext>
            </a:extLst>
          </p:cNvPr>
          <p:cNvSpPr txBox="1">
            <a:spLocks/>
          </p:cNvSpPr>
          <p:nvPr/>
        </p:nvSpPr>
        <p:spPr>
          <a:xfrm>
            <a:off x="872821" y="5475488"/>
            <a:ext cx="10342411" cy="799579"/>
          </a:xfrm>
          <a:prstGeom prst="rect">
            <a:avLst/>
          </a:prstGeom>
          <a:noFill/>
          <a:ln>
            <a:noFill/>
          </a:ln>
        </p:spPr>
        <p:txBody>
          <a:bodyPr spcFirstLastPara="1" vert="horz" wrap="square" lIns="45700" tIns="45700" rIns="45700" bIns="45700" rtlCol="0" anchor="t" anchorCtr="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20687" indent="-457189">
              <a:lnSpc>
                <a:spcPct val="115000"/>
              </a:lnSpc>
              <a:buSzPts val="2600"/>
            </a:pPr>
            <a:r>
              <a:rPr lang="en-US" sz="3200" dirty="0">
                <a:solidFill>
                  <a:srgbClr val="000000"/>
                </a:solidFill>
                <a:ea typeface="Arial"/>
                <a:cs typeface="Arial"/>
              </a:rPr>
              <a:t>Online tutorials: </a:t>
            </a:r>
            <a:r>
              <a:rPr lang="en-US" sz="3200" dirty="0">
                <a:solidFill>
                  <a:srgbClr val="0070C0"/>
                </a:solidFill>
                <a:ea typeface="Arial"/>
                <a:cs typeface="Arial"/>
              </a:rPr>
              <a:t>spark.apache.org/docs/latest</a:t>
            </a:r>
          </a:p>
          <a:p>
            <a:pPr marL="0" indent="457189">
              <a:lnSpc>
                <a:spcPct val="100000"/>
              </a:lnSpc>
              <a:buNone/>
            </a:pPr>
            <a:endParaRPr lang="en-US" sz="2000" dirty="0">
              <a:solidFill>
                <a:srgbClr val="0070C0"/>
              </a:solidFill>
              <a:latin typeface="Courier New"/>
              <a:ea typeface="Courier New"/>
              <a:cs typeface="Courier New"/>
              <a:sym typeface="Courier New"/>
            </a:endParaRPr>
          </a:p>
          <a:p>
            <a:pPr marL="0" indent="0">
              <a:lnSpc>
                <a:spcPct val="100000"/>
              </a:lnSpc>
              <a:buNone/>
            </a:pPr>
            <a:endParaRPr lang="en-US" sz="2400" dirty="0">
              <a:solidFill>
                <a:srgbClr val="000000"/>
              </a:solidFill>
              <a:latin typeface="Arial"/>
              <a:ea typeface="Arial"/>
              <a:cs typeface="Arial"/>
            </a:endParaRPr>
          </a:p>
          <a:p>
            <a:pPr marL="0" indent="0">
              <a:lnSpc>
                <a:spcPct val="115000"/>
              </a:lnSpc>
              <a:spcBef>
                <a:spcPts val="1400"/>
              </a:spcBef>
              <a:buNone/>
            </a:pPr>
            <a:endParaRPr lang="en-US" sz="2400" dirty="0"/>
          </a:p>
        </p:txBody>
      </p:sp>
    </p:spTree>
    <p:extLst>
      <p:ext uri="{BB962C8B-B14F-4D97-AF65-F5344CB8AC3E}">
        <p14:creationId xmlns:p14="http://schemas.microsoft.com/office/powerpoint/2010/main" val="680027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title"/>
          </p:nvPr>
        </p:nvSpPr>
        <p:spPr>
          <a:xfrm>
            <a:off x="537433" y="266788"/>
            <a:ext cx="10786800" cy="690003"/>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Apache Hadoop: No Unified Vision</a:t>
            </a:r>
            <a:endParaRPr dirty="0">
              <a:solidFill>
                <a:srgbClr val="C00000"/>
              </a:solidFill>
              <a:ea typeface="Arial"/>
              <a:cs typeface="Arial"/>
              <a:sym typeface="Arial"/>
            </a:endParaRPr>
          </a:p>
        </p:txBody>
      </p:sp>
      <p:sp>
        <p:nvSpPr>
          <p:cNvPr id="155" name="Shape 155"/>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7</a:t>
            </a:fld>
            <a:endParaRPr/>
          </a:p>
        </p:txBody>
      </p:sp>
      <p:pic>
        <p:nvPicPr>
          <p:cNvPr id="3" name="Picture 2">
            <a:extLst>
              <a:ext uri="{FF2B5EF4-FFF2-40B4-BE49-F238E27FC236}">
                <a16:creationId xmlns:a16="http://schemas.microsoft.com/office/drawing/2014/main" id="{7BA3BFB7-E61A-43B3-944B-69293E4E2C1D}"/>
              </a:ext>
            </a:extLst>
          </p:cNvPr>
          <p:cNvPicPr>
            <a:picLocks noChangeAspect="1"/>
          </p:cNvPicPr>
          <p:nvPr/>
        </p:nvPicPr>
        <p:blipFill>
          <a:blip r:embed="rId3"/>
          <a:stretch>
            <a:fillRect/>
          </a:stretch>
        </p:blipFill>
        <p:spPr>
          <a:xfrm>
            <a:off x="990043" y="1252056"/>
            <a:ext cx="9191208" cy="3478440"/>
          </a:xfrm>
          <a:prstGeom prst="rect">
            <a:avLst/>
          </a:prstGeom>
        </p:spPr>
      </p:pic>
      <p:sp>
        <p:nvSpPr>
          <p:cNvPr id="26" name="Shape 64">
            <a:extLst>
              <a:ext uri="{FF2B5EF4-FFF2-40B4-BE49-F238E27FC236}">
                <a16:creationId xmlns:a16="http://schemas.microsoft.com/office/drawing/2014/main" id="{6C365260-C1F4-4DB9-90B6-7EC7123AFE0F}"/>
              </a:ext>
            </a:extLst>
          </p:cNvPr>
          <p:cNvSpPr txBox="1"/>
          <p:nvPr/>
        </p:nvSpPr>
        <p:spPr>
          <a:xfrm>
            <a:off x="990043" y="4632961"/>
            <a:ext cx="5258029" cy="1426839"/>
          </a:xfrm>
          <a:prstGeom prst="rect">
            <a:avLst/>
          </a:prstGeom>
          <a:noFill/>
          <a:ln>
            <a:noFill/>
          </a:ln>
        </p:spPr>
        <p:txBody>
          <a:bodyPr spcFirstLastPara="1" wrap="square" lIns="121900" tIns="121900" rIns="121900" bIns="121900" anchor="t" anchorCtr="0">
            <a:noAutofit/>
          </a:bodyPr>
          <a:lstStyle/>
          <a:p>
            <a:pPr marL="457189" indent="-457189">
              <a:buFont typeface="Arial" panose="020B0604020202020204" pitchFamily="34" charset="0"/>
              <a:buChar char="•"/>
            </a:pPr>
            <a:r>
              <a:rPr lang="en-US" sz="2933" dirty="0"/>
              <a:t>Sparse Modules</a:t>
            </a:r>
          </a:p>
          <a:p>
            <a:pPr marL="457189" indent="-457189">
              <a:buFont typeface="Arial" panose="020B0604020202020204" pitchFamily="34" charset="0"/>
              <a:buChar char="•"/>
            </a:pPr>
            <a:r>
              <a:rPr lang="en-US" sz="2933" dirty="0"/>
              <a:t>Diversity of APIs</a:t>
            </a:r>
          </a:p>
          <a:p>
            <a:pPr marL="457189" indent="-457189">
              <a:buFont typeface="Arial" panose="020B0604020202020204" pitchFamily="34" charset="0"/>
              <a:buChar char="•"/>
            </a:pPr>
            <a:r>
              <a:rPr lang="en-US" sz="2933" dirty="0"/>
              <a:t>Higher Operational Costs</a:t>
            </a:r>
          </a:p>
          <a:p>
            <a:pPr>
              <a:spcBef>
                <a:spcPts val="533"/>
              </a:spcBef>
              <a:spcAft>
                <a:spcPts val="533"/>
              </a:spcAft>
              <a:buSzPts val="2400"/>
            </a:pPr>
            <a:endParaRPr lang="en-US" sz="2667" dirty="0"/>
          </a:p>
          <a:p>
            <a:pPr>
              <a:spcBef>
                <a:spcPts val="533"/>
              </a:spcBef>
              <a:spcAft>
                <a:spcPts val="533"/>
              </a:spcAft>
              <a:buSzPts val="2400"/>
            </a:pPr>
            <a:endParaRPr lang="en-US" sz="2667" dirty="0"/>
          </a:p>
        </p:txBody>
      </p:sp>
      <p:sp>
        <p:nvSpPr>
          <p:cNvPr id="27" name="Line 2">
            <a:extLst>
              <a:ext uri="{FF2B5EF4-FFF2-40B4-BE49-F238E27FC236}">
                <a16:creationId xmlns:a16="http://schemas.microsoft.com/office/drawing/2014/main" id="{6003FA1E-FA87-460B-9390-175B601F7E57}"/>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48374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702600" y="276357"/>
            <a:ext cx="10786800" cy="680435"/>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Ecosystem: A Unified Pipeline</a:t>
            </a:r>
            <a:endParaRPr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8</a:t>
            </a:fld>
            <a:endParaRPr/>
          </a:p>
        </p:txBody>
      </p:sp>
      <p:pic>
        <p:nvPicPr>
          <p:cNvPr id="358" name="Shape 358"/>
          <p:cNvPicPr preferRelativeResize="0"/>
          <p:nvPr/>
        </p:nvPicPr>
        <p:blipFill>
          <a:blip r:embed="rId3">
            <a:alphaModFix/>
          </a:blip>
          <a:stretch>
            <a:fillRect/>
          </a:stretch>
        </p:blipFill>
        <p:spPr>
          <a:xfrm>
            <a:off x="1797755" y="1828800"/>
            <a:ext cx="8058151" cy="3200400"/>
          </a:xfrm>
          <a:prstGeom prst="rect">
            <a:avLst/>
          </a:prstGeom>
          <a:noFill/>
          <a:ln>
            <a:noFill/>
          </a:ln>
        </p:spPr>
      </p:pic>
      <p:sp>
        <p:nvSpPr>
          <p:cNvPr id="6" name="Line 2">
            <a:extLst>
              <a:ext uri="{FF2B5EF4-FFF2-40B4-BE49-F238E27FC236}">
                <a16:creationId xmlns:a16="http://schemas.microsoft.com/office/drawing/2014/main" id="{B6A8EDB6-2F92-44E9-B6ED-EE8381D1F7B9}"/>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spTree>
    <p:extLst>
      <p:ext uri="{BB962C8B-B14F-4D97-AF65-F5344CB8AC3E}">
        <p14:creationId xmlns:p14="http://schemas.microsoft.com/office/powerpoint/2010/main" val="352612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Shape 355"/>
          <p:cNvSpPr txBox="1">
            <a:spLocks noGrp="1"/>
          </p:cNvSpPr>
          <p:nvPr>
            <p:ph type="title"/>
          </p:nvPr>
        </p:nvSpPr>
        <p:spPr>
          <a:xfrm>
            <a:off x="537433" y="288147"/>
            <a:ext cx="10786800" cy="668644"/>
          </a:xfrm>
          <a:prstGeom prst="rect">
            <a:avLst/>
          </a:prstGeom>
          <a:noFill/>
          <a:ln>
            <a:noFill/>
          </a:ln>
        </p:spPr>
        <p:txBody>
          <a:bodyPr spcFirstLastPara="1" vert="horz" wrap="square" lIns="91425" tIns="45700" rIns="91425" bIns="45700" rtlCol="0" anchor="ctr" anchorCtr="0">
            <a:noAutofit/>
          </a:bodyPr>
          <a:lstStyle/>
          <a:p>
            <a:pPr>
              <a:buClr>
                <a:srgbClr val="C00000"/>
              </a:buClr>
            </a:pPr>
            <a:r>
              <a:rPr lang="en-US" dirty="0">
                <a:ea typeface="Arial"/>
                <a:cs typeface="Arial"/>
                <a:sym typeface="Arial"/>
              </a:rPr>
              <a:t>Spark vs MapReduce: Data Flow</a:t>
            </a:r>
            <a:endParaRPr i="0" u="none" strike="noStrike" cap="none" dirty="0">
              <a:solidFill>
                <a:srgbClr val="C00000"/>
              </a:solidFill>
              <a:ea typeface="Arial"/>
              <a:cs typeface="Arial"/>
              <a:sym typeface="Arial"/>
            </a:endParaRPr>
          </a:p>
        </p:txBody>
      </p:sp>
      <p:sp>
        <p:nvSpPr>
          <p:cNvPr id="357" name="Shape 357"/>
          <p:cNvSpPr txBox="1">
            <a:spLocks noGrp="1"/>
          </p:cNvSpPr>
          <p:nvPr>
            <p:ph type="sldNum" idx="12"/>
          </p:nvPr>
        </p:nvSpPr>
        <p:spPr>
          <a:xfrm>
            <a:off x="10837333" y="6470704"/>
            <a:ext cx="973800" cy="274200"/>
          </a:xfrm>
          <a:prstGeom prst="rect">
            <a:avLst/>
          </a:prstGeom>
          <a:noFill/>
          <a:ln>
            <a:noFill/>
          </a:ln>
        </p:spPr>
        <p:txBody>
          <a:bodyPr spcFirstLastPara="1" vert="horz" wrap="square" lIns="91425" tIns="45700" rIns="91425" bIns="45700" rtlCol="0" anchor="ctr" anchorCtr="0">
            <a:noAutofit/>
          </a:bodyPr>
          <a:lstStyle/>
          <a:p>
            <a:pPr algn="l"/>
            <a:fld id="{00000000-1234-1234-1234-123412341234}" type="slidenum">
              <a:rPr lang="en-US"/>
              <a:pPr algn="l"/>
              <a:t>9</a:t>
            </a:fld>
            <a:endParaRPr/>
          </a:p>
        </p:txBody>
      </p:sp>
      <p:sp>
        <p:nvSpPr>
          <p:cNvPr id="6" name="Line 2">
            <a:extLst>
              <a:ext uri="{FF2B5EF4-FFF2-40B4-BE49-F238E27FC236}">
                <a16:creationId xmlns:a16="http://schemas.microsoft.com/office/drawing/2014/main" id="{734BFFD4-092D-4B93-9715-6F5FCA87F4EE}"/>
              </a:ext>
            </a:extLst>
          </p:cNvPr>
          <p:cNvSpPr/>
          <p:nvPr/>
        </p:nvSpPr>
        <p:spPr>
          <a:xfrm>
            <a:off x="594351" y="956791"/>
            <a:ext cx="10464960" cy="0"/>
          </a:xfrm>
          <a:prstGeom prst="line">
            <a:avLst/>
          </a:prstGeom>
          <a:ln w="25560">
            <a:solidFill>
              <a:srgbClr val="5B9BD5"/>
            </a:solidFill>
            <a:miter/>
          </a:ln>
        </p:spPr>
        <p:style>
          <a:lnRef idx="0">
            <a:scrgbClr r="0" g="0" b="0"/>
          </a:lnRef>
          <a:fillRef idx="0">
            <a:scrgbClr r="0" g="0" b="0"/>
          </a:fillRef>
          <a:effectRef idx="0">
            <a:scrgbClr r="0" g="0" b="0"/>
          </a:effectRef>
          <a:fontRef idx="minor"/>
        </p:style>
        <p:txBody>
          <a:bodyPr/>
          <a:lstStyle/>
          <a:p>
            <a:endParaRPr lang="en-US" sz="1867" dirty="0"/>
          </a:p>
        </p:txBody>
      </p:sp>
      <p:pic>
        <p:nvPicPr>
          <p:cNvPr id="3" name="Picture 2">
            <a:extLst>
              <a:ext uri="{FF2B5EF4-FFF2-40B4-BE49-F238E27FC236}">
                <a16:creationId xmlns:a16="http://schemas.microsoft.com/office/drawing/2014/main" id="{9DC95E6C-CD09-44F3-8AEF-8AF019CC9AC7}"/>
              </a:ext>
            </a:extLst>
          </p:cNvPr>
          <p:cNvPicPr>
            <a:picLocks noChangeAspect="1"/>
          </p:cNvPicPr>
          <p:nvPr/>
        </p:nvPicPr>
        <p:blipFill>
          <a:blip r:embed="rId3"/>
          <a:stretch>
            <a:fillRect/>
          </a:stretch>
        </p:blipFill>
        <p:spPr>
          <a:xfrm>
            <a:off x="1454971" y="1366070"/>
            <a:ext cx="2119973" cy="2174469"/>
          </a:xfrm>
          <a:prstGeom prst="rect">
            <a:avLst/>
          </a:prstGeom>
        </p:spPr>
      </p:pic>
      <p:pic>
        <p:nvPicPr>
          <p:cNvPr id="4" name="Picture 3">
            <a:extLst>
              <a:ext uri="{FF2B5EF4-FFF2-40B4-BE49-F238E27FC236}">
                <a16:creationId xmlns:a16="http://schemas.microsoft.com/office/drawing/2014/main" id="{2488E212-985E-44F7-B056-E0605C2B01B1}"/>
              </a:ext>
            </a:extLst>
          </p:cNvPr>
          <p:cNvPicPr>
            <a:picLocks noChangeAspect="1"/>
          </p:cNvPicPr>
          <p:nvPr/>
        </p:nvPicPr>
        <p:blipFill>
          <a:blip r:embed="rId4"/>
          <a:stretch>
            <a:fillRect/>
          </a:stretch>
        </p:blipFill>
        <p:spPr>
          <a:xfrm>
            <a:off x="4597672" y="1366069"/>
            <a:ext cx="2031613" cy="2062928"/>
          </a:xfrm>
          <a:prstGeom prst="rect">
            <a:avLst/>
          </a:prstGeom>
        </p:spPr>
      </p:pic>
      <p:pic>
        <p:nvPicPr>
          <p:cNvPr id="5" name="Picture 4">
            <a:extLst>
              <a:ext uri="{FF2B5EF4-FFF2-40B4-BE49-F238E27FC236}">
                <a16:creationId xmlns:a16="http://schemas.microsoft.com/office/drawing/2014/main" id="{AF9139A8-ABE6-4235-A0C8-878D89B68E0E}"/>
              </a:ext>
            </a:extLst>
          </p:cNvPr>
          <p:cNvPicPr>
            <a:picLocks noChangeAspect="1"/>
          </p:cNvPicPr>
          <p:nvPr/>
        </p:nvPicPr>
        <p:blipFill>
          <a:blip r:embed="rId5"/>
          <a:stretch>
            <a:fillRect/>
          </a:stretch>
        </p:blipFill>
        <p:spPr>
          <a:xfrm>
            <a:off x="7765038" y="1366070"/>
            <a:ext cx="1823247" cy="1969829"/>
          </a:xfrm>
          <a:prstGeom prst="rect">
            <a:avLst/>
          </a:prstGeom>
        </p:spPr>
      </p:pic>
      <p:pic>
        <p:nvPicPr>
          <p:cNvPr id="7" name="Picture 6">
            <a:extLst>
              <a:ext uri="{FF2B5EF4-FFF2-40B4-BE49-F238E27FC236}">
                <a16:creationId xmlns:a16="http://schemas.microsoft.com/office/drawing/2014/main" id="{5CC51A6D-8E62-4341-A0F3-2AF914503B64}"/>
              </a:ext>
            </a:extLst>
          </p:cNvPr>
          <p:cNvPicPr>
            <a:picLocks noChangeAspect="1"/>
          </p:cNvPicPr>
          <p:nvPr/>
        </p:nvPicPr>
        <p:blipFill>
          <a:blip r:embed="rId6"/>
          <a:stretch>
            <a:fillRect/>
          </a:stretch>
        </p:blipFill>
        <p:spPr>
          <a:xfrm>
            <a:off x="3793776" y="4007955"/>
            <a:ext cx="4604449" cy="2240023"/>
          </a:xfrm>
          <a:prstGeom prst="rect">
            <a:avLst/>
          </a:prstGeom>
        </p:spPr>
      </p:pic>
    </p:spTree>
    <p:extLst>
      <p:ext uri="{BB962C8B-B14F-4D97-AF65-F5344CB8AC3E}">
        <p14:creationId xmlns:p14="http://schemas.microsoft.com/office/powerpoint/2010/main" val="89105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gral">
  <a:themeElements>
    <a:clrScheme name="I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2940</Words>
  <Application>Microsoft Office PowerPoint</Application>
  <PresentationFormat>Widescreen</PresentationFormat>
  <Paragraphs>507</Paragraphs>
  <Slides>66</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Questrial</vt:lpstr>
      <vt:lpstr>Wingdings</vt:lpstr>
      <vt:lpstr>Calibri</vt:lpstr>
      <vt:lpstr>Noto Sans Symbols</vt:lpstr>
      <vt:lpstr>Arial</vt:lpstr>
      <vt:lpstr>Courier New</vt:lpstr>
      <vt:lpstr>Integral</vt:lpstr>
      <vt:lpstr>Apache Spark</vt:lpstr>
      <vt:lpstr>Recap</vt:lpstr>
      <vt:lpstr>Today’s Topics</vt:lpstr>
      <vt:lpstr>History of Hadoop and Spark</vt:lpstr>
      <vt:lpstr>Apache Hadoop &amp; Apache Spark</vt:lpstr>
      <vt:lpstr>Apache Spark</vt:lpstr>
      <vt:lpstr>Apache Hadoop: No Unified Vision</vt:lpstr>
      <vt:lpstr>Spark Ecosystem: A Unified Pipeline</vt:lpstr>
      <vt:lpstr>Spark vs MapReduce: Data Flow</vt:lpstr>
      <vt:lpstr>Data Access Rates</vt:lpstr>
      <vt:lpstr>Spark: High Performance &amp; Simple Data Flow</vt:lpstr>
      <vt:lpstr>Performance: Spark vs MapReduce (1)</vt:lpstr>
      <vt:lpstr>Performance: Spark vs MapReduce (2)</vt:lpstr>
      <vt:lpstr>Code: Hadoop vs Spark (e.g., Word Count)</vt:lpstr>
      <vt:lpstr>Motivation (1)</vt:lpstr>
      <vt:lpstr>Motivation (2)</vt:lpstr>
      <vt:lpstr>Motivation - Summary</vt:lpstr>
      <vt:lpstr>Today’s Topics</vt:lpstr>
      <vt:lpstr>Spark Basics(1)</vt:lpstr>
      <vt:lpstr>Spark Basics(2)</vt:lpstr>
      <vt:lpstr>Spark Shell</vt:lpstr>
      <vt:lpstr>Spark Core: Code Base (2012)</vt:lpstr>
      <vt:lpstr>Spark Fundamentals</vt:lpstr>
      <vt:lpstr>Spark: Fundamentals</vt:lpstr>
      <vt:lpstr>Spark Context (1)</vt:lpstr>
      <vt:lpstr>Spark Context (2)</vt:lpstr>
      <vt:lpstr>Spark Context (3)</vt:lpstr>
      <vt:lpstr>Spark Fundamentals</vt:lpstr>
      <vt:lpstr>Resilient Distributed Dataset</vt:lpstr>
      <vt:lpstr>RDDs</vt:lpstr>
      <vt:lpstr>RDDs -- Immutability</vt:lpstr>
      <vt:lpstr>Creating a RDD</vt:lpstr>
      <vt:lpstr>Example: A File-based RDD</vt:lpstr>
      <vt:lpstr>Spark Fundamentals</vt:lpstr>
      <vt:lpstr>RDD Operations</vt:lpstr>
      <vt:lpstr>RDD Transformations</vt:lpstr>
      <vt:lpstr>Example: map and filter Transformations</vt:lpstr>
      <vt:lpstr>RDD Actions</vt:lpstr>
      <vt:lpstr>Lazy Execution of RDDs (1)</vt:lpstr>
      <vt:lpstr>Lazy Execution of RDDs (2)</vt:lpstr>
      <vt:lpstr>Lazy Execution of RDDs (3)</vt:lpstr>
      <vt:lpstr>Lazy Execution of RDDs (4)</vt:lpstr>
      <vt:lpstr>Lazy Execution of RDDs (5)</vt:lpstr>
      <vt:lpstr>Example: Log Mining</vt:lpstr>
      <vt:lpstr>RDD and Partitions (More Parallelism)</vt:lpstr>
      <vt:lpstr>RDD Graph: Data Set vs Partition Views</vt:lpstr>
      <vt:lpstr>RDDs: Data Locality</vt:lpstr>
      <vt:lpstr>RDDs -- Summary</vt:lpstr>
      <vt:lpstr>Lifetime of a Job in Spark</vt:lpstr>
      <vt:lpstr>Anatomy of a Spark Application</vt:lpstr>
      <vt:lpstr>Typical RDD pattern of use</vt:lpstr>
      <vt:lpstr>Spark: Key Techniques for Performance</vt:lpstr>
      <vt:lpstr>Why is this a good strategy?</vt:lpstr>
      <vt:lpstr>Iterative Algorithms: Spark vs MapReduce</vt:lpstr>
      <vt:lpstr>Today’s Topics</vt:lpstr>
      <vt:lpstr>Spark Programming (1)</vt:lpstr>
      <vt:lpstr>Spark Programming (2)</vt:lpstr>
      <vt:lpstr>Spark Programming (3)</vt:lpstr>
      <vt:lpstr>Spark Programming (4)</vt:lpstr>
      <vt:lpstr>Spark Programming (5)</vt:lpstr>
      <vt:lpstr>Example: Word Count</vt:lpstr>
      <vt:lpstr>Example: Spark Streaming</vt:lpstr>
      <vt:lpstr>Spark: Combining Libraries (Unified Pipeline)</vt:lpstr>
      <vt:lpstr>Spark: Setting the Level of Parallelism</vt:lpstr>
      <vt:lpstr>MapReduce vs Spark (Summary)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Spark</dc:title>
  <dc:creator>Ken Birman</dc:creator>
  <cp:lastModifiedBy>Ken Birman</cp:lastModifiedBy>
  <cp:revision>7</cp:revision>
  <dcterms:modified xsi:type="dcterms:W3CDTF">2018-05-08T17:55:19Z</dcterms:modified>
</cp:coreProperties>
</file>