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61"/>
  </p:notesMasterIdLst>
  <p:sldIdLst>
    <p:sldId id="259" r:id="rId3"/>
    <p:sldId id="262" r:id="rId4"/>
    <p:sldId id="263" r:id="rId5"/>
    <p:sldId id="264" r:id="rId6"/>
    <p:sldId id="265" r:id="rId7"/>
    <p:sldId id="274" r:id="rId8"/>
    <p:sldId id="275" r:id="rId9"/>
    <p:sldId id="276" r:id="rId10"/>
    <p:sldId id="277" r:id="rId11"/>
    <p:sldId id="278" r:id="rId12"/>
    <p:sldId id="279" r:id="rId13"/>
    <p:sldId id="334" r:id="rId14"/>
    <p:sldId id="342" r:id="rId15"/>
    <p:sldId id="343" r:id="rId16"/>
    <p:sldId id="344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356" r:id="rId30"/>
    <p:sldId id="345" r:id="rId31"/>
    <p:sldId id="296" r:id="rId32"/>
    <p:sldId id="297" r:id="rId33"/>
    <p:sldId id="359" r:id="rId34"/>
    <p:sldId id="346" r:id="rId35"/>
    <p:sldId id="303" r:id="rId36"/>
    <p:sldId id="304" r:id="rId37"/>
    <p:sldId id="305" r:id="rId38"/>
    <p:sldId id="306" r:id="rId39"/>
    <p:sldId id="354" r:id="rId40"/>
    <p:sldId id="355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58" r:id="rId51"/>
    <p:sldId id="318" r:id="rId52"/>
    <p:sldId id="319" r:id="rId53"/>
    <p:sldId id="347" r:id="rId54"/>
    <p:sldId id="327" r:id="rId55"/>
    <p:sldId id="328" r:id="rId56"/>
    <p:sldId id="329" r:id="rId57"/>
    <p:sldId id="330" r:id="rId58"/>
    <p:sldId id="333" r:id="rId59"/>
    <p:sldId id="357" r:id="rId60"/>
  </p:sldIdLst>
  <p:sldSz cx="24384000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1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ABA"/>
    <a:srgbClr val="B2B2B2"/>
    <a:srgbClr val="797979"/>
    <a:srgbClr val="7F7F7F"/>
    <a:srgbClr val="008040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888" y="-12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2" Type="http://schemas.openxmlformats.org/officeDocument/2006/relationships/printerSettings" Target="printerSettings/printerSettings1.bin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FaultTolerance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1949401295252"/>
          <c:y val="0.112759643916914"/>
          <c:w val="0.779589060243209"/>
          <c:h val="0.608545994065282"/>
        </c:manualLayout>
      </c:layout>
      <c:barChart>
        <c:barDir val="col"/>
        <c:grouping val="clustered"/>
        <c:varyColors val="0"/>
        <c:ser>
          <c:idx val="1"/>
          <c:order val="0"/>
          <c:tx>
            <c:v>Failure in the 6th Iteration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 rot="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val>
            <c:numRef>
              <c:f>'[FaultToleranceResults.xlsx]Draft 4'!$C$13:$L$13</c:f>
              <c:numCache>
                <c:formatCode>General</c:formatCode>
                <c:ptCount val="10"/>
                <c:pt idx="0">
                  <c:v>118.840123536</c:v>
                </c:pt>
                <c:pt idx="1">
                  <c:v>57.48251275</c:v>
                </c:pt>
                <c:pt idx="2">
                  <c:v>56.488576379</c:v>
                </c:pt>
                <c:pt idx="3">
                  <c:v>58.410185257</c:v>
                </c:pt>
                <c:pt idx="4">
                  <c:v>58.282009992</c:v>
                </c:pt>
                <c:pt idx="5">
                  <c:v>80.58479724599998</c:v>
                </c:pt>
                <c:pt idx="6">
                  <c:v>56.952982059</c:v>
                </c:pt>
                <c:pt idx="7">
                  <c:v>58.836493968</c:v>
                </c:pt>
                <c:pt idx="8">
                  <c:v>57.0317729</c:v>
                </c:pt>
                <c:pt idx="9">
                  <c:v>58.680599745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3030264"/>
        <c:axId val="-2103040984"/>
      </c:barChart>
      <c:catAx>
        <c:axId val="-2103030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>
                    <a:cs typeface="Arial"/>
                  </a:rPr>
                  <a:t>Iteration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-2103040984"/>
        <c:crosses val="autoZero"/>
        <c:auto val="1"/>
        <c:lblAlgn val="ctr"/>
        <c:lblOffset val="100"/>
        <c:noMultiLvlLbl val="0"/>
      </c:catAx>
      <c:valAx>
        <c:axId val="-210304098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err="1">
                    <a:cs typeface="Arial"/>
                  </a:rPr>
                  <a:t>Iteratrion</a:t>
                </a:r>
                <a:r>
                  <a:rPr lang="en-US" dirty="0">
                    <a:cs typeface="Arial"/>
                  </a:rPr>
                  <a:t> time (s)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0303026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3800">
          <a:latin typeface="+mn-lt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624103361522"/>
          <c:y val="0.0441440878230535"/>
          <c:w val="0.875722041311859"/>
          <c:h val="0.746039335325523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layout>
                <c:manualLayout>
                  <c:x val="0.0"/>
                  <c:y val="-0.0263157894736842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69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277777777777778"/>
                  <c:y val="-0.037037037037037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58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0.0"/>
                  <c:y val="-0.0324074074074074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41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.0"/>
                  <c:y val="-0.0185185185185186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30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0185067526416E-16"/>
                  <c:y val="-0.0185185185185185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cs typeface="Arial"/>
                      </a:rPr>
                      <a:t>12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5.194533299851267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</c:v>
                  </c:pt>
                  <c:pt idx="1">
                    <c:v>5.194533299851267</c:v>
                  </c:pt>
                  <c:pt idx="2">
                    <c:v>2.812108507374702</c:v>
                  </c:pt>
                  <c:pt idx="3">
                    <c:v>2.089551025016947</c:v>
                  </c:pt>
                  <c:pt idx="4">
                    <c:v>1.350000722661556</c:v>
                  </c:pt>
                </c:numCache>
              </c:numRef>
            </c:minus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</c:v>
                </c:pt>
                <c:pt idx="1">
                  <c:v>58.06137502977777</c:v>
                </c:pt>
                <c:pt idx="2">
                  <c:v>40.74074024355554</c:v>
                </c:pt>
                <c:pt idx="3">
                  <c:v>29.74707779133333</c:v>
                </c:pt>
                <c:pt idx="4">
                  <c:v>11.53043190211111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092554456"/>
        <c:axId val="2092074072"/>
      </c:barChart>
      <c:catAx>
        <c:axId val="2092554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of working set in cache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92074072"/>
        <c:crosses val="autoZero"/>
        <c:auto val="1"/>
        <c:lblAlgn val="ctr"/>
        <c:lblOffset val="100"/>
        <c:noMultiLvlLbl val="0"/>
      </c:catAx>
      <c:valAx>
        <c:axId val="209207407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927498015677637"/>
              <c:y val="0.1351604733618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092554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3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9"/>
          <c:y val="0.0907985150504835"/>
          <c:w val="0.535204738751918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0910746812386156"/>
                  <c:y val="-0.0210210210210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455373406193078"/>
                  <c:y val="-0.0540540540540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6.83036208072794</c:v>
                  </c:pt>
                  <c:pt idx="1">
                    <c:v>3.9778231387378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30.0</c:v>
                </c:pt>
                <c:pt idx="1">
                  <c:v>60.0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80.35</c:v>
                </c:pt>
              </c:numCache>
            </c:numRef>
          </c:val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.000910746812386156"/>
                  <c:y val="-0.0540540540540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0.000910746812386156"/>
                  <c:y val="-0.03453453453453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" sourceLinked="0"/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30.0</c:v>
                </c:pt>
                <c:pt idx="1">
                  <c:v>60.0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1377656"/>
        <c:axId val="2111376568"/>
      </c:barChart>
      <c:catAx>
        <c:axId val="2111377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8"/>
              <c:y val="0.86427407722683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11376568"/>
        <c:crosses val="autoZero"/>
        <c:auto val="1"/>
        <c:lblAlgn val="ctr"/>
        <c:lblOffset val="100"/>
        <c:noMultiLvlLbl val="0"/>
      </c:catAx>
      <c:valAx>
        <c:axId val="21113765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0.00689413823272091"/>
              <c:y val="0.1864221702016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113776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"/>
          <c:y val="0.166957216012334"/>
          <c:w val="0.236551209787301"/>
          <c:h val="0.22999917240074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43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521135708914"/>
          <c:y val="0.109570385865619"/>
          <c:w val="0.608746027985763"/>
          <c:h val="0.55857270469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13130408"/>
        <c:axId val="-2113127432"/>
      </c:barChart>
      <c:catAx>
        <c:axId val="-2113130408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127432"/>
        <c:crosses val="autoZero"/>
        <c:auto val="1"/>
        <c:lblAlgn val="ctr"/>
        <c:lblOffset val="100"/>
        <c:noMultiLvlLbl val="0"/>
      </c:catAx>
      <c:valAx>
        <c:axId val="-211312743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13130408"/>
        <c:crosses val="autoZero"/>
        <c:crossBetween val="between"/>
        <c:majorUnit val="25.0"/>
      </c:valAx>
    </c:plotArea>
    <c:plotVisOnly val="1"/>
    <c:dispBlanksAs val="gap"/>
    <c:showDLblsOverMax val="0"/>
  </c:chart>
  <c:txPr>
    <a:bodyPr/>
    <a:lstStyle/>
    <a:p>
      <a:pPr>
        <a:defRPr sz="40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774934383202"/>
          <c:y val="0.109570385865619"/>
          <c:w val="0.526093339895013"/>
          <c:h val="0.5585727046961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113098328"/>
        <c:axId val="-2113095352"/>
      </c:barChart>
      <c:catAx>
        <c:axId val="-2113098328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095352"/>
        <c:crosses val="autoZero"/>
        <c:auto val="1"/>
        <c:lblAlgn val="ctr"/>
        <c:lblOffset val="100"/>
        <c:noMultiLvlLbl val="0"/>
      </c:catAx>
      <c:valAx>
        <c:axId val="-2113095352"/>
        <c:scaling>
          <c:orientation val="minMax"/>
          <c:min val="0.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113098328"/>
        <c:crosses val="autoZero"/>
        <c:crossBetween val="between"/>
        <c:majorUnit val="30.0"/>
      </c:valAx>
    </c:plotArea>
    <c:legend>
      <c:legendPos val="r"/>
      <c:layout>
        <c:manualLayout>
          <c:xMode val="edge"/>
          <c:yMode val="edge"/>
          <c:x val="0.811173134608174"/>
          <c:y val="0.0688041182840597"/>
          <c:w val="0.135255436820397"/>
          <c:h val="0.65767706898074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4000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84C9-53A7-4144-9959-D70C4B5880D0}" type="datetimeFigureOut">
              <a:rPr lang="en-US" smtClean="0"/>
              <a:t>2/26/13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1CF2E-E304-C74D-9D4D-7AF94BECA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5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</a:t>
            </a:r>
            <a:r>
              <a:rPr lang="en-US" baseline="0" dirty="0" smtClean="0"/>
              <a:t> high-level distributed collection stuff here?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17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5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5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assembly JAR in Maven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Use the shell with your own JAR`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87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54 GB Wikipedia</a:t>
            </a:r>
            <a:r>
              <a:rPr lang="en-US" baseline="0" dirty="0" smtClean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 GB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5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Ankur’s</a:t>
            </a:r>
            <a:r>
              <a:rPr lang="en-US" dirty="0" smtClean="0"/>
              <a:t> debugger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8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You write a single program </a:t>
            </a:r>
            <a:r>
              <a:rPr lang="en-US" smtClean="0">
                <a:ea typeface="ＭＳ Ｐゴシック" charset="-128"/>
                <a:cs typeface="ＭＳ Ｐゴシック" charset="-128"/>
                <a:sym typeface="Wingdings" charset="2"/>
              </a:rPr>
              <a:t> similar to DryadLINQ</a:t>
            </a:r>
            <a:endParaRPr lang="en-US" smtClean="0">
              <a:ea typeface="ＭＳ Ｐゴシック" charset="-128"/>
              <a:cs typeface="ＭＳ Ｐゴシック" charset="-128"/>
            </a:endParaRP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Distributed data sets with parallel operations on them are pretty standard; the new thing is that they can be reused across ops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Variables in the driver program can be used in parallel ops; accumulators useful for sending information back, cached vars are an optimization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cached vars useful for some workloads that won’t be shown here</a:t>
            </a:r>
          </a:p>
          <a:p>
            <a:r>
              <a:rPr lang="en-US" smtClean="0">
                <a:ea typeface="ＭＳ Ｐゴシック" charset="-128"/>
                <a:cs typeface="ＭＳ Ｐゴシック" charset="-128"/>
              </a:rPr>
              <a:t>Mention it’s all designed to be easy to distribute in a fault-tolerant fashion</a:t>
            </a:r>
          </a:p>
          <a:p>
            <a:endParaRPr lang="en-US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D737DA-5696-A54F-AE95-BBE5C9416BB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Key idea: add</a:t>
            </a:r>
            <a:r>
              <a:rPr lang="en-US" baseline="0" dirty="0" smtClean="0"/>
              <a:t> “variables” to the “functions” in functional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</a:t>
            </a:r>
            <a:r>
              <a:rPr lang="en-US" dirty="0" err="1" smtClean="0"/>
              <a:t>recomputing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for 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39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end</a:t>
            </a:r>
            <a:r>
              <a:rPr lang="en-US" baseline="0" dirty="0" smtClean="0"/>
              <a:t> of this, here’s what you’ll be able to do</a:t>
            </a:r>
          </a:p>
          <a:p>
            <a:r>
              <a:rPr lang="en-US" baseline="0" dirty="0" smtClean="0"/>
              <a:t>Feel free to ask questions in the middle -&gt; on Piazza?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5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lazy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r>
              <a:rPr lang="en-US" baseline="0" dirty="0" smtClean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57614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45016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1"/>
            <a:ext cx="10769600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3200401"/>
            <a:ext cx="10769600" cy="9051926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0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0"/>
            <a:ext cx="21945600" cy="228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140700" y="0"/>
            <a:ext cx="15328900" cy="764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0700" y="7772400"/>
            <a:ext cx="153289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0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4064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8636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208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778000" indent="50800"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22352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6924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31496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360680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39800" y="927100"/>
            <a:ext cx="223901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9800" y="2552700"/>
            <a:ext cx="22390100" cy="969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774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Wingdings" charset="0"/>
        <a:buChar char="§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1pPr>
      <a:lvl2pPr marL="12192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2pPr>
      <a:lvl3pPr marL="1663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3pPr>
      <a:lvl4pPr marL="21082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4pPr>
      <a:lvl5pPr marL="2552700" indent="-457200" algn="l" rtl="0" eaLnBrk="0" fontAlgn="base" hangingPunct="0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5pPr>
      <a:lvl6pPr marL="30099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6pPr>
      <a:lvl7pPr marL="34671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7pPr>
      <a:lvl8pPr marL="39243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8pPr>
      <a:lvl9pPr marL="4381500" indent="-457200" algn="l" rtl="0" fontAlgn="base">
        <a:spcBef>
          <a:spcPts val="1800"/>
        </a:spcBef>
        <a:spcAft>
          <a:spcPct val="0"/>
        </a:spcAft>
        <a:buClr>
          <a:srgbClr val="D11349"/>
        </a:buClr>
        <a:buSzPct val="100000"/>
        <a:buFont typeface="Arial" charset="0"/>
        <a:buChar char="-"/>
        <a:defRPr sz="4300">
          <a:solidFill>
            <a:srgbClr val="0C0F20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ala-lang.or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park-project.org/documentation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park-project.org/docs/latest/running-on-mesos.html" TargetMode="External"/><Relationship Id="rId3" Type="http://schemas.openxmlformats.org/officeDocument/2006/relationships/hyperlink" Target="http://www.spark-project.org/docs/0.6.0/running-on-yarn.htm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park-project.org/docs/latest/ec2-scripts.html" TargetMode="External"/><Relationship Id="rId3" Type="http://schemas.openxmlformats.org/officeDocument/2006/relationships/hyperlink" Target="http://tinyurl.com/spark-emr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groups.google.com/group/spark-users" TargetMode="External"/><Relationship Id="rId4" Type="http://schemas.openxmlformats.org/officeDocument/2006/relationships/hyperlink" Target="http://www.meetup.com/spark-users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png"/><Relationship Id="rId12" Type="http://schemas.openxmlformats.org/officeDocument/2006/relationships/image" Target="../media/image15.jpg"/><Relationship Id="rId13" Type="http://schemas.openxmlformats.org/officeDocument/2006/relationships/image" Target="../media/image16.png"/><Relationship Id="rId14" Type="http://schemas.openxmlformats.org/officeDocument/2006/relationships/image" Target="../media/image17.jpeg"/><Relationship Id="rId15" Type="http://schemas.openxmlformats.org/officeDocument/2006/relationships/image" Target="../media/image18.jpeg"/><Relationship Id="rId16" Type="http://schemas.openxmlformats.org/officeDocument/2006/relationships/image" Target="../media/image19.jpg"/><Relationship Id="rId17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spark-project.org" TargetMode="External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jpeg"/><Relationship Id="rId9" Type="http://schemas.openxmlformats.org/officeDocument/2006/relationships/image" Target="../media/image12.jpeg"/><Relationship Id="rId10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Parallel Programming With Spark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dirty="0" smtClean="0"/>
              <a:t>Matei Zaharia</a:t>
            </a:r>
          </a:p>
          <a:p>
            <a:pPr marL="0" indent="0" eaLnBrk="1" hangingPunct="1">
              <a:defRPr/>
            </a:pPr>
            <a:r>
              <a:rPr lang="en-US" dirty="0" smtClean="0"/>
              <a:t>UC Berkeley</a:t>
            </a:r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Recovery Test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342333"/>
              </p:ext>
            </p:extLst>
          </p:nvPr>
        </p:nvGraphicFramePr>
        <p:xfrm>
          <a:off x="1292059" y="2976347"/>
          <a:ext cx="21132800" cy="9087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2896691" y="5856702"/>
            <a:ext cx="513344" cy="914400"/>
          </a:xfrm>
          <a:prstGeom prst="straightConnector1">
            <a:avLst/>
          </a:prstGeom>
          <a:ln w="50800" cmpd="sng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160000" y="4933373"/>
            <a:ext cx="3934379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3800" dirty="0" smtClean="0">
                <a:latin typeface="+mn-lt"/>
                <a:cs typeface="Arial"/>
              </a:rPr>
              <a:t>Failure happens</a:t>
            </a:r>
            <a:endParaRPr lang="en-US" sz="380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729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653840"/>
              </p:ext>
            </p:extLst>
          </p:nvPr>
        </p:nvGraphicFramePr>
        <p:xfrm>
          <a:off x="3713553" y="3505199"/>
          <a:ext cx="16527896" cy="7963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with Less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3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in Java and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17500" indent="0">
              <a:buNone/>
            </a:pPr>
            <a:r>
              <a:rPr lang="en-US" sz="4300" dirty="0" smtClean="0">
                <a:cs typeface="Consolas"/>
              </a:rPr>
              <a:t>Java API:</a:t>
            </a:r>
          </a:p>
          <a:p>
            <a:pPr marL="317500" indent="0">
              <a:buNone/>
            </a:pPr>
            <a:endParaRPr lang="en-US" sz="3200" dirty="0" smtClean="0">
              <a:latin typeface="Consolas"/>
              <a:cs typeface="Consolas"/>
            </a:endParaRPr>
          </a:p>
          <a:p>
            <a:pPr marL="317500" indent="0">
              <a:buNone/>
            </a:pPr>
            <a:r>
              <a:rPr lang="en-US" sz="3200" dirty="0" err="1" smtClean="0">
                <a:latin typeface="Consolas"/>
                <a:cs typeface="Consolas"/>
              </a:rPr>
              <a:t>JavaRDD</a:t>
            </a:r>
            <a:r>
              <a:rPr lang="en-US" sz="3200" dirty="0" smtClean="0">
                <a:latin typeface="Consolas"/>
                <a:cs typeface="Consolas"/>
              </a:rPr>
              <a:t>&lt;String&gt; lines </a:t>
            </a:r>
            <a:r>
              <a:rPr lang="en-US" sz="3200" dirty="0">
                <a:latin typeface="Consolas"/>
                <a:cs typeface="Consolas"/>
              </a:rPr>
              <a:t>= </a:t>
            </a:r>
            <a:r>
              <a:rPr lang="en-US" sz="3200" dirty="0" err="1" smtClean="0">
                <a:latin typeface="Consolas"/>
                <a:cs typeface="Consolas"/>
              </a:rPr>
              <a:t>spark.textFile</a:t>
            </a:r>
            <a:r>
              <a:rPr lang="en-US" sz="3200" dirty="0" smtClean="0">
                <a:latin typeface="Consolas"/>
                <a:cs typeface="Consolas"/>
              </a:rPr>
              <a:t>(…);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/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errors = </a:t>
            </a:r>
            <a:r>
              <a:rPr lang="en-US" sz="3200" dirty="0" err="1" smtClean="0">
                <a:latin typeface="Consolas"/>
                <a:cs typeface="Consolas"/>
              </a:rPr>
              <a:t>lines.</a:t>
            </a:r>
            <a:r>
              <a:rPr lang="en-US" sz="32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200" dirty="0" smtClean="0">
                <a:latin typeface="Consolas"/>
                <a:cs typeface="Consolas"/>
              </a:rPr>
              <a:t>(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>  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new Function&lt;String, Boolean&gt;() {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    public Boolean call(String s) {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      return </a:t>
            </a:r>
            <a:r>
              <a:rPr lang="en-US" sz="3200" dirty="0" err="1" smtClean="0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(“ERROR”);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    }</a:t>
            </a:r>
            <a:b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}</a:t>
            </a:r>
            <a:r>
              <a:rPr lang="en-US" sz="3200" dirty="0" smtClean="0">
                <a:latin typeface="Consolas"/>
                <a:cs typeface="Consolas"/>
              </a:rPr>
              <a:t>);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/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 err="1" smtClean="0">
                <a:latin typeface="Consolas"/>
                <a:cs typeface="Consolas"/>
              </a:rPr>
              <a:t>errors.</a:t>
            </a:r>
            <a:r>
              <a:rPr lang="en-US" sz="3200" dirty="0" err="1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200" dirty="0" smtClean="0">
                <a:latin typeface="Consolas"/>
                <a:cs typeface="Consolas"/>
              </a:rPr>
              <a:t>()</a:t>
            </a: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2395200" y="3200401"/>
            <a:ext cx="11150600" cy="9051926"/>
          </a:xfrm>
        </p:spPr>
        <p:txBody>
          <a:bodyPr/>
          <a:lstStyle/>
          <a:p>
            <a:pPr marL="317500" indent="0">
              <a:buNone/>
            </a:pPr>
            <a:r>
              <a:rPr lang="en-US" sz="4300" dirty="0" err="1" smtClean="0">
                <a:cs typeface="Consolas"/>
              </a:rPr>
              <a:t>Scala</a:t>
            </a:r>
            <a:r>
              <a:rPr lang="en-US" sz="4300" dirty="0" smtClean="0">
                <a:cs typeface="Consolas"/>
              </a:rPr>
              <a:t> API:</a:t>
            </a:r>
          </a:p>
          <a:p>
            <a:pPr marL="317500" indent="0">
              <a:buNone/>
            </a:pPr>
            <a:endParaRPr lang="en-US" sz="3200" dirty="0" smtClean="0">
              <a:latin typeface="Consolas"/>
              <a:cs typeface="Consolas"/>
            </a:endParaRPr>
          </a:p>
          <a:p>
            <a:pPr marL="317500" indent="0">
              <a:buNone/>
            </a:pPr>
            <a:r>
              <a:rPr lang="en-US" sz="3200" dirty="0" err="1" smtClean="0">
                <a:latin typeface="Consolas"/>
                <a:cs typeface="Consolas"/>
              </a:rPr>
              <a:t>val</a:t>
            </a:r>
            <a:r>
              <a:rPr lang="en-US" sz="3200" dirty="0" smtClean="0">
                <a:latin typeface="Consolas"/>
                <a:cs typeface="Consolas"/>
              </a:rPr>
              <a:t> </a:t>
            </a:r>
            <a:r>
              <a:rPr lang="en-US" sz="3200" dirty="0">
                <a:latin typeface="Consolas"/>
                <a:cs typeface="Consolas"/>
              </a:rPr>
              <a:t>lines = </a:t>
            </a:r>
            <a:r>
              <a:rPr lang="en-US" sz="3200" dirty="0" err="1">
                <a:latin typeface="Consolas"/>
                <a:cs typeface="Consolas"/>
              </a:rPr>
              <a:t>spark.textFile</a:t>
            </a:r>
            <a:r>
              <a:rPr lang="en-US" sz="3200" dirty="0">
                <a:latin typeface="Consolas"/>
                <a:cs typeface="Consolas"/>
              </a:rPr>
              <a:t>(…</a:t>
            </a:r>
            <a:r>
              <a:rPr lang="en-US" sz="3200" dirty="0" smtClean="0">
                <a:latin typeface="Consolas"/>
                <a:cs typeface="Consolas"/>
              </a:rPr>
              <a:t>)</a:t>
            </a:r>
            <a:r>
              <a:rPr lang="en-US" sz="3200" dirty="0">
                <a:latin typeface="Consolas"/>
                <a:cs typeface="Consolas"/>
              </a:rPr>
              <a:t/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/>
            </a:r>
            <a:br>
              <a:rPr lang="en-US" sz="3200" dirty="0">
                <a:latin typeface="Consolas"/>
                <a:cs typeface="Consolas"/>
              </a:rPr>
            </a:br>
            <a:r>
              <a:rPr lang="en-US" sz="3200" dirty="0">
                <a:latin typeface="Consolas"/>
                <a:cs typeface="Consolas"/>
              </a:rPr>
              <a:t>errors = </a:t>
            </a:r>
            <a:r>
              <a:rPr lang="en-US" sz="3200" dirty="0" err="1">
                <a:latin typeface="Consolas"/>
                <a:cs typeface="Consolas"/>
              </a:rPr>
              <a:t>lines.</a:t>
            </a:r>
            <a:r>
              <a:rPr lang="en-US" sz="32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200" dirty="0" smtClean="0">
                <a:latin typeface="Consolas"/>
                <a:cs typeface="Consolas"/>
              </a:rPr>
              <a:t>(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s =&gt; </a:t>
            </a:r>
            <a:r>
              <a:rPr lang="en-US" sz="3200" dirty="0" err="1" smtClean="0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3200" dirty="0" smtClean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3200" dirty="0" smtClean="0">
                <a:latin typeface="Consolas"/>
                <a:cs typeface="Consolas"/>
              </a:rPr>
              <a:t>)</a:t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smtClean="0">
                <a:solidFill>
                  <a:srgbClr val="008040"/>
                </a:solidFill>
                <a:latin typeface="Consolas"/>
                <a:cs typeface="Consolas"/>
              </a:rPr>
              <a:t>// can also write filter(_.contains(“ERROR”))</a:t>
            </a:r>
            <a:br>
              <a:rPr lang="en-US" sz="32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200" dirty="0" smtClean="0">
                <a:latin typeface="Consolas"/>
                <a:cs typeface="Consolas"/>
              </a:rPr>
              <a:t/>
            </a:r>
            <a:br>
              <a:rPr lang="en-US" sz="3200" dirty="0" smtClean="0">
                <a:latin typeface="Consolas"/>
                <a:cs typeface="Consolas"/>
              </a:rPr>
            </a:br>
            <a:r>
              <a:rPr lang="en-US" sz="3200" dirty="0" err="1" smtClean="0">
                <a:latin typeface="Consolas"/>
                <a:cs typeface="Consolas"/>
              </a:rPr>
              <a:t>errors.</a:t>
            </a:r>
            <a:r>
              <a:rPr lang="en-US" sz="3200" dirty="0" err="1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>
              <a:latin typeface="Consolas"/>
              <a:cs typeface="Consolas"/>
            </a:endParaRPr>
          </a:p>
          <a:p>
            <a:pPr marL="317500" indent="0">
              <a:buNone/>
            </a:pPr>
            <a:endParaRPr lang="en-US" sz="3200" dirty="0"/>
          </a:p>
          <a:p>
            <a:pPr marL="317500" indent="0">
              <a:buNone/>
            </a:pP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1844148" y="3200400"/>
            <a:ext cx="0" cy="822960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6239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Language Should I Use?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Standalone programs can be written in any, but console is only Python &amp; </a:t>
            </a:r>
            <a:r>
              <a:rPr lang="en-US" dirty="0" err="1" smtClean="0"/>
              <a:t>Scala</a:t>
            </a:r>
            <a:endParaRPr lang="en-US" dirty="0" smtClean="0"/>
          </a:p>
          <a:p>
            <a:r>
              <a:rPr lang="en-US" b="1" dirty="0" smtClean="0"/>
              <a:t>Python developers:</a:t>
            </a:r>
            <a:r>
              <a:rPr lang="en-US" dirty="0" smtClean="0"/>
              <a:t> can stay with Python for both</a:t>
            </a:r>
          </a:p>
          <a:p>
            <a:r>
              <a:rPr lang="en-US" b="1" dirty="0" smtClean="0"/>
              <a:t>Java developers:</a:t>
            </a:r>
            <a:r>
              <a:rPr lang="en-US" dirty="0" smtClean="0"/>
              <a:t> consider using </a:t>
            </a:r>
            <a:r>
              <a:rPr lang="en-US" dirty="0" err="1" smtClean="0"/>
              <a:t>Scala</a:t>
            </a:r>
            <a:r>
              <a:rPr lang="en-US" dirty="0" smtClean="0"/>
              <a:t> for console (to learn the API)</a:t>
            </a:r>
          </a:p>
          <a:p>
            <a:endParaRPr lang="en-US" dirty="0" smtClean="0"/>
          </a:p>
          <a:p>
            <a:r>
              <a:rPr lang="en-US" dirty="0" smtClean="0"/>
              <a:t>Performance: Java / </a:t>
            </a:r>
            <a:r>
              <a:rPr lang="en-US" dirty="0" err="1" smtClean="0"/>
              <a:t>Scala</a:t>
            </a:r>
            <a:r>
              <a:rPr lang="en-US" dirty="0" smtClean="0"/>
              <a:t> will be faster (statically typed), but Python can do well for numerical work with </a:t>
            </a:r>
            <a:r>
              <a:rPr lang="en-US" dirty="0" err="1" smtClean="0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514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Cheat Sheet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1"/>
          </p:nvPr>
        </p:nvSpPr>
        <p:spPr>
          <a:xfrm>
            <a:off x="1219199" y="2895600"/>
            <a:ext cx="8166299" cy="3048000"/>
          </a:xfrm>
        </p:spPr>
        <p:txBody>
          <a:bodyPr lIns="91440" rIns="91440"/>
          <a:lstStyle/>
          <a:p>
            <a:pPr marL="0" indent="0">
              <a:spcBef>
                <a:spcPts val="2600"/>
              </a:spcBef>
              <a:buNone/>
            </a:pPr>
            <a:r>
              <a:rPr lang="en-US" dirty="0" smtClean="0"/>
              <a:t>Variables:</a:t>
            </a:r>
          </a:p>
          <a:p>
            <a:pPr marL="0" indent="0">
              <a:spcBef>
                <a:spcPts val="2600"/>
              </a:spcBef>
              <a:buNone/>
            </a:pPr>
            <a:r>
              <a:rPr lang="en-US" sz="3300" b="1" dirty="0" err="1">
                <a:latin typeface="Consolas"/>
                <a:cs typeface="Consolas"/>
              </a:rPr>
              <a:t>var</a:t>
            </a:r>
            <a:r>
              <a:rPr lang="en-US" sz="3300" dirty="0">
                <a:latin typeface="Consolas"/>
                <a:cs typeface="Consolas"/>
              </a:rPr>
              <a:t> x: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 = 7</a:t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b="1" dirty="0" err="1">
                <a:latin typeface="Consolas"/>
                <a:cs typeface="Consolas"/>
              </a:rPr>
              <a:t>var</a:t>
            </a:r>
            <a:r>
              <a:rPr lang="en-US" sz="3300" dirty="0">
                <a:latin typeface="Consolas"/>
                <a:cs typeface="Consolas"/>
              </a:rPr>
              <a:t> x = 7  </a:t>
            </a:r>
            <a:r>
              <a:rPr lang="en-US" sz="3300" dirty="0" smtClean="0">
                <a:latin typeface="Consolas"/>
                <a:cs typeface="Consolas"/>
              </a:rPr>
              <a:t> 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3300" dirty="0">
                <a:solidFill>
                  <a:srgbClr val="008040"/>
                </a:solidFill>
                <a:latin typeface="Consolas"/>
                <a:cs typeface="Consolas"/>
              </a:rPr>
              <a:t>/ type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inferred</a:t>
            </a:r>
          </a:p>
          <a:p>
            <a:pPr marL="0" indent="0">
              <a:spcBef>
                <a:spcPts val="2600"/>
              </a:spcBef>
              <a:buNone/>
            </a:pPr>
            <a:r>
              <a:rPr lang="en-US" sz="3300" b="1" dirty="0" err="1" smtClean="0">
                <a:latin typeface="Consolas"/>
                <a:cs typeface="Consolas"/>
              </a:rPr>
              <a:t>val</a:t>
            </a:r>
            <a:r>
              <a:rPr lang="en-US" sz="3300" dirty="0" smtClean="0">
                <a:latin typeface="Consolas"/>
                <a:cs typeface="Consolas"/>
              </a:rPr>
              <a:t> y = </a:t>
            </a:r>
            <a:r>
              <a:rPr lang="en-US" sz="3300" dirty="0" smtClean="0">
                <a:solidFill>
                  <a:srgbClr val="000090"/>
                </a:solidFill>
                <a:latin typeface="Consolas"/>
                <a:cs typeface="Consolas"/>
              </a:rPr>
              <a:t>“hi”</a:t>
            </a:r>
            <a:r>
              <a:rPr lang="en-US" sz="3300" dirty="0" smtClean="0">
                <a:latin typeface="Consolas"/>
                <a:cs typeface="Consolas"/>
              </a:rPr>
              <a:t>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read-only</a:t>
            </a:r>
            <a:endParaRPr lang="en-US" sz="33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1219199" y="6781800"/>
            <a:ext cx="81662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600"/>
              </a:spcBef>
            </a:pPr>
            <a:r>
              <a:rPr lang="en-US" sz="4300" dirty="0" smtClean="0"/>
              <a:t>Functions:</a:t>
            </a:r>
          </a:p>
          <a:p>
            <a:pPr>
              <a:spcBef>
                <a:spcPts val="2600"/>
              </a:spcBef>
            </a:pPr>
            <a:r>
              <a:rPr lang="en-US" sz="3300" b="1" dirty="0" err="1">
                <a:latin typeface="Consolas"/>
                <a:cs typeface="Consolas"/>
              </a:rPr>
              <a:t>def</a:t>
            </a:r>
            <a:r>
              <a:rPr lang="en-US" sz="3300" dirty="0">
                <a:latin typeface="Consolas"/>
                <a:cs typeface="Consolas"/>
              </a:rPr>
              <a:t> square(x: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):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 = x*x</a:t>
            </a:r>
          </a:p>
          <a:p>
            <a:pPr>
              <a:spcBef>
                <a:spcPts val="2600"/>
              </a:spcBef>
            </a:pPr>
            <a:r>
              <a:rPr lang="en-US" sz="3300" b="1" dirty="0" err="1">
                <a:latin typeface="Consolas"/>
                <a:cs typeface="Consolas"/>
              </a:rPr>
              <a:t>def</a:t>
            </a:r>
            <a:r>
              <a:rPr lang="en-US" sz="3300" dirty="0">
                <a:latin typeface="Consolas"/>
                <a:cs typeface="Consolas"/>
              </a:rPr>
              <a:t> square(x: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): </a:t>
            </a:r>
            <a:r>
              <a:rPr lang="en-US" sz="3300" dirty="0" err="1">
                <a:latin typeface="Consolas"/>
                <a:cs typeface="Consolas"/>
              </a:rPr>
              <a:t>Int</a:t>
            </a:r>
            <a:r>
              <a:rPr lang="en-US" sz="3300" dirty="0">
                <a:latin typeface="Consolas"/>
                <a:cs typeface="Consolas"/>
              </a:rPr>
              <a:t> = {</a:t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dirty="0">
                <a:latin typeface="Consolas"/>
                <a:cs typeface="Consolas"/>
              </a:rPr>
              <a:t>  x*</a:t>
            </a:r>
            <a:r>
              <a:rPr lang="en-US" sz="3300" dirty="0" smtClean="0">
                <a:latin typeface="Consolas"/>
                <a:cs typeface="Consolas"/>
              </a:rPr>
              <a:t>x   </a:t>
            </a:r>
            <a:r>
              <a:rPr lang="en-US" sz="3300" dirty="0" smtClean="0">
                <a:solidFill>
                  <a:srgbClr val="008000"/>
                </a:solidFill>
                <a:latin typeface="Consolas"/>
                <a:cs typeface="Consolas"/>
              </a:rPr>
              <a:t>// last line returned</a:t>
            </a:r>
            <a:r>
              <a:rPr lang="en-US" sz="3300" dirty="0">
                <a:latin typeface="Consolas"/>
                <a:cs typeface="Consolas"/>
              </a:rPr>
              <a:t/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12" name="Content Placeholder 3"/>
          <p:cNvSpPr txBox="1">
            <a:spLocks/>
          </p:cNvSpPr>
          <p:nvPr/>
        </p:nvSpPr>
        <p:spPr bwMode="auto">
          <a:xfrm>
            <a:off x="9829800" y="2895600"/>
            <a:ext cx="11811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600"/>
              </a:spcBef>
            </a:pPr>
            <a:r>
              <a:rPr lang="en-US" sz="4300" dirty="0" smtClean="0"/>
              <a:t>Collections and closures:</a:t>
            </a:r>
          </a:p>
          <a:p>
            <a:pPr>
              <a:spcBef>
                <a:spcPts val="2600"/>
              </a:spcBef>
            </a:pPr>
            <a:r>
              <a:rPr lang="en-US" sz="3300" b="1" dirty="0" err="1" smtClean="0">
                <a:latin typeface="Consolas"/>
                <a:cs typeface="Consolas"/>
              </a:rPr>
              <a:t>val</a:t>
            </a:r>
            <a:r>
              <a:rPr lang="en-US" sz="3300" dirty="0" smtClean="0">
                <a:latin typeface="Consolas"/>
                <a:cs typeface="Consolas"/>
              </a:rPr>
              <a:t> </a:t>
            </a:r>
            <a:r>
              <a:rPr lang="en-US" sz="3300" dirty="0" err="1" smtClean="0">
                <a:latin typeface="Consolas"/>
                <a:cs typeface="Consolas"/>
              </a:rPr>
              <a:t>nums</a:t>
            </a:r>
            <a:r>
              <a:rPr lang="en-US" sz="3300" dirty="0" smtClean="0">
                <a:latin typeface="Consolas"/>
                <a:cs typeface="Consolas"/>
              </a:rPr>
              <a:t> = Array(1, 2, 3)</a:t>
            </a:r>
            <a:endParaRPr lang="en-US" sz="3300" dirty="0">
              <a:latin typeface="Consolas"/>
              <a:cs typeface="Consolas"/>
            </a:endParaRPr>
          </a:p>
          <a:p>
            <a:pPr>
              <a:spcBef>
                <a:spcPts val="2600"/>
              </a:spcBef>
            </a:pPr>
            <a:r>
              <a:rPr lang="en-US" sz="3300" dirty="0" err="1" smtClean="0">
                <a:latin typeface="Consolas"/>
                <a:cs typeface="Consolas"/>
              </a:rPr>
              <a:t>nums.map</a:t>
            </a:r>
            <a:r>
              <a:rPr lang="en-US" sz="3300" dirty="0" smtClean="0">
                <a:latin typeface="Consolas"/>
                <a:cs typeface="Consolas"/>
              </a:rPr>
              <a:t>(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(x: </a:t>
            </a:r>
            <a:r>
              <a:rPr lang="en-US" sz="3300" dirty="0" err="1" smtClean="0">
                <a:solidFill>
                  <a:srgbClr val="FF0080"/>
                </a:solidFill>
                <a:latin typeface="Consolas"/>
                <a:cs typeface="Consolas"/>
              </a:rPr>
              <a:t>Int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) =&gt; x + 2</a:t>
            </a:r>
            <a:r>
              <a:rPr lang="en-US" sz="3300" dirty="0" smtClean="0">
                <a:latin typeface="Consolas"/>
                <a:cs typeface="Consolas"/>
              </a:rPr>
              <a:t>)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=&gt; Array(3, 4, 5)</a:t>
            </a:r>
          </a:p>
          <a:p>
            <a:pPr>
              <a:spcBef>
                <a:spcPts val="2600"/>
              </a:spcBef>
            </a:pPr>
            <a:r>
              <a:rPr lang="en-US" sz="3300" dirty="0" err="1" smtClean="0">
                <a:latin typeface="Consolas"/>
                <a:cs typeface="Consolas"/>
              </a:rPr>
              <a:t>nums.map</a:t>
            </a:r>
            <a:r>
              <a:rPr lang="en-US" sz="3300" dirty="0" smtClean="0">
                <a:latin typeface="Consolas"/>
                <a:cs typeface="Consolas"/>
              </a:rPr>
              <a:t>(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x =&gt; x + 2</a:t>
            </a:r>
            <a:r>
              <a:rPr lang="en-US" sz="3300" dirty="0" smtClean="0">
                <a:latin typeface="Consolas"/>
                <a:cs typeface="Consolas"/>
              </a:rPr>
              <a:t>)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  <a:b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300" dirty="0" err="1" smtClean="0">
                <a:latin typeface="Consolas"/>
                <a:cs typeface="Consolas"/>
              </a:rPr>
              <a:t>nums.map</a:t>
            </a:r>
            <a:r>
              <a:rPr lang="en-US" sz="3300" dirty="0" smtClean="0">
                <a:latin typeface="Consolas"/>
                <a:cs typeface="Consolas"/>
              </a:rPr>
              <a:t>(</a:t>
            </a:r>
            <a:r>
              <a:rPr lang="en-US" sz="3300" dirty="0" smtClean="0">
                <a:solidFill>
                  <a:srgbClr val="FF0080"/>
                </a:solidFill>
                <a:latin typeface="Consolas"/>
                <a:cs typeface="Consolas"/>
              </a:rPr>
              <a:t>_ + 2</a:t>
            </a:r>
            <a:r>
              <a:rPr lang="en-US" sz="3300" dirty="0" smtClean="0">
                <a:latin typeface="Consolas"/>
                <a:cs typeface="Consolas"/>
              </a:rPr>
              <a:t>)     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// =&gt; same</a:t>
            </a:r>
          </a:p>
          <a:p>
            <a:pPr>
              <a:spcBef>
                <a:spcPts val="2600"/>
              </a:spcBef>
            </a:pPr>
            <a:r>
              <a:rPr lang="en-US" sz="3300" dirty="0" err="1" smtClean="0">
                <a:latin typeface="Consolas"/>
                <a:cs typeface="Consolas"/>
              </a:rPr>
              <a:t>nums.reduce</a:t>
            </a:r>
            <a:r>
              <a:rPr lang="en-US" sz="3300" dirty="0">
                <a:latin typeface="Consolas"/>
                <a:cs typeface="Consolas"/>
              </a:rPr>
              <a:t>(</a:t>
            </a:r>
            <a:r>
              <a:rPr lang="en-US" sz="3300" dirty="0">
                <a:solidFill>
                  <a:srgbClr val="FF0080"/>
                </a:solidFill>
                <a:latin typeface="Consolas"/>
                <a:cs typeface="Consolas"/>
              </a:rPr>
              <a:t>(x, y) =&gt; x + y</a:t>
            </a:r>
            <a:r>
              <a:rPr lang="en-US" sz="3300" dirty="0" smtClean="0">
                <a:latin typeface="Consolas"/>
                <a:cs typeface="Consolas"/>
              </a:rPr>
              <a:t>)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3300" dirty="0">
                <a:solidFill>
                  <a:srgbClr val="008040"/>
                </a:solidFill>
                <a:latin typeface="Consolas"/>
                <a:cs typeface="Consolas"/>
              </a:rPr>
              <a:t>/ =&gt;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6</a:t>
            </a:r>
            <a:r>
              <a:rPr lang="en-US" sz="3300" dirty="0">
                <a:latin typeface="Consolas"/>
                <a:cs typeface="Consolas"/>
              </a:rPr>
              <a:t/>
            </a:r>
            <a:br>
              <a:rPr lang="en-US" sz="3300" dirty="0">
                <a:latin typeface="Consolas"/>
                <a:cs typeface="Consolas"/>
              </a:rPr>
            </a:br>
            <a:r>
              <a:rPr lang="en-US" sz="3300" dirty="0" err="1" smtClean="0">
                <a:latin typeface="Consolas"/>
                <a:cs typeface="Consolas"/>
              </a:rPr>
              <a:t>nums.reduce</a:t>
            </a:r>
            <a:r>
              <a:rPr lang="en-US" sz="3300" dirty="0">
                <a:latin typeface="Consolas"/>
                <a:cs typeface="Consolas"/>
              </a:rPr>
              <a:t>(</a:t>
            </a:r>
            <a:r>
              <a:rPr lang="en-US" sz="33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3300" dirty="0" smtClean="0">
                <a:latin typeface="Consolas"/>
                <a:cs typeface="Consolas"/>
              </a:rPr>
              <a:t>)          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/</a:t>
            </a:r>
            <a:r>
              <a:rPr lang="en-US" sz="3300" dirty="0">
                <a:solidFill>
                  <a:srgbClr val="008040"/>
                </a:solidFill>
                <a:latin typeface="Consolas"/>
                <a:cs typeface="Consolas"/>
              </a:rPr>
              <a:t>/ =&gt; </a:t>
            </a:r>
            <a:r>
              <a:rPr lang="en-US" sz="3300" dirty="0" smtClean="0">
                <a:solidFill>
                  <a:srgbClr val="008040"/>
                </a:solidFill>
                <a:latin typeface="Consolas"/>
                <a:cs typeface="Consolas"/>
              </a:rPr>
              <a:t>6</a:t>
            </a:r>
            <a:endParaRPr lang="en-US" sz="33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2600"/>
              </a:spcBef>
            </a:pPr>
            <a:endParaRPr lang="en-US" sz="33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>
              <a:spcBef>
                <a:spcPts val="2600"/>
              </a:spcBef>
            </a:pPr>
            <a:endParaRPr lang="en-US" sz="3300" dirty="0">
              <a:latin typeface="Consolas"/>
              <a:cs typeface="Consolas"/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9829800" y="8839200"/>
            <a:ext cx="9677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2600"/>
              </a:spcBef>
              <a:buFont typeface="Wingdings" charset="0"/>
              <a:buNone/>
            </a:pPr>
            <a:r>
              <a:rPr lang="en-US" dirty="0" smtClean="0"/>
              <a:t>Java </a:t>
            </a:r>
            <a:r>
              <a:rPr lang="en-US" dirty="0" err="1" smtClean="0"/>
              <a:t>interop</a:t>
            </a:r>
            <a:r>
              <a:rPr lang="en-US" dirty="0" smtClean="0"/>
              <a:t>:</a:t>
            </a:r>
          </a:p>
          <a:p>
            <a:pPr marL="0" indent="0">
              <a:spcBef>
                <a:spcPts val="2600"/>
              </a:spcBef>
              <a:buFont typeface="Wingdings" charset="0"/>
              <a:buNone/>
            </a:pPr>
            <a:r>
              <a:rPr lang="en-US" sz="3300" b="1" dirty="0">
                <a:latin typeface="Consolas"/>
                <a:cs typeface="Consolas"/>
              </a:rPr>
              <a:t>i</a:t>
            </a:r>
            <a:r>
              <a:rPr lang="en-US" sz="3300" b="1" dirty="0" smtClean="0">
                <a:latin typeface="Consolas"/>
                <a:cs typeface="Consolas"/>
              </a:rPr>
              <a:t>mport</a:t>
            </a:r>
            <a:r>
              <a:rPr lang="en-US" sz="3300" dirty="0" smtClean="0">
                <a:latin typeface="Consolas"/>
                <a:cs typeface="Consolas"/>
              </a:rPr>
              <a:t> </a:t>
            </a:r>
            <a:r>
              <a:rPr lang="en-US" sz="3300" dirty="0" err="1" smtClean="0">
                <a:latin typeface="Consolas"/>
                <a:cs typeface="Consolas"/>
              </a:rPr>
              <a:t>java.net.URL</a:t>
            </a:r>
            <a:endParaRPr lang="en-US" sz="3300" dirty="0" smtClean="0">
              <a:latin typeface="Consolas"/>
              <a:cs typeface="Consolas"/>
            </a:endParaRPr>
          </a:p>
          <a:p>
            <a:pPr marL="0" indent="0">
              <a:spcBef>
                <a:spcPts val="2600"/>
              </a:spcBef>
              <a:buFont typeface="Wingdings" charset="0"/>
              <a:buNone/>
            </a:pPr>
            <a:r>
              <a:rPr lang="en-US" sz="3300" b="1" dirty="0">
                <a:solidFill>
                  <a:schemeClr val="tx1"/>
                </a:solidFill>
                <a:latin typeface="Consolas"/>
                <a:cs typeface="Consolas"/>
              </a:rPr>
              <a:t>n</a:t>
            </a:r>
            <a:r>
              <a:rPr lang="en-US" sz="3300" b="1" dirty="0" smtClean="0">
                <a:solidFill>
                  <a:schemeClr val="tx1"/>
                </a:solidFill>
                <a:latin typeface="Consolas"/>
                <a:cs typeface="Consolas"/>
              </a:rPr>
              <a:t>ew</a:t>
            </a:r>
            <a:r>
              <a:rPr lang="en-US" sz="3300" dirty="0" smtClean="0">
                <a:solidFill>
                  <a:schemeClr val="tx1"/>
                </a:solidFill>
                <a:latin typeface="Consolas"/>
                <a:cs typeface="Consolas"/>
              </a:rPr>
              <a:t> URL(</a:t>
            </a:r>
            <a:r>
              <a:rPr lang="en-US" sz="3300" dirty="0" smtClean="0">
                <a:solidFill>
                  <a:srgbClr val="000090"/>
                </a:solidFill>
                <a:latin typeface="Consolas"/>
                <a:cs typeface="Consolas"/>
              </a:rPr>
              <a:t>“http://</a:t>
            </a:r>
            <a:r>
              <a:rPr lang="en-US" sz="3300" dirty="0" err="1" smtClean="0">
                <a:solidFill>
                  <a:srgbClr val="000090"/>
                </a:solidFill>
                <a:latin typeface="Consolas"/>
                <a:cs typeface="Consolas"/>
              </a:rPr>
              <a:t>cnn.com</a:t>
            </a:r>
            <a:r>
              <a:rPr lang="en-US" sz="33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300" dirty="0" smtClean="0">
                <a:solidFill>
                  <a:schemeClr val="tx1"/>
                </a:solidFill>
                <a:latin typeface="Consolas"/>
                <a:cs typeface="Consolas"/>
              </a:rPr>
              <a:t>).</a:t>
            </a:r>
            <a:r>
              <a:rPr lang="en-US" sz="3300" dirty="0" err="1" smtClean="0">
                <a:solidFill>
                  <a:schemeClr val="tx1"/>
                </a:solidFill>
                <a:latin typeface="Consolas"/>
                <a:cs typeface="Consolas"/>
              </a:rPr>
              <a:t>openStream</a:t>
            </a:r>
            <a:r>
              <a:rPr lang="en-US" sz="3300" dirty="0" smtClean="0">
                <a:solidFill>
                  <a:schemeClr val="tx1"/>
                </a:solidFill>
                <a:latin typeface="Consolas"/>
                <a:cs typeface="Consolas"/>
              </a:rPr>
              <a:t>()</a:t>
            </a:r>
            <a:endParaRPr lang="en-US" sz="3300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050000" y="9138142"/>
            <a:ext cx="4102062" cy="1910858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b="1" dirty="0" smtClean="0"/>
              <a:t>More details:</a:t>
            </a:r>
          </a:p>
          <a:p>
            <a:pPr algn="ctr"/>
            <a:r>
              <a:rPr lang="en-US" sz="4300" dirty="0" smtClean="0">
                <a:hlinkClick r:id="rId2"/>
              </a:rPr>
              <a:t>scala-lang.org</a:t>
            </a:r>
            <a:r>
              <a:rPr lang="en-US" sz="4300" dirty="0" smtClean="0"/>
              <a:t> 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5018862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3345914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89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Easiest way: Spark interpreter (</a:t>
            </a:r>
            <a:r>
              <a:rPr lang="en-US" dirty="0">
                <a:latin typeface="Consolas"/>
                <a:cs typeface="Consolas"/>
              </a:rPr>
              <a:t>spark-</a:t>
            </a:r>
            <a:r>
              <a:rPr lang="en-US" dirty="0" smtClean="0">
                <a:latin typeface="Consolas"/>
                <a:cs typeface="Consolas"/>
              </a:rPr>
              <a:t>shell</a:t>
            </a:r>
            <a:r>
              <a:rPr lang="en-US" dirty="0" smtClean="0"/>
              <a:t> or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Special </a:t>
            </a:r>
            <a:r>
              <a:rPr lang="en-US" dirty="0" err="1" smtClean="0"/>
              <a:t>Scala</a:t>
            </a:r>
            <a:r>
              <a:rPr lang="en-US" dirty="0" smtClean="0"/>
              <a:t> and Python consoles for cluster use</a:t>
            </a:r>
          </a:p>
          <a:p>
            <a:r>
              <a:rPr lang="en-US" dirty="0" smtClean="0"/>
              <a:t>Runs in local mode on 1 thread by default, but can control with </a:t>
            </a:r>
            <a:r>
              <a:rPr lang="en-US" dirty="0">
                <a:latin typeface="Consolas"/>
                <a:cs typeface="Consolas"/>
              </a:rPr>
              <a:t>MASTER</a:t>
            </a:r>
            <a:r>
              <a:rPr lang="en-US" dirty="0" smtClean="0"/>
              <a:t> environment </a:t>
            </a:r>
            <a:r>
              <a:rPr lang="en-US" dirty="0" err="1" smtClean="0"/>
              <a:t>var</a:t>
            </a:r>
            <a:r>
              <a:rPr lang="en-US" dirty="0" smtClean="0"/>
              <a:t>:</a:t>
            </a:r>
          </a:p>
          <a:p>
            <a:pPr marL="685800" indent="0">
              <a:buNone/>
            </a:pPr>
            <a:r>
              <a:rPr lang="en-US" sz="3800" dirty="0" smtClean="0">
                <a:latin typeface="Consolas"/>
                <a:cs typeface="Consolas"/>
              </a:rPr>
              <a:t/>
            </a:r>
            <a:br>
              <a:rPr lang="en-US" sz="3800" dirty="0" smtClean="0">
                <a:latin typeface="Consolas"/>
                <a:cs typeface="Consolas"/>
              </a:rPr>
            </a:br>
            <a:r>
              <a:rPr lang="en-US" sz="3900" dirty="0" smtClean="0">
                <a:latin typeface="Consolas"/>
                <a:cs typeface="Consolas"/>
              </a:rPr>
              <a:t>MASTER</a:t>
            </a:r>
            <a:r>
              <a:rPr lang="en-US" sz="3900" dirty="0">
                <a:latin typeface="Consolas"/>
                <a:cs typeface="Consolas"/>
              </a:rPr>
              <a:t>=local    </a:t>
            </a:r>
            <a:r>
              <a:rPr lang="en-US" sz="3900" dirty="0" smtClean="0">
                <a:latin typeface="Consolas"/>
                <a:cs typeface="Consolas"/>
              </a:rPr>
              <a:t> .</a:t>
            </a:r>
            <a:r>
              <a:rPr lang="en-US" sz="3900" dirty="0">
                <a:latin typeface="Consolas"/>
                <a:cs typeface="Consolas"/>
              </a:rPr>
              <a:t>/spark-shell </a:t>
            </a:r>
            <a:r>
              <a:rPr lang="en-US" sz="3900" dirty="0" smtClean="0">
                <a:latin typeface="Consolas"/>
                <a:cs typeface="Consolas"/>
              </a:rPr>
              <a:t>         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># local, 1 thread</a:t>
            </a:r>
            <a:b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900" dirty="0">
                <a:latin typeface="Consolas"/>
                <a:cs typeface="Consolas"/>
              </a:rPr>
              <a:t>MASTER=local[2] </a:t>
            </a:r>
            <a:r>
              <a:rPr lang="en-US" sz="3900" dirty="0" smtClean="0">
                <a:latin typeface="Consolas"/>
                <a:cs typeface="Consolas"/>
              </a:rPr>
              <a:t> .</a:t>
            </a:r>
            <a:r>
              <a:rPr lang="en-US" sz="3900" dirty="0">
                <a:latin typeface="Consolas"/>
                <a:cs typeface="Consolas"/>
              </a:rPr>
              <a:t>/spark-</a:t>
            </a:r>
            <a:r>
              <a:rPr lang="en-US" sz="3900" dirty="0" smtClean="0">
                <a:latin typeface="Consolas"/>
                <a:cs typeface="Consolas"/>
              </a:rPr>
              <a:t>shell          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># local, 2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cs typeface="Consolas"/>
              </a:rPr>
              <a:t>threads</a:t>
            </a:r>
            <a:br>
              <a:rPr lang="en-US" sz="39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900" dirty="0" smtClean="0">
                <a:latin typeface="Consolas"/>
                <a:cs typeface="Consolas"/>
              </a:rPr>
              <a:t>MASTER=spark:</a:t>
            </a:r>
            <a:r>
              <a:rPr lang="en-US" sz="3900" dirty="0">
                <a:latin typeface="Consolas"/>
                <a:cs typeface="Consolas"/>
              </a:rPr>
              <a:t>//</a:t>
            </a:r>
            <a:r>
              <a:rPr lang="en-US" sz="3900" dirty="0" err="1">
                <a:latin typeface="Consolas"/>
                <a:cs typeface="Consolas"/>
              </a:rPr>
              <a:t>host:port</a:t>
            </a:r>
            <a:r>
              <a:rPr lang="en-US" sz="3900" dirty="0">
                <a:latin typeface="Consolas"/>
                <a:cs typeface="Consolas"/>
              </a:rPr>
              <a:t> ./spark-shell  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cs typeface="Consolas"/>
              </a:rPr>
              <a:t>Spark standalone cluster</a:t>
            </a:r>
            <a: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3900" dirty="0">
                <a:solidFill>
                  <a:srgbClr val="008040"/>
                </a:solidFill>
                <a:latin typeface="Consolas"/>
                <a:cs typeface="Consolas"/>
              </a:rPr>
            </a:br>
            <a:endParaRPr lang="en-US" sz="3900" dirty="0">
              <a:solidFill>
                <a:srgbClr val="008040"/>
              </a:solidFill>
              <a:latin typeface="Consolas"/>
              <a:cs typeface="Consolas"/>
            </a:endParaRPr>
          </a:p>
          <a:p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6586775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entry point to Spark functionality</a:t>
            </a:r>
          </a:p>
          <a:p>
            <a:r>
              <a:rPr lang="en-US" dirty="0" smtClean="0"/>
              <a:t>Created </a:t>
            </a:r>
            <a:r>
              <a:rPr lang="en-US" dirty="0"/>
              <a:t>for </a:t>
            </a:r>
            <a:r>
              <a:rPr lang="en-US" dirty="0" smtClean="0"/>
              <a:t>you in Spark shells as variable </a:t>
            </a:r>
            <a:r>
              <a:rPr lang="en-US" dirty="0" err="1">
                <a:latin typeface="Consolas"/>
                <a:cs typeface="Consolas"/>
              </a:rPr>
              <a:t>sc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>
                <a:cs typeface="Consolas"/>
              </a:rPr>
              <a:t>In standalone programs, you’d make your own (see later for details)</a:t>
            </a:r>
            <a:endParaRPr lang="en-US" dirty="0"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Stop: </a:t>
            </a:r>
            <a:r>
              <a:rPr lang="en-US" dirty="0" err="1" smtClean="0"/>
              <a:t>SparkContext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670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759076"/>
            <a:ext cx="223520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Turn a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local collection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into an RDD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 smtClean="0">
                <a:latin typeface="Consolas"/>
                <a:cs typeface="Consolas"/>
              </a:rPr>
              <a:t>([1</a:t>
            </a:r>
            <a:r>
              <a:rPr lang="en-US" dirty="0">
                <a:latin typeface="Consolas"/>
                <a:cs typeface="Consolas"/>
              </a:rPr>
              <a:t>, 2, </a:t>
            </a:r>
            <a:r>
              <a:rPr lang="en-US" dirty="0" smtClean="0">
                <a:latin typeface="Consolas"/>
                <a:cs typeface="Consolas"/>
              </a:rPr>
              <a:t>3])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Load text file from local FS, HDFS, or S3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“directory/*.txt”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sc.textFile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://namenode:9000/path/file”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Use any existing Hadoop </a:t>
            </a:r>
            <a:r>
              <a:rPr lang="en-US" dirty="0" err="1" smtClean="0">
                <a:solidFill>
                  <a:srgbClr val="008040"/>
                </a:solidFill>
                <a:latin typeface="Consolas"/>
                <a:cs typeface="Consolas"/>
              </a:rPr>
              <a:t>InputFormat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sc.hadoopFile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keyClass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valClass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inputFmt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conf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0"/>
              </a:spcBef>
            </a:pPr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354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971800"/>
            <a:ext cx="223520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nums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sc.parallelize</a:t>
            </a:r>
            <a:r>
              <a:rPr lang="en-US" dirty="0" smtClean="0">
                <a:latin typeface="Consolas"/>
                <a:cs typeface="Consolas"/>
              </a:rPr>
              <a:t>([1</a:t>
            </a:r>
            <a:r>
              <a:rPr lang="en-US" dirty="0">
                <a:latin typeface="Consolas"/>
                <a:cs typeface="Consolas"/>
              </a:rPr>
              <a:t>, 2, </a:t>
            </a:r>
            <a:r>
              <a:rPr lang="en-US" dirty="0" smtClean="0">
                <a:latin typeface="Consolas"/>
                <a:cs typeface="Consolas"/>
              </a:rPr>
              <a:t>3])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Pass each element through a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squares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x*x</a:t>
            </a:r>
            <a:r>
              <a:rPr lang="en-US" dirty="0">
                <a:latin typeface="Consolas"/>
                <a:cs typeface="Consolas"/>
              </a:rPr>
              <a:t>)  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=&gt; {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1, 4, 9}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Keep elements passing a predicate</a:t>
            </a:r>
            <a:endParaRPr lang="en-US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/>
                <a:cs typeface="Consolas"/>
              </a:rPr>
              <a:t>even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err="1">
                <a:latin typeface="Consolas"/>
                <a:cs typeface="Consolas"/>
              </a:rPr>
              <a:t>squares.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lambda x: x </a:t>
            </a:r>
            <a:r>
              <a:rPr lang="en-US" dirty="0">
                <a:solidFill>
                  <a:srgbClr val="FF0080"/>
                </a:solidFill>
                <a:latin typeface="Consolas"/>
                <a:cs typeface="Consolas"/>
              </a:rPr>
              <a:t>% 2 == 0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=&gt;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{4}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dirty="0">
                <a:solidFill>
                  <a:srgbClr val="008040"/>
                </a:solidFill>
                <a:latin typeface="Consolas"/>
                <a:cs typeface="Consolas"/>
              </a:rPr>
              <a:t>Map each element to zero or more others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nsolas"/>
                <a:cs typeface="Consolas"/>
              </a:rPr>
              <a:t>nums.</a:t>
            </a:r>
            <a:r>
              <a:rPr lang="en-US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dirty="0" smtClean="0">
                <a:solidFill>
                  <a:srgbClr val="FF0080"/>
                </a:solidFill>
                <a:latin typeface="Consolas"/>
                <a:cs typeface="Consolas"/>
              </a:rPr>
              <a:t>lambda x: range(0, x)</a:t>
            </a:r>
            <a:r>
              <a:rPr lang="en-US" dirty="0" smtClean="0">
                <a:latin typeface="Consolas"/>
                <a:cs typeface="Consolas"/>
              </a:rPr>
              <a:t>)  </a:t>
            </a:r>
            <a:r>
              <a:rPr lang="en-US" dirty="0" smtClean="0">
                <a:solidFill>
                  <a:srgbClr val="008040"/>
                </a:solidFill>
                <a:latin typeface="Consolas"/>
                <a:cs typeface="Consolas"/>
              </a:rPr>
              <a:t># =&gt; {0, 0, 1, 0, 1, 2}</a:t>
            </a:r>
            <a:endParaRPr lang="en-US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9255707" y="10439400"/>
            <a:ext cx="7584493" cy="1481054"/>
          </a:xfrm>
          <a:prstGeom prst="wedgeRectCallout">
            <a:avLst>
              <a:gd name="adj1" fmla="val -36256"/>
              <a:gd name="adj2" fmla="val -97064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dirty="0"/>
              <a:t>Range object (sequence of numbers </a:t>
            </a:r>
            <a:r>
              <a:rPr lang="en-US" sz="4300" dirty="0" smtClean="0"/>
              <a:t>0, 1, </a:t>
            </a:r>
            <a:r>
              <a:rPr lang="en-US" sz="4300" dirty="0"/>
              <a:t>…, </a:t>
            </a:r>
            <a:r>
              <a:rPr lang="en-US" sz="4300" dirty="0" smtClean="0"/>
              <a:t>x-1)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401507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19400"/>
            <a:ext cx="22279288" cy="9204324"/>
          </a:xfrm>
        </p:spPr>
        <p:txBody>
          <a:bodyPr>
            <a:normAutofit/>
          </a:bodyPr>
          <a:lstStyle/>
          <a:p>
            <a:r>
              <a:rPr lang="en-US" dirty="0" smtClean="0"/>
              <a:t>Fast, expressive cluster computing system compatible with Apache Hadoop</a:t>
            </a:r>
          </a:p>
          <a:p>
            <a:pPr lvl="1"/>
            <a:r>
              <a:rPr lang="en-US" dirty="0" smtClean="0"/>
              <a:t>Works with any Hadoop-supported storage system (HDFS, S3, Avro, …)</a:t>
            </a:r>
          </a:p>
          <a:p>
            <a:r>
              <a:rPr lang="en-US" dirty="0" smtClean="0"/>
              <a:t>Improves </a:t>
            </a:r>
            <a:r>
              <a:rPr lang="en-US" b="1" dirty="0" smtClean="0"/>
              <a:t>efficiency</a:t>
            </a:r>
            <a:r>
              <a:rPr lang="en-US" dirty="0" smtClean="0"/>
              <a:t> through:</a:t>
            </a:r>
          </a:p>
          <a:p>
            <a:pPr lvl="1"/>
            <a:r>
              <a:rPr lang="en-US" dirty="0" smtClean="0"/>
              <a:t>In-memory computing primitives</a:t>
            </a:r>
          </a:p>
          <a:p>
            <a:pPr lvl="1"/>
            <a:r>
              <a:rPr lang="en-US" dirty="0" smtClean="0"/>
              <a:t>General computation graphs</a:t>
            </a:r>
          </a:p>
          <a:p>
            <a:r>
              <a:rPr lang="en-US" dirty="0" smtClean="0"/>
              <a:t>Improves </a:t>
            </a:r>
            <a:r>
              <a:rPr lang="en-US" b="1" dirty="0" smtClean="0"/>
              <a:t>usability</a:t>
            </a:r>
            <a:r>
              <a:rPr lang="en-US" dirty="0" smtClean="0"/>
              <a:t> through:</a:t>
            </a:r>
          </a:p>
          <a:p>
            <a:pPr lvl="1"/>
            <a:r>
              <a:rPr lang="en-US" dirty="0" smtClean="0"/>
              <a:t>Rich APIs in Java, </a:t>
            </a:r>
            <a:r>
              <a:rPr lang="en-US" dirty="0" err="1" smtClean="0"/>
              <a:t>Scala</a:t>
            </a:r>
            <a:r>
              <a:rPr lang="en-US" dirty="0" smtClean="0"/>
              <a:t>, Python</a:t>
            </a:r>
          </a:p>
          <a:p>
            <a:pPr lvl="1"/>
            <a:r>
              <a:rPr lang="en-US" dirty="0" smtClean="0"/>
              <a:t>Interactive shell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0201361" y="5722202"/>
            <a:ext cx="6715039" cy="830998"/>
            <a:chOff x="6345652" y="4340090"/>
            <a:chExt cx="2518140" cy="415499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345652" y="4568690"/>
              <a:ext cx="613791" cy="0"/>
            </a:xfrm>
            <a:prstGeom prst="straightConnector1">
              <a:avLst/>
            </a:prstGeom>
            <a:ln w="76200" cmpd="sng">
              <a:solidFill>
                <a:schemeClr val="accent2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010400" y="4340090"/>
              <a:ext cx="1853392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Arial"/>
                  <a:cs typeface="Arial"/>
                </a:rPr>
                <a:t>Up to 100</a:t>
              </a:r>
              <a:r>
                <a:rPr lang="en-US" sz="4800" dirty="0">
                  <a:solidFill>
                    <a:schemeClr val="accent2"/>
                  </a:solidFill>
                  <a:latin typeface="Arial"/>
                  <a:cs typeface="Arial"/>
                </a:rPr>
                <a:t>× faster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0259247" y="8465402"/>
            <a:ext cx="8028753" cy="830998"/>
            <a:chOff x="6374505" y="4405983"/>
            <a:chExt cx="3010782" cy="41549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6374505" y="4648200"/>
              <a:ext cx="613791" cy="0"/>
            </a:xfrm>
            <a:prstGeom prst="straightConnector1">
              <a:avLst/>
            </a:prstGeom>
            <a:ln w="76200" cmpd="sng">
              <a:solidFill>
                <a:srgbClr val="333399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051220" y="4405983"/>
              <a:ext cx="2334067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accent2"/>
                  </a:solidFill>
                  <a:latin typeface="Arial"/>
                  <a:cs typeface="Arial"/>
                </a:rPr>
                <a:t>Often 2-10</a:t>
              </a:r>
              <a:r>
                <a:rPr lang="en-US" sz="4800" dirty="0" smtClean="0">
                  <a:solidFill>
                    <a:schemeClr val="accent2"/>
                  </a:solidFill>
                  <a:latin typeface="Arial"/>
                  <a:cs typeface="Arial"/>
                </a:rPr>
                <a:t>× less </a:t>
              </a:r>
              <a:r>
                <a:rPr lang="en-US" sz="4800" dirty="0">
                  <a:solidFill>
                    <a:schemeClr val="accent2"/>
                  </a:solidFill>
                  <a:latin typeface="Arial"/>
                  <a:cs typeface="Arial"/>
                </a:rPr>
                <a:t>code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Spark?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1370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2352000" cy="8966716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3800" dirty="0" err="1" smtClean="0">
                <a:latin typeface="Consolas"/>
                <a:cs typeface="Consolas"/>
              </a:rPr>
              <a:t>nums</a:t>
            </a:r>
            <a:r>
              <a:rPr lang="en-US" sz="3800" dirty="0" smtClean="0">
                <a:latin typeface="Consolas"/>
                <a:cs typeface="Consolas"/>
              </a:rPr>
              <a:t> </a:t>
            </a:r>
            <a:r>
              <a:rPr lang="en-US" sz="3800" dirty="0">
                <a:latin typeface="Consolas"/>
                <a:cs typeface="Consolas"/>
              </a:rPr>
              <a:t>= </a:t>
            </a:r>
            <a:r>
              <a:rPr lang="en-US" sz="3800" dirty="0" err="1">
                <a:latin typeface="Consolas"/>
                <a:cs typeface="Consolas"/>
              </a:rPr>
              <a:t>sc.parallelize</a:t>
            </a:r>
            <a:r>
              <a:rPr lang="en-US" sz="3800" dirty="0" smtClean="0">
                <a:latin typeface="Consolas"/>
                <a:cs typeface="Consolas"/>
              </a:rPr>
              <a:t>([1, 2, 3])</a:t>
            </a:r>
            <a:endParaRPr lang="en-US" sz="38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Retrieve RDD contents as a local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collection</a:t>
            </a:r>
            <a:b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 smtClean="0">
                <a:latin typeface="Consolas"/>
                <a:cs typeface="Consolas"/>
              </a:rPr>
              <a:t>nums.</a:t>
            </a:r>
            <a:r>
              <a:rPr lang="en-US" sz="3800" dirty="0" err="1" smtClean="0">
                <a:solidFill>
                  <a:srgbClr val="3366FF"/>
                </a:solidFill>
                <a:latin typeface="Consolas"/>
                <a:cs typeface="Consolas"/>
              </a:rPr>
              <a:t>collect</a:t>
            </a:r>
            <a:r>
              <a:rPr lang="en-US" sz="3800" dirty="0" smtClean="0">
                <a:latin typeface="Consolas"/>
                <a:cs typeface="Consolas"/>
              </a:rPr>
              <a:t>()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=&gt; [1, 2, 3]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Return first K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elements</a:t>
            </a:r>
            <a:b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 smtClean="0">
                <a:latin typeface="Consolas"/>
                <a:cs typeface="Consolas"/>
              </a:rPr>
              <a:t>nums.</a:t>
            </a:r>
            <a:r>
              <a:rPr lang="en-US" sz="3800" dirty="0" err="1" smtClean="0">
                <a:solidFill>
                  <a:srgbClr val="3366FF"/>
                </a:solidFill>
                <a:latin typeface="Consolas"/>
                <a:cs typeface="Consolas"/>
              </a:rPr>
              <a:t>take</a:t>
            </a:r>
            <a:r>
              <a:rPr lang="en-US" sz="3800" dirty="0">
                <a:latin typeface="Consolas"/>
                <a:cs typeface="Consolas"/>
              </a:rPr>
              <a:t>(2)  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[1, 2]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Count number of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elements</a:t>
            </a:r>
            <a:b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 smtClean="0">
                <a:latin typeface="Consolas"/>
                <a:cs typeface="Consolas"/>
              </a:rPr>
              <a:t>nums.</a:t>
            </a:r>
            <a:r>
              <a:rPr lang="en-US" sz="3800" dirty="0" err="1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800" dirty="0">
                <a:latin typeface="Consolas"/>
                <a:cs typeface="Consolas"/>
              </a:rPr>
              <a:t>()  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3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Merge elements with an associative function</a:t>
            </a:r>
            <a:b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>
                <a:latin typeface="Consolas"/>
                <a:cs typeface="Consolas"/>
              </a:rPr>
              <a:t>nums.</a:t>
            </a:r>
            <a:r>
              <a:rPr lang="en-US" sz="3800" dirty="0" err="1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3800" dirty="0" smtClean="0">
                <a:latin typeface="Consolas"/>
                <a:cs typeface="Consolas"/>
              </a:rPr>
              <a:t>) 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6</a:t>
            </a:r>
            <a:endParaRPr lang="en-US" sz="18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38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  <a:t>Write elements to a text file</a:t>
            </a:r>
            <a:br>
              <a:rPr lang="en-US" sz="38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3800" dirty="0" err="1">
                <a:latin typeface="Consolas"/>
                <a:cs typeface="Consolas"/>
              </a:rPr>
              <a:t>nums.</a:t>
            </a:r>
            <a:r>
              <a:rPr lang="en-US" sz="38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3800" dirty="0">
                <a:latin typeface="Consolas"/>
                <a:cs typeface="Consolas"/>
              </a:rPr>
              <a:t>(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://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file.txt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latin typeface="Consolas"/>
                <a:cs typeface="Consolas"/>
              </a:rPr>
              <a:t>)</a:t>
            </a:r>
            <a:endParaRPr lang="en-US" sz="3800" dirty="0">
              <a:solidFill>
                <a:srgbClr val="008040"/>
              </a:solidFill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14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Spark’s “distributed reduce” transformations act on RDDs of </a:t>
            </a:r>
            <a:r>
              <a:rPr lang="en-US" i="1" dirty="0" smtClean="0"/>
              <a:t>key-value pairs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Python: 	</a:t>
            </a:r>
            <a:r>
              <a:rPr lang="en-US" sz="3800" dirty="0" smtClean="0">
                <a:latin typeface="Consolas"/>
                <a:cs typeface="Consolas"/>
              </a:rPr>
              <a:t>pair = (a, b)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pair[0]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# =&gt; a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pair[1]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3000"/>
              </a:spcBef>
            </a:pPr>
            <a:r>
              <a:rPr lang="en-US" dirty="0" err="1" smtClean="0"/>
              <a:t>Scala</a:t>
            </a:r>
            <a:r>
              <a:rPr lang="en-US" dirty="0" smtClean="0"/>
              <a:t>: 		</a:t>
            </a:r>
            <a:r>
              <a:rPr lang="en-US" sz="3800" b="1" dirty="0" err="1" smtClean="0">
                <a:latin typeface="Consolas"/>
                <a:cs typeface="Consolas"/>
              </a:rPr>
              <a:t>val</a:t>
            </a:r>
            <a:r>
              <a:rPr lang="en-US" sz="3800" dirty="0" smtClean="0">
                <a:latin typeface="Consolas"/>
                <a:cs typeface="Consolas"/>
              </a:rPr>
              <a:t> pair </a:t>
            </a:r>
            <a:r>
              <a:rPr lang="en-US" sz="3800" dirty="0">
                <a:latin typeface="Consolas"/>
                <a:cs typeface="Consolas"/>
              </a:rPr>
              <a:t>= (a, b)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pair._1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=&gt; a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pair._2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=&gt; 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b</a:t>
            </a:r>
            <a:endParaRPr lang="en-US" sz="3800" dirty="0">
              <a:solidFill>
                <a:srgbClr val="008000"/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 smtClean="0"/>
              <a:t>Java:		</a:t>
            </a:r>
            <a:r>
              <a:rPr lang="en-US" sz="3800" dirty="0" smtClean="0">
                <a:latin typeface="Consolas"/>
                <a:cs typeface="Consolas"/>
              </a:rPr>
              <a:t>Tuple2 pair </a:t>
            </a:r>
            <a:r>
              <a:rPr lang="en-US" sz="3800" dirty="0">
                <a:latin typeface="Consolas"/>
                <a:cs typeface="Consolas"/>
              </a:rPr>
              <a:t>= </a:t>
            </a:r>
            <a:r>
              <a:rPr lang="en-US" sz="3800" b="1" dirty="0" smtClean="0">
                <a:latin typeface="Consolas"/>
                <a:cs typeface="Consolas"/>
              </a:rPr>
              <a:t>new</a:t>
            </a:r>
            <a:r>
              <a:rPr lang="en-US" sz="3800" dirty="0" smtClean="0">
                <a:latin typeface="Consolas"/>
                <a:cs typeface="Consolas"/>
              </a:rPr>
              <a:t> Tuple2(a, b);</a:t>
            </a:r>
            <a:r>
              <a:rPr lang="en-US" sz="3800" dirty="0" smtClean="0">
                <a:solidFill>
                  <a:srgbClr val="008000"/>
                </a:solidFill>
                <a:latin typeface="Consolas"/>
                <a:cs typeface="Consolas"/>
              </a:rPr>
              <a:t>  // class scala.Tuple2</a:t>
            </a:r>
            <a:endParaRPr lang="en-US" sz="38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</a:t>
            </a:r>
            <a:r>
              <a:rPr lang="en-US" sz="3800" dirty="0">
                <a:latin typeface="Consolas"/>
                <a:cs typeface="Consolas"/>
              </a:rPr>
              <a:t>._1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</a:p>
          <a:p>
            <a:pPr marL="1399032" lvl="1" indent="0">
              <a:spcBef>
                <a:spcPts val="0"/>
              </a:spcBef>
              <a:buNone/>
            </a:pPr>
            <a:r>
              <a:rPr lang="en-US" sz="3800" dirty="0" smtClean="0">
                <a:latin typeface="Consolas"/>
                <a:cs typeface="Consolas"/>
              </a:rPr>
              <a:t>				pair</a:t>
            </a:r>
            <a:r>
              <a:rPr lang="en-US" sz="3800" dirty="0">
                <a:latin typeface="Consolas"/>
                <a:cs typeface="Consolas"/>
              </a:rPr>
              <a:t>._2 </a:t>
            </a:r>
            <a:r>
              <a:rPr lang="en-US" sz="38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3800" dirty="0">
              <a:solidFill>
                <a:srgbClr val="008000"/>
              </a:solidFill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Key-Value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169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Key-Value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0" y="2971800"/>
            <a:ext cx="22390100" cy="9690100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4000" dirty="0" smtClean="0">
                <a:latin typeface="Consolas"/>
                <a:cs typeface="Consolas"/>
              </a:rPr>
              <a:t>pets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sc.parallelize</a:t>
            </a:r>
            <a:r>
              <a:rPr lang="en-US" sz="4000" dirty="0" smtClean="0">
                <a:latin typeface="Consolas"/>
                <a:cs typeface="Consolas"/>
              </a:rPr>
              <a:t>([(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4000" dirty="0">
                <a:latin typeface="Consolas"/>
                <a:cs typeface="Consolas"/>
              </a:rPr>
              <a:t>, 1),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“dog”</a:t>
            </a:r>
            <a:r>
              <a:rPr lang="en-US" sz="4000" dirty="0">
                <a:latin typeface="Consolas"/>
                <a:cs typeface="Consolas"/>
              </a:rPr>
              <a:t>, 1),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“cat”</a:t>
            </a:r>
            <a:r>
              <a:rPr lang="en-US" sz="4000" dirty="0">
                <a:latin typeface="Consolas"/>
                <a:cs typeface="Consolas"/>
              </a:rPr>
              <a:t>, 2</a:t>
            </a:r>
            <a:r>
              <a:rPr lang="en-US" sz="4000" dirty="0" smtClean="0">
                <a:latin typeface="Consolas"/>
                <a:cs typeface="Consolas"/>
              </a:rPr>
              <a:t>)])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 smtClean="0">
                <a:latin typeface="Consolas"/>
                <a:cs typeface="Consolas"/>
              </a:rPr>
              <a:t>pets.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br>
              <a:rPr lang="en-US" sz="4000" dirty="0" smtClean="0"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=&gt; {(cat, 3), (dog, 1)}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pets.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br>
              <a:rPr lang="en-US" sz="4000" dirty="0" smtClean="0"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=&gt; {(cat,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(1, 2)), (dog,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(1)}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pets.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sortByKey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br>
              <a:rPr lang="en-US" sz="4000" dirty="0" smtClean="0"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=&gt; {(cat, 1), (cat, 2), (dog, 1)}</a:t>
            </a:r>
          </a:p>
          <a:p>
            <a:pPr marL="0" indent="0">
              <a:spcBef>
                <a:spcPts val="3000"/>
              </a:spcBef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dirty="0" err="1" smtClean="0">
                <a:latin typeface="Consolas"/>
                <a:cs typeface="Consolas"/>
              </a:rPr>
              <a:t>reduceByKey</a:t>
            </a:r>
            <a:r>
              <a:rPr lang="en-US" dirty="0" smtClean="0">
                <a:cs typeface="Consolas"/>
              </a:rPr>
              <a:t> </a:t>
            </a:r>
            <a:r>
              <a:rPr lang="en-US" dirty="0">
                <a:cs typeface="Consolas"/>
              </a:rPr>
              <a:t>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33042335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200400"/>
            <a:ext cx="219456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lines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sc.textFile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hamlet.txt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counts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lines.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line: </a:t>
            </a:r>
            <a:r>
              <a:rPr lang="en-US" sz="4000" dirty="0" err="1">
                <a:solidFill>
                  <a:srgbClr val="FF0080"/>
                </a:solidFill>
                <a:latin typeface="Consolas"/>
                <a:cs typeface="Consolas"/>
              </a:rPr>
              <a:t>line.split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(“ ”)</a:t>
            </a:r>
            <a:r>
              <a:rPr lang="en-US" sz="4000" dirty="0" smtClean="0">
                <a:latin typeface="Consolas"/>
                <a:cs typeface="Consolas"/>
              </a:rPr>
              <a:t>) \</a:t>
            </a: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       </a:t>
            </a:r>
            <a:r>
              <a:rPr lang="en-US" sz="4000" dirty="0" smtClean="0">
                <a:latin typeface="Consolas"/>
                <a:cs typeface="Consolas"/>
              </a:rPr>
              <a:t>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word: 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(word, 1)</a:t>
            </a:r>
            <a:r>
              <a:rPr lang="en-US" sz="4000" dirty="0" smtClean="0">
                <a:latin typeface="Consolas"/>
                <a:cs typeface="Consolas"/>
              </a:rPr>
              <a:t>) \</a:t>
            </a: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       </a:t>
            </a:r>
            <a:r>
              <a:rPr lang="en-US" sz="4000" dirty="0" smtClean="0">
                <a:latin typeface="Consolas"/>
                <a:cs typeface="Consolas"/>
              </a:rPr>
              <a:t>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endParaRPr lang="en-US" sz="4000" dirty="0">
              <a:latin typeface="Consolas"/>
              <a:cs typeface="Consola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895600" y="7162800"/>
            <a:ext cx="17040627" cy="4220035"/>
            <a:chOff x="1364823" y="4724400"/>
            <a:chExt cx="5701093" cy="2068235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758049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844024" cy="346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366969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“to”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“be”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414650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“not”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“to”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557774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(to,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(be,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605455" cy="950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(not,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(to, 1)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605455" cy="648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(be, 2)</a:t>
              </a:r>
              <a:br>
                <a:rPr lang="en-US" sz="4000" dirty="0">
                  <a:latin typeface="Arial"/>
                  <a:cs typeface="Arial"/>
                </a:rPr>
              </a:br>
              <a:r>
                <a:rPr lang="en-US" sz="4000" dirty="0">
                  <a:latin typeface="Arial"/>
                  <a:cs typeface="Aria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510010" cy="648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ial"/>
                  <a:cs typeface="Arial"/>
                </a:rPr>
                <a:t>(or, 1)</a:t>
              </a:r>
            </a:p>
            <a:p>
              <a:r>
                <a:rPr lang="en-US" sz="4000" dirty="0">
                  <a:latin typeface="Arial"/>
                  <a:cs typeface="Aria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813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2759076"/>
            <a:ext cx="22183933" cy="8442324"/>
          </a:xfrm>
        </p:spPr>
        <p:txBody>
          <a:bodyPr/>
          <a:lstStyle/>
          <a:p>
            <a:pPr marL="0" indent="0">
              <a:spcBef>
                <a:spcPts val="3000"/>
              </a:spcBef>
              <a:buNone/>
            </a:pPr>
            <a:r>
              <a:rPr lang="en-US" sz="4000" dirty="0" smtClean="0">
                <a:latin typeface="Consolas"/>
                <a:cs typeface="Consolas"/>
              </a:rPr>
              <a:t>visits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sc.parallelize</a:t>
            </a:r>
            <a:r>
              <a:rPr lang="en-US" sz="4000" dirty="0" smtClean="0">
                <a:latin typeface="Consolas"/>
                <a:cs typeface="Consolas"/>
              </a:rPr>
              <a:t>([(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 “1.2.3.4”</a:t>
            </a:r>
            <a:r>
              <a:rPr lang="en-US" sz="4000" dirty="0">
                <a:latin typeface="Consolas"/>
                <a:cs typeface="Consolas"/>
              </a:rPr>
              <a:t>)</a:t>
            </a:r>
            <a:r>
              <a:rPr lang="en-US" sz="4000" dirty="0" smtClean="0">
                <a:latin typeface="Consolas"/>
                <a:cs typeface="Consolas"/>
              </a:rPr>
              <a:t>,</a:t>
            </a: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dirty="0" smtClean="0">
                <a:latin typeface="Consolas"/>
                <a:cs typeface="Consolas"/>
              </a:rPr>
              <a:t>                      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 “3.4.5.6”</a:t>
            </a:r>
            <a:r>
              <a:rPr lang="en-US" sz="4000" dirty="0">
                <a:latin typeface="Consolas"/>
                <a:cs typeface="Consolas"/>
              </a:rPr>
              <a:t>),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smtClean="0">
                <a:latin typeface="Consolas"/>
                <a:cs typeface="Consolas"/>
              </a:rPr>
              <a:t>                        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 “1.3.3.1”</a:t>
            </a:r>
            <a:r>
              <a:rPr lang="en-US" sz="4000" dirty="0" smtClean="0">
                <a:latin typeface="Consolas"/>
                <a:cs typeface="Consolas"/>
              </a:rPr>
              <a:t>)])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 smtClean="0">
                <a:latin typeface="Consolas"/>
                <a:cs typeface="Consolas"/>
              </a:rPr>
              <a:t>pageNames</a:t>
            </a:r>
            <a:r>
              <a:rPr lang="en-US" sz="4000" dirty="0" smtClean="0">
                <a:latin typeface="Consolas"/>
                <a:cs typeface="Consolas"/>
              </a:rPr>
              <a:t>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>
                <a:latin typeface="Consolas"/>
                <a:cs typeface="Consolas"/>
              </a:rPr>
              <a:t>sc.parallelize</a:t>
            </a:r>
            <a:r>
              <a:rPr lang="en-US" sz="4000" dirty="0" smtClean="0">
                <a:latin typeface="Consolas"/>
                <a:cs typeface="Consolas"/>
              </a:rPr>
              <a:t>([(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“Home”</a:t>
            </a:r>
            <a:r>
              <a:rPr lang="en-US" sz="4000" dirty="0">
                <a:latin typeface="Consolas"/>
                <a:cs typeface="Consolas"/>
              </a:rPr>
              <a:t>), (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“About”</a:t>
            </a:r>
            <a:r>
              <a:rPr lang="en-US" sz="4000" dirty="0" smtClean="0">
                <a:latin typeface="Consolas"/>
                <a:cs typeface="Consolas"/>
              </a:rPr>
              <a:t>)])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visits.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err="1">
                <a:latin typeface="Consolas"/>
                <a:cs typeface="Consolas"/>
              </a:rPr>
              <a:t>pageNames</a:t>
            </a:r>
            <a:r>
              <a:rPr lang="en-US" sz="4000" dirty="0">
                <a:latin typeface="Consolas"/>
                <a:cs typeface="Consolas"/>
              </a:rPr>
              <a:t>)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(“1.2.3.4”, “Home”))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(“1.3.3.1”, “Home”))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(“3.4.5.6”, “About”))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visits.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cogroup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err="1">
                <a:latin typeface="Consolas"/>
                <a:cs typeface="Consolas"/>
              </a:rPr>
              <a:t>pageNames</a:t>
            </a:r>
            <a:r>
              <a:rPr lang="en-US" sz="4000" dirty="0">
                <a:latin typeface="Consolas"/>
                <a:cs typeface="Consolas"/>
              </a:rPr>
              <a:t>)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index.html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(“1.2.3.4”, “1.3.3.1”),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(“Home”)))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about.html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”, (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(“3.4.5.6”), </a:t>
            </a:r>
            <a:r>
              <a:rPr lang="en-US" sz="4000" dirty="0" err="1">
                <a:solidFill>
                  <a:srgbClr val="008040"/>
                </a:solidFill>
                <a:latin typeface="Consolas"/>
                <a:cs typeface="Consolas"/>
              </a:rPr>
              <a:t>Seq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(“About”)))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788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the Level of Parallelism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pair </a:t>
            </a:r>
            <a:r>
              <a:rPr lang="en-US" dirty="0" smtClean="0"/>
              <a:t>RDD operations </a:t>
            </a:r>
            <a:r>
              <a:rPr lang="en-US" dirty="0"/>
              <a:t>take an optional second parameter for </a:t>
            </a:r>
            <a:r>
              <a:rPr lang="en-US" dirty="0" smtClean="0"/>
              <a:t>number of </a:t>
            </a:r>
            <a:r>
              <a:rPr lang="en-US" dirty="0"/>
              <a:t>tasks</a:t>
            </a:r>
          </a:p>
          <a:p>
            <a:pPr marL="1399032" lvl="1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latin typeface="Consolas"/>
                <a:cs typeface="Consolas"/>
              </a:rPr>
              <a:t>, </a:t>
            </a:r>
            <a:r>
              <a:rPr lang="en-US" sz="4000" dirty="0">
                <a:latin typeface="Consolas"/>
                <a:cs typeface="Consolas"/>
              </a:rPr>
              <a:t>5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endParaRPr lang="en-US" sz="4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words.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groupByKey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(5)</a:t>
            </a:r>
            <a:endParaRPr lang="en-US" sz="4000" dirty="0">
              <a:solidFill>
                <a:srgbClr val="008040"/>
              </a:solidFill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visits.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pageViews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, 5)</a:t>
            </a:r>
          </a:p>
          <a:p>
            <a:pPr marL="3175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947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2552700"/>
            <a:ext cx="22390100" cy="9258300"/>
          </a:xfrm>
        </p:spPr>
        <p:txBody>
          <a:bodyPr/>
          <a:lstStyle/>
          <a:p>
            <a:r>
              <a:rPr lang="en-US" dirty="0" smtClean="0"/>
              <a:t>External variables you use in a closure will automatically be shipped to the cluster:</a:t>
            </a:r>
          </a:p>
          <a:p>
            <a:pPr marL="1399032" lvl="1" indent="0">
              <a:buNone/>
            </a:pPr>
            <a:r>
              <a:rPr lang="en-US" sz="4000" dirty="0" smtClean="0">
                <a:latin typeface="Consolas"/>
                <a:cs typeface="Consolas"/>
              </a:rPr>
              <a:t>query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 smtClean="0">
                <a:latin typeface="Consolas"/>
                <a:cs typeface="Consolas"/>
              </a:rPr>
              <a:t>raw_input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000090"/>
                </a:solidFill>
                <a:latin typeface="Consolas"/>
                <a:cs typeface="Consolas"/>
              </a:rPr>
              <a:t>“Enter a query:”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</a:p>
          <a:p>
            <a:pPr marL="1399032" lvl="1" indent="0">
              <a:buNone/>
            </a:pPr>
            <a:r>
              <a:rPr lang="en-US" sz="4000" dirty="0" err="1" smtClean="0">
                <a:latin typeface="Consolas"/>
                <a:cs typeface="Consolas"/>
              </a:rPr>
              <a:t>pages.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x: </a:t>
            </a:r>
            <a:r>
              <a:rPr lang="en-US" sz="4000" dirty="0" err="1" smtClean="0">
                <a:solidFill>
                  <a:srgbClr val="FF0080"/>
                </a:solidFill>
                <a:latin typeface="Consolas"/>
                <a:cs typeface="Consolas"/>
              </a:rPr>
              <a:t>x.startswith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(query)</a:t>
            </a:r>
            <a:r>
              <a:rPr lang="en-US" sz="4000" dirty="0" smtClean="0">
                <a:latin typeface="Consolas"/>
                <a:cs typeface="Consolas"/>
              </a:rPr>
              <a:t>)</a:t>
            </a:r>
            <a:r>
              <a:rPr lang="en-US" sz="4000" dirty="0">
                <a:latin typeface="Consolas"/>
                <a:cs typeface="Consolas"/>
              </a:rPr>
              <a:t>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4000" dirty="0">
                <a:latin typeface="Consolas"/>
                <a:cs typeface="Consolas"/>
              </a:rPr>
              <a:t>()</a:t>
            </a:r>
          </a:p>
          <a:p>
            <a:endParaRPr lang="en-US" dirty="0" smtClean="0"/>
          </a:p>
          <a:p>
            <a:r>
              <a:rPr lang="en-US" dirty="0" smtClean="0"/>
              <a:t>Some caveats:</a:t>
            </a:r>
          </a:p>
          <a:p>
            <a:pPr lvl="1"/>
            <a:r>
              <a:rPr lang="en-US" dirty="0" smtClean="0"/>
              <a:t>Each task gets a new copy (updates aren’t sent back)</a:t>
            </a:r>
          </a:p>
          <a:p>
            <a:pPr lvl="1"/>
            <a:r>
              <a:rPr lang="en-US" dirty="0" smtClean="0"/>
              <a:t>Variable must be </a:t>
            </a:r>
            <a:r>
              <a:rPr lang="en-US" dirty="0" err="1" smtClean="0"/>
              <a:t>Serializable</a:t>
            </a:r>
            <a:r>
              <a:rPr lang="en-US" dirty="0" smtClean="0"/>
              <a:t> (Java/</a:t>
            </a:r>
            <a:r>
              <a:rPr lang="en-US" dirty="0" err="1" smtClean="0"/>
              <a:t>Scala</a:t>
            </a:r>
            <a:r>
              <a:rPr lang="en-US" dirty="0" smtClean="0"/>
              <a:t>) or Pickle-able (Python)</a:t>
            </a:r>
          </a:p>
          <a:p>
            <a:pPr lvl="1"/>
            <a:r>
              <a:rPr lang="en-US" dirty="0" smtClean="0"/>
              <a:t>Don’t use fields of an outer object (ships all of it!)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Local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40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3429000"/>
            <a:ext cx="10769600" cy="9051926"/>
          </a:xfrm>
        </p:spPr>
        <p:txBody>
          <a:bodyPr/>
          <a:lstStyle/>
          <a:p>
            <a:pPr marL="317500" indent="0">
              <a:buNone/>
            </a:pPr>
            <a:r>
              <a:rPr lang="en-US" sz="4000" b="1" dirty="0">
                <a:latin typeface="Consolas"/>
                <a:cs typeface="Consolas"/>
              </a:rPr>
              <a:t>class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MyCoolRddApp</a:t>
            </a:r>
            <a:r>
              <a:rPr lang="en-US" sz="4000" dirty="0">
                <a:latin typeface="Consolas"/>
                <a:cs typeface="Consolas"/>
              </a:rPr>
              <a:t> {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val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param</a:t>
            </a:r>
            <a:r>
              <a:rPr lang="en-US" sz="4000" dirty="0">
                <a:latin typeface="Consolas"/>
                <a:cs typeface="Consolas"/>
              </a:rPr>
              <a:t> = 3.14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val</a:t>
            </a:r>
            <a:r>
              <a:rPr lang="en-US" sz="4000" dirty="0">
                <a:latin typeface="Consolas"/>
                <a:cs typeface="Consolas"/>
              </a:rPr>
              <a:t> log = new Log(...)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...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/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def</a:t>
            </a:r>
            <a:r>
              <a:rPr lang="en-US" sz="4000" dirty="0">
                <a:latin typeface="Consolas"/>
                <a:cs typeface="Consolas"/>
              </a:rPr>
              <a:t> work(</a:t>
            </a:r>
            <a:r>
              <a:rPr lang="en-US" sz="4000" dirty="0" err="1">
                <a:latin typeface="Consolas"/>
                <a:cs typeface="Consolas"/>
              </a:rPr>
              <a:t>rdd</a:t>
            </a:r>
            <a:r>
              <a:rPr lang="en-US" sz="4000" dirty="0">
                <a:latin typeface="Consolas"/>
                <a:cs typeface="Consolas"/>
              </a:rPr>
              <a:t>: RDD[</a:t>
            </a:r>
            <a:r>
              <a:rPr lang="en-US" sz="4000" dirty="0" err="1">
                <a:latin typeface="Consolas"/>
                <a:cs typeface="Consolas"/>
              </a:rPr>
              <a:t>Int</a:t>
            </a:r>
            <a:r>
              <a:rPr lang="en-US" sz="4000" dirty="0">
                <a:latin typeface="Consolas"/>
                <a:cs typeface="Consolas"/>
              </a:rPr>
              <a:t>]) {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</a:t>
            </a:r>
            <a:r>
              <a:rPr lang="en-US" sz="4000" dirty="0" err="1">
                <a:latin typeface="Consolas"/>
                <a:cs typeface="Consolas"/>
              </a:rPr>
              <a:t>rdd.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4000" dirty="0" err="1">
                <a:solidFill>
                  <a:srgbClr val="FF0080"/>
                </a:solidFill>
                <a:latin typeface="Consolas"/>
                <a:cs typeface="Consolas"/>
              </a:rPr>
              <a:t>param</a:t>
            </a:r>
            <a:r>
              <a:rPr lang="en-US" sz="4000" dirty="0">
                <a:latin typeface="Consolas"/>
                <a:cs typeface="Consolas"/>
              </a:rPr>
              <a:t>)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4000" dirty="0">
                <a:latin typeface="Consolas"/>
                <a:cs typeface="Consolas"/>
              </a:rPr>
              <a:t>)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}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395200" y="3452739"/>
            <a:ext cx="10769600" cy="9051926"/>
          </a:xfrm>
        </p:spPr>
        <p:txBody>
          <a:bodyPr/>
          <a:lstStyle/>
          <a:p>
            <a:pPr marL="317500" indent="0">
              <a:buNone/>
            </a:pPr>
            <a:r>
              <a:rPr lang="en-US" sz="4300" dirty="0" smtClean="0"/>
              <a:t>How to get around it:</a:t>
            </a:r>
          </a:p>
          <a:p>
            <a:pPr marL="317500" indent="0">
              <a:buNone/>
            </a:pPr>
            <a:r>
              <a:rPr lang="en-US" sz="2800" b="1" dirty="0" smtClean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2800" b="1" dirty="0" smtClean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b="1" dirty="0" smtClean="0">
                <a:solidFill>
                  <a:prstClr val="black"/>
                </a:solidFill>
                <a:latin typeface="Consolas"/>
                <a:cs typeface="Consolas"/>
              </a:rPr>
              <a:t>class</a:t>
            </a:r>
            <a:r>
              <a:rPr lang="en-US" sz="4000" dirty="0" smtClean="0">
                <a:solidFill>
                  <a:prstClr val="black"/>
                </a:solidFill>
                <a:latin typeface="Consolas"/>
                <a:cs typeface="Consolas"/>
              </a:rPr>
              <a:t> 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MyCoolRddApp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{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...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</a:t>
            </a:r>
            <a:r>
              <a:rPr lang="en-US" sz="4000" b="1" dirty="0" err="1">
                <a:solidFill>
                  <a:prstClr val="black"/>
                </a:solidFill>
                <a:latin typeface="Consolas"/>
                <a:cs typeface="Consolas"/>
              </a:rPr>
              <a:t>def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work(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rdd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: RDD[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Int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]) {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   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val</a:t>
            </a: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_ =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4000" b="1" dirty="0">
                <a:solidFill>
                  <a:srgbClr val="FF6600"/>
                </a:solidFill>
                <a:latin typeface="Consolas"/>
                <a:cs typeface="Consolas"/>
              </a:rPr>
              <a:t/>
            </a:r>
            <a:br>
              <a:rPr lang="en-US" sz="4000" b="1" dirty="0">
                <a:solidFill>
                  <a:srgbClr val="FF66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  </a:t>
            </a:r>
            <a:r>
              <a:rPr lang="en-US" sz="4000" dirty="0" err="1">
                <a:solidFill>
                  <a:prstClr val="black"/>
                </a:solidFill>
                <a:latin typeface="Consolas"/>
                <a:cs typeface="Consolas"/>
              </a:rPr>
              <a:t>rdd.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x =&gt; x + </a:t>
            </a:r>
            <a:r>
              <a:rPr lang="en-US" sz="4000" dirty="0" err="1">
                <a:solidFill>
                  <a:srgbClr val="8000FF"/>
                </a:solidFill>
                <a:latin typeface="Consolas"/>
                <a:cs typeface="Consolas"/>
              </a:rPr>
              <a:t>param</a:t>
            </a:r>
            <a:r>
              <a:rPr lang="en-US" sz="4000" dirty="0">
                <a:solidFill>
                  <a:srgbClr val="8000FF"/>
                </a:solidFill>
                <a:latin typeface="Consolas"/>
                <a:cs typeface="Consolas"/>
              </a:rPr>
              <a:t>_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     .</a:t>
            </a:r>
            <a:r>
              <a:rPr lang="en-US" sz="4000" dirty="0">
                <a:solidFill>
                  <a:srgbClr val="3366FF"/>
                </a:solidFill>
                <a:latin typeface="Consolas"/>
                <a:cs typeface="Consolas"/>
              </a:rPr>
              <a:t>reduce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...</a:t>
            </a: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  }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  <a:t>}</a:t>
            </a:r>
            <a:br>
              <a:rPr lang="en-US" sz="4000" dirty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4000" dirty="0"/>
          </a:p>
        </p:txBody>
      </p:sp>
      <p:sp>
        <p:nvSpPr>
          <p:cNvPr id="6" name="Rectangular Callout 5"/>
          <p:cNvSpPr/>
          <p:nvPr/>
        </p:nvSpPr>
        <p:spPr>
          <a:xfrm>
            <a:off x="3208798" y="9067800"/>
            <a:ext cx="6544802" cy="1481054"/>
          </a:xfrm>
          <a:prstGeom prst="wedgeRectCallout">
            <a:avLst>
              <a:gd name="adj1" fmla="val 27431"/>
              <a:gd name="adj2" fmla="val -123939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 err="1"/>
              <a:t>NotSerializableException</a:t>
            </a:r>
            <a:r>
              <a:rPr lang="en-US" sz="4000" dirty="0"/>
              <a:t>:</a:t>
            </a:r>
            <a:br>
              <a:rPr lang="en-US" sz="4000" dirty="0"/>
            </a:br>
            <a:r>
              <a:rPr lang="en-US" sz="4000" dirty="0" err="1"/>
              <a:t>MyCoolRddApp</a:t>
            </a:r>
            <a:r>
              <a:rPr lang="en-US" sz="4000" dirty="0"/>
              <a:t> (or Log)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4244680" y="9677400"/>
            <a:ext cx="7548520" cy="1481054"/>
          </a:xfrm>
          <a:prstGeom prst="wedgeRectCallout">
            <a:avLst>
              <a:gd name="adj1" fmla="val 20737"/>
              <a:gd name="adj2" fmla="val -12112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References only local variable instead of </a:t>
            </a:r>
            <a:r>
              <a:rPr lang="en-US" sz="4000" dirty="0" err="1">
                <a:latin typeface="Consolas"/>
                <a:cs typeface="Consolas"/>
              </a:rPr>
              <a:t>this.param</a:t>
            </a: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Mishap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60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6" grpId="1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supports lots of other operations!</a:t>
            </a:r>
          </a:p>
          <a:p>
            <a:r>
              <a:rPr lang="en-US" dirty="0" smtClean="0"/>
              <a:t>Full </a:t>
            </a:r>
            <a:r>
              <a:rPr lang="en-US" dirty="0"/>
              <a:t>programming guide: </a:t>
            </a:r>
            <a:r>
              <a:rPr lang="en-US" dirty="0">
                <a:hlinkClick r:id="rId2"/>
              </a:rPr>
              <a:t>spark-project.org/documentation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4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4227162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64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multicore: just a library in your program</a:t>
            </a:r>
          </a:p>
          <a:p>
            <a:r>
              <a:rPr lang="en-US" dirty="0" smtClean="0"/>
              <a:t>EC2: scripts for launching a Spark cluster</a:t>
            </a:r>
          </a:p>
          <a:p>
            <a:r>
              <a:rPr lang="en-US" dirty="0" smtClean="0"/>
              <a:t>Private cluster: Mesos, YARN, Standalone Mode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12649200" cy="8594724"/>
          </a:xfrm>
        </p:spPr>
        <p:txBody>
          <a:bodyPr>
            <a:normAutofit/>
          </a:bodyPr>
          <a:lstStyle/>
          <a:p>
            <a:r>
              <a:rPr lang="en-US" dirty="0" smtClean="0"/>
              <a:t>Spark runs as a library in your program</a:t>
            </a:r>
            <a:br>
              <a:rPr lang="en-US" dirty="0" smtClean="0"/>
            </a:br>
            <a:r>
              <a:rPr lang="en-US" dirty="0" smtClean="0"/>
              <a:t>(one instance per app)</a:t>
            </a:r>
          </a:p>
          <a:p>
            <a:r>
              <a:rPr lang="en-US" dirty="0" smtClean="0"/>
              <a:t>Runs tasks locally or on a cluster</a:t>
            </a:r>
          </a:p>
          <a:p>
            <a:pPr lvl="1"/>
            <a:r>
              <a:rPr lang="en-US" dirty="0" smtClean="0"/>
              <a:t>Standalone deploy cluster, Mesos or YARN</a:t>
            </a:r>
          </a:p>
          <a:p>
            <a:r>
              <a:rPr lang="en-US" dirty="0" smtClean="0"/>
              <a:t>Accesses storage via Hadoop </a:t>
            </a:r>
            <a:r>
              <a:rPr lang="en-US" dirty="0" err="1" smtClean="0"/>
              <a:t>InputFormat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HBase</a:t>
            </a:r>
            <a:r>
              <a:rPr lang="en-US" dirty="0" smtClean="0"/>
              <a:t>, HDFS, S3, 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306800" y="2667000"/>
            <a:ext cx="5336707" cy="1808576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t"/>
          <a:lstStyle/>
          <a:p>
            <a:pPr algn="ctr"/>
            <a:r>
              <a:rPr lang="en-US" sz="3800" dirty="0"/>
              <a:t>Your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73734" y="3497545"/>
            <a:ext cx="4320599" cy="880229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err="1"/>
              <a:t>SparkContext</a:t>
            </a:r>
            <a:endParaRPr lang="en-US" sz="3800" dirty="0"/>
          </a:p>
        </p:txBody>
      </p:sp>
      <p:sp>
        <p:nvSpPr>
          <p:cNvPr id="6" name="Rectangle 5"/>
          <p:cNvSpPr/>
          <p:nvPr/>
        </p:nvSpPr>
        <p:spPr>
          <a:xfrm>
            <a:off x="19587851" y="5162871"/>
            <a:ext cx="2738749" cy="1443825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Local threads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43508" y="5154649"/>
            <a:ext cx="2738749" cy="1443825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smtClean="0"/>
              <a:t>Cluster manager</a:t>
            </a:r>
            <a:endParaRPr lang="en-US" sz="3800" dirty="0"/>
          </a:p>
        </p:txBody>
      </p:sp>
      <p:sp>
        <p:nvSpPr>
          <p:cNvPr id="8" name="Rectangle 7"/>
          <p:cNvSpPr/>
          <p:nvPr/>
        </p:nvSpPr>
        <p:spPr>
          <a:xfrm>
            <a:off x="14641589" y="7268937"/>
            <a:ext cx="2640188" cy="2021603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108855" rIns="0" bIns="108855" rtlCol="0" anchor="t"/>
          <a:lstStyle/>
          <a:p>
            <a:pPr algn="ctr"/>
            <a:r>
              <a:rPr lang="en-US" sz="3800" dirty="0" smtClean="0"/>
              <a:t>Worker</a:t>
            </a:r>
            <a:endParaRPr lang="en-US" sz="3800" dirty="0"/>
          </a:p>
        </p:txBody>
      </p:sp>
      <p:sp>
        <p:nvSpPr>
          <p:cNvPr id="12" name="Rectangle 11"/>
          <p:cNvSpPr/>
          <p:nvPr/>
        </p:nvSpPr>
        <p:spPr>
          <a:xfrm>
            <a:off x="17731478" y="7268937"/>
            <a:ext cx="2668239" cy="2021603"/>
          </a:xfrm>
          <a:prstGeom prst="rect">
            <a:avLst/>
          </a:prstGeom>
          <a:gradFill>
            <a:gsLst>
              <a:gs pos="0">
                <a:srgbClr val="7F7F7F"/>
              </a:gs>
              <a:gs pos="100000">
                <a:srgbClr val="BABABA"/>
              </a:gs>
            </a:gsLst>
          </a:gradFill>
          <a:ln>
            <a:solidFill>
              <a:srgbClr val="797979"/>
            </a:solidFill>
            <a:headEnd type="none" w="med" len="med"/>
            <a:tailEnd type="none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108855" rIns="0" bIns="108855" rtlCol="0" anchor="t"/>
          <a:lstStyle/>
          <a:p>
            <a:pPr algn="ctr"/>
            <a:r>
              <a:rPr lang="en-US" sz="3800" dirty="0" smtClean="0"/>
              <a:t>Worker</a:t>
            </a:r>
            <a:endParaRPr lang="en-US" sz="3800" dirty="0"/>
          </a:p>
        </p:txBody>
      </p:sp>
      <p:sp>
        <p:nvSpPr>
          <p:cNvPr id="16" name="Rectangle 15"/>
          <p:cNvSpPr/>
          <p:nvPr/>
        </p:nvSpPr>
        <p:spPr>
          <a:xfrm>
            <a:off x="14630400" y="9869680"/>
            <a:ext cx="7696199" cy="965831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HDFS or other storage</a:t>
            </a:r>
          </a:p>
        </p:txBody>
      </p: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flipH="1">
            <a:off x="17512883" y="4377775"/>
            <a:ext cx="1821151" cy="77687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9334035" y="4377774"/>
            <a:ext cx="1623191" cy="78509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 flipH="1">
            <a:off x="15961682" y="6598475"/>
            <a:ext cx="1551200" cy="67046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2" idx="0"/>
          </p:cNvCxnSpPr>
          <p:nvPr/>
        </p:nvCxnSpPr>
        <p:spPr>
          <a:xfrm>
            <a:off x="17512882" y="6598475"/>
            <a:ext cx="1552715" cy="67046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963656" y="9140730"/>
            <a:ext cx="0" cy="74076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095274" y="9140730"/>
            <a:ext cx="6810" cy="740763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413684" y="6606697"/>
            <a:ext cx="0" cy="3262985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753580" y="8027517"/>
            <a:ext cx="2420153" cy="1177788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smtClean="0"/>
              <a:t>Spark executor</a:t>
            </a:r>
            <a:endParaRPr lang="en-US" sz="3800" dirty="0"/>
          </a:p>
        </p:txBody>
      </p:sp>
      <p:sp>
        <p:nvSpPr>
          <p:cNvPr id="13" name="Rectangle 12"/>
          <p:cNvSpPr/>
          <p:nvPr/>
        </p:nvSpPr>
        <p:spPr>
          <a:xfrm>
            <a:off x="17885197" y="8027517"/>
            <a:ext cx="2420153" cy="1177788"/>
          </a:xfrm>
          <a:prstGeom prst="rect">
            <a:avLst/>
          </a:prstGeom>
          <a:ln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 smtClean="0"/>
              <a:t>Spark executor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8084445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ounded Rectangle 170"/>
          <p:cNvSpPr/>
          <p:nvPr/>
        </p:nvSpPr>
        <p:spPr>
          <a:xfrm>
            <a:off x="11582400" y="2438400"/>
            <a:ext cx="10972800" cy="7564892"/>
          </a:xfrm>
          <a:prstGeom prst="roundRect">
            <a:avLst>
              <a:gd name="adj" fmla="val 11363"/>
            </a:avLst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11901962" y="2721366"/>
            <a:ext cx="3547725" cy="2642413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1901962" y="5705494"/>
            <a:ext cx="7567741" cy="4012569"/>
          </a:xfrm>
          <a:prstGeom prst="roundRect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0" name="Rounded Rectangle 179"/>
          <p:cNvSpPr/>
          <p:nvPr/>
        </p:nvSpPr>
        <p:spPr>
          <a:xfrm>
            <a:off x="17650796" y="6126532"/>
            <a:ext cx="1148093" cy="29250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1" name="Rounded Rectangle 180"/>
          <p:cNvSpPr/>
          <p:nvPr/>
        </p:nvSpPr>
        <p:spPr>
          <a:xfrm>
            <a:off x="17832429" y="6295603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2" name="Rounded Rectangle 181"/>
          <p:cNvSpPr/>
          <p:nvPr/>
        </p:nvSpPr>
        <p:spPr>
          <a:xfrm>
            <a:off x="17832429" y="6991234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3" name="Rounded Rectangle 182"/>
          <p:cNvSpPr/>
          <p:nvPr/>
        </p:nvSpPr>
        <p:spPr>
          <a:xfrm>
            <a:off x="17832429" y="766569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17832429" y="8361322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13950458" y="2924434"/>
            <a:ext cx="1148093" cy="2200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6" name="Rounded Rectangle 185"/>
          <p:cNvSpPr/>
          <p:nvPr/>
        </p:nvSpPr>
        <p:spPr>
          <a:xfrm>
            <a:off x="14132090" y="3079220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7" name="Rounded Rectangle 186"/>
          <p:cNvSpPr/>
          <p:nvPr/>
        </p:nvSpPr>
        <p:spPr>
          <a:xfrm>
            <a:off x="14132090" y="377485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8" name="Rounded Rectangle 187"/>
          <p:cNvSpPr/>
          <p:nvPr/>
        </p:nvSpPr>
        <p:spPr>
          <a:xfrm>
            <a:off x="14132090" y="443622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89" name="Rounded Rectangle 188"/>
          <p:cNvSpPr/>
          <p:nvPr/>
        </p:nvSpPr>
        <p:spPr>
          <a:xfrm>
            <a:off x="17650796" y="2936075"/>
            <a:ext cx="1148093" cy="2200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0" name="Rounded Rectangle 189"/>
          <p:cNvSpPr/>
          <p:nvPr/>
        </p:nvSpPr>
        <p:spPr>
          <a:xfrm>
            <a:off x="17832429" y="3090862"/>
            <a:ext cx="789312" cy="50658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1" name="Rounded Rectangle 190"/>
          <p:cNvSpPr/>
          <p:nvPr/>
        </p:nvSpPr>
        <p:spPr>
          <a:xfrm>
            <a:off x="17832429" y="3786493"/>
            <a:ext cx="789312" cy="50658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2" name="Rounded Rectangle 191"/>
          <p:cNvSpPr/>
          <p:nvPr/>
        </p:nvSpPr>
        <p:spPr>
          <a:xfrm>
            <a:off x="17832429" y="4447863"/>
            <a:ext cx="789312" cy="50658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3" name="Rounded Rectangle 192"/>
          <p:cNvSpPr/>
          <p:nvPr/>
        </p:nvSpPr>
        <p:spPr>
          <a:xfrm>
            <a:off x="21082085" y="4746456"/>
            <a:ext cx="1148093" cy="2200069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21263720" y="4901245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21263720" y="5596876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21263720" y="6258244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197" name="Straight Arrow Connector 196"/>
          <p:cNvCxnSpPr>
            <a:stCxn id="190" idx="3"/>
            <a:endCxn id="194" idx="1"/>
          </p:cNvCxnSpPr>
          <p:nvPr/>
        </p:nvCxnSpPr>
        <p:spPr>
          <a:xfrm>
            <a:off x="18621741" y="3344155"/>
            <a:ext cx="2641975" cy="18103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8" name="Straight Arrow Connector 197"/>
          <p:cNvCxnSpPr>
            <a:stCxn id="191" idx="3"/>
            <a:endCxn id="195" idx="1"/>
          </p:cNvCxnSpPr>
          <p:nvPr/>
        </p:nvCxnSpPr>
        <p:spPr>
          <a:xfrm>
            <a:off x="18621741" y="4039786"/>
            <a:ext cx="2641975" cy="18103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99" name="Straight Arrow Connector 198"/>
          <p:cNvCxnSpPr>
            <a:stCxn id="192" idx="3"/>
            <a:endCxn id="196" idx="1"/>
          </p:cNvCxnSpPr>
          <p:nvPr/>
        </p:nvCxnSpPr>
        <p:spPr>
          <a:xfrm>
            <a:off x="18621741" y="4701156"/>
            <a:ext cx="2641975" cy="181038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0" name="Straight Arrow Connector 199"/>
          <p:cNvCxnSpPr>
            <a:stCxn id="187" idx="3"/>
            <a:endCxn id="191" idx="1"/>
          </p:cNvCxnSpPr>
          <p:nvPr/>
        </p:nvCxnSpPr>
        <p:spPr>
          <a:xfrm>
            <a:off x="14921403" y="4028146"/>
            <a:ext cx="2911024" cy="1164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1" name="Straight Arrow Connector 200"/>
          <p:cNvCxnSpPr>
            <a:stCxn id="186" idx="3"/>
            <a:endCxn id="190" idx="1"/>
          </p:cNvCxnSpPr>
          <p:nvPr/>
        </p:nvCxnSpPr>
        <p:spPr>
          <a:xfrm>
            <a:off x="14921403" y="3332513"/>
            <a:ext cx="2911024" cy="1164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3" name="Straight Arrow Connector 202"/>
          <p:cNvCxnSpPr>
            <a:stCxn id="181" idx="3"/>
            <a:endCxn id="194" idx="1"/>
          </p:cNvCxnSpPr>
          <p:nvPr/>
        </p:nvCxnSpPr>
        <p:spPr>
          <a:xfrm flipV="1">
            <a:off x="18621741" y="5154536"/>
            <a:ext cx="2641979" cy="139435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4" name="Straight Arrow Connector 203"/>
          <p:cNvCxnSpPr>
            <a:stCxn id="188" idx="3"/>
            <a:endCxn id="192" idx="1"/>
          </p:cNvCxnSpPr>
          <p:nvPr/>
        </p:nvCxnSpPr>
        <p:spPr>
          <a:xfrm>
            <a:off x="14921403" y="4689514"/>
            <a:ext cx="2911024" cy="1164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5" name="Straight Arrow Connector 204"/>
          <p:cNvCxnSpPr>
            <a:stCxn id="183" idx="3"/>
            <a:endCxn id="194" idx="1"/>
          </p:cNvCxnSpPr>
          <p:nvPr/>
        </p:nvCxnSpPr>
        <p:spPr>
          <a:xfrm flipV="1">
            <a:off x="18621741" y="5154537"/>
            <a:ext cx="2641979" cy="276444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9" name="Straight Arrow Connector 208"/>
          <p:cNvCxnSpPr>
            <a:stCxn id="181" idx="3"/>
            <a:endCxn id="195" idx="1"/>
          </p:cNvCxnSpPr>
          <p:nvPr/>
        </p:nvCxnSpPr>
        <p:spPr>
          <a:xfrm flipV="1">
            <a:off x="18621741" y="5850168"/>
            <a:ext cx="2641979" cy="69872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0" name="Straight Arrow Connector 209"/>
          <p:cNvCxnSpPr>
            <a:stCxn id="182" idx="3"/>
            <a:endCxn id="195" idx="1"/>
          </p:cNvCxnSpPr>
          <p:nvPr/>
        </p:nvCxnSpPr>
        <p:spPr>
          <a:xfrm flipV="1">
            <a:off x="18621741" y="5850167"/>
            <a:ext cx="2641979" cy="1394358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1" name="Straight Arrow Connector 210"/>
          <p:cNvCxnSpPr>
            <a:stCxn id="183" idx="3"/>
            <a:endCxn id="195" idx="1"/>
          </p:cNvCxnSpPr>
          <p:nvPr/>
        </p:nvCxnSpPr>
        <p:spPr>
          <a:xfrm flipV="1">
            <a:off x="18621741" y="5850167"/>
            <a:ext cx="2641979" cy="2068815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2" name="Straight Arrow Connector 211"/>
          <p:cNvCxnSpPr>
            <a:stCxn id="184" idx="3"/>
            <a:endCxn id="195" idx="1"/>
          </p:cNvCxnSpPr>
          <p:nvPr/>
        </p:nvCxnSpPr>
        <p:spPr>
          <a:xfrm flipV="1">
            <a:off x="18621741" y="5850168"/>
            <a:ext cx="2641979" cy="276444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3" name="Straight Arrow Connector 212"/>
          <p:cNvCxnSpPr>
            <a:stCxn id="182" idx="3"/>
            <a:endCxn id="194" idx="1"/>
          </p:cNvCxnSpPr>
          <p:nvPr/>
        </p:nvCxnSpPr>
        <p:spPr>
          <a:xfrm flipV="1">
            <a:off x="18621741" y="5154537"/>
            <a:ext cx="2641979" cy="208998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4" name="Straight Arrow Connector 213"/>
          <p:cNvCxnSpPr>
            <a:stCxn id="187" idx="3"/>
            <a:endCxn id="192" idx="1"/>
          </p:cNvCxnSpPr>
          <p:nvPr/>
        </p:nvCxnSpPr>
        <p:spPr>
          <a:xfrm>
            <a:off x="14921403" y="4028145"/>
            <a:ext cx="2911024" cy="673011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5" name="Straight Arrow Connector 214"/>
          <p:cNvCxnSpPr>
            <a:stCxn id="187" idx="3"/>
            <a:endCxn id="190" idx="1"/>
          </p:cNvCxnSpPr>
          <p:nvPr/>
        </p:nvCxnSpPr>
        <p:spPr>
          <a:xfrm flipV="1">
            <a:off x="14921403" y="3344155"/>
            <a:ext cx="2911024" cy="68399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6" name="Straight Arrow Connector 215"/>
          <p:cNvCxnSpPr>
            <a:stCxn id="188" idx="3"/>
            <a:endCxn id="191" idx="1"/>
          </p:cNvCxnSpPr>
          <p:nvPr/>
        </p:nvCxnSpPr>
        <p:spPr>
          <a:xfrm flipV="1">
            <a:off x="14921403" y="4039787"/>
            <a:ext cx="2911024" cy="649726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7" name="Straight Arrow Connector 216"/>
          <p:cNvCxnSpPr>
            <a:stCxn id="186" idx="3"/>
            <a:endCxn id="192" idx="1"/>
          </p:cNvCxnSpPr>
          <p:nvPr/>
        </p:nvCxnSpPr>
        <p:spPr>
          <a:xfrm>
            <a:off x="14921403" y="3332512"/>
            <a:ext cx="2911024" cy="136864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8" name="Straight Arrow Connector 217"/>
          <p:cNvCxnSpPr>
            <a:stCxn id="184" idx="3"/>
            <a:endCxn id="194" idx="1"/>
          </p:cNvCxnSpPr>
          <p:nvPr/>
        </p:nvCxnSpPr>
        <p:spPr>
          <a:xfrm flipV="1">
            <a:off x="18621741" y="5154536"/>
            <a:ext cx="2641979" cy="346007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19" name="Straight Arrow Connector 218"/>
          <p:cNvCxnSpPr>
            <a:stCxn id="181" idx="3"/>
            <a:endCxn id="196" idx="1"/>
          </p:cNvCxnSpPr>
          <p:nvPr/>
        </p:nvCxnSpPr>
        <p:spPr>
          <a:xfrm flipV="1">
            <a:off x="18621741" y="6511536"/>
            <a:ext cx="2641979" cy="373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0" name="Straight Arrow Connector 219"/>
          <p:cNvCxnSpPr>
            <a:stCxn id="182" idx="3"/>
            <a:endCxn id="196" idx="1"/>
          </p:cNvCxnSpPr>
          <p:nvPr/>
        </p:nvCxnSpPr>
        <p:spPr>
          <a:xfrm flipV="1">
            <a:off x="18621741" y="6511535"/>
            <a:ext cx="2641979" cy="73299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1" name="Straight Arrow Connector 220"/>
          <p:cNvCxnSpPr>
            <a:stCxn id="183" idx="3"/>
            <a:endCxn id="196" idx="1"/>
          </p:cNvCxnSpPr>
          <p:nvPr/>
        </p:nvCxnSpPr>
        <p:spPr>
          <a:xfrm flipV="1">
            <a:off x="18621741" y="6511535"/>
            <a:ext cx="2641979" cy="1407447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2" name="Straight Arrow Connector 221"/>
          <p:cNvCxnSpPr>
            <a:stCxn id="184" idx="3"/>
            <a:endCxn id="196" idx="1"/>
          </p:cNvCxnSpPr>
          <p:nvPr/>
        </p:nvCxnSpPr>
        <p:spPr>
          <a:xfrm flipV="1">
            <a:off x="18621741" y="6511536"/>
            <a:ext cx="2641979" cy="210307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23" name="TextBox 222"/>
          <p:cNvSpPr txBox="1"/>
          <p:nvPr/>
        </p:nvSpPr>
        <p:spPr>
          <a:xfrm>
            <a:off x="19756728" y="7655044"/>
            <a:ext cx="930462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join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337230" y="8842299"/>
            <a:ext cx="103622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filter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15490948" y="4716822"/>
            <a:ext cx="1718683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 err="1">
                <a:solidFill>
                  <a:sysClr val="windowText" lastClr="000000"/>
                </a:solidFill>
                <a:latin typeface="Arial"/>
                <a:cs typeface="Arial"/>
              </a:rPr>
              <a:t>groupBy</a:t>
            </a:r>
            <a:endParaRPr lang="en-US" sz="38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cxnSp>
        <p:nvCxnSpPr>
          <p:cNvPr id="226" name="Straight Arrow Connector 225"/>
          <p:cNvCxnSpPr>
            <a:stCxn id="188" idx="3"/>
            <a:endCxn id="190" idx="1"/>
          </p:cNvCxnSpPr>
          <p:nvPr/>
        </p:nvCxnSpPr>
        <p:spPr>
          <a:xfrm flipV="1">
            <a:off x="14921403" y="3344156"/>
            <a:ext cx="2911024" cy="13453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27" name="Straight Arrow Connector 226"/>
          <p:cNvCxnSpPr>
            <a:stCxn id="186" idx="3"/>
            <a:endCxn id="191" idx="1"/>
          </p:cNvCxnSpPr>
          <p:nvPr/>
        </p:nvCxnSpPr>
        <p:spPr>
          <a:xfrm>
            <a:off x="14921403" y="3332513"/>
            <a:ext cx="2911024" cy="707274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234" name="TextBox 233"/>
          <p:cNvSpPr txBox="1"/>
          <p:nvPr/>
        </p:nvSpPr>
        <p:spPr>
          <a:xfrm>
            <a:off x="20400025" y="9002248"/>
            <a:ext cx="161140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3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12168798" y="4582836"/>
            <a:ext cx="161140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1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12129439" y="8948713"/>
            <a:ext cx="161140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>
                    <a:lumMod val="50000"/>
                    <a:lumOff val="50000"/>
                  </a:sysClr>
                </a:solidFill>
                <a:latin typeface="Arial"/>
                <a:cs typeface="Arial"/>
              </a:rPr>
              <a:t>Stage 2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13170813" y="2704183"/>
            <a:ext cx="912919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A: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16824397" y="2606177"/>
            <a:ext cx="900095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B: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11936410" y="5762030"/>
            <a:ext cx="926983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C: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14205021" y="5762030"/>
            <a:ext cx="926983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algn="r"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D: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6884036" y="5744958"/>
            <a:ext cx="900095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chemeClr val="accent2"/>
                </a:solidFill>
                <a:latin typeface="Arial"/>
                <a:cs typeface="Arial"/>
              </a:rPr>
              <a:t>E: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20423944" y="4057021"/>
            <a:ext cx="872731" cy="804612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rgbClr val="333399"/>
                </a:solidFill>
                <a:latin typeface="Arial"/>
                <a:cs typeface="Arial"/>
              </a:rPr>
              <a:t>F: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17199228" y="10839536"/>
            <a:ext cx="797062" cy="514842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7990648" y="10702913"/>
            <a:ext cx="3269152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= cached partition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34523" y="10537220"/>
            <a:ext cx="913634" cy="1197580"/>
            <a:chOff x="4181818" y="5635708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635708"/>
              <a:ext cx="571867" cy="777635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800" kern="0" dirty="0">
                <a:solidFill>
                  <a:sysClr val="windowText" lastClr="000000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713996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800" kern="0" dirty="0">
                <a:solidFill>
                  <a:sysClr val="window" lastClr="FFFFFF"/>
                </a:solidFill>
                <a:latin typeface="Arial"/>
                <a:ea typeface="+mn-ea"/>
                <a:cs typeface="Aria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065833"/>
              <a:ext cx="393158" cy="256220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21770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800" kern="0" dirty="0">
                <a:solidFill>
                  <a:sysClr val="window" lastClr="FFFFFF"/>
                </a:solidFill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4677197" y="10702913"/>
            <a:ext cx="1456191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= RDD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5160083" y="6126532"/>
            <a:ext cx="1148093" cy="29250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15341715" y="6295603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5341715" y="6991234"/>
            <a:ext cx="789312" cy="506583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15341715" y="7665691"/>
            <a:ext cx="789312" cy="506583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5341715" y="8361322"/>
            <a:ext cx="789312" cy="506583"/>
          </a:xfrm>
          <a:prstGeom prst="roundRect">
            <a:avLst/>
          </a:prstGeom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cs typeface="Arial"/>
            </a:endParaRPr>
          </a:p>
        </p:txBody>
      </p:sp>
      <p:cxnSp>
        <p:nvCxnSpPr>
          <p:cNvPr id="202" name="Straight Arrow Connector 201"/>
          <p:cNvCxnSpPr>
            <a:stCxn id="90" idx="3"/>
            <a:endCxn id="182" idx="1"/>
          </p:cNvCxnSpPr>
          <p:nvPr/>
        </p:nvCxnSpPr>
        <p:spPr>
          <a:xfrm>
            <a:off x="16131028" y="7244525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6" name="Straight Arrow Connector 205"/>
          <p:cNvCxnSpPr>
            <a:stCxn id="89" idx="3"/>
            <a:endCxn id="181" idx="1"/>
          </p:cNvCxnSpPr>
          <p:nvPr/>
        </p:nvCxnSpPr>
        <p:spPr>
          <a:xfrm>
            <a:off x="16131028" y="6548894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7" name="Straight Arrow Connector 206"/>
          <p:cNvCxnSpPr>
            <a:stCxn id="91" idx="3"/>
            <a:endCxn id="183" idx="1"/>
          </p:cNvCxnSpPr>
          <p:nvPr/>
        </p:nvCxnSpPr>
        <p:spPr>
          <a:xfrm>
            <a:off x="16131028" y="7918982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208" name="Straight Arrow Connector 207"/>
          <p:cNvCxnSpPr>
            <a:stCxn id="92" idx="3"/>
            <a:endCxn id="184" idx="1"/>
          </p:cNvCxnSpPr>
          <p:nvPr/>
        </p:nvCxnSpPr>
        <p:spPr>
          <a:xfrm>
            <a:off x="16131028" y="8614613"/>
            <a:ext cx="1701401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97" name="Rounded Rectangle 96"/>
          <p:cNvSpPr/>
          <p:nvPr/>
        </p:nvSpPr>
        <p:spPr>
          <a:xfrm>
            <a:off x="12705203" y="6126532"/>
            <a:ext cx="1148093" cy="292509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Text" lastClr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12886836" y="6295603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2886836" y="6991234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2886836" y="7665691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12886836" y="8361322"/>
            <a:ext cx="789312" cy="50658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 defTabSz="21770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800" kern="0" dirty="0">
              <a:solidFill>
                <a:sysClr val="window" lastClr="FFFFFF"/>
              </a:solidFill>
              <a:latin typeface="Arial"/>
              <a:ea typeface="+mn-ea"/>
              <a:cs typeface="Arial"/>
            </a:endParaRPr>
          </a:p>
        </p:txBody>
      </p:sp>
      <p:cxnSp>
        <p:nvCxnSpPr>
          <p:cNvPr id="102" name="Straight Arrow Connector 101"/>
          <p:cNvCxnSpPr>
            <a:stCxn id="99" idx="3"/>
            <a:endCxn id="90" idx="1"/>
          </p:cNvCxnSpPr>
          <p:nvPr/>
        </p:nvCxnSpPr>
        <p:spPr>
          <a:xfrm>
            <a:off x="13676146" y="7244525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3" name="Straight Arrow Connector 102"/>
          <p:cNvCxnSpPr>
            <a:stCxn id="98" idx="3"/>
            <a:endCxn id="89" idx="1"/>
          </p:cNvCxnSpPr>
          <p:nvPr/>
        </p:nvCxnSpPr>
        <p:spPr>
          <a:xfrm>
            <a:off x="13676146" y="6548894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4" name="Straight Arrow Connector 103"/>
          <p:cNvCxnSpPr>
            <a:stCxn id="100" idx="3"/>
            <a:endCxn id="91" idx="1"/>
          </p:cNvCxnSpPr>
          <p:nvPr/>
        </p:nvCxnSpPr>
        <p:spPr>
          <a:xfrm>
            <a:off x="13676146" y="7918982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cxnSp>
        <p:nvCxnSpPr>
          <p:cNvPr id="105" name="Straight Arrow Connector 104"/>
          <p:cNvCxnSpPr>
            <a:stCxn id="101" idx="3"/>
            <a:endCxn id="92" idx="1"/>
          </p:cNvCxnSpPr>
          <p:nvPr/>
        </p:nvCxnSpPr>
        <p:spPr>
          <a:xfrm>
            <a:off x="13676146" y="8614613"/>
            <a:ext cx="1665568" cy="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/>
            <a:tailEnd type="triangle" w="lg" len="lg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3946342" y="8836383"/>
            <a:ext cx="1054958" cy="805679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pPr defTabSz="21770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800" kern="0" dirty="0">
                <a:solidFill>
                  <a:sysClr val="windowText" lastClr="000000"/>
                </a:solidFill>
                <a:latin typeface="Arial"/>
                <a:cs typeface="Arial"/>
              </a:rPr>
              <a:t>map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Scheduler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9800" y="2552700"/>
            <a:ext cx="10109200" cy="9690100"/>
          </a:xfrm>
        </p:spPr>
        <p:txBody>
          <a:bodyPr/>
          <a:lstStyle/>
          <a:p>
            <a:r>
              <a:rPr lang="en-US" dirty="0" smtClean="0"/>
              <a:t>Supports </a:t>
            </a:r>
            <a:r>
              <a:rPr lang="en-US" dirty="0"/>
              <a:t>general task graphs</a:t>
            </a:r>
          </a:p>
          <a:p>
            <a:r>
              <a:rPr lang="en-US" dirty="0"/>
              <a:t>Pipelines functions where possible</a:t>
            </a:r>
          </a:p>
          <a:p>
            <a:r>
              <a:rPr lang="en-US" dirty="0"/>
              <a:t>Cache-aware data </a:t>
            </a:r>
            <a:r>
              <a:rPr lang="en-US" dirty="0" smtClean="0"/>
              <a:t>reuse &amp; locality</a:t>
            </a:r>
          </a:p>
          <a:p>
            <a:r>
              <a:rPr lang="en-US" dirty="0" smtClean="0"/>
              <a:t>Partitioning</a:t>
            </a:r>
            <a:r>
              <a:rPr lang="en-US" dirty="0"/>
              <a:t>-aware to avoid shuffles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85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Compatibility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can read/write to any storage system / format that has a plugin for Hadoop!</a:t>
            </a:r>
          </a:p>
          <a:p>
            <a:pPr lvl="1"/>
            <a:r>
              <a:rPr lang="en-US" dirty="0" smtClean="0"/>
              <a:t>Examples: HDFS, S3, </a:t>
            </a:r>
            <a:r>
              <a:rPr lang="en-US" dirty="0" err="1" smtClean="0"/>
              <a:t>HBase</a:t>
            </a:r>
            <a:r>
              <a:rPr lang="en-US" dirty="0" smtClean="0"/>
              <a:t>, Cassandra, Avro,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pPr lvl="1"/>
            <a:r>
              <a:rPr lang="en-US" dirty="0" smtClean="0"/>
              <a:t>Reuses </a:t>
            </a:r>
            <a:r>
              <a:rPr lang="en-US" dirty="0" err="1" smtClean="0"/>
              <a:t>Hadoop’s</a:t>
            </a:r>
            <a:r>
              <a:rPr lang="en-US" dirty="0" smtClean="0"/>
              <a:t> </a:t>
            </a:r>
            <a:r>
              <a:rPr lang="en-US" dirty="0" err="1" smtClean="0"/>
              <a:t>InputFormat</a:t>
            </a:r>
            <a:r>
              <a:rPr lang="en-US" dirty="0" smtClean="0"/>
              <a:t> and </a:t>
            </a:r>
            <a:r>
              <a:rPr lang="en-US" dirty="0" err="1" smtClean="0"/>
              <a:t>OutputFormat</a:t>
            </a:r>
            <a:r>
              <a:rPr lang="en-US" dirty="0" smtClean="0"/>
              <a:t> APIs</a:t>
            </a:r>
          </a:p>
          <a:p>
            <a:r>
              <a:rPr lang="en-US" dirty="0" smtClean="0"/>
              <a:t>APIs like </a:t>
            </a:r>
            <a:r>
              <a:rPr lang="en-US" sz="4100" dirty="0" err="1" smtClean="0">
                <a:latin typeface="Consolas"/>
                <a:cs typeface="Consolas"/>
              </a:rPr>
              <a:t>SparkContext.textFile</a:t>
            </a:r>
            <a:r>
              <a:rPr lang="en-US" dirty="0" smtClean="0"/>
              <a:t> support </a:t>
            </a:r>
            <a:r>
              <a:rPr lang="en-US" dirty="0" err="1" smtClean="0"/>
              <a:t>filesystems</a:t>
            </a:r>
            <a:r>
              <a:rPr lang="en-US" dirty="0" smtClean="0"/>
              <a:t>, while </a:t>
            </a:r>
            <a:r>
              <a:rPr lang="en-US" sz="4100" dirty="0" err="1" smtClean="0">
                <a:latin typeface="Consolas"/>
                <a:cs typeface="Consolas"/>
              </a:rPr>
              <a:t>SparkContext.hadoopRDD</a:t>
            </a:r>
            <a:r>
              <a:rPr lang="en-US" dirty="0" smtClean="0"/>
              <a:t> allows passing any Hadoop </a:t>
            </a:r>
            <a:r>
              <a:rPr lang="en-US" dirty="0" err="1" smtClean="0"/>
              <a:t>JobConf</a:t>
            </a:r>
            <a:r>
              <a:rPr lang="en-US" dirty="0" smtClean="0"/>
              <a:t> to configure an input source</a:t>
            </a:r>
          </a:p>
        </p:txBody>
      </p:sp>
    </p:spTree>
    <p:extLst>
      <p:ext uri="{BB962C8B-B14F-4D97-AF65-F5344CB8AC3E}">
        <p14:creationId xmlns:p14="http://schemas.microsoft.com/office/powerpoint/2010/main" val="273094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5086886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64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nsolas"/>
              </a:rPr>
              <a:t>Requires Java 6+, </a:t>
            </a:r>
            <a:r>
              <a:rPr lang="en-US" dirty="0" err="1" smtClean="0">
                <a:cs typeface="Consolas"/>
              </a:rPr>
              <a:t>Scala</a:t>
            </a:r>
            <a:r>
              <a:rPr lang="en-US" dirty="0" smtClean="0">
                <a:cs typeface="Consolas"/>
              </a:rPr>
              <a:t> 2.9.2</a:t>
            </a:r>
          </a:p>
          <a:p>
            <a:pPr marL="1399032" lvl="1" indent="0">
              <a:spcBef>
                <a:spcPts val="3000"/>
              </a:spcBef>
              <a:buNone/>
            </a:pP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 clone </a:t>
            </a: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://</a:t>
            </a:r>
            <a:r>
              <a:rPr lang="en-US" sz="4000" dirty="0" err="1">
                <a:latin typeface="Consolas"/>
                <a:cs typeface="Consolas"/>
              </a:rPr>
              <a:t>github.com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mesos</a:t>
            </a:r>
            <a:r>
              <a:rPr lang="en-US" sz="4000" dirty="0">
                <a:latin typeface="Consolas"/>
                <a:cs typeface="Consolas"/>
              </a:rPr>
              <a:t>/spark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cd spark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smtClean="0">
                <a:latin typeface="Consolas"/>
                <a:cs typeface="Consolas"/>
              </a:rPr>
              <a:t>package</a:t>
            </a:r>
            <a:endParaRPr lang="en-US" sz="4000" dirty="0">
              <a:latin typeface="Consolas"/>
              <a:cs typeface="Consolas"/>
            </a:endParaRPr>
          </a:p>
          <a:p>
            <a:pPr marL="1399032" lvl="1" indent="0">
              <a:spcBef>
                <a:spcPts val="3000"/>
              </a:spcBef>
              <a:buNone/>
            </a:pPr>
            <a:r>
              <a:rPr lang="en-US" sz="4000" dirty="0" smtClean="0">
                <a:solidFill>
                  <a:srgbClr val="008040"/>
                </a:solidFill>
                <a:latin typeface="Consolas"/>
                <a:cs typeface="Consolas"/>
              </a:rPr>
              <a:t># Optional: publish to </a:t>
            </a:r>
            <a: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  <a:t>local Maven cache</a:t>
            </a:r>
            <a:br>
              <a:rPr lang="en-US" sz="4000" dirty="0">
                <a:solidFill>
                  <a:srgbClr val="008040"/>
                </a:solidFill>
                <a:latin typeface="Consolas"/>
                <a:cs typeface="Consolas"/>
              </a:rPr>
            </a:b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sbt</a:t>
            </a:r>
            <a:r>
              <a:rPr lang="en-US" sz="4000" dirty="0">
                <a:latin typeface="Consolas"/>
                <a:cs typeface="Consolas"/>
              </a:rPr>
              <a:t> publish-local</a:t>
            </a:r>
          </a:p>
        </p:txBody>
      </p:sp>
    </p:spTree>
    <p:extLst>
      <p:ext uri="{BB962C8B-B14F-4D97-AF65-F5344CB8AC3E}">
        <p14:creationId xmlns:p14="http://schemas.microsoft.com/office/powerpoint/2010/main" val="7074840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Spark to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and Java: add a Maven dependency on</a:t>
            </a:r>
          </a:p>
          <a:p>
            <a:pPr marL="960120" indent="0">
              <a:buNone/>
            </a:pPr>
            <a:r>
              <a:rPr lang="en-US" dirty="0" err="1" smtClean="0"/>
              <a:t>groupId</a:t>
            </a:r>
            <a:r>
              <a:rPr lang="en-US" dirty="0" smtClean="0"/>
              <a:t>:   	</a:t>
            </a:r>
            <a:r>
              <a:rPr lang="en-US" dirty="0" err="1" smtClean="0">
                <a:latin typeface="Consolas"/>
                <a:cs typeface="Consolas"/>
              </a:rPr>
              <a:t>org.spark</a:t>
            </a:r>
            <a:r>
              <a:rPr lang="en-US" dirty="0" smtClean="0">
                <a:latin typeface="Consolas"/>
                <a:cs typeface="Consolas"/>
              </a:rPr>
              <a:t>-project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err="1" smtClean="0"/>
              <a:t>artifactId</a:t>
            </a:r>
            <a:r>
              <a:rPr lang="en-US" dirty="0" smtClean="0"/>
              <a:t>:	</a:t>
            </a:r>
            <a:r>
              <a:rPr lang="en-US" dirty="0" smtClean="0">
                <a:latin typeface="Consolas"/>
                <a:cs typeface="Consolas"/>
              </a:rPr>
              <a:t>spark-core_2.9.1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version:   	</a:t>
            </a:r>
            <a:r>
              <a:rPr lang="en-US" dirty="0" smtClean="0">
                <a:latin typeface="Consolas"/>
                <a:cs typeface="Consolas"/>
              </a:rPr>
              <a:t>0.7.0-SNAPSHOT</a:t>
            </a:r>
          </a:p>
          <a:p>
            <a:endParaRPr lang="en-US" dirty="0" smtClean="0"/>
          </a:p>
          <a:p>
            <a:r>
              <a:rPr lang="en-US" dirty="0" smtClean="0"/>
              <a:t>Python: run program with our </a:t>
            </a:r>
            <a:r>
              <a:rPr lang="en-US" dirty="0" err="1" smtClean="0">
                <a:latin typeface="Consolas"/>
                <a:cs typeface="Consolas"/>
              </a:rPr>
              <a:t>pyspark</a:t>
            </a:r>
            <a:r>
              <a:rPr lang="en-US" dirty="0" smtClean="0"/>
              <a:t> script</a:t>
            </a:r>
            <a:endParaRPr lang="en-US" dirty="0"/>
          </a:p>
          <a:p>
            <a:pPr marL="960120" indent="0">
              <a:buNone/>
            </a:pP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619853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3022600" y="6324600"/>
            <a:ext cx="20523200" cy="295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800" b="1" dirty="0" smtClean="0">
                <a:latin typeface="Consolas"/>
                <a:cs typeface="Consolas"/>
              </a:rPr>
              <a:t>import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 smtClean="0">
                <a:latin typeface="Consolas"/>
                <a:cs typeface="Consolas"/>
              </a:rPr>
              <a:t>spark.api.java.JavaSparkContext</a:t>
            </a:r>
            <a:r>
              <a:rPr lang="en-US" sz="3800" dirty="0" smtClean="0">
                <a:latin typeface="Consolas"/>
                <a:cs typeface="Consolas"/>
              </a:rPr>
              <a:t>;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endParaRPr lang="en-US" sz="3800" b="1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r>
              <a:rPr lang="en-US" sz="3800" dirty="0" err="1" smtClean="0">
                <a:latin typeface="Consolas"/>
                <a:cs typeface="Consolas"/>
              </a:rPr>
              <a:t>JavaSparkContext</a:t>
            </a:r>
            <a:r>
              <a:rPr lang="en-US" sz="3800" dirty="0" smtClean="0">
                <a:latin typeface="Consolas"/>
                <a:cs typeface="Consolas"/>
              </a:rPr>
              <a:t> </a:t>
            </a:r>
            <a:r>
              <a:rPr lang="en-US" sz="3800" dirty="0" err="1" smtClean="0">
                <a:latin typeface="Consolas"/>
                <a:cs typeface="Consolas"/>
              </a:rPr>
              <a:t>sc</a:t>
            </a:r>
            <a:r>
              <a:rPr lang="en-US" sz="3800" dirty="0" smtClean="0">
                <a:latin typeface="Consolas"/>
                <a:cs typeface="Consolas"/>
              </a:rPr>
              <a:t> = </a:t>
            </a:r>
            <a:r>
              <a:rPr lang="en-US" sz="3800" b="1" dirty="0" smtClean="0">
                <a:latin typeface="Consolas"/>
                <a:cs typeface="Consolas"/>
              </a:rPr>
              <a:t>new</a:t>
            </a:r>
            <a:r>
              <a:rPr lang="en-US" sz="3800" dirty="0" smtClean="0">
                <a:latin typeface="Consolas"/>
                <a:cs typeface="Consolas"/>
              </a:rPr>
              <a:t> </a:t>
            </a:r>
            <a:r>
              <a:rPr lang="en-US" sz="3800" dirty="0" err="1" smtClean="0">
                <a:latin typeface="Consolas"/>
                <a:cs typeface="Consolas"/>
              </a:rPr>
              <a:t>JavaSparkContext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    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latin typeface="Consolas"/>
                <a:cs typeface="Consolas"/>
              </a:rPr>
              <a:t>, 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3800" dirty="0" smtClean="0">
                <a:latin typeface="Consolas"/>
                <a:cs typeface="Consolas"/>
              </a:rPr>
              <a:t>,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, new String[] {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chemeClr val="tx1"/>
                </a:solidFill>
                <a:latin typeface="Consolas"/>
                <a:cs typeface="Consolas"/>
              </a:rPr>
              <a:t>}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3800" dirty="0" smtClean="0">
                <a:latin typeface="Consolas"/>
                <a:cs typeface="Consolas"/>
              </a:rPr>
              <a:t>);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endParaRPr lang="en-US" sz="3800" dirty="0">
              <a:latin typeface="Consolas"/>
              <a:cs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2987676"/>
            <a:ext cx="20523200" cy="29559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800" b="1" dirty="0">
                <a:latin typeface="Consolas"/>
                <a:cs typeface="Consolas"/>
              </a:rPr>
              <a:t>import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spark.SparkContext</a:t>
            </a:r>
            <a:endParaRPr lang="en-US" sz="38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800" b="1" dirty="0">
                <a:latin typeface="Consolas"/>
                <a:cs typeface="Consolas"/>
              </a:rPr>
              <a:t>import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spark.SparkContext</a:t>
            </a:r>
            <a:r>
              <a:rPr lang="en-US" sz="3800" dirty="0">
                <a:latin typeface="Consolas"/>
                <a:cs typeface="Consolas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endParaRPr lang="en-US" sz="38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800" b="1" dirty="0" err="1">
                <a:latin typeface="Consolas"/>
                <a:cs typeface="Consolas"/>
              </a:rPr>
              <a:t>val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sc</a:t>
            </a:r>
            <a:r>
              <a:rPr lang="en-US" sz="3800" dirty="0">
                <a:latin typeface="Consolas"/>
                <a:cs typeface="Consolas"/>
              </a:rPr>
              <a:t> = </a:t>
            </a:r>
            <a:r>
              <a:rPr lang="en-US" sz="3800" b="1" dirty="0">
                <a:latin typeface="Consolas"/>
                <a:cs typeface="Consolas"/>
              </a:rPr>
              <a:t>new</a:t>
            </a:r>
            <a:r>
              <a:rPr lang="en-US" sz="3800" dirty="0">
                <a:latin typeface="Consolas"/>
                <a:cs typeface="Consolas"/>
              </a:rPr>
              <a:t> </a:t>
            </a:r>
            <a:r>
              <a:rPr lang="en-US" sz="3800" dirty="0" err="1">
                <a:latin typeface="Consolas"/>
                <a:cs typeface="Consolas"/>
              </a:rPr>
              <a:t>SparkContext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latin typeface="Consolas"/>
                <a:cs typeface="Consolas"/>
              </a:rPr>
              <a:t>, 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3800" dirty="0">
                <a:latin typeface="Consolas"/>
                <a:cs typeface="Consolas"/>
              </a:rPr>
              <a:t>,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3800" dirty="0" err="1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lang="en-US" sz="3800" dirty="0" err="1">
                <a:solidFill>
                  <a:srgbClr val="000000"/>
                </a:solidFill>
                <a:latin typeface="Consolas"/>
                <a:cs typeface="Consolas"/>
              </a:rPr>
              <a:t>Seq</a:t>
            </a:r>
            <a:r>
              <a:rPr lang="en-US" sz="38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app.jar</a:t>
            </a:r>
            <a:r>
              <a:rPr lang="en-US" sz="38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3800" dirty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3800" dirty="0">
              <a:latin typeface="Consolas"/>
              <a:cs typeface="Consolas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7897331" y="6019800"/>
            <a:ext cx="4836235" cy="1532384"/>
          </a:xfrm>
          <a:prstGeom prst="wedgeRectCallout">
            <a:avLst>
              <a:gd name="adj1" fmla="val 28562"/>
              <a:gd name="adj2" fmla="val -9076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4000" dirty="0" smtClean="0"/>
              <a:t>Cluster </a:t>
            </a:r>
            <a:r>
              <a:rPr lang="en-US" sz="4000" dirty="0"/>
              <a:t>URL</a:t>
            </a:r>
            <a:r>
              <a:rPr lang="en-US" sz="4000" dirty="0" smtClean="0"/>
              <a:t>, or </a:t>
            </a:r>
            <a:r>
              <a:rPr lang="en-US" sz="4000" dirty="0"/>
              <a:t>local / local[N]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13062773" y="6019800"/>
            <a:ext cx="2032993" cy="1532384"/>
          </a:xfrm>
          <a:prstGeom prst="wedgeRectCallout">
            <a:avLst>
              <a:gd name="adj1" fmla="val -9207"/>
              <a:gd name="adj2" fmla="val -88413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4000" dirty="0" smtClean="0"/>
              <a:t>App name</a:t>
            </a:r>
            <a:endParaRPr lang="en-US" sz="4000" dirty="0"/>
          </a:p>
        </p:txBody>
      </p:sp>
      <p:sp>
        <p:nvSpPr>
          <p:cNvPr id="7" name="Rectangular Callout 6"/>
          <p:cNvSpPr/>
          <p:nvPr/>
        </p:nvSpPr>
        <p:spPr>
          <a:xfrm>
            <a:off x="15376987" y="6019800"/>
            <a:ext cx="4045847" cy="1532384"/>
          </a:xfrm>
          <a:prstGeom prst="wedgeRectCallout">
            <a:avLst>
              <a:gd name="adj1" fmla="val -25426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Spark install path on cluster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9698363" y="6019800"/>
            <a:ext cx="4543906" cy="1532384"/>
          </a:xfrm>
          <a:prstGeom prst="wedgeRectCallout">
            <a:avLst>
              <a:gd name="adj1" fmla="val -31673"/>
              <a:gd name="adj2" fmla="val -88555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000" dirty="0"/>
              <a:t>List of JARs with </a:t>
            </a:r>
            <a:r>
              <a:rPr lang="en-US" sz="4000" dirty="0" smtClean="0"/>
              <a:t>app </a:t>
            </a:r>
            <a:r>
              <a:rPr lang="en-US" sz="4000" dirty="0"/>
              <a:t>code (to ship)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dirty="0" err="1" smtClean="0"/>
              <a:t>SparkContext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933389" y="3684051"/>
            <a:ext cx="1994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Scala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762169" y="708213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Java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022600" y="9448800"/>
            <a:ext cx="20523200" cy="295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800" b="1" dirty="0">
                <a:latin typeface="Consolas"/>
                <a:cs typeface="Consolas"/>
              </a:rPr>
              <a:t>from </a:t>
            </a:r>
            <a:r>
              <a:rPr lang="en-US" sz="3800" dirty="0" err="1">
                <a:latin typeface="Consolas"/>
                <a:cs typeface="Consolas"/>
              </a:rPr>
              <a:t>pyspark</a:t>
            </a:r>
            <a:r>
              <a:rPr lang="en-US" sz="3800" b="1" dirty="0">
                <a:latin typeface="Consolas"/>
                <a:cs typeface="Consolas"/>
              </a:rPr>
              <a:t> import </a:t>
            </a:r>
            <a:r>
              <a:rPr lang="en-US" sz="3800" dirty="0" err="1" smtClean="0">
                <a:latin typeface="Consolas"/>
                <a:cs typeface="Consolas"/>
              </a:rPr>
              <a:t>SparkContext</a:t>
            </a:r>
            <a:endParaRPr lang="en-US" sz="3800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800" b="1" dirty="0" smtClean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r>
              <a:rPr lang="en-US" sz="3800" dirty="0" err="1" smtClean="0">
                <a:latin typeface="Consolas"/>
                <a:cs typeface="Consolas"/>
              </a:rPr>
              <a:t>sc</a:t>
            </a:r>
            <a:r>
              <a:rPr lang="en-US" sz="3800" dirty="0" smtClean="0">
                <a:latin typeface="Consolas"/>
                <a:cs typeface="Consolas"/>
              </a:rPr>
              <a:t> = </a:t>
            </a:r>
            <a:r>
              <a:rPr lang="en-US" sz="3800" dirty="0" err="1" smtClean="0">
                <a:latin typeface="Consolas"/>
                <a:cs typeface="Consolas"/>
              </a:rPr>
              <a:t>SparkContext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masterUrl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latin typeface="Consolas"/>
                <a:cs typeface="Consolas"/>
              </a:rPr>
              <a:t>, 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“name”</a:t>
            </a:r>
            <a:r>
              <a:rPr lang="en-US" sz="3800" dirty="0" smtClean="0">
                <a:latin typeface="Consolas"/>
                <a:cs typeface="Consolas"/>
              </a:rPr>
              <a:t>,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 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sparkHome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, [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800" dirty="0" err="1" smtClean="0">
                <a:solidFill>
                  <a:srgbClr val="000090"/>
                </a:solidFill>
                <a:latin typeface="Consolas"/>
                <a:cs typeface="Consolas"/>
              </a:rPr>
              <a:t>library.py</a:t>
            </a:r>
            <a:r>
              <a:rPr lang="en-US" sz="3800" dirty="0" smtClean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3800" dirty="0" smtClean="0">
                <a:solidFill>
                  <a:schemeClr val="tx1"/>
                </a:solidFill>
                <a:latin typeface="Consolas"/>
                <a:cs typeface="Consolas"/>
              </a:rPr>
              <a:t>]</a:t>
            </a:r>
            <a:r>
              <a:rPr lang="en-US" sz="38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3800" dirty="0" smtClean="0">
                <a:latin typeface="Consolas"/>
                <a:cs typeface="Consolas"/>
              </a:rPr>
              <a:t>)</a:t>
            </a:r>
          </a:p>
          <a:p>
            <a:pPr marL="0" indent="0">
              <a:spcBef>
                <a:spcPts val="0"/>
              </a:spcBef>
              <a:buFont typeface="Wingdings" charset="0"/>
              <a:buNone/>
            </a:pPr>
            <a:endParaRPr lang="en-US" sz="3800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225429" y="10222211"/>
            <a:ext cx="335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Python</a:t>
            </a:r>
            <a:endParaRPr lang="en-US" sz="5400" b="1" dirty="0">
              <a:solidFill>
                <a:schemeClr val="accent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492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/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import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spark.SparkContext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import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spark.SparkContext</a:t>
            </a:r>
            <a:r>
              <a:rPr lang="en-US" sz="4000" dirty="0">
                <a:latin typeface="Consolas"/>
                <a:cs typeface="Consolas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object </a:t>
            </a:r>
            <a:r>
              <a:rPr lang="en-US" sz="4000" dirty="0" err="1">
                <a:latin typeface="Consolas"/>
                <a:cs typeface="Consolas"/>
              </a:rPr>
              <a:t>WordCount</a:t>
            </a:r>
            <a:r>
              <a:rPr lang="en-US" sz="4000" dirty="0">
                <a:latin typeface="Consolas"/>
                <a:cs typeface="Consolas"/>
              </a:rPr>
              <a:t> {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</a:t>
            </a:r>
            <a:r>
              <a:rPr lang="en-US" sz="4000" b="1" dirty="0" err="1">
                <a:latin typeface="Consolas"/>
                <a:cs typeface="Consolas"/>
              </a:rPr>
              <a:t>def</a:t>
            </a:r>
            <a:r>
              <a:rPr lang="en-US" sz="4000" dirty="0">
                <a:latin typeface="Consolas"/>
                <a:cs typeface="Consolas"/>
              </a:rPr>
              <a:t> main(</a:t>
            </a:r>
            <a:r>
              <a:rPr lang="en-US" sz="4000" dirty="0" err="1">
                <a:latin typeface="Consolas"/>
                <a:cs typeface="Consolas"/>
              </a:rPr>
              <a:t>args</a:t>
            </a:r>
            <a:r>
              <a:rPr lang="en-US" sz="4000" dirty="0">
                <a:latin typeface="Consolas"/>
                <a:cs typeface="Consolas"/>
              </a:rPr>
              <a:t>: Array[String]) {</a:t>
            </a:r>
            <a:endParaRPr lang="en-US" sz="40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>
                <a:latin typeface="Consolas"/>
                <a:cs typeface="Consolas"/>
              </a:rPr>
              <a:t>    </a:t>
            </a:r>
            <a:r>
              <a:rPr lang="en-US" sz="4000" b="1" dirty="0" err="1">
                <a:latin typeface="Consolas"/>
                <a:cs typeface="Consolas"/>
              </a:rPr>
              <a:t>val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sc</a:t>
            </a:r>
            <a:r>
              <a:rPr lang="en-US" sz="4000" dirty="0">
                <a:latin typeface="Consolas"/>
                <a:cs typeface="Consolas"/>
              </a:rPr>
              <a:t> = </a:t>
            </a:r>
            <a:r>
              <a:rPr lang="en-US" sz="4000" b="1" dirty="0">
                <a:latin typeface="Consolas"/>
                <a:cs typeface="Consolas"/>
              </a:rPr>
              <a:t>new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SparkContext</a:t>
            </a:r>
            <a:r>
              <a:rPr lang="en-US" sz="4000" dirty="0" smtClean="0"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local”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 err="1">
                <a:latin typeface="Consolas"/>
                <a:cs typeface="Consolas"/>
              </a:rPr>
              <a:t>args</a:t>
            </a:r>
            <a:r>
              <a:rPr lang="en-US" sz="4000" dirty="0">
                <a:latin typeface="Consolas"/>
                <a:cs typeface="Consolas"/>
              </a:rPr>
              <a:t>(0), </a:t>
            </a:r>
            <a:r>
              <a:rPr lang="en-US" sz="4000" dirty="0" err="1">
                <a:latin typeface="Consolas"/>
                <a:cs typeface="Consolas"/>
              </a:rPr>
              <a:t>Seq</a:t>
            </a:r>
            <a:r>
              <a:rPr lang="en-US" sz="4000" dirty="0">
                <a:latin typeface="Consolas"/>
                <a:cs typeface="Consolas"/>
              </a:rPr>
              <a:t>(</a:t>
            </a:r>
            <a:r>
              <a:rPr lang="en-US" sz="4000" dirty="0" err="1">
                <a:latin typeface="Consolas"/>
                <a:cs typeface="Consolas"/>
              </a:rPr>
              <a:t>args</a:t>
            </a:r>
            <a:r>
              <a:rPr lang="en-US" sz="4000" dirty="0">
                <a:latin typeface="Consolas"/>
                <a:cs typeface="Consolas"/>
              </a:rPr>
              <a:t>(1)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4000" b="1" dirty="0" err="1">
                <a:solidFill>
                  <a:srgbClr val="000000"/>
                </a:solidFill>
                <a:latin typeface="Consolas"/>
                <a:cs typeface="Consolas"/>
              </a:rPr>
              <a:t>val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lines 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(2))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_.split(“ ”)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.</a:t>
            </a:r>
            <a:r>
              <a:rPr lang="en-US" sz="4000" dirty="0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word =&gt; (word, 1)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_ + _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     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args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(3))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</a:t>
            </a:r>
            <a:r>
              <a:rPr lang="en-US" dirty="0" err="1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221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35276"/>
            <a:ext cx="21945600" cy="844232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4000" b="1" dirty="0" smtClean="0">
                <a:latin typeface="Consolas"/>
                <a:cs typeface="Consolas"/>
              </a:rPr>
              <a:t>import </a:t>
            </a:r>
            <a:r>
              <a:rPr lang="en-US" sz="4000" dirty="0" smtClean="0">
                <a:latin typeface="Consolas"/>
                <a:cs typeface="Consolas"/>
              </a:rPr>
              <a:t>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b="1" dirty="0" smtClean="0">
                <a:latin typeface="Consolas"/>
                <a:cs typeface="Consolas"/>
              </a:rPr>
              <a:t>from </a:t>
            </a:r>
            <a:r>
              <a:rPr lang="en-US" sz="4000" dirty="0" err="1" smtClean="0">
                <a:latin typeface="Consolas"/>
                <a:cs typeface="Consolas"/>
              </a:rPr>
              <a:t>pyspark</a:t>
            </a:r>
            <a:r>
              <a:rPr lang="en-US" sz="4000" b="1" dirty="0" smtClean="0">
                <a:latin typeface="Consolas"/>
                <a:cs typeface="Consolas"/>
              </a:rPr>
              <a:t> import</a:t>
            </a:r>
            <a:r>
              <a:rPr lang="en-US" sz="4000" dirty="0" smtClean="0">
                <a:latin typeface="Consolas"/>
                <a:cs typeface="Consolas"/>
              </a:rPr>
              <a:t> </a:t>
            </a:r>
            <a:r>
              <a:rPr lang="en-US" sz="4000" dirty="0" err="1" smtClean="0">
                <a:latin typeface="Consolas"/>
                <a:cs typeface="Consolas"/>
              </a:rPr>
              <a:t>SparkContext</a:t>
            </a: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4000" b="1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4000" b="1" dirty="0">
                <a:latin typeface="Consolas"/>
                <a:cs typeface="Consolas"/>
              </a:rPr>
              <a:t>if </a:t>
            </a:r>
            <a:r>
              <a:rPr lang="fr-FR" sz="4000" dirty="0">
                <a:latin typeface="Consolas"/>
                <a:cs typeface="Consolas"/>
              </a:rPr>
              <a:t>__</a:t>
            </a:r>
            <a:r>
              <a:rPr lang="fr-FR" sz="4000" dirty="0" err="1">
                <a:latin typeface="Consolas"/>
                <a:cs typeface="Consolas"/>
              </a:rPr>
              <a:t>name</a:t>
            </a:r>
            <a:r>
              <a:rPr lang="fr-FR" sz="4000" dirty="0">
                <a:latin typeface="Consolas"/>
                <a:cs typeface="Consolas"/>
              </a:rPr>
              <a:t>__</a:t>
            </a:r>
            <a:r>
              <a:rPr lang="fr-FR" sz="4000" b="1" dirty="0">
                <a:latin typeface="Consolas"/>
                <a:cs typeface="Consolas"/>
              </a:rPr>
              <a:t> </a:t>
            </a:r>
            <a:r>
              <a:rPr lang="fr-FR" sz="4000" dirty="0">
                <a:latin typeface="Consolas"/>
                <a:cs typeface="Consolas"/>
              </a:rPr>
              <a:t>== "__main__"</a:t>
            </a:r>
            <a:r>
              <a:rPr lang="fr-FR" sz="4000" dirty="0" smtClean="0">
                <a:latin typeface="Consolas"/>
                <a:cs typeface="Consolas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dirty="0" smtClean="0">
                <a:latin typeface="Consolas"/>
                <a:cs typeface="Consolas"/>
              </a:rPr>
              <a:t>    </a:t>
            </a:r>
            <a:r>
              <a:rPr lang="en-US" sz="4000" dirty="0" err="1" smtClean="0">
                <a:latin typeface="Consolas"/>
                <a:cs typeface="Consolas"/>
              </a:rPr>
              <a:t>sc</a:t>
            </a:r>
            <a:r>
              <a:rPr lang="en-US" sz="4000" dirty="0" smtClean="0">
                <a:latin typeface="Consolas"/>
                <a:cs typeface="Consolas"/>
              </a:rPr>
              <a:t> </a:t>
            </a:r>
            <a:r>
              <a:rPr lang="en-US" sz="4000" dirty="0">
                <a:latin typeface="Consolas"/>
                <a:cs typeface="Consolas"/>
              </a:rPr>
              <a:t>= </a:t>
            </a:r>
            <a:r>
              <a:rPr lang="en-US" sz="4000" dirty="0" err="1" smtClean="0">
                <a:latin typeface="Consolas"/>
                <a:cs typeface="Consolas"/>
              </a:rPr>
              <a:t>SparkContext</a:t>
            </a:r>
            <a:r>
              <a:rPr lang="en-US" sz="4000" dirty="0" smtClean="0">
                <a:latin typeface="Consolas"/>
                <a:cs typeface="Consolas"/>
              </a:rPr>
              <a:t>( </a:t>
            </a:r>
            <a:r>
              <a:rPr lang="en-US" sz="4000" dirty="0" smtClean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local”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4000" dirty="0" err="1">
                <a:solidFill>
                  <a:srgbClr val="000090"/>
                </a:solidFill>
                <a:latin typeface="Consolas"/>
                <a:cs typeface="Consolas"/>
              </a:rPr>
              <a:t>WordCount</a:t>
            </a:r>
            <a:r>
              <a:rPr lang="en-US" sz="4000" dirty="0">
                <a:solidFill>
                  <a:srgbClr val="000090"/>
                </a:solidFill>
                <a:latin typeface="Consolas"/>
                <a:cs typeface="Consolas"/>
              </a:rPr>
              <a:t>”</a:t>
            </a:r>
            <a:r>
              <a:rPr lang="en-US" sz="4000" dirty="0">
                <a:latin typeface="Consolas"/>
                <a:cs typeface="Consolas"/>
              </a:rPr>
              <a:t>, </a:t>
            </a:r>
            <a:r>
              <a:rPr lang="en-US" sz="4000" dirty="0" err="1" smtClean="0">
                <a:latin typeface="Consolas"/>
                <a:cs typeface="Consolas"/>
              </a:rPr>
              <a:t>sys.argv</a:t>
            </a:r>
            <a:r>
              <a:rPr lang="en-US" sz="4000" dirty="0" smtClean="0">
                <a:latin typeface="Consolas"/>
                <a:cs typeface="Consolas"/>
              </a:rPr>
              <a:t>[0], </a:t>
            </a:r>
            <a:r>
              <a:rPr lang="en-US" sz="4000" b="1" dirty="0" smtClean="0">
                <a:latin typeface="Consolas"/>
                <a:cs typeface="Consolas"/>
              </a:rPr>
              <a:t>None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lines 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sz="4000" dirty="0" err="1">
                <a:solidFill>
                  <a:srgbClr val="000000"/>
                </a:solidFill>
                <a:latin typeface="Consolas"/>
                <a:cs typeface="Consolas"/>
              </a:rPr>
              <a:t>sc.textFile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[1])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lines.</a:t>
            </a:r>
            <a:r>
              <a:rPr lang="en-US" sz="4000" dirty="0" err="1" smtClean="0">
                <a:solidFill>
                  <a:srgbClr val="3366FF"/>
                </a:solidFill>
                <a:latin typeface="Consolas"/>
                <a:cs typeface="Consolas"/>
              </a:rPr>
              <a:t>flatMap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4000" dirty="0" err="1" smtClean="0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(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“ ”)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4000" dirty="0" smtClean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word: </a:t>
            </a:r>
            <a:r>
              <a:rPr lang="en-US" sz="4000" dirty="0">
                <a:solidFill>
                  <a:srgbClr val="FF0080"/>
                </a:solidFill>
                <a:latin typeface="Consolas"/>
                <a:cs typeface="Consolas"/>
              </a:rPr>
              <a:t>(word, 1)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reduceByKey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smtClean="0">
                <a:solidFill>
                  <a:srgbClr val="FF0080"/>
                </a:solidFill>
                <a:latin typeface="Consolas"/>
                <a:cs typeface="Consolas"/>
              </a:rPr>
              <a:t>lambda x, y: x + y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) \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         .</a:t>
            </a:r>
            <a:r>
              <a:rPr lang="en-US" sz="4000" dirty="0" err="1">
                <a:solidFill>
                  <a:srgbClr val="3366FF"/>
                </a:solidFill>
                <a:latin typeface="Consolas"/>
                <a:cs typeface="Consolas"/>
              </a:rPr>
              <a:t>saveAsTextFile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lang="en-US" sz="4000" dirty="0" err="1" smtClean="0">
                <a:solidFill>
                  <a:srgbClr val="000000"/>
                </a:solidFill>
                <a:latin typeface="Consolas"/>
                <a:cs typeface="Consolas"/>
              </a:rPr>
              <a:t>sys.argv</a:t>
            </a:r>
            <a:r>
              <a:rPr lang="en-US" sz="4000" dirty="0" smtClean="0">
                <a:solidFill>
                  <a:srgbClr val="000000"/>
                </a:solidFill>
                <a:latin typeface="Consolas"/>
                <a:cs typeface="Consolas"/>
              </a:rPr>
              <a:t>[2])</a:t>
            </a:r>
            <a: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Consolas"/>
                <a:cs typeface="Consolas"/>
              </a:rPr>
            </a:br>
            <a:endParaRPr lang="en-US" sz="4000" dirty="0">
              <a:latin typeface="Consolas"/>
              <a:cs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App: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426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08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in Java,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  <a:p>
            <a:r>
              <a:rPr lang="en-US" dirty="0" smtClean="0"/>
              <a:t>Interactive shells in </a:t>
            </a:r>
            <a:r>
              <a:rPr lang="en-US" dirty="0" err="1" smtClean="0"/>
              <a:t>Scala</a:t>
            </a:r>
            <a:r>
              <a:rPr lang="en-US" dirty="0" smtClean="0"/>
              <a:t> and Python</a:t>
            </a:r>
          </a:p>
        </p:txBody>
      </p:sp>
    </p:spTree>
    <p:extLst>
      <p:ext uri="{BB962C8B-B14F-4D97-AF65-F5344CB8AC3E}">
        <p14:creationId xmlns:p14="http://schemas.microsoft.com/office/powerpoint/2010/main" val="1755677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PageRank?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example of a more complex algorithm</a:t>
            </a:r>
          </a:p>
          <a:p>
            <a:pPr lvl="1"/>
            <a:r>
              <a:rPr lang="en-US" dirty="0" smtClean="0"/>
              <a:t>Multiple stages of map &amp; reduce</a:t>
            </a:r>
          </a:p>
          <a:p>
            <a:r>
              <a:rPr lang="en-US" dirty="0" smtClean="0"/>
              <a:t>Benefits from Spark’s in-memory caching</a:t>
            </a:r>
          </a:p>
          <a:p>
            <a:pPr lvl="1"/>
            <a:r>
              <a:rPr lang="en-US" dirty="0" smtClean="0"/>
              <a:t>Multiple iterations over the same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47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90800"/>
            <a:ext cx="21945600" cy="8442324"/>
          </a:xfrm>
        </p:spPr>
        <p:txBody>
          <a:bodyPr/>
          <a:lstStyle/>
          <a:p>
            <a:r>
              <a:rPr lang="en-US" dirty="0"/>
              <a:t>Give pages ranks (scores) based on links to them</a:t>
            </a:r>
          </a:p>
          <a:p>
            <a:pPr lvl="1"/>
            <a:r>
              <a:rPr lang="en-US" dirty="0"/>
              <a:t>Links from many pages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  <a:p>
            <a:pPr lvl="1"/>
            <a:r>
              <a:rPr lang="en-US" dirty="0"/>
              <a:t>Link from a high-rank page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776" y="13106401"/>
            <a:ext cx="11024448" cy="727667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3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Image: en.wikipedia.org/wiki/File:PageRank-hi-res-2.png </a:t>
            </a:r>
          </a:p>
        </p:txBody>
      </p:sp>
      <p:pic>
        <p:nvPicPr>
          <p:cNvPr id="7" name="Picture 6" descr="800px-PageRank-hi-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1000" y="4495800"/>
            <a:ext cx="10515600" cy="757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440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0877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0080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0877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1898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4400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08776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29428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07825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39716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83200" y="829812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28247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82627" y="601980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72355" y="10914214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2809416" y="915339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087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6668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044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1696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093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1984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83200" y="832080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30515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382627" y="604248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72355" y="10936894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2461" y="6958179"/>
            <a:ext cx="746351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1" y="972388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64025" y="850468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973271" y="675663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238363" y="7832361"/>
            <a:ext cx="746351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2809416" y="917607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973271" y="941015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248069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6668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044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1696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093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1984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68472" y="832080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30515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35197" y="604248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1.85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88512" y="10936894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2809416" y="917607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8557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860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316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860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2072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7484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860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2512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909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2800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58885" y="701817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89172" y="972311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44786" y="856746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0.29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904156" y="676479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29285" y="7840521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1.85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472" y="832896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11816" y="8313310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35197" y="605064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1.85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88512" y="10945054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809416" y="918423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973271" y="9415781"/>
            <a:ext cx="1206237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 smtClean="0">
                <a:solidFill>
                  <a:srgbClr val="008040"/>
                </a:solidFill>
                <a:latin typeface="Arial"/>
                <a:cs typeface="Aria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8798675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7116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 dirty="0"/>
          </a:p>
        </p:txBody>
      </p:sp>
      <p:sp>
        <p:nvSpPr>
          <p:cNvPr id="5" name="Folded Corner 4"/>
          <p:cNvSpPr/>
          <p:nvPr/>
        </p:nvSpPr>
        <p:spPr>
          <a:xfrm>
            <a:off x="11176002" y="652348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6" name="Folded Corner 5"/>
          <p:cNvSpPr/>
          <p:nvPr/>
        </p:nvSpPr>
        <p:spPr>
          <a:xfrm>
            <a:off x="15244244" y="811044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sp>
        <p:nvSpPr>
          <p:cNvPr id="8" name="Folded Corner 7"/>
          <p:cNvSpPr/>
          <p:nvPr/>
        </p:nvSpPr>
        <p:spPr>
          <a:xfrm>
            <a:off x="11188060" y="10212560"/>
            <a:ext cx="1621357" cy="1586960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 sz="43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737600" y="9266680"/>
            <a:ext cx="2438400" cy="9458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11986680" y="8110440"/>
            <a:ext cx="12059" cy="2102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8737600" y="7316960"/>
            <a:ext cx="2438400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2797357" y="7100930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12797357" y="7419844"/>
            <a:ext cx="2446885" cy="118772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1299" y="832080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0.39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111816" y="830515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1.72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037054" y="6042480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1.31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061339" y="10936894"/>
            <a:ext cx="1512918" cy="881556"/>
          </a:xfrm>
          <a:prstGeom prst="rect">
            <a:avLst/>
          </a:prstGeom>
          <a:noFill/>
        </p:spPr>
        <p:txBody>
          <a:bodyPr wrap="none" lIns="217709" tIns="108855" rIns="217709" bIns="108855" rtlCol="0">
            <a:spAutoFit/>
          </a:bodyPr>
          <a:lstStyle/>
          <a:p>
            <a:r>
              <a:rPr lang="en-US" sz="4300" dirty="0">
                <a:latin typeface="Arial"/>
                <a:cs typeface="Arial"/>
              </a:rPr>
              <a:t>0.58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934071" y="8498561"/>
            <a:ext cx="4121288" cy="1114386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17709" tIns="0" rIns="217709" bIns="108855" rtlCol="0" anchor="b"/>
          <a:lstStyle/>
          <a:p>
            <a:pPr algn="ctr"/>
            <a:r>
              <a:rPr lang="en-US" sz="4300" b="1" dirty="0"/>
              <a:t>. . 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2809416" y="9176070"/>
            <a:ext cx="2434827" cy="111864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4384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819400"/>
            <a:ext cx="21945600" cy="3999634"/>
          </a:xfrm>
        </p:spPr>
        <p:txBody>
          <a:bodyPr/>
          <a:lstStyle/>
          <a:p>
            <a:pPr marL="1224616" indent="-1224616"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1224616" indent="-1224616">
              <a:spcBef>
                <a:spcPts val="952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76600" y="6035030"/>
            <a:ext cx="15314443" cy="5775970"/>
            <a:chOff x="3273879" y="7443800"/>
            <a:chExt cx="15314443" cy="5775970"/>
          </a:xfrm>
        </p:grpSpPr>
        <p:sp>
          <p:nvSpPr>
            <p:cNvPr id="4" name="Folded Corner 3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 dirty="0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43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8737600" y="10668000"/>
              <a:ext cx="2438400" cy="9458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H="1" flipV="1">
              <a:off x="11986680" y="9511760"/>
              <a:ext cx="12059" cy="2102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5" idx="1"/>
            </p:cNvCxnSpPr>
            <p:nvPr/>
          </p:nvCxnSpPr>
          <p:spPr>
            <a:xfrm flipV="1">
              <a:off x="8737600" y="8718280"/>
              <a:ext cx="2438400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2797357" y="8502250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12797357" y="8821164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004886" y="9722120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0.46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7075404" y="9706470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1.37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98825" y="7443800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1.44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061340" y="12338214"/>
              <a:ext cx="1512918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dirty="0">
                  <a:latin typeface="Arial"/>
                  <a:cs typeface="Arial"/>
                </a:rPr>
                <a:t>0.73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3879" y="7580970"/>
              <a:ext cx="3350579" cy="88155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4300" b="1" dirty="0">
                  <a:latin typeface="Arial"/>
                  <a:cs typeface="Arial"/>
                </a:rPr>
                <a:t>Final state: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809416" y="10577390"/>
              <a:ext cx="2434827" cy="1118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26664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ct val="0"/>
              </a:spcBef>
              <a:buNone/>
            </a:pPr>
            <a:r>
              <a:rPr lang="en-US" sz="3900" b="1" dirty="0" err="1" smtClean="0">
                <a:latin typeface="Consolas"/>
                <a:ea typeface="Consolas" charset="0"/>
                <a:cs typeface="Consolas"/>
              </a:rPr>
              <a:t>val</a:t>
            </a: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links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b="1" dirty="0" err="1" smtClean="0">
                <a:latin typeface="Consolas"/>
                <a:ea typeface="Consolas" charset="0"/>
                <a:cs typeface="Consolas"/>
              </a:rPr>
              <a:t>var</a:t>
            </a: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ranks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// 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45720" indent="0">
              <a:spcBef>
                <a:spcPct val="0"/>
              </a:spcBef>
              <a:buNone/>
            </a:pPr>
            <a:endParaRPr lang="en-US" sz="39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(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i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&lt;- 1 to ITERATIONS) {</a:t>
            </a:r>
            <a:endParaRPr lang="en-US" sz="3900" dirty="0"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</a:t>
            </a:r>
            <a:r>
              <a:rPr lang="en-US" sz="3900" b="1" dirty="0" err="1" smtClean="0">
                <a:latin typeface="Consolas"/>
                <a:ea typeface="Consolas" charset="0"/>
                <a:cs typeface="Consolas"/>
              </a:rPr>
              <a:t>val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 {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case (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(links, rank)) =&gt;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    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links.map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=&gt; (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3900" dirty="0" err="1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links.size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))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 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>  ranks 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_ + _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)</a:t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>                  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0.15 + 0.85 * _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)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latin typeface="Consolas"/>
                <a:ea typeface="Consolas" charset="0"/>
                <a:cs typeface="Consolas"/>
              </a:rPr>
              <a:t>}</a:t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3502487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links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neighbors) pairs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ranks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smtClean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# 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RDD of (</a:t>
            </a:r>
            <a:r>
              <a:rPr lang="en-US" sz="3900" dirty="0" err="1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rgbClr val="008040"/>
                </a:solidFill>
                <a:latin typeface="Consolas"/>
                <a:ea typeface="Consolas" charset="0"/>
                <a:cs typeface="Consolas"/>
              </a:rPr>
              <a:t>, rank) pairs</a:t>
            </a:r>
          </a:p>
          <a:p>
            <a:pPr marL="45720" indent="0">
              <a:spcBef>
                <a:spcPct val="0"/>
              </a:spcBef>
              <a:buNone/>
            </a:pPr>
            <a:endParaRPr lang="en-US" sz="3900" dirty="0">
              <a:solidFill>
                <a:srgbClr val="008000"/>
              </a:solidFill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for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i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b="1" dirty="0" smtClean="0">
                <a:latin typeface="Consolas"/>
                <a:ea typeface="Consolas" charset="0"/>
                <a:cs typeface="Consolas"/>
              </a:rPr>
              <a:t>in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range(NUM_ITERATIONS):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3900" b="1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def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(pair):</a:t>
            </a:r>
            <a:b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</a:br>
            <a:r>
              <a:rPr lang="en-US" sz="3900" dirty="0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       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[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url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, [links, rank]] = pair  </a:t>
            </a:r>
            <a:r>
              <a:rPr lang="en-US" sz="3900" dirty="0">
                <a:solidFill>
                  <a:srgbClr val="008000"/>
                </a:solidFill>
                <a:latin typeface="Consolas"/>
                <a:ea typeface="Consolas" charset="0"/>
                <a:cs typeface="Consolas"/>
              </a:rPr>
              <a:t># split key-value pair</a:t>
            </a: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      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return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[(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, rank/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len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(links)) 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for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 err="1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dest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b="1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in</a:t>
            </a:r>
            <a:r>
              <a:rPr lang="en-US" sz="3900" dirty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 links</a:t>
            </a:r>
            <a:r>
              <a:rPr lang="en-US" sz="3900" dirty="0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]</a:t>
            </a:r>
          </a:p>
          <a:p>
            <a:pPr marL="45720" indent="0">
              <a:spcBef>
                <a:spcPct val="0"/>
              </a:spcBef>
              <a:buNone/>
            </a:pPr>
            <a:endParaRPr lang="en-US" sz="3900" dirty="0"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</a:t>
            </a:r>
            <a:r>
              <a:rPr lang="en-US" sz="3900" dirty="0" err="1" smtClean="0">
                <a:latin typeface="Consolas"/>
                <a:ea typeface="Consolas" charset="0"/>
                <a:cs typeface="Consolas"/>
              </a:rPr>
              <a:t>contribs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links.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join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(ranks).</a:t>
            </a:r>
            <a:r>
              <a:rPr lang="en-US" sz="3900" dirty="0" err="1" smtClean="0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flatMap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err="1" smtClean="0">
                <a:solidFill>
                  <a:schemeClr val="tx1"/>
                </a:solidFill>
                <a:latin typeface="Consolas"/>
                <a:ea typeface="Consolas" charset="0"/>
                <a:cs typeface="Consolas"/>
              </a:rPr>
              <a:t>compute_contribs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)</a:t>
            </a:r>
            <a:endParaRPr lang="en-US" sz="3900" dirty="0">
              <a:latin typeface="Consolas"/>
              <a:ea typeface="Consolas" charset="0"/>
              <a:cs typeface="Consolas"/>
            </a:endParaRPr>
          </a:p>
          <a:p>
            <a:pPr marL="45720" indent="0">
              <a:spcBef>
                <a:spcPct val="0"/>
              </a:spcBef>
              <a:buNone/>
            </a:pP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ranks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= </a:t>
            </a:r>
            <a:r>
              <a:rPr lang="en-US" sz="3900" dirty="0" err="1">
                <a:latin typeface="Consolas"/>
                <a:ea typeface="Consolas" charset="0"/>
                <a:cs typeface="Consolas"/>
              </a:rPr>
              <a:t>contribs.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reduceByKey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x, y: x + y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) \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>  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                  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mapValues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(</a:t>
            </a:r>
            <a:r>
              <a:rPr lang="en-US" sz="3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lambda x: 0.15 </a:t>
            </a:r>
            <a:r>
              <a:rPr lang="en-US" sz="3900" dirty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+ 0.85 * </a:t>
            </a:r>
            <a:r>
              <a:rPr lang="en-US" sz="3900" dirty="0" smtClean="0">
                <a:solidFill>
                  <a:srgbClr val="FF0080"/>
                </a:solidFill>
                <a:latin typeface="Consolas"/>
                <a:ea typeface="Consolas" charset="0"/>
                <a:cs typeface="Consolas"/>
              </a:rPr>
              <a:t>x</a:t>
            </a:r>
            <a:r>
              <a:rPr lang="en-US" sz="3900" dirty="0" smtClean="0">
                <a:latin typeface="Consolas"/>
                <a:ea typeface="Consolas" charset="0"/>
                <a:cs typeface="Consolas"/>
              </a:rPr>
              <a:t>)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>
                <a:latin typeface="Consolas"/>
                <a:ea typeface="Consolas" charset="0"/>
                <a:cs typeface="Consolas"/>
              </a:rPr>
              <a:t/>
            </a:r>
            <a:br>
              <a:rPr lang="en-US" sz="3900" dirty="0">
                <a:latin typeface="Consolas"/>
                <a:ea typeface="Consolas" charset="0"/>
                <a:cs typeface="Consolas"/>
              </a:rPr>
            </a:br>
            <a:r>
              <a:rPr lang="en-US" sz="3900" dirty="0" err="1">
                <a:latin typeface="Consolas"/>
                <a:ea typeface="Consolas" charset="0"/>
                <a:cs typeface="Consolas"/>
              </a:rPr>
              <a:t>ranks.</a:t>
            </a:r>
            <a:r>
              <a:rPr lang="en-US" sz="3900" dirty="0" err="1">
                <a:solidFill>
                  <a:srgbClr val="3366FF"/>
                </a:solidFill>
                <a:latin typeface="Consolas"/>
                <a:ea typeface="Consolas" charset="0"/>
                <a:cs typeface="Consolas"/>
              </a:rPr>
              <a:t>saveAsTextFile</a:t>
            </a:r>
            <a:r>
              <a:rPr lang="en-US" sz="3900" dirty="0">
                <a:latin typeface="Consolas"/>
                <a:ea typeface="Consolas" charset="0"/>
                <a:cs typeface="Consolas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2222477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2514600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574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066800"/>
            <a:ext cx="21945600" cy="2286000"/>
          </a:xfrm>
        </p:spPr>
        <p:txBody>
          <a:bodyPr/>
          <a:lstStyle/>
          <a:p>
            <a:r>
              <a:rPr lang="en-US" dirty="0" smtClean="0"/>
              <a:t>PageRank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122002"/>
              </p:ext>
            </p:extLst>
          </p:nvPr>
        </p:nvGraphicFramePr>
        <p:xfrm>
          <a:off x="5257800" y="3581400"/>
          <a:ext cx="13944600" cy="845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8224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Iterative Algorithms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76400" y="3200400"/>
            <a:ext cx="21107400" cy="8001000"/>
            <a:chOff x="381000" y="2183436"/>
            <a:chExt cx="8534400" cy="2911702"/>
          </a:xfrm>
        </p:grpSpPr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1232900555"/>
                </p:ext>
              </p:extLst>
            </p:nvPr>
          </p:nvGraphicFramePr>
          <p:xfrm>
            <a:off x="381000" y="3505200"/>
            <a:ext cx="7391401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1604677873"/>
                </p:ext>
              </p:extLst>
            </p:nvPr>
          </p:nvGraphicFramePr>
          <p:xfrm>
            <a:off x="381000" y="2183436"/>
            <a:ext cx="8534400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612630" y="4837526"/>
              <a:ext cx="2215732" cy="2576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+mn-lt"/>
                  <a:cs typeface="Gill Sans Light"/>
                </a:rPr>
                <a:t>Time per Iteration 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2663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08360" y="6022810"/>
            <a:ext cx="22148800" cy="856714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Spark</a:t>
            </a:r>
          </a:p>
          <a:p>
            <a:r>
              <a:rPr lang="en-US" dirty="0" smtClean="0"/>
              <a:t>Tour of Spark operations</a:t>
            </a:r>
          </a:p>
          <a:p>
            <a:r>
              <a:rPr lang="en-US" dirty="0" smtClean="0"/>
              <a:t>Job execution</a:t>
            </a:r>
          </a:p>
          <a:p>
            <a:r>
              <a:rPr lang="en-US" dirty="0" smtClean="0"/>
              <a:t>Standalone programs</a:t>
            </a:r>
          </a:p>
          <a:p>
            <a:r>
              <a:rPr lang="en-US" dirty="0" smtClean="0"/>
              <a:t>Deployment options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591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pass </a:t>
            </a:r>
            <a:r>
              <a:rPr lang="en-US" dirty="0">
                <a:latin typeface="Consolas"/>
                <a:cs typeface="Consolas"/>
              </a:rPr>
              <a:t>local</a:t>
            </a:r>
            <a:r>
              <a:rPr lang="en-US" dirty="0" smtClean="0"/>
              <a:t> or </a:t>
            </a:r>
            <a:r>
              <a:rPr lang="en-US" dirty="0">
                <a:latin typeface="Consolas"/>
                <a:cs typeface="Consolas"/>
              </a:rPr>
              <a:t>local[k]</a:t>
            </a:r>
            <a:r>
              <a:rPr lang="en-US" dirty="0" smtClean="0"/>
              <a:t> as master URL</a:t>
            </a:r>
          </a:p>
          <a:p>
            <a:r>
              <a:rPr lang="en-US" dirty="0" smtClean="0"/>
              <a:t>Still serializes tasks to catch marshaling errors</a:t>
            </a:r>
          </a:p>
          <a:p>
            <a:r>
              <a:rPr lang="en-US" dirty="0" smtClean="0"/>
              <a:t>Debug using local debuggers</a:t>
            </a:r>
          </a:p>
          <a:p>
            <a:pPr lvl="1"/>
            <a:r>
              <a:rPr lang="en-US" dirty="0" smtClean="0"/>
              <a:t>For Java and </a:t>
            </a:r>
            <a:r>
              <a:rPr lang="en-US" dirty="0" err="1" smtClean="0"/>
              <a:t>Scala</a:t>
            </a:r>
            <a:r>
              <a:rPr lang="en-US" dirty="0" smtClean="0"/>
              <a:t>, just run your main program in a debugger</a:t>
            </a:r>
          </a:p>
          <a:p>
            <a:pPr lvl="1"/>
            <a:r>
              <a:rPr lang="en-US" dirty="0" smtClean="0"/>
              <a:t>For Python, use an attachable debugger (e.g. </a:t>
            </a:r>
            <a:r>
              <a:rPr lang="en-US" dirty="0" err="1" smtClean="0"/>
              <a:t>PyDev</a:t>
            </a:r>
            <a:r>
              <a:rPr lang="en-US" dirty="0" smtClean="0"/>
              <a:t>, </a:t>
            </a:r>
            <a:r>
              <a:rPr lang="en-US" dirty="0" err="1" smtClean="0"/>
              <a:t>winpdb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Great for unit testing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151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run with one of:</a:t>
            </a:r>
          </a:p>
          <a:p>
            <a:pPr lvl="1"/>
            <a:r>
              <a:rPr lang="en-US" dirty="0" smtClean="0"/>
              <a:t>Standalone deploy mode (similar to Hadoop cluster scripts)</a:t>
            </a:r>
          </a:p>
          <a:p>
            <a:pPr lvl="1"/>
            <a:r>
              <a:rPr lang="en-US" dirty="0" smtClean="0"/>
              <a:t>Apache Mesos: </a:t>
            </a:r>
            <a:r>
              <a:rPr lang="en-US" dirty="0" smtClean="0">
                <a:hlinkClick r:id="rId2"/>
              </a:rPr>
              <a:t>spark</a:t>
            </a:r>
            <a:r>
              <a:rPr lang="en-US" dirty="0">
                <a:hlinkClick r:id="rId2"/>
              </a:rPr>
              <a:t>-project.org/docs/latest/running-on-</a:t>
            </a:r>
            <a:r>
              <a:rPr lang="en-US" dirty="0" smtClean="0">
                <a:hlinkClick r:id="rId2"/>
              </a:rPr>
              <a:t>mesos.html</a:t>
            </a:r>
            <a:endParaRPr lang="en-US" dirty="0" smtClean="0"/>
          </a:p>
          <a:p>
            <a:pPr lvl="1"/>
            <a:r>
              <a:rPr lang="en-US" dirty="0"/>
              <a:t>Hadoop YARN: </a:t>
            </a:r>
            <a:r>
              <a:rPr lang="en-US" dirty="0" smtClean="0">
                <a:hlinkClick r:id="rId3"/>
              </a:rPr>
              <a:t>spark</a:t>
            </a:r>
            <a:r>
              <a:rPr lang="en-US" dirty="0">
                <a:hlinkClick r:id="rId3"/>
              </a:rPr>
              <a:t>-project.org/docs/0.6.0/running-on-</a:t>
            </a:r>
            <a:r>
              <a:rPr lang="en-US" dirty="0" smtClean="0">
                <a:hlinkClick r:id="rId3"/>
              </a:rPr>
              <a:t>yarn.html</a:t>
            </a:r>
            <a:endParaRPr lang="en-US" dirty="0"/>
          </a:p>
          <a:p>
            <a:r>
              <a:rPr lang="en-US" dirty="0" smtClean="0"/>
              <a:t>Basically requires configuring a list of workers, running launch scripts, and passing a special cluster URL to </a:t>
            </a:r>
            <a:r>
              <a:rPr lang="en-US" dirty="0" err="1" smtClean="0"/>
              <a:t>SparkContext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4840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90800"/>
            <a:ext cx="22352000" cy="8442324"/>
          </a:xfrm>
        </p:spPr>
        <p:txBody>
          <a:bodyPr/>
          <a:lstStyle/>
          <a:p>
            <a:r>
              <a:rPr lang="en-US" dirty="0">
                <a:cs typeface="Arial"/>
              </a:rPr>
              <a:t>Easiest way to </a:t>
            </a:r>
            <a:r>
              <a:rPr lang="en-US" dirty="0" smtClean="0">
                <a:cs typeface="Arial"/>
              </a:rPr>
              <a:t>launch a Spark cluster</a:t>
            </a:r>
            <a:endParaRPr lang="en-US" dirty="0" smtClean="0">
              <a:cs typeface="Consolas"/>
            </a:endParaRPr>
          </a:p>
          <a:p>
            <a:pPr marL="1399032" lvl="1" indent="0">
              <a:buNone/>
            </a:pP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 clone </a:t>
            </a:r>
            <a:r>
              <a:rPr lang="en-US" sz="4000" dirty="0" err="1">
                <a:latin typeface="Consolas"/>
                <a:cs typeface="Consolas"/>
              </a:rPr>
              <a:t>git</a:t>
            </a:r>
            <a:r>
              <a:rPr lang="en-US" sz="4000" dirty="0">
                <a:latin typeface="Consolas"/>
                <a:cs typeface="Consolas"/>
              </a:rPr>
              <a:t>://</a:t>
            </a:r>
            <a:r>
              <a:rPr lang="en-US" sz="4000" dirty="0" err="1">
                <a:latin typeface="Consolas"/>
                <a:cs typeface="Consolas"/>
              </a:rPr>
              <a:t>github.com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mesos</a:t>
            </a:r>
            <a:r>
              <a:rPr lang="en-US" sz="4000" dirty="0">
                <a:latin typeface="Consolas"/>
                <a:cs typeface="Consolas"/>
              </a:rPr>
              <a:t>/</a:t>
            </a:r>
            <a:r>
              <a:rPr lang="en-US" sz="4000" dirty="0" err="1">
                <a:latin typeface="Consolas"/>
                <a:cs typeface="Consolas"/>
              </a:rPr>
              <a:t>spark.git</a:t>
            </a:r>
            <a:endParaRPr lang="en-US" sz="4000" dirty="0">
              <a:latin typeface="Consolas"/>
              <a:cs typeface="Consolas"/>
            </a:endParaRPr>
          </a:p>
          <a:p>
            <a:pPr marL="1399032" lvl="1" indent="0">
              <a:buNone/>
            </a:pPr>
            <a:r>
              <a:rPr lang="en-US" sz="4000" dirty="0">
                <a:latin typeface="Consolas"/>
                <a:cs typeface="Consolas"/>
              </a:rPr>
              <a:t>cd spark/ec2</a:t>
            </a:r>
          </a:p>
          <a:p>
            <a:pPr marL="1399032" lvl="1" indent="0">
              <a:buNone/>
            </a:pPr>
            <a:r>
              <a:rPr lang="en-US" sz="4000" dirty="0">
                <a:latin typeface="Consolas"/>
                <a:cs typeface="Consolas"/>
              </a:rPr>
              <a:t>./spark-ec2 -k </a:t>
            </a:r>
            <a:r>
              <a:rPr lang="en-US" sz="4000" dirty="0" err="1">
                <a:latin typeface="Consolas"/>
                <a:cs typeface="Consolas"/>
              </a:rPr>
              <a:t>keypair</a:t>
            </a:r>
            <a:r>
              <a:rPr lang="en-US" sz="4000" dirty="0">
                <a:latin typeface="Consolas"/>
                <a:cs typeface="Consolas"/>
              </a:rPr>
              <a:t> –</a:t>
            </a:r>
            <a:r>
              <a:rPr lang="en-US" sz="4000" dirty="0" err="1">
                <a:latin typeface="Consolas"/>
                <a:cs typeface="Consolas"/>
              </a:rPr>
              <a:t>i</a:t>
            </a:r>
            <a:r>
              <a:rPr lang="en-US" sz="4000" dirty="0">
                <a:latin typeface="Consolas"/>
                <a:cs typeface="Consolas"/>
              </a:rPr>
              <a:t> </a:t>
            </a:r>
            <a:r>
              <a:rPr lang="en-US" sz="4000" dirty="0" err="1">
                <a:latin typeface="Consolas"/>
                <a:cs typeface="Consolas"/>
              </a:rPr>
              <a:t>id_rsa.pem</a:t>
            </a:r>
            <a:r>
              <a:rPr lang="en-US" sz="4000" dirty="0">
                <a:latin typeface="Consolas"/>
                <a:cs typeface="Consolas"/>
              </a:rPr>
              <a:t> –s slaves \</a:t>
            </a:r>
            <a:br>
              <a:rPr lang="en-US" sz="4000" dirty="0">
                <a:latin typeface="Consolas"/>
                <a:cs typeface="Consolas"/>
              </a:rPr>
            </a:br>
            <a:r>
              <a:rPr lang="en-US" sz="4000" dirty="0">
                <a:latin typeface="Consolas"/>
                <a:cs typeface="Consolas"/>
              </a:rPr>
              <a:t>       [</a:t>
            </a:r>
            <a:r>
              <a:rPr lang="en-US" sz="4000" dirty="0" err="1">
                <a:latin typeface="Consolas"/>
                <a:cs typeface="Consolas"/>
              </a:rPr>
              <a:t>launch|stop|start|destroy</a:t>
            </a:r>
            <a:r>
              <a:rPr lang="en-US" sz="4000" dirty="0">
                <a:latin typeface="Consolas"/>
                <a:cs typeface="Consolas"/>
              </a:rPr>
              <a:t>] </a:t>
            </a:r>
            <a:r>
              <a:rPr lang="en-US" sz="4000" dirty="0" err="1">
                <a:latin typeface="Consolas"/>
                <a:cs typeface="Consolas"/>
              </a:rPr>
              <a:t>clusterName</a:t>
            </a:r>
            <a:endParaRPr lang="en-US" sz="4000" dirty="0">
              <a:latin typeface="Consolas"/>
              <a:cs typeface="Consolas"/>
            </a:endParaRPr>
          </a:p>
          <a:p>
            <a:endParaRPr lang="en-US" sz="1900" dirty="0">
              <a:latin typeface="Consolas"/>
              <a:cs typeface="Consolas"/>
            </a:endParaRPr>
          </a:p>
          <a:p>
            <a:r>
              <a:rPr lang="en-US" dirty="0" smtClean="0">
                <a:cs typeface="Arial"/>
              </a:rPr>
              <a:t>Details</a:t>
            </a:r>
            <a:r>
              <a:rPr lang="en-US" dirty="0">
                <a:cs typeface="Arial"/>
              </a:rPr>
              <a:t>: </a:t>
            </a:r>
            <a:r>
              <a:rPr lang="en-US" dirty="0" smtClean="0">
                <a:cs typeface="Arial"/>
                <a:hlinkClick r:id="rId2"/>
              </a:rPr>
              <a:t>spark</a:t>
            </a:r>
            <a:r>
              <a:rPr lang="en-US" dirty="0">
                <a:cs typeface="Arial"/>
                <a:hlinkClick r:id="rId2"/>
              </a:rPr>
              <a:t>-project.org/docs/latest/ec2-</a:t>
            </a:r>
            <a:r>
              <a:rPr lang="en-US" dirty="0" smtClean="0">
                <a:cs typeface="Arial"/>
                <a:hlinkClick r:id="rId2"/>
              </a:rPr>
              <a:t>scripts.html</a:t>
            </a:r>
            <a:r>
              <a:rPr lang="en-US" dirty="0" smtClean="0">
                <a:cs typeface="Arial"/>
              </a:rPr>
              <a:t> </a:t>
            </a:r>
          </a:p>
          <a:p>
            <a:endParaRPr lang="en-US" dirty="0">
              <a:cs typeface="Arial"/>
            </a:endParaRPr>
          </a:p>
          <a:p>
            <a:r>
              <a:rPr lang="en-US" b="1" dirty="0" smtClean="0">
                <a:cs typeface="Arial"/>
              </a:rPr>
              <a:t>New: run Spark on Elastic </a:t>
            </a:r>
            <a:r>
              <a:rPr lang="en-US" b="1" dirty="0" err="1" smtClean="0">
                <a:cs typeface="Arial"/>
              </a:rPr>
              <a:t>MapReduce</a:t>
            </a:r>
            <a:r>
              <a:rPr lang="en-US" b="1" dirty="0" smtClean="0">
                <a:cs typeface="Arial"/>
              </a:rPr>
              <a:t> – </a:t>
            </a:r>
            <a:r>
              <a:rPr lang="en-US" b="1" dirty="0" smtClean="0">
                <a:hlinkClick r:id="rId3"/>
              </a:rPr>
              <a:t>tinyurl.com</a:t>
            </a:r>
            <a:r>
              <a:rPr lang="en-US" b="1" dirty="0">
                <a:hlinkClick r:id="rId3"/>
              </a:rPr>
              <a:t>/spark-</a:t>
            </a:r>
            <a:r>
              <a:rPr lang="en-US" b="1" dirty="0" smtClean="0">
                <a:hlinkClick r:id="rId3"/>
              </a:rPr>
              <a:t>emr</a:t>
            </a:r>
            <a:r>
              <a:rPr lang="en-US" b="1" dirty="0" smtClean="0"/>
              <a:t> </a:t>
            </a:r>
            <a:r>
              <a:rPr lang="en-US" b="1" dirty="0" smtClean="0"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39303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through the web UI at </a:t>
            </a:r>
            <a:r>
              <a:rPr lang="en-US" dirty="0">
                <a:latin typeface="Consolas"/>
                <a:cs typeface="Consolas"/>
              </a:rPr>
              <a:t>master:8080</a:t>
            </a:r>
          </a:p>
          <a:p>
            <a:r>
              <a:rPr lang="en-US" dirty="0" smtClean="0">
                <a:cs typeface="Consolas"/>
              </a:rPr>
              <a:t>Or, look at </a:t>
            </a:r>
            <a:r>
              <a:rPr lang="en-US" dirty="0" err="1">
                <a:latin typeface="Consolas"/>
                <a:cs typeface="Consolas"/>
              </a:rPr>
              <a:t>stdout</a:t>
            </a:r>
            <a:r>
              <a:rPr lang="en-US" dirty="0" smtClean="0">
                <a:cs typeface="Consolas"/>
              </a:rPr>
              <a:t> and </a:t>
            </a:r>
            <a:r>
              <a:rPr lang="en-US" dirty="0" err="1">
                <a:latin typeface="Consolas"/>
                <a:cs typeface="Consolas"/>
              </a:rPr>
              <a:t>stdout</a:t>
            </a:r>
            <a:r>
              <a:rPr lang="en-US" dirty="0" smtClean="0">
                <a:cs typeface="Consolas"/>
              </a:rPr>
              <a:t> files in the Spark or Mesos “work” directory for your app:</a:t>
            </a:r>
          </a:p>
          <a:p>
            <a:pPr marL="1399032" lvl="1" indent="0">
              <a:buNone/>
            </a:pPr>
            <a:r>
              <a:rPr lang="en-US" dirty="0" smtClean="0">
                <a:latin typeface="Consolas"/>
                <a:cs typeface="Consolas"/>
              </a:rPr>
              <a:t>work/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ApplicationID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lang="en-US" dirty="0" err="1" smtClean="0">
                <a:solidFill>
                  <a:srgbClr val="008000"/>
                </a:solidFill>
                <a:latin typeface="Consolas"/>
                <a:cs typeface="Consolas"/>
              </a:rPr>
              <a:t>ExecutorID</a:t>
            </a:r>
            <a:r>
              <a:rPr lang="en-US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lang="en-US" dirty="0" smtClean="0">
                <a:latin typeface="Consolas"/>
                <a:cs typeface="Consolas"/>
              </a:rPr>
              <a:t>/</a:t>
            </a:r>
            <a:r>
              <a:rPr lang="en-US" dirty="0" err="1" smtClean="0">
                <a:latin typeface="Consolas"/>
                <a:cs typeface="Consolas"/>
              </a:rPr>
              <a:t>stdout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 smtClean="0"/>
              <a:t>Application ID (Framework ID in Mesos) is printed when Spark connects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718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the Spark Users mailing list:</a:t>
            </a:r>
          </a:p>
          <a:p>
            <a:pPr marL="1399032" lvl="1" indent="0">
              <a:buNone/>
            </a:pPr>
            <a:r>
              <a:rPr lang="en-US" dirty="0">
                <a:hlinkClick r:id="rId3"/>
              </a:rPr>
              <a:t>groups.google.com/group/spark-</a:t>
            </a:r>
            <a:r>
              <a:rPr lang="en-US" dirty="0" smtClean="0">
                <a:hlinkClick r:id="rId3"/>
              </a:rPr>
              <a:t>users</a:t>
            </a:r>
            <a:r>
              <a:rPr lang="en-US" dirty="0" smtClean="0"/>
              <a:t> </a:t>
            </a:r>
            <a:endParaRPr lang="en-US" sz="2400" dirty="0"/>
          </a:p>
          <a:p>
            <a:endParaRPr lang="en-US" dirty="0" smtClean="0"/>
          </a:p>
          <a:p>
            <a:r>
              <a:rPr lang="en-US" dirty="0" smtClean="0"/>
              <a:t>Come to the Bay Area </a:t>
            </a:r>
            <a:r>
              <a:rPr lang="en-US" dirty="0" err="1" smtClean="0"/>
              <a:t>meetup</a:t>
            </a:r>
            <a:r>
              <a:rPr lang="en-US" dirty="0" smtClean="0"/>
              <a:t>:</a:t>
            </a:r>
          </a:p>
          <a:p>
            <a:pPr marL="1399032" lvl="1" indent="0">
              <a:buNone/>
            </a:pPr>
            <a:r>
              <a:rPr lang="en-US" dirty="0" smtClean="0">
                <a:hlinkClick r:id="rId4"/>
              </a:rPr>
              <a:t>www.meetup.com/spark-users</a:t>
            </a:r>
            <a:r>
              <a:rPr lang="en-US" dirty="0" smtClean="0"/>
              <a:t> </a:t>
            </a:r>
            <a:endParaRPr lang="en-US" sz="2400" dirty="0"/>
          </a:p>
        </p:txBody>
      </p:sp>
      <p:pic>
        <p:nvPicPr>
          <p:cNvPr id="4" name="Picture 3" descr="Screen Shot 2013-01-12 at 8.39.07 PM.pn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25400" y="3265990"/>
            <a:ext cx="10020580" cy="6944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178692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US" dirty="0" smtClean="0"/>
              <a:t>Spark offers a rich API to make data analytics </a:t>
            </a:r>
            <a:r>
              <a:rPr lang="en-US" i="1" dirty="0" smtClean="0"/>
              <a:t>fast</a:t>
            </a:r>
            <a:r>
              <a:rPr lang="en-US" dirty="0" smtClean="0"/>
              <a:t>: both fast to write and fast to run</a:t>
            </a:r>
            <a:endParaRPr lang="en-US" dirty="0"/>
          </a:p>
          <a:p>
            <a:r>
              <a:rPr lang="en-US" dirty="0" smtClean="0"/>
              <a:t>Achieves 100x speedups in real applications</a:t>
            </a:r>
          </a:p>
          <a:p>
            <a:r>
              <a:rPr lang="en-US" dirty="0" smtClean="0"/>
              <a:t>Growing community with 14 companies contributing</a:t>
            </a:r>
            <a:endParaRPr lang="en-US" dirty="0"/>
          </a:p>
          <a:p>
            <a:r>
              <a:rPr lang="en-US" dirty="0" smtClean="0"/>
              <a:t>Details, tutorials, videos: </a:t>
            </a:r>
            <a:r>
              <a:rPr lang="en-US" dirty="0" smtClean="0">
                <a:hlinkClick r:id="rId2"/>
              </a:rPr>
              <a:t>www.spark-project.org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Spark Logo #112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01574" y="7407733"/>
            <a:ext cx="7058426" cy="4482637"/>
          </a:xfrm>
          <a:prstGeom prst="rect">
            <a:avLst/>
          </a:prstGeom>
        </p:spPr>
      </p:pic>
      <p:pic>
        <p:nvPicPr>
          <p:cNvPr id="8" name="Picture 7" descr="conviva-logo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8145"/>
          <a:stretch/>
        </p:blipFill>
        <p:spPr>
          <a:xfrm>
            <a:off x="4971699" y="9554728"/>
            <a:ext cx="3490959" cy="601417"/>
          </a:xfrm>
          <a:prstGeom prst="rect">
            <a:avLst/>
          </a:prstGeom>
        </p:spPr>
      </p:pic>
      <p:pic>
        <p:nvPicPr>
          <p:cNvPr id="9" name="Picture 8" descr="quantifind_logo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2545" y="9150674"/>
            <a:ext cx="3460642" cy="1141545"/>
          </a:xfrm>
          <a:prstGeom prst="rect">
            <a:avLst/>
          </a:prstGeom>
        </p:spPr>
      </p:pic>
      <p:pic>
        <p:nvPicPr>
          <p:cNvPr id="10" name="Picture 9" descr="logo_princeton_292x8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5360" y="10588776"/>
            <a:ext cx="3158838" cy="865436"/>
          </a:xfrm>
          <a:prstGeom prst="rect">
            <a:avLst/>
          </a:prstGeom>
        </p:spPr>
      </p:pic>
      <p:pic>
        <p:nvPicPr>
          <p:cNvPr id="11" name="Picture 10" descr="berkeley_logo80-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9109" y="10614977"/>
            <a:ext cx="3016851" cy="908691"/>
          </a:xfrm>
          <a:prstGeom prst="rect">
            <a:avLst/>
          </a:prstGeom>
        </p:spPr>
      </p:pic>
      <p:pic>
        <p:nvPicPr>
          <p:cNvPr id="12" name="Picture 11" descr="yahoologo-1.jp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3010" y="8174096"/>
            <a:ext cx="3200227" cy="917190"/>
          </a:xfrm>
          <a:prstGeom prst="rect">
            <a:avLst/>
          </a:prstGeom>
        </p:spPr>
      </p:pic>
      <p:pic>
        <p:nvPicPr>
          <p:cNvPr id="13" name="Picture 12" descr="images-1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82485" y="10439077"/>
            <a:ext cx="1795515" cy="1164832"/>
          </a:xfrm>
          <a:prstGeom prst="rect">
            <a:avLst/>
          </a:prstGeom>
        </p:spPr>
      </p:pic>
      <p:pic>
        <p:nvPicPr>
          <p:cNvPr id="14" name="Picture 13" descr="Intel-logo.jp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2508" y="7848600"/>
            <a:ext cx="1688408" cy="1568183"/>
          </a:xfrm>
          <a:prstGeom prst="rect">
            <a:avLst/>
          </a:prstGeom>
        </p:spPr>
      </p:pic>
      <p:pic>
        <p:nvPicPr>
          <p:cNvPr id="15" name="Picture 14" descr="adobe-systems-incorporated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7856" y="7997183"/>
            <a:ext cx="1271019" cy="1271019"/>
          </a:xfrm>
          <a:prstGeom prst="rect">
            <a:avLst/>
          </a:prstGeom>
        </p:spPr>
      </p:pic>
      <p:pic>
        <p:nvPicPr>
          <p:cNvPr id="16" name="Picture 15" descr="bizo_283_224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20313" y="9012854"/>
            <a:ext cx="1834236" cy="1449111"/>
          </a:xfrm>
          <a:prstGeom prst="rect">
            <a:avLst/>
          </a:prstGeom>
        </p:spPr>
      </p:pic>
      <p:pic>
        <p:nvPicPr>
          <p:cNvPr id="17" name="Picture 16" descr="logo_clearstory_data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2447" y="9440757"/>
            <a:ext cx="2850102" cy="1021101"/>
          </a:xfrm>
          <a:prstGeom prst="rect">
            <a:avLst/>
          </a:prstGeom>
        </p:spPr>
      </p:pic>
      <p:pic>
        <p:nvPicPr>
          <p:cNvPr id="18" name="Picture 17" descr="2855947700_931cd534ea.jpg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9000" y="10546469"/>
            <a:ext cx="1971055" cy="950049"/>
          </a:xfrm>
          <a:prstGeom prst="rect">
            <a:avLst/>
          </a:prstGeom>
        </p:spPr>
      </p:pic>
      <p:pic>
        <p:nvPicPr>
          <p:cNvPr id="19" name="Picture 18" descr="ucsf_logo_K.jpg"/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19070" y="10585859"/>
            <a:ext cx="1743684" cy="871267"/>
          </a:xfrm>
          <a:prstGeom prst="rect">
            <a:avLst/>
          </a:prstGeom>
        </p:spPr>
      </p:pic>
      <p:pic>
        <p:nvPicPr>
          <p:cNvPr id="21" name="Picture 20" descr="86522_AdMobius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4997" y="8250598"/>
            <a:ext cx="2830320" cy="764189"/>
          </a:xfrm>
          <a:prstGeom prst="rect">
            <a:avLst/>
          </a:prstGeom>
        </p:spPr>
      </p:pic>
      <p:pic>
        <p:nvPicPr>
          <p:cNvPr id="25" name="Picture 24" descr="klout.jpg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678" y="8393087"/>
            <a:ext cx="2835122" cy="59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44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Work with distributed collections as you would with local ones</a:t>
            </a:r>
          </a:p>
          <a:p>
            <a:endParaRPr lang="en-US" dirty="0" smtClean="0"/>
          </a:p>
          <a:p>
            <a:r>
              <a:rPr lang="en-US" dirty="0" smtClean="0"/>
              <a:t>Concept: resilient distributed datasets (RDDs)</a:t>
            </a:r>
          </a:p>
          <a:p>
            <a:pPr lvl="1"/>
            <a:r>
              <a:rPr lang="en-US" dirty="0"/>
              <a:t>Immutable collections of objects spread across a cluster</a:t>
            </a:r>
          </a:p>
          <a:p>
            <a:pPr lvl="1"/>
            <a:r>
              <a:rPr lang="en-US" dirty="0"/>
              <a:t>Built through parallel transformations (map, filter,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ea typeface="ＭＳ Ｐゴシック" charset="-128"/>
                <a:cs typeface="ＭＳ Ｐゴシック" charset="-128"/>
              </a:rPr>
              <a:t>Automatically rebuilt on failure</a:t>
            </a:r>
          </a:p>
          <a:p>
            <a:pPr lvl="1"/>
            <a:r>
              <a:rPr lang="en-US" dirty="0"/>
              <a:t>Controllable persistence (e.g. caching in RAM</a:t>
            </a:r>
            <a:r>
              <a:rPr lang="en-US" dirty="0" smtClean="0"/>
              <a:t>)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61942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Transformations </a:t>
            </a: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, join)</a:t>
            </a:r>
          </a:p>
          <a:p>
            <a:pPr lvl="1"/>
            <a:r>
              <a:rPr lang="en-US" dirty="0"/>
              <a:t>Lazy operations to build RDDs from other RDDs</a:t>
            </a:r>
          </a:p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Actions </a:t>
            </a:r>
            <a:r>
              <a:rPr lang="en-US" dirty="0">
                <a:ea typeface="ＭＳ Ｐゴシック" charset="-128"/>
                <a:cs typeface="ＭＳ Ｐゴシック" charset="-128"/>
              </a:rPr>
              <a:t>(e.g. count, collect, save)</a:t>
            </a:r>
          </a:p>
          <a:p>
            <a:pPr lvl="1"/>
            <a:r>
              <a:rPr lang="en-US" dirty="0"/>
              <a:t>Return a result or write it to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11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3797" y="4343400"/>
            <a:ext cx="16256003" cy="2985593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1429"/>
              </a:spcBef>
            </a:pPr>
            <a:r>
              <a:rPr lang="en-US" sz="3500" dirty="0" smtClean="0">
                <a:latin typeface="Consolas"/>
                <a:cs typeface="Consolas"/>
              </a:rPr>
              <a:t>lines </a:t>
            </a:r>
            <a:r>
              <a:rPr lang="en-US" sz="3500" dirty="0">
                <a:latin typeface="Consolas"/>
                <a:cs typeface="Consolas"/>
              </a:rPr>
              <a:t>= </a:t>
            </a:r>
            <a:r>
              <a:rPr lang="en-US" sz="3500" dirty="0" err="1">
                <a:latin typeface="Consolas"/>
                <a:cs typeface="Consolas"/>
              </a:rPr>
              <a:t>spark.textFile</a:t>
            </a:r>
            <a:r>
              <a:rPr lang="en-US" sz="3500" dirty="0">
                <a:latin typeface="Consolas"/>
                <a:cs typeface="Consolas"/>
              </a:rPr>
              <a:t>(</a:t>
            </a:r>
            <a:r>
              <a:rPr lang="en-US" sz="3500" dirty="0">
                <a:solidFill>
                  <a:srgbClr val="000090"/>
                </a:solidFill>
                <a:latin typeface="Consolas"/>
                <a:cs typeface="Consolas"/>
              </a:rPr>
              <a:t>“</a:t>
            </a:r>
            <a:r>
              <a:rPr lang="en-US" sz="3500" dirty="0" err="1">
                <a:solidFill>
                  <a:srgbClr val="000090"/>
                </a:solidFill>
                <a:latin typeface="Consolas"/>
                <a:cs typeface="Consolas"/>
              </a:rPr>
              <a:t>hdfs</a:t>
            </a:r>
            <a:r>
              <a:rPr lang="en-US" sz="3500" dirty="0">
                <a:solidFill>
                  <a:srgbClr val="000090"/>
                </a:solidFill>
                <a:latin typeface="Consolas"/>
                <a:cs typeface="Consolas"/>
              </a:rPr>
              <a:t>://...”</a:t>
            </a:r>
            <a:r>
              <a:rPr lang="en-US" sz="35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1429"/>
              </a:spcBef>
            </a:pPr>
            <a:r>
              <a:rPr lang="en-US" sz="3500" dirty="0" smtClean="0">
                <a:latin typeface="Consolas"/>
                <a:cs typeface="Consolas"/>
              </a:rPr>
              <a:t>errors </a:t>
            </a:r>
            <a:r>
              <a:rPr lang="en-US" sz="3500" dirty="0">
                <a:latin typeface="Consolas"/>
                <a:cs typeface="Consolas"/>
              </a:rPr>
              <a:t>= </a:t>
            </a:r>
            <a:r>
              <a:rPr lang="en-US" sz="3500" dirty="0" err="1">
                <a:latin typeface="Consolas"/>
                <a:cs typeface="Consolas"/>
              </a:rPr>
              <a:t>lines.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500" dirty="0" smtClean="0">
                <a:latin typeface="Consolas"/>
                <a:cs typeface="Consolas"/>
              </a:rPr>
              <a:t>(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3500" dirty="0" err="1" smtClean="0">
                <a:solidFill>
                  <a:srgbClr val="FF0080"/>
                </a:solidFill>
                <a:latin typeface="Consolas"/>
                <a:cs typeface="Consolas"/>
              </a:rPr>
              <a:t>s.startswith</a:t>
            </a:r>
            <a:r>
              <a:rPr lang="en-US" sz="3500" dirty="0">
                <a:solidFill>
                  <a:srgbClr val="FF0080"/>
                </a:solidFill>
                <a:latin typeface="Consolas"/>
                <a:cs typeface="Consolas"/>
              </a:rPr>
              <a:t>(“ERROR”)</a:t>
            </a:r>
            <a:r>
              <a:rPr lang="en-US" sz="3500" dirty="0">
                <a:latin typeface="Consolas"/>
                <a:cs typeface="Consolas"/>
              </a:rPr>
              <a:t>)</a:t>
            </a:r>
          </a:p>
          <a:p>
            <a:pPr>
              <a:spcBef>
                <a:spcPts val="1429"/>
              </a:spcBef>
            </a:pPr>
            <a:r>
              <a:rPr lang="en-US" sz="3500" dirty="0" smtClean="0">
                <a:latin typeface="Consolas"/>
                <a:cs typeface="Consolas"/>
              </a:rPr>
              <a:t>messages </a:t>
            </a:r>
            <a:r>
              <a:rPr lang="en-US" sz="3500" dirty="0">
                <a:latin typeface="Consolas"/>
                <a:cs typeface="Consolas"/>
              </a:rPr>
              <a:t>= </a:t>
            </a:r>
            <a:r>
              <a:rPr lang="en-US" sz="3500" dirty="0" err="1">
                <a:latin typeface="Consolas"/>
                <a:cs typeface="Consolas"/>
              </a:rPr>
              <a:t>errors.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3500" dirty="0" smtClean="0">
                <a:latin typeface="Consolas"/>
                <a:cs typeface="Consolas"/>
              </a:rPr>
              <a:t>(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3500" dirty="0" err="1" smtClean="0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3500" dirty="0">
                <a:solidFill>
                  <a:srgbClr val="FF0080"/>
                </a:solidFill>
                <a:latin typeface="Consolas"/>
                <a:cs typeface="Consolas"/>
              </a:rPr>
              <a:t>(‘\t’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)[2]</a:t>
            </a:r>
            <a:r>
              <a:rPr lang="en-US" sz="3500" dirty="0" smtClean="0">
                <a:latin typeface="Consolas"/>
                <a:cs typeface="Consolas"/>
              </a:rPr>
              <a:t>)</a:t>
            </a:r>
            <a:endParaRPr lang="en-US" sz="3500" dirty="0">
              <a:latin typeface="Consolas"/>
              <a:cs typeface="Consolas"/>
            </a:endParaRPr>
          </a:p>
          <a:p>
            <a:pPr>
              <a:spcBef>
                <a:spcPts val="1429"/>
              </a:spcBef>
            </a:pPr>
            <a:r>
              <a:rPr lang="en-US" sz="3500" dirty="0" err="1">
                <a:latin typeface="Consolas"/>
                <a:cs typeface="Consolas"/>
              </a:rPr>
              <a:t>messages.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cache</a:t>
            </a:r>
            <a:r>
              <a:rPr lang="en-US" sz="3500" dirty="0">
                <a:latin typeface="Consolas"/>
                <a:cs typeface="Consolas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5163800" y="3878034"/>
            <a:ext cx="7308873" cy="8085366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19973636" y="5149164"/>
            <a:ext cx="1882642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9766135" y="9477730"/>
            <a:ext cx="1950865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336213" y="10855404"/>
            <a:ext cx="1920058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6155269" y="4622642"/>
            <a:ext cx="3839459" cy="4987424"/>
            <a:chOff x="5983621" y="3042352"/>
            <a:chExt cx="161328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655637" y="3042352"/>
              <a:ext cx="941273" cy="455444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05267" y="4343977"/>
              <a:ext cx="1752475" cy="395767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15225374" y="3883528"/>
            <a:ext cx="6808798" cy="6456092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193801" y="7824015"/>
            <a:ext cx="15443200" cy="75844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952"/>
              </a:spcBef>
            </a:pPr>
            <a:r>
              <a:rPr lang="en-US" sz="3500" dirty="0" err="1">
                <a:latin typeface="Consolas"/>
                <a:cs typeface="Consolas"/>
              </a:rPr>
              <a:t>messages.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500" dirty="0" smtClean="0">
                <a:latin typeface="Consolas"/>
                <a:cs typeface="Consolas"/>
              </a:rPr>
              <a:t>(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lambda s: “foo” in s</a:t>
            </a:r>
            <a:r>
              <a:rPr lang="en-US" sz="3500" dirty="0" smtClean="0">
                <a:latin typeface="Consolas"/>
                <a:cs typeface="Consolas"/>
              </a:rPr>
              <a:t>)</a:t>
            </a:r>
            <a:r>
              <a:rPr lang="en-US" sz="3500" dirty="0">
                <a:latin typeface="Consolas"/>
                <a:cs typeface="Consolas"/>
              </a:rPr>
              <a:t>.</a:t>
            </a:r>
            <a:r>
              <a:rPr lang="en-US" sz="3500" dirty="0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500" dirty="0" smtClean="0">
                <a:latin typeface="Consolas"/>
                <a:cs typeface="Consolas"/>
              </a:rPr>
              <a:t>()</a:t>
            </a:r>
            <a:endParaRPr lang="en-US" sz="35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5918176" y="6248400"/>
            <a:ext cx="857446" cy="33458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7909943" y="6241883"/>
            <a:ext cx="2294679" cy="193930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8135600" y="4657425"/>
            <a:ext cx="2249831" cy="997535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93798" y="8543056"/>
            <a:ext cx="15443200" cy="75844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952"/>
              </a:spcBef>
            </a:pPr>
            <a:r>
              <a:rPr lang="en-US" sz="3500" dirty="0" err="1">
                <a:latin typeface="Consolas"/>
                <a:cs typeface="Consolas"/>
              </a:rPr>
              <a:t>messages.</a:t>
            </a:r>
            <a:r>
              <a:rPr lang="en-US" sz="3500" dirty="0" err="1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500" dirty="0" smtClean="0">
                <a:latin typeface="Consolas"/>
                <a:cs typeface="Consolas"/>
              </a:rPr>
              <a:t>(</a:t>
            </a:r>
            <a:r>
              <a:rPr lang="en-US" sz="3500" dirty="0" smtClean="0">
                <a:solidFill>
                  <a:srgbClr val="FF0080"/>
                </a:solidFill>
                <a:latin typeface="Consolas"/>
                <a:cs typeface="Consolas"/>
              </a:rPr>
              <a:t>lambda s: “bar” in s</a:t>
            </a:r>
            <a:r>
              <a:rPr lang="en-US" sz="3500" dirty="0" smtClean="0">
                <a:latin typeface="Consolas"/>
                <a:cs typeface="Consolas"/>
              </a:rPr>
              <a:t>)</a:t>
            </a:r>
            <a:r>
              <a:rPr lang="en-US" sz="3500" dirty="0">
                <a:latin typeface="Consolas"/>
                <a:cs typeface="Consolas"/>
              </a:rPr>
              <a:t>.</a:t>
            </a:r>
            <a:r>
              <a:rPr lang="en-US" sz="3500" dirty="0" smtClean="0">
                <a:solidFill>
                  <a:srgbClr val="3366FF"/>
                </a:solidFill>
                <a:latin typeface="Consolas"/>
                <a:cs typeface="Consolas"/>
              </a:rPr>
              <a:t>count</a:t>
            </a:r>
            <a:r>
              <a:rPr lang="en-US" sz="3500" dirty="0">
                <a:latin typeface="Consolas"/>
                <a:cs typeface="Consolas"/>
              </a:rPr>
              <a:t>()</a:t>
            </a:r>
            <a:endParaRPr lang="en-US" sz="3500" dirty="0">
              <a:solidFill>
                <a:srgbClr val="3366FF"/>
              </a:solidFill>
              <a:latin typeface="Consolas"/>
              <a:cs typeface="Consola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3798" y="9313748"/>
            <a:ext cx="15443200" cy="758445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pPr>
              <a:spcBef>
                <a:spcPts val="952"/>
              </a:spcBef>
            </a:pPr>
            <a:r>
              <a:rPr lang="en-US" sz="3500" dirty="0">
                <a:latin typeface="Consolas"/>
                <a:cs typeface="Consolas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477811" y="4393148"/>
            <a:ext cx="1572189" cy="804612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r>
              <a:rPr lang="en-US" sz="3800" dirty="0">
                <a:latin typeface="Arial"/>
                <a:cs typeface="Arial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8135600" y="5383748"/>
            <a:ext cx="1894227" cy="804612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r>
              <a:rPr lang="en-US" sz="3800" dirty="0">
                <a:latin typeface="Arial"/>
                <a:cs typeface="Arial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798949" y="3397580"/>
            <a:ext cx="1911578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 smtClean="0"/>
              <a:t>Cache </a:t>
            </a:r>
            <a:r>
              <a:rPr lang="en-US" sz="3600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712640" y="7694886"/>
            <a:ext cx="1911578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420046" y="9075206"/>
            <a:ext cx="1911578" cy="673030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108855" rIns="0" bIns="108855" rtlCol="0" anchor="ctr"/>
          <a:lstStyle/>
          <a:p>
            <a:pPr algn="ctr"/>
            <a:r>
              <a:rPr lang="en-US" sz="3600" dirty="0"/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11430000" y="3657600"/>
            <a:ext cx="2985809" cy="729445"/>
          </a:xfrm>
          <a:prstGeom prst="wedgeRectCallout">
            <a:avLst>
              <a:gd name="adj1" fmla="val -80995"/>
              <a:gd name="adj2" fmla="val 5357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14325600" y="4071155"/>
            <a:ext cx="4740448" cy="729445"/>
          </a:xfrm>
          <a:prstGeom prst="wedgeRectCallout">
            <a:avLst>
              <a:gd name="adj1" fmla="val -43045"/>
              <a:gd name="adj2" fmla="val 112896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13254293" y="7347755"/>
            <a:ext cx="2442907" cy="729445"/>
          </a:xfrm>
          <a:prstGeom prst="wedgeRectCallout">
            <a:avLst>
              <a:gd name="adj1" fmla="val -85248"/>
              <a:gd name="adj2" fmla="val 49181"/>
            </a:avLst>
          </a:prstGeom>
          <a:ln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3800" dirty="0"/>
              <a:t>Action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503990" y="10667999"/>
            <a:ext cx="12740021" cy="1676401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mpd="sng">
            <a:solidFill>
              <a:srgbClr val="4F81BD"/>
            </a:solidFill>
            <a:headEnd type="none" w="med" len="med"/>
            <a:tailEnd type="non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b="1" dirty="0" smtClean="0"/>
              <a:t>Result:</a:t>
            </a:r>
            <a:r>
              <a:rPr lang="en-US" sz="4300" dirty="0" smtClean="0"/>
              <a:t> full-text search of Wikipedia in &lt;1 sec</a:t>
            </a:r>
            <a:br>
              <a:rPr lang="en-US" sz="4300" dirty="0" smtClean="0"/>
            </a:br>
            <a:r>
              <a:rPr lang="en-US" sz="4300" dirty="0" smtClean="0"/>
              <a:t>(</a:t>
            </a:r>
            <a:r>
              <a:rPr lang="en-US" sz="4300" dirty="0" err="1" smtClean="0"/>
              <a:t>vs</a:t>
            </a:r>
            <a:r>
              <a:rPr lang="en-US" sz="4300" dirty="0" smtClean="0"/>
              <a:t> 20 sec for on-disk data)</a:t>
            </a:r>
            <a:endParaRPr lang="en-US" sz="4300" dirty="0"/>
          </a:p>
        </p:txBody>
      </p:sp>
      <p:sp>
        <p:nvSpPr>
          <p:cNvPr id="37" name="Rounded Rectangle 36"/>
          <p:cNvSpPr/>
          <p:nvPr/>
        </p:nvSpPr>
        <p:spPr>
          <a:xfrm>
            <a:off x="1503990" y="10668000"/>
            <a:ext cx="12740021" cy="1676399"/>
          </a:xfrm>
          <a:prstGeom prst="roundRect">
            <a:avLst>
              <a:gd name="adj" fmla="val 10339"/>
            </a:avLst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r>
              <a:rPr lang="en-US" sz="4300" b="1" dirty="0" smtClean="0"/>
              <a:t>Result:</a:t>
            </a:r>
            <a:r>
              <a:rPr lang="en-US" sz="4300" dirty="0" smtClean="0"/>
              <a:t> scaled to 1 TB data in 5-7 sec</a:t>
            </a:r>
            <a:br>
              <a:rPr lang="en-US" sz="4300" dirty="0" smtClean="0"/>
            </a:br>
            <a:r>
              <a:rPr lang="en-US" sz="4300" dirty="0" smtClean="0"/>
              <a:t>(</a:t>
            </a:r>
            <a:r>
              <a:rPr lang="en-US" sz="4300" dirty="0" err="1" smtClean="0"/>
              <a:t>vs</a:t>
            </a:r>
            <a:r>
              <a:rPr lang="en-US" sz="4300" dirty="0" smtClean="0"/>
              <a:t> 170 sec for on-disk data)</a:t>
            </a:r>
            <a:endParaRPr lang="en-US" sz="43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Mining Console Logs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39800" y="2552700"/>
            <a:ext cx="22390100" cy="876300"/>
          </a:xfrm>
        </p:spPr>
        <p:txBody>
          <a:bodyPr/>
          <a:lstStyle/>
          <a:p>
            <a:r>
              <a:rPr lang="en-US" dirty="0" smtClean="0"/>
              <a:t>Load error messages from a log into memory, then interactively search for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185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38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wn Arrow 39"/>
          <p:cNvSpPr/>
          <p:nvPr/>
        </p:nvSpPr>
        <p:spPr>
          <a:xfrm>
            <a:off x="9446720" y="7533702"/>
            <a:ext cx="5283200" cy="122929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217709" tIns="108855" rIns="217709" bIns="108855" rtlCol="0" anchor="ctr"/>
          <a:lstStyle/>
          <a:p>
            <a:pPr algn="ctr"/>
            <a:endParaRPr lang="en-US"/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219200" y="609600"/>
            <a:ext cx="21945600" cy="2286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RDD 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3398980"/>
            <a:ext cx="22148800" cy="8335820"/>
          </a:xfrm>
        </p:spPr>
        <p:txBody>
          <a:bodyPr>
            <a:normAutofit/>
          </a:bodyPr>
          <a:lstStyle/>
          <a:p>
            <a:pPr marL="0" indent="0">
              <a:spcBef>
                <a:spcPts val="4286"/>
              </a:spcBef>
              <a:buNone/>
              <a:defRPr/>
            </a:pPr>
            <a:r>
              <a:rPr lang="en-US" dirty="0" smtClean="0">
                <a:ea typeface="ＭＳ Ｐゴシック" charset="-128"/>
                <a:cs typeface="ＭＳ Ｐゴシック" charset="-128"/>
              </a:rPr>
              <a:t>RDDs track the transformations used to build them (their </a:t>
            </a:r>
            <a:r>
              <a:rPr lang="en-US" i="1" dirty="0" smtClean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) to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recompute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lost data</a:t>
            </a:r>
          </a:p>
          <a:p>
            <a:pPr marL="0" indent="0">
              <a:spcBef>
                <a:spcPts val="4286"/>
              </a:spcBef>
              <a:buNone/>
              <a:defRPr/>
            </a:pPr>
            <a:r>
              <a:rPr lang="en-US" dirty="0" err="1" smtClean="0">
                <a:ea typeface="ＭＳ Ｐゴシック" charset="-128"/>
                <a:cs typeface="ＭＳ Ｐゴシック" charset="-128"/>
              </a:rPr>
              <a:t>E.g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:</a:t>
            </a:r>
          </a:p>
          <a:p>
            <a:pPr marL="0" indent="0">
              <a:spcBef>
                <a:spcPts val="3333"/>
              </a:spcBef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spcBef>
                <a:spcPts val="3333"/>
              </a:spcBef>
              <a:buNone/>
              <a:defRPr/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86116" y="5791200"/>
            <a:ext cx="20189576" cy="1974162"/>
          </a:xfrm>
          <a:prstGeom prst="rect">
            <a:avLst/>
          </a:prstGeom>
          <a:noFill/>
        </p:spPr>
        <p:txBody>
          <a:bodyPr wrap="square" lIns="217709" tIns="108855" rIns="217709" bIns="108855" rtlCol="0">
            <a:spAutoFit/>
          </a:bodyPr>
          <a:lstStyle/>
          <a:p>
            <a:r>
              <a:rPr lang="en-US" sz="3800" dirty="0">
                <a:latin typeface="Consolas"/>
                <a:cs typeface="Consolas"/>
              </a:rPr>
              <a:t>messages = </a:t>
            </a:r>
            <a:r>
              <a:rPr lang="en-US" sz="3800" dirty="0" err="1">
                <a:latin typeface="Consolas"/>
                <a:cs typeface="Consolas"/>
              </a:rPr>
              <a:t>textFile</a:t>
            </a:r>
            <a:r>
              <a:rPr lang="en-US" sz="3800" dirty="0">
                <a:latin typeface="Consolas"/>
                <a:cs typeface="Consolas"/>
              </a:rPr>
              <a:t>(...).</a:t>
            </a:r>
            <a:r>
              <a:rPr lang="en-US" sz="3800" dirty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3800" dirty="0" err="1" smtClean="0">
                <a:solidFill>
                  <a:srgbClr val="FF0080"/>
                </a:solidFill>
                <a:latin typeface="Consolas"/>
                <a:cs typeface="Consolas"/>
              </a:rPr>
              <a:t>s.contains</a:t>
            </a:r>
            <a:r>
              <a:rPr lang="en-US" sz="3800" dirty="0">
                <a:solidFill>
                  <a:srgbClr val="FF0080"/>
                </a:solidFill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“ERROR”</a:t>
            </a:r>
            <a:r>
              <a:rPr lang="en-US" sz="3800" dirty="0">
                <a:solidFill>
                  <a:srgbClr val="FF0080"/>
                </a:solidFill>
                <a:latin typeface="Consolas"/>
                <a:cs typeface="Consolas"/>
              </a:rPr>
              <a:t>)</a:t>
            </a:r>
            <a:r>
              <a:rPr lang="en-US" sz="3800" dirty="0">
                <a:latin typeface="Consolas"/>
                <a:cs typeface="Consolas"/>
              </a:rPr>
              <a:t>)</a:t>
            </a:r>
          </a:p>
          <a:p>
            <a:r>
              <a:rPr lang="en-US" sz="3800" dirty="0">
                <a:latin typeface="Consolas"/>
                <a:cs typeface="Consolas"/>
              </a:rPr>
              <a:t>                        .</a:t>
            </a:r>
            <a:r>
              <a:rPr lang="en-US" sz="3800" dirty="0">
                <a:solidFill>
                  <a:srgbClr val="3366FF"/>
                </a:solidFill>
                <a:latin typeface="Consolas"/>
                <a:cs typeface="Consolas"/>
              </a:rPr>
              <a:t>map</a:t>
            </a:r>
            <a:r>
              <a:rPr lang="en-US" sz="3800" dirty="0" smtClean="0">
                <a:latin typeface="Consolas"/>
                <a:cs typeface="Consolas"/>
              </a:rPr>
              <a:t>(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lambda s: </a:t>
            </a:r>
            <a:r>
              <a:rPr lang="en-US" sz="3800" dirty="0" err="1" smtClean="0">
                <a:solidFill>
                  <a:srgbClr val="FF0080"/>
                </a:solidFill>
                <a:latin typeface="Consolas"/>
                <a:cs typeface="Consolas"/>
              </a:rPr>
              <a:t>s.split</a:t>
            </a:r>
            <a:r>
              <a:rPr lang="en-US" sz="3800" dirty="0">
                <a:solidFill>
                  <a:srgbClr val="FF0080"/>
                </a:solidFill>
                <a:latin typeface="Consolas"/>
                <a:cs typeface="Consolas"/>
              </a:rPr>
              <a:t>(‘\t’</a:t>
            </a:r>
            <a:r>
              <a:rPr lang="en-US" sz="3800" dirty="0" smtClean="0">
                <a:solidFill>
                  <a:srgbClr val="FF0080"/>
                </a:solidFill>
                <a:latin typeface="Consolas"/>
                <a:cs typeface="Consolas"/>
              </a:rPr>
              <a:t>)[2]</a:t>
            </a:r>
            <a:r>
              <a:rPr lang="en-US" sz="3800" dirty="0" smtClean="0">
                <a:latin typeface="Consolas"/>
                <a:cs typeface="Consolas"/>
              </a:rPr>
              <a:t>)</a:t>
            </a:r>
            <a:endParaRPr lang="en-US" sz="3800" dirty="0">
              <a:latin typeface="Consolas"/>
              <a:cs typeface="Consolas"/>
            </a:endParaRPr>
          </a:p>
          <a:p>
            <a:r>
              <a:rPr lang="en-US" sz="3800" dirty="0">
                <a:latin typeface="Consolas"/>
                <a:cs typeface="Consolas"/>
              </a:rPr>
              <a:t>                       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47888" y="9220200"/>
            <a:ext cx="18894128" cy="1743948"/>
            <a:chOff x="1039465" y="4756967"/>
            <a:chExt cx="5107436" cy="653233"/>
          </a:xfrm>
        </p:grpSpPr>
        <p:sp>
          <p:nvSpPr>
            <p:cNvPr id="10" name="Rounded Rectangle 9"/>
            <p:cNvSpPr/>
            <p:nvPr/>
          </p:nvSpPr>
          <p:spPr>
            <a:xfrm>
              <a:off x="1039465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4300" dirty="0" err="1"/>
                <a:t>HadoopRDD</a:t>
              </a:r>
              <a:endParaRPr lang="en-US" sz="4300" dirty="0"/>
            </a:p>
            <a:p>
              <a:pPr algn="ctr"/>
              <a:r>
                <a:rPr lang="en-US" sz="3900" dirty="0"/>
                <a:t>path = </a:t>
              </a:r>
              <a:r>
                <a:rPr lang="en-US" sz="3900" dirty="0" err="1"/>
                <a:t>hdfs</a:t>
              </a:r>
              <a:r>
                <a:rPr lang="en-US" sz="3900" dirty="0"/>
                <a:t>://…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3563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4300" dirty="0" err="1"/>
                <a:t>FilteredRDD</a:t>
              </a:r>
              <a:endParaRPr lang="en-US" sz="4300" dirty="0"/>
            </a:p>
            <a:p>
              <a:pPr algn="ctr"/>
              <a:r>
                <a:rPr lang="en-US" sz="3900" dirty="0" err="1"/>
                <a:t>func</a:t>
              </a:r>
              <a:r>
                <a:rPr lang="en-US" sz="3900" dirty="0"/>
                <a:t> </a:t>
              </a:r>
              <a:r>
                <a:rPr lang="en-US" sz="3900" dirty="0" smtClean="0"/>
                <a:t>= contains</a:t>
              </a:r>
              <a:r>
                <a:rPr lang="en-US" sz="3900" dirty="0"/>
                <a:t>(...)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47661" y="4756967"/>
              <a:ext cx="1399240" cy="65323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4300" dirty="0" err="1"/>
                <a:t>MappedRDD</a:t>
              </a:r>
              <a:endParaRPr lang="en-US" sz="4300" dirty="0"/>
            </a:p>
            <a:p>
              <a:pPr algn="ctr"/>
              <a:r>
                <a:rPr lang="en-US" sz="3900" dirty="0" err="1"/>
                <a:t>func</a:t>
              </a:r>
              <a:r>
                <a:rPr lang="en-US" sz="3900" dirty="0"/>
                <a:t> = </a:t>
              </a:r>
              <a:r>
                <a:rPr lang="en-US" sz="3900" dirty="0" smtClean="0"/>
                <a:t>split</a:t>
              </a:r>
              <a:r>
                <a:rPr lang="en-US" sz="3900" dirty="0"/>
                <a:t>(…</a:t>
              </a:r>
              <a:r>
                <a:rPr lang="en-US" sz="3900" dirty="0" smtClean="0"/>
                <a:t>)</a:t>
              </a:r>
              <a:endParaRPr lang="en-US" sz="3900" dirty="0"/>
            </a:p>
          </p:txBody>
        </p:sp>
        <p:cxnSp>
          <p:nvCxnSpPr>
            <p:cNvPr id="21" name="Straight Arrow Connector 20"/>
            <p:cNvCxnSpPr>
              <a:stCxn id="11" idx="1"/>
              <a:endCxn id="10" idx="3"/>
            </p:cNvCxnSpPr>
            <p:nvPr/>
          </p:nvCxnSpPr>
          <p:spPr>
            <a:xfrm rot="10800000">
              <a:off x="2438705" y="5083584"/>
              <a:ext cx="45485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2" idx="1"/>
              <a:endCxn id="11" idx="3"/>
            </p:cNvCxnSpPr>
            <p:nvPr/>
          </p:nvCxnSpPr>
          <p:spPr>
            <a:xfrm rot="10800000">
              <a:off x="4292803" y="5083584"/>
              <a:ext cx="45485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3437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l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ligh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l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Pages>0</Pages>
  <Words>2571</Words>
  <Characters>0</Characters>
  <Application>Microsoft Macintosh PowerPoint</Application>
  <PresentationFormat>Custom</PresentationFormat>
  <Lines>0</Lines>
  <Paragraphs>504</Paragraphs>
  <Slides>58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Title &amp; Subtitle light</vt:lpstr>
      <vt:lpstr>Title &amp; Bullets light</vt:lpstr>
      <vt:lpstr>Parallel Programming With Spark</vt:lpstr>
      <vt:lpstr>What is Spark?</vt:lpstr>
      <vt:lpstr>How to Run It</vt:lpstr>
      <vt:lpstr>Languages</vt:lpstr>
      <vt:lpstr>Outline</vt:lpstr>
      <vt:lpstr>Key Idea</vt:lpstr>
      <vt:lpstr>Operations</vt:lpstr>
      <vt:lpstr>Example: Mining Console Logs</vt:lpstr>
      <vt:lpstr>RDD Fault Tolerance</vt:lpstr>
      <vt:lpstr>Fault Recovery Test</vt:lpstr>
      <vt:lpstr>Behavior with Less RAM</vt:lpstr>
      <vt:lpstr>Spark in Java and Scala</vt:lpstr>
      <vt:lpstr>Which Language Should I Use?</vt:lpstr>
      <vt:lpstr>Scala Cheat Sheet</vt:lpstr>
      <vt:lpstr>Outline</vt:lpstr>
      <vt:lpstr>Learning Spark</vt:lpstr>
      <vt:lpstr>First Stop: 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Multiple Datasets</vt:lpstr>
      <vt:lpstr>Controlling the Level of Parallelism</vt:lpstr>
      <vt:lpstr>Using Local Variables</vt:lpstr>
      <vt:lpstr>Closure Mishap Example</vt:lpstr>
      <vt:lpstr>More Details</vt:lpstr>
      <vt:lpstr>Outline</vt:lpstr>
      <vt:lpstr>Software Components</vt:lpstr>
      <vt:lpstr>Task Scheduler</vt:lpstr>
      <vt:lpstr>Hadoop Compatibility</vt:lpstr>
      <vt:lpstr>Outline</vt:lpstr>
      <vt:lpstr>Build Spark</vt:lpstr>
      <vt:lpstr>Add Spark to Your Project</vt:lpstr>
      <vt:lpstr>Create a SparkContext</vt:lpstr>
      <vt:lpstr>Complete App: Scala</vt:lpstr>
      <vt:lpstr>Complete App: Python</vt:lpstr>
      <vt:lpstr>Example: PageRank</vt:lpstr>
      <vt:lpstr>Why PageRank?</vt:lpstr>
      <vt:lpstr>Basic Idea</vt:lpstr>
      <vt:lpstr>Algorithm</vt:lpstr>
      <vt:lpstr>Algorithm</vt:lpstr>
      <vt:lpstr>Algorithm</vt:lpstr>
      <vt:lpstr>Algorithm</vt:lpstr>
      <vt:lpstr>Algorithm</vt:lpstr>
      <vt:lpstr>Algorithm</vt:lpstr>
      <vt:lpstr>Scala Implementation</vt:lpstr>
      <vt:lpstr>Python Implementation</vt:lpstr>
      <vt:lpstr>PageRank Performance</vt:lpstr>
      <vt:lpstr>Other Iterative Algorithms</vt:lpstr>
      <vt:lpstr>Outline</vt:lpstr>
      <vt:lpstr>Local Mode</vt:lpstr>
      <vt:lpstr>Private Cluster</vt:lpstr>
      <vt:lpstr>Amazon EC2</vt:lpstr>
      <vt:lpstr>Viewing Logs</vt:lpstr>
      <vt:lpstr>Community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Shirley Bailes</cp:lastModifiedBy>
  <cp:revision>259</cp:revision>
  <dcterms:modified xsi:type="dcterms:W3CDTF">2013-02-26T20:08:17Z</dcterms:modified>
</cp:coreProperties>
</file>