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2.xml" ContentType="application/vnd.openxmlformats-officedocument.drawingml.chart+xml"/>
  <Override PartName="/ppt/notesSlides/notesSlide16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6"/>
  </p:notesMasterIdLst>
  <p:sldIdLst>
    <p:sldId id="256" r:id="rId2"/>
    <p:sldId id="257" r:id="rId3"/>
    <p:sldId id="311" r:id="rId4"/>
    <p:sldId id="333" r:id="rId5"/>
    <p:sldId id="260" r:id="rId6"/>
    <p:sldId id="264" r:id="rId7"/>
    <p:sldId id="265" r:id="rId8"/>
    <p:sldId id="269" r:id="rId9"/>
    <p:sldId id="334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31" r:id="rId21"/>
    <p:sldId id="322" r:id="rId22"/>
    <p:sldId id="324" r:id="rId23"/>
    <p:sldId id="326" r:id="rId24"/>
    <p:sldId id="325" r:id="rId25"/>
    <p:sldId id="329" r:id="rId26"/>
    <p:sldId id="328" r:id="rId27"/>
    <p:sldId id="330" r:id="rId28"/>
    <p:sldId id="308" r:id="rId29"/>
    <p:sldId id="286" r:id="rId30"/>
    <p:sldId id="306" r:id="rId31"/>
    <p:sldId id="307" r:id="rId32"/>
    <p:sldId id="309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261" r:id="rId47"/>
    <p:sldId id="335" r:id="rId48"/>
    <p:sldId id="338" r:id="rId49"/>
    <p:sldId id="340" r:id="rId50"/>
    <p:sldId id="341" r:id="rId51"/>
    <p:sldId id="337" r:id="rId52"/>
    <p:sldId id="339" r:id="rId53"/>
    <p:sldId id="342" r:id="rId54"/>
    <p:sldId id="343" r:id="rId55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87097" autoAdjust="0"/>
  </p:normalViewPr>
  <p:slideViewPr>
    <p:cSldViewPr snapToGrid="0" snapToObjects="1">
      <p:cViewPr varScale="1">
        <p:scale>
          <a:sx n="104" d="100"/>
          <a:sy n="104" d="100"/>
        </p:scale>
        <p:origin x="604" y="68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291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tei:workspace:spark_paper:sosp_2011:analysis:low-mem-resul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tei:workspace:spark_paper:nsdi_2012:analysis:PregelResult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dLbl>
              <c:idx val="0"/>
              <c:layout>
                <c:manualLayout>
                  <c:x val="0"/>
                  <c:y val="-2.631578947368419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A9B-4B37-9E0E-4F5060B151EE}"/>
                </c:ext>
              </c:extLst>
            </c:dLbl>
            <c:dLbl>
              <c:idx val="1"/>
              <c:layout>
                <c:manualLayout>
                  <c:x val="-2.7777777777777801E-3"/>
                  <c:y val="-3.7037037037037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A9B-4B37-9E0E-4F5060B151EE}"/>
                </c:ext>
              </c:extLst>
            </c:dLbl>
            <c:dLbl>
              <c:idx val="2"/>
              <c:layout>
                <c:manualLayout>
                  <c:x val="0"/>
                  <c:y val="-3.240740740740739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A9B-4B37-9E0E-4F5060B151EE}"/>
                </c:ext>
              </c:extLst>
            </c:dLbl>
            <c:dLbl>
              <c:idx val="3"/>
              <c:layout>
                <c:manualLayout>
                  <c:x val="0"/>
                  <c:y val="-1.851851851851860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A9B-4B37-9E0E-4F5060B151EE}"/>
                </c:ext>
              </c:extLst>
            </c:dLbl>
            <c:dLbl>
              <c:idx val="4"/>
              <c:layout>
                <c:manualLayout>
                  <c:x val="-1.0185067526416E-16"/>
                  <c:y val="-1.8518518518518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A9B-4B37-9E0E-4F5060B151EE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errBars>
            <c:errBarType val="both"/>
            <c:errValType val="cust"/>
            <c:noEndCap val="0"/>
            <c:plus>
              <c:numRef>
                <c:f>Sheet1!$B$17:$F$17</c:f>
                <c:numCache>
                  <c:formatCode>General</c:formatCode>
                  <c:ptCount val="5"/>
                  <c:pt idx="0">
                    <c:v>0.87739660421091703</c:v>
                  </c:pt>
                  <c:pt idx="1">
                    <c:v>5.1945332998512654</c:v>
                  </c:pt>
                  <c:pt idx="2">
                    <c:v>2.8121085073747021</c:v>
                  </c:pt>
                  <c:pt idx="3">
                    <c:v>2.0895510250169469</c:v>
                  </c:pt>
                  <c:pt idx="4">
                    <c:v>1.350000722661556</c:v>
                  </c:pt>
                </c:numCache>
              </c:numRef>
            </c:plus>
            <c:minus>
              <c:numRef>
                <c:f>Sheet1!$B$17:$F$17</c:f>
                <c:numCache>
                  <c:formatCode>General</c:formatCode>
                  <c:ptCount val="5"/>
                  <c:pt idx="0">
                    <c:v>0.87739660421091703</c:v>
                  </c:pt>
                  <c:pt idx="1">
                    <c:v>5.1945332998512654</c:v>
                  </c:pt>
                  <c:pt idx="2">
                    <c:v>2.8121085073747021</c:v>
                  </c:pt>
                  <c:pt idx="3">
                    <c:v>2.0895510250169469</c:v>
                  </c:pt>
                  <c:pt idx="4">
                    <c:v>1.350000722661556</c:v>
                  </c:pt>
                </c:numCache>
              </c:numRef>
            </c:minus>
            <c:spPr>
              <a:ln w="12700" cmpd="sng">
                <a:solidFill>
                  <a:schemeClr val="tx1"/>
                </a:solidFill>
              </a:ln>
            </c:spPr>
          </c:errBars>
          <c:cat>
            <c:strRef>
              <c:f>Sheet1!$B$6:$F$6</c:f>
              <c:strCache>
                <c:ptCount val="5"/>
                <c:pt idx="0">
                  <c:v>Cache disabled</c:v>
                </c:pt>
                <c:pt idx="1">
                  <c:v>25%</c:v>
                </c:pt>
                <c:pt idx="2">
                  <c:v>50%</c:v>
                </c:pt>
                <c:pt idx="3">
                  <c:v>75%</c:v>
                </c:pt>
                <c:pt idx="4">
                  <c:v>Fully cached</c:v>
                </c:pt>
              </c:strCache>
            </c:strRef>
          </c:cat>
          <c:val>
            <c:numRef>
              <c:f>Sheet1!$B$16:$F$16</c:f>
              <c:numCache>
                <c:formatCode>General</c:formatCode>
                <c:ptCount val="5"/>
                <c:pt idx="0">
                  <c:v>68.841405988333406</c:v>
                </c:pt>
                <c:pt idx="1">
                  <c:v>58.061375029777771</c:v>
                </c:pt>
                <c:pt idx="2">
                  <c:v>40.740740243555543</c:v>
                </c:pt>
                <c:pt idx="3">
                  <c:v>29.747077791333329</c:v>
                </c:pt>
                <c:pt idx="4">
                  <c:v>11.530431902111109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A9B-4B37-9E0E-4F5060B151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95002080"/>
        <c:axId val="95002640"/>
      </c:barChart>
      <c:catAx>
        <c:axId val="9500208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% of working set in cache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crossAx val="95002640"/>
        <c:crosses val="autoZero"/>
        <c:auto val="1"/>
        <c:lblAlgn val="ctr"/>
        <c:lblOffset val="100"/>
        <c:noMultiLvlLbl val="0"/>
      </c:catAx>
      <c:valAx>
        <c:axId val="95002640"/>
        <c:scaling>
          <c:orientation val="minMax"/>
          <c:max val="10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Execution time (s)</a:t>
                </a:r>
              </a:p>
            </c:rich>
          </c:tx>
          <c:layout>
            <c:manualLayout>
              <c:xMode val="edge"/>
              <c:yMode val="edge"/>
              <c:x val="9.27498015677637E-3"/>
              <c:y val="0.13516047336188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95002080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2200">
          <a:latin typeface="Corbel"/>
          <a:cs typeface="Corbel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806089812543899"/>
          <c:y val="9.0798515050483503E-2"/>
          <c:w val="0.53520473875191799"/>
          <c:h val="0.63942990234328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'New results'!$A$12</c:f>
              <c:strCache>
                <c:ptCount val="1"/>
                <c:pt idx="0">
                  <c:v>Hadoop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dLbl>
              <c:idx val="0"/>
              <c:layout>
                <c:manualLayout>
                  <c:x val="9.10746812386156E-4"/>
                  <c:y val="-2.102102102102099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A6A-4CD5-91CB-4A0BA6ABA136}"/>
                </c:ext>
              </c:extLst>
            </c:dLbl>
            <c:dLbl>
              <c:idx val="1"/>
              <c:layout>
                <c:manualLayout>
                  <c:x val="-4.5537340619307802E-3"/>
                  <c:y val="-5.405405405405400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A6A-4CD5-91CB-4A0BA6ABA136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errBars>
            <c:errBarType val="both"/>
            <c:errValType val="cust"/>
            <c:noEndCap val="0"/>
            <c:plus>
              <c:numRef>
                <c:f>'New results'!$E$6:$F$6</c:f>
                <c:numCache>
                  <c:formatCode>General</c:formatCode>
                  <c:ptCount val="2"/>
                  <c:pt idx="0">
                    <c:v>6.8303620807279399</c:v>
                  </c:pt>
                  <c:pt idx="1">
                    <c:v>3.9778231387377998</c:v>
                  </c:pt>
                </c:numCache>
              </c:numRef>
            </c:plus>
            <c:minus>
              <c:numRef>
                <c:f>'New results'!$E$6:$F$6</c:f>
                <c:numCache>
                  <c:formatCode>General</c:formatCode>
                  <c:ptCount val="2"/>
                  <c:pt idx="0">
                    <c:v>6.8303620807279399</c:v>
                  </c:pt>
                  <c:pt idx="1">
                    <c:v>3.9778231387377998</c:v>
                  </c:pt>
                </c:numCache>
              </c:numRef>
            </c:minus>
          </c:errBars>
          <c:cat>
            <c:numRef>
              <c:f>'New results'!$B$5:$C$5</c:f>
              <c:numCache>
                <c:formatCode>General</c:formatCode>
                <c:ptCount val="2"/>
                <c:pt idx="0">
                  <c:v>30</c:v>
                </c:pt>
                <c:pt idx="1">
                  <c:v>60</c:v>
                </c:pt>
              </c:numCache>
            </c:numRef>
          </c:cat>
          <c:val>
            <c:numRef>
              <c:f>'New results'!$B$12:$C$12</c:f>
              <c:numCache>
                <c:formatCode>General</c:formatCode>
                <c:ptCount val="2"/>
                <c:pt idx="0">
                  <c:v>170.75</c:v>
                </c:pt>
                <c:pt idx="1">
                  <c:v>80.349999999999994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A6A-4CD5-91CB-4A0BA6ABA136}"/>
            </c:ext>
          </c:extLst>
        </c:ser>
        <c:ser>
          <c:idx val="1"/>
          <c:order val="1"/>
          <c:tx>
            <c:strRef>
              <c:f>'New results'!$A$13</c:f>
              <c:strCache>
                <c:ptCount val="1"/>
                <c:pt idx="0">
                  <c:v>Spark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100000"/>
                    <a:shade val="100000"/>
                    <a:satMod val="130000"/>
                  </a:schemeClr>
                </a:gs>
                <a:gs pos="100000">
                  <a:schemeClr val="accent4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dLbl>
              <c:idx val="0"/>
              <c:layout>
                <c:manualLayout>
                  <c:x val="9.10746812386156E-4"/>
                  <c:y val="-5.405405405405400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A6A-4CD5-91CB-4A0BA6ABA136}"/>
                </c:ext>
              </c:extLst>
            </c:dLbl>
            <c:dLbl>
              <c:idx val="1"/>
              <c:layout>
                <c:manualLayout>
                  <c:x val="-9.10746812386156E-4"/>
                  <c:y val="-3.45345345345344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A6A-4CD5-91CB-4A0BA6ABA136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errBars>
            <c:errBarType val="both"/>
            <c:errValType val="cust"/>
            <c:noEndCap val="0"/>
            <c:plus>
              <c:numRef>
                <c:f>'New results'!$E$7:$F$7</c:f>
                <c:numCache>
                  <c:formatCode>General</c:formatCode>
                  <c:ptCount val="2"/>
                  <c:pt idx="0">
                    <c:v>10.03497478873512</c:v>
                  </c:pt>
                  <c:pt idx="1">
                    <c:v>3.47</c:v>
                  </c:pt>
                </c:numCache>
              </c:numRef>
            </c:plus>
            <c:minus>
              <c:numRef>
                <c:f>'New results'!$E$7:$F$7</c:f>
                <c:numCache>
                  <c:formatCode>General</c:formatCode>
                  <c:ptCount val="2"/>
                  <c:pt idx="0">
                    <c:v>10.03497478873512</c:v>
                  </c:pt>
                  <c:pt idx="1">
                    <c:v>3.47</c:v>
                  </c:pt>
                </c:numCache>
              </c:numRef>
            </c:minus>
          </c:errBars>
          <c:cat>
            <c:numRef>
              <c:f>'New results'!$B$5:$C$5</c:f>
              <c:numCache>
                <c:formatCode>General</c:formatCode>
                <c:ptCount val="2"/>
                <c:pt idx="0">
                  <c:v>30</c:v>
                </c:pt>
                <c:pt idx="1">
                  <c:v>60</c:v>
                </c:pt>
              </c:numCache>
            </c:numRef>
          </c:cat>
          <c:val>
            <c:numRef>
              <c:f>'New results'!$B$14:$C$14</c:f>
              <c:numCache>
                <c:formatCode>General</c:formatCode>
                <c:ptCount val="2"/>
                <c:pt idx="0">
                  <c:v>23.01</c:v>
                </c:pt>
                <c:pt idx="1">
                  <c:v>13.74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A6A-4CD5-91CB-4A0BA6ABA1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5005440"/>
        <c:axId val="95006000"/>
      </c:barChart>
      <c:catAx>
        <c:axId val="950054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machines</a:t>
                </a:r>
              </a:p>
            </c:rich>
          </c:tx>
          <c:layout>
            <c:manualLayout>
              <c:xMode val="edge"/>
              <c:yMode val="edge"/>
              <c:x val="0.27275655092293799"/>
              <c:y val="0.86427407722683303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95006000"/>
        <c:crosses val="autoZero"/>
        <c:auto val="1"/>
        <c:lblAlgn val="ctr"/>
        <c:lblOffset val="100"/>
        <c:noMultiLvlLbl val="0"/>
      </c:catAx>
      <c:valAx>
        <c:axId val="9500600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Iteration time (s)</a:t>
                </a:r>
              </a:p>
            </c:rich>
          </c:tx>
          <c:layout>
            <c:manualLayout>
              <c:xMode val="edge"/>
              <c:yMode val="edge"/>
              <c:x val="6.8941382327209104E-3"/>
              <c:y val="0.1864221702016979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9500544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4270477460809203"/>
          <c:y val="0.16695721601233399"/>
          <c:w val="0.23655120978730099"/>
          <c:h val="0.22999917240074699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22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7752113570891401"/>
          <c:y val="0.109570385865619"/>
          <c:w val="0.60874602798576305"/>
          <c:h val="0.5585727046961960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Spark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Logistic Regression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0.96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5C-4B18-B7E6-6CC60D89292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Hadoop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Logistic Regression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B5C-4B18-B7E6-6CC60D8929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axId val="196503632"/>
        <c:axId val="196504192"/>
      </c:barChart>
      <c:catAx>
        <c:axId val="196503632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196504192"/>
        <c:crosses val="autoZero"/>
        <c:auto val="1"/>
        <c:lblAlgn val="ctr"/>
        <c:lblOffset val="100"/>
        <c:noMultiLvlLbl val="0"/>
      </c:catAx>
      <c:valAx>
        <c:axId val="196504192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96503632"/>
        <c:crosses val="autoZero"/>
        <c:crossBetween val="between"/>
        <c:majorUnit val="25"/>
      </c:valAx>
    </c:plotArea>
    <c:plotVisOnly val="1"/>
    <c:dispBlanksAs val="gap"/>
    <c:showDLblsOverMax val="0"/>
  </c:chart>
  <c:txPr>
    <a:bodyPr/>
    <a:lstStyle/>
    <a:p>
      <a:pPr>
        <a:defRPr sz="2000">
          <a:latin typeface="+mn-lt"/>
          <a:cs typeface="Arial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4177493438320199"/>
          <c:y val="0.109570385865619"/>
          <c:w val="0.52609333989501295"/>
          <c:h val="0.5585727046961960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Spark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K-Means Clustering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4.0999999999999996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CA-49DC-9600-520A07B14CC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Hadoop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K-Means Clustering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4CA-49DC-9600-520A07B14C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axId val="196507552"/>
        <c:axId val="196508112"/>
      </c:barChart>
      <c:catAx>
        <c:axId val="196507552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196508112"/>
        <c:crosses val="autoZero"/>
        <c:auto val="1"/>
        <c:lblAlgn val="ctr"/>
        <c:lblOffset val="100"/>
        <c:noMultiLvlLbl val="0"/>
      </c:catAx>
      <c:valAx>
        <c:axId val="196508112"/>
        <c:scaling>
          <c:orientation val="minMax"/>
          <c:min val="0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96507552"/>
        <c:crosses val="autoZero"/>
        <c:crossBetween val="between"/>
        <c:majorUnit val="30"/>
      </c:valAx>
    </c:plotArea>
    <c:legend>
      <c:legendPos val="r"/>
      <c:layout>
        <c:manualLayout>
          <c:xMode val="edge"/>
          <c:yMode val="edge"/>
          <c:x val="0.81117313460817397"/>
          <c:y val="6.8804118284059704E-2"/>
          <c:w val="0.13525543682039701"/>
          <c:h val="0.65767706898074296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2000">
          <a:latin typeface="+mn-lt"/>
          <a:cs typeface="Arial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2C5FE5-3273-A641-8683-1F3C2919BE60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35B260-FE6E-D048-9DA9-096E9E98A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280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Preamble:</a:t>
            </a:r>
          </a:p>
          <a:p>
            <a:r>
              <a:rPr lang="en-US" dirty="0"/>
              <a:t> * Excited to kick off first day of training</a:t>
            </a:r>
          </a:p>
          <a:p>
            <a:r>
              <a:rPr lang="en-US" dirty="0"/>
              <a:t> * This first tutorial is about using Spark </a:t>
            </a:r>
            <a:r>
              <a:rPr lang="en-US" b="1" dirty="0"/>
              <a:t>CORE</a:t>
            </a:r>
          </a:p>
          <a:p>
            <a:r>
              <a:rPr lang="en-US" b="1" dirty="0"/>
              <a:t> * </a:t>
            </a:r>
            <a:r>
              <a:rPr lang="en-US" b="0" dirty="0"/>
              <a:t>We’ve got a curriculum jammed packed with material, so let’s go ahead and get started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5B260-FE6E-D048-9DA9-096E9E98A9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1275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NOT a modified version</a:t>
            </a:r>
            <a:r>
              <a:rPr lang="en-US" baseline="0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dirty="0">
                <a:ea typeface="ＭＳ Ｐゴシック" charset="-128"/>
                <a:cs typeface="ＭＳ Ｐゴシック" charset="-128"/>
              </a:rPr>
              <a:t>of Hadoop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18931A2-CD2E-0F4D-8CC5-BC0B3844A36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45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barrier to entry for working</a:t>
            </a:r>
            <a:r>
              <a:rPr lang="en-US" baseline="0" dirty="0"/>
              <a:t> with the spark API is minimal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5B260-FE6E-D048-9DA9-096E9E98A9D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537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assembly JAR in Maven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Use the shell with your own JAR`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256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Skip to the next section, go to slide 51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5B260-FE6E-D048-9DA9-096E9E98A9D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7575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5B260-FE6E-D048-9DA9-096E9E98A9D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701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54 GB Wikipedia</a:t>
            </a:r>
            <a:r>
              <a:rPr lang="en-US" baseline="0" dirty="0"/>
              <a:t> dataset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61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100 GB datasets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29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Generalize</a:t>
            </a:r>
            <a:r>
              <a:rPr lang="en-US" baseline="0" dirty="0"/>
              <a:t> the map/reduce framework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5B260-FE6E-D048-9DA9-096E9E98A9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60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</a:t>
            </a:r>
            <a:r>
              <a:rPr lang="en-US" baseline="0" dirty="0"/>
              <a:t> of the most exciting things you’ll find</a:t>
            </a:r>
          </a:p>
          <a:p>
            <a:r>
              <a:rPr lang="en-US" baseline="0" dirty="0"/>
              <a:t>Growing all the time</a:t>
            </a:r>
          </a:p>
          <a:p>
            <a:r>
              <a:rPr lang="en-US" baseline="0" dirty="0"/>
              <a:t>NASCAR slide</a:t>
            </a:r>
          </a:p>
          <a:p>
            <a:r>
              <a:rPr lang="en-US" baseline="0" dirty="0"/>
              <a:t>Including several sponsors of this event are just starting to get involved…</a:t>
            </a:r>
          </a:p>
          <a:p>
            <a:r>
              <a:rPr lang="en-US" baseline="0" dirty="0"/>
              <a:t>If your logo is not up here, forgive us – it’s hard to keep up!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5B260-FE6E-D048-9DA9-096E9E98A9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199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RDD </a:t>
            </a:r>
            <a:r>
              <a:rPr lang="en-US" dirty="0">
                <a:sym typeface="Wingdings"/>
              </a:rPr>
              <a:t> </a:t>
            </a:r>
            <a:r>
              <a:rPr lang="en-US" dirty="0"/>
              <a:t>Colloquially referred to as RDDs</a:t>
            </a:r>
          </a:p>
          <a:p>
            <a:r>
              <a:rPr lang="en-US" dirty="0"/>
              <a:t> (e.g. caching in RAM)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Lazy operations to build RDDs from other RDDs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Return a result or write it to storage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5B260-FE6E-D048-9DA9-096E9E98A9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85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Add</a:t>
            </a:r>
            <a:r>
              <a:rPr lang="en-US" baseline="0" dirty="0"/>
              <a:t> “variables” to the “functions” in functional programming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54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Gracefully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5B260-FE6E-D048-9DA9-096E9E98A9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235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059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lazy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097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Launch</a:t>
            </a:r>
            <a:r>
              <a:rPr lang="en-US" baseline="0" dirty="0"/>
              <a:t> computations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19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ark Logo #112.jpg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99" t="13418" r="8248" b="14654"/>
          <a:stretch/>
        </p:blipFill>
        <p:spPr>
          <a:xfrm>
            <a:off x="4041310" y="1971041"/>
            <a:ext cx="4877966" cy="2660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640" y="1084862"/>
            <a:ext cx="7772400" cy="657931"/>
          </a:xfrm>
        </p:spPr>
        <p:txBody>
          <a:bodyPr lIns="0"/>
          <a:lstStyle>
            <a:lvl1pPr algn="l">
              <a:defRPr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1640" y="1742793"/>
            <a:ext cx="6400800" cy="593254"/>
          </a:xfrm>
        </p:spPr>
        <p:txBody>
          <a:bodyPr lIns="0"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84952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B38B-F70D-144F-89B7-4167F0040C6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E92A-1E01-7944-A861-7A5F229C6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18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71979"/>
            <a:ext cx="2057400" cy="36565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1979"/>
            <a:ext cx="6019800" cy="36565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B38B-F70D-144F-89B7-4167F0040C6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E92A-1E01-7944-A861-7A5F229C6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28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5B3DB38B-F70D-144F-89B7-4167F0040C69}" type="datetimeFigureOut">
              <a:rPr lang="en-US" smtClean="0"/>
              <a:pPr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D105E92A-1E01-7944-A861-7A5F229C6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32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B38B-F70D-144F-89B7-4167F0040C6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E92A-1E01-7944-A861-7A5F229C6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093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8781"/>
            <a:ext cx="4038600" cy="34978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8781"/>
            <a:ext cx="4038600" cy="34978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B38B-F70D-144F-89B7-4167F0040C6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E92A-1E01-7944-A861-7A5F229C6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445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B38B-F70D-144F-89B7-4167F0040C6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E92A-1E01-7944-A861-7A5F229C6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26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B38B-F70D-144F-89B7-4167F0040C6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E92A-1E01-7944-A861-7A5F229C6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30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B38B-F70D-144F-89B7-4167F0040C6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E92A-1E01-7944-A861-7A5F229C6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32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B38B-F70D-144F-89B7-4167F0040C6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E92A-1E01-7944-A861-7A5F229C6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48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B38B-F70D-144F-89B7-4167F0040C69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5E92A-1E01-7944-A861-7A5F229C6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51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park Logo #112.jpg"/>
          <p:cNvPicPr>
            <a:picLocks noChangeAspect="1"/>
          </p:cNvPicPr>
          <p:nvPr userDrawn="1"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contrast="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99" t="13418" r="8248" b="14654"/>
          <a:stretch/>
        </p:blipFill>
        <p:spPr>
          <a:xfrm>
            <a:off x="7924800" y="5015535"/>
            <a:ext cx="1177356" cy="64213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 Neue Light"/>
                <a:cs typeface="Helvetica Neue Light"/>
              </a:defRPr>
            </a:lvl1pPr>
          </a:lstStyle>
          <a:p>
            <a:fld id="{5B3DB38B-F70D-144F-89B7-4167F0040C69}" type="datetimeFigureOut">
              <a:rPr lang="en-US" smtClean="0"/>
              <a:pPr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 Neue Light"/>
                <a:cs typeface="Helvetica Neue Ligh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0316" y="5296959"/>
            <a:ext cx="1371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 Light"/>
                <a:cs typeface="Helvetica Neue Light"/>
              </a:defRPr>
            </a:lvl1pPr>
          </a:lstStyle>
          <a:p>
            <a:fld id="{D105E92A-1E01-7944-A861-7A5F229C6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02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Helvetica Neue Light"/>
          <a:ea typeface="+mj-ea"/>
          <a:cs typeface="Helvetica Neue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 Neue Light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 Neue Light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 Neue Light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jpeg"/><Relationship Id="rId21" Type="http://schemas.openxmlformats.org/officeDocument/2006/relationships/image" Target="../media/image20.pn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jpe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jpeg"/><Relationship Id="rId14" Type="http://schemas.openxmlformats.org/officeDocument/2006/relationships/image" Target="../media/image13.gif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inyurl.com/spark-emr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spark.apache.org/docs/latest/api/scala/index.html#org.apache.spark.sql.Encod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2444" y="1070264"/>
            <a:ext cx="7772400" cy="657931"/>
          </a:xfrm>
        </p:spPr>
        <p:txBody>
          <a:bodyPr>
            <a:noAutofit/>
          </a:bodyPr>
          <a:lstStyle/>
          <a:p>
            <a:r>
              <a:rPr lang="en-US" sz="5400" b="1" dirty="0"/>
              <a:t>Introduction to </a:t>
            </a:r>
            <a:br>
              <a:rPr lang="en-US" sz="5400" b="1" dirty="0"/>
            </a:br>
            <a:r>
              <a:rPr lang="en-US" sz="5400" b="1" dirty="0"/>
              <a:t>Apache Spark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1640" y="2269914"/>
            <a:ext cx="6400800" cy="593254"/>
          </a:xfrm>
        </p:spPr>
        <p:txBody>
          <a:bodyPr/>
          <a:lstStyle/>
          <a:p>
            <a:r>
              <a:rPr lang="en-US" dirty="0"/>
              <a:t>Patrick Wendell - Databricks</a:t>
            </a:r>
          </a:p>
        </p:txBody>
      </p:sp>
    </p:spTree>
    <p:extLst>
      <p:ext uri="{BB962C8B-B14F-4D97-AF65-F5344CB8AC3E}">
        <p14:creationId xmlns:p14="http://schemas.microsoft.com/office/powerpoint/2010/main" val="2240572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SparkContext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entry point to Spark functionality</a:t>
            </a:r>
          </a:p>
          <a:p>
            <a:r>
              <a:rPr lang="en-US" dirty="0"/>
              <a:t>Available in shell as variable </a:t>
            </a:r>
            <a:r>
              <a:rPr lang="en-US" sz="4000" dirty="0" err="1">
                <a:solidFill>
                  <a:srgbClr val="FF6600"/>
                </a:solidFill>
                <a:latin typeface="Lucida Console"/>
                <a:cs typeface="Lucida Console"/>
              </a:rPr>
              <a:t>sc</a:t>
            </a:r>
            <a:endParaRPr lang="en-US" sz="4000" dirty="0">
              <a:solidFill>
                <a:srgbClr val="FF6600"/>
              </a:solidFill>
              <a:latin typeface="Lucida Console"/>
              <a:cs typeface="Lucida Console"/>
            </a:endParaRPr>
          </a:p>
          <a:p>
            <a:r>
              <a:rPr lang="en-US" dirty="0">
                <a:cs typeface="Lucida Console"/>
              </a:rPr>
              <a:t>In standalone programs, you’d make your own (see later for details)</a:t>
            </a:r>
          </a:p>
        </p:txBody>
      </p:sp>
    </p:spTree>
    <p:extLst>
      <p:ext uri="{BB962C8B-B14F-4D97-AF65-F5344CB8AC3E}">
        <p14:creationId xmlns:p14="http://schemas.microsoft.com/office/powerpoint/2010/main" val="4007568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RDDs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94483"/>
            <a:ext cx="8520745" cy="351763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Turn a Python collection into an RDD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 err="1">
                <a:latin typeface="Lucida Console"/>
                <a:cs typeface="Lucida Console"/>
              </a:rPr>
              <a:t>sc.parallelize</a:t>
            </a:r>
            <a:r>
              <a:rPr lang="en-US" sz="2100" dirty="0">
                <a:latin typeface="Lucida Console"/>
                <a:cs typeface="Lucida Console"/>
              </a:rPr>
              <a:t>([1, 2, 3])</a:t>
            </a:r>
          </a:p>
          <a:p>
            <a:pPr>
              <a:spcBef>
                <a:spcPts val="0"/>
              </a:spcBef>
              <a:buFont typeface="Lucida Grande"/>
              <a:buChar char="&gt;"/>
            </a:pPr>
            <a:endParaRPr lang="en-US" sz="2100" dirty="0"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Load text file from local FS, HDFS, or S3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 err="1">
                <a:latin typeface="Lucida Console"/>
                <a:cs typeface="Lucida Console"/>
              </a:rPr>
              <a:t>sc.textFile</a:t>
            </a:r>
            <a:r>
              <a:rPr lang="en-US" sz="2100" dirty="0">
                <a:latin typeface="Lucida Console"/>
                <a:cs typeface="Lucida Console"/>
              </a:rPr>
              <a:t>(</a:t>
            </a:r>
            <a:r>
              <a:rPr lang="en-US" sz="2100" dirty="0">
                <a:solidFill>
                  <a:srgbClr val="000090"/>
                </a:solidFill>
                <a:latin typeface="Lucida Console"/>
                <a:cs typeface="Lucida Console"/>
              </a:rPr>
              <a:t>“</a:t>
            </a:r>
            <a:r>
              <a:rPr lang="en-US" sz="2100" dirty="0" err="1">
                <a:solidFill>
                  <a:srgbClr val="000090"/>
                </a:solidFill>
                <a:latin typeface="Lucida Console"/>
                <a:cs typeface="Lucida Console"/>
              </a:rPr>
              <a:t>file.txt</a:t>
            </a:r>
            <a:r>
              <a:rPr lang="en-US" sz="2100" dirty="0">
                <a:solidFill>
                  <a:srgbClr val="000090"/>
                </a:solidFill>
                <a:latin typeface="Lucida Console"/>
                <a:cs typeface="Lucida Console"/>
              </a:rPr>
              <a:t>”</a:t>
            </a:r>
            <a:r>
              <a:rPr lang="en-US" sz="2100" dirty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 err="1">
                <a:latin typeface="Lucida Console"/>
                <a:cs typeface="Lucida Console"/>
              </a:rPr>
              <a:t>sc.textFile</a:t>
            </a:r>
            <a:r>
              <a:rPr lang="en-US" sz="2100" dirty="0">
                <a:latin typeface="Lucida Console"/>
                <a:cs typeface="Lucida Console"/>
              </a:rPr>
              <a:t>(</a:t>
            </a:r>
            <a:r>
              <a:rPr lang="en-US" sz="2100" dirty="0">
                <a:solidFill>
                  <a:srgbClr val="000090"/>
                </a:solidFill>
                <a:latin typeface="Lucida Console"/>
                <a:cs typeface="Lucida Console"/>
              </a:rPr>
              <a:t>“directory/*.txt”</a:t>
            </a:r>
            <a:r>
              <a:rPr lang="en-US" sz="2100" dirty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 err="1">
                <a:latin typeface="Lucida Console"/>
                <a:cs typeface="Lucida Console"/>
              </a:rPr>
              <a:t>sc.textFile</a:t>
            </a:r>
            <a:r>
              <a:rPr lang="en-US" sz="2100" dirty="0">
                <a:latin typeface="Lucida Console"/>
                <a:cs typeface="Lucida Console"/>
              </a:rPr>
              <a:t>(</a:t>
            </a:r>
            <a:r>
              <a:rPr lang="en-US" sz="2100" dirty="0">
                <a:solidFill>
                  <a:srgbClr val="000090"/>
                </a:solidFill>
                <a:latin typeface="Lucida Console"/>
                <a:cs typeface="Lucida Console"/>
              </a:rPr>
              <a:t>“</a:t>
            </a:r>
            <a:r>
              <a:rPr lang="en-US" sz="2100" dirty="0" err="1">
                <a:solidFill>
                  <a:srgbClr val="000090"/>
                </a:solidFill>
                <a:latin typeface="Lucida Console"/>
                <a:cs typeface="Lucida Console"/>
              </a:rPr>
              <a:t>hdfs</a:t>
            </a:r>
            <a:r>
              <a:rPr lang="en-US" sz="2100" dirty="0">
                <a:solidFill>
                  <a:srgbClr val="000090"/>
                </a:solidFill>
                <a:latin typeface="Lucida Console"/>
                <a:cs typeface="Lucida Console"/>
              </a:rPr>
              <a:t>://namenode:9000/path/file”</a:t>
            </a:r>
            <a:r>
              <a:rPr lang="en-US" sz="2100" dirty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0"/>
              </a:spcBef>
              <a:buFont typeface="Lucida Grande"/>
              <a:buChar char="&gt;"/>
            </a:pPr>
            <a:endParaRPr lang="en-US" sz="2100" dirty="0"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Use existing </a:t>
            </a:r>
            <a:r>
              <a:rPr lang="en-US" sz="2100" dirty="0" err="1">
                <a:solidFill>
                  <a:srgbClr val="008040"/>
                </a:solidFill>
                <a:latin typeface="Lucida Console"/>
                <a:cs typeface="Lucida Console"/>
              </a:rPr>
              <a:t>Hadoop</a:t>
            </a: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 </a:t>
            </a:r>
            <a:r>
              <a:rPr lang="en-US" sz="2100" dirty="0" err="1">
                <a:solidFill>
                  <a:srgbClr val="008040"/>
                </a:solidFill>
                <a:latin typeface="Lucida Console"/>
                <a:cs typeface="Lucida Console"/>
              </a:rPr>
              <a:t>InputFormat</a:t>
            </a: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 (</a:t>
            </a:r>
            <a:r>
              <a:rPr lang="en-US" sz="2100" dirty="0">
                <a:solidFill>
                  <a:srgbClr val="008000"/>
                </a:solidFill>
                <a:latin typeface="Lucida Console"/>
                <a:cs typeface="Lucida Console"/>
              </a:rPr>
              <a:t>Java/</a:t>
            </a:r>
            <a:r>
              <a:rPr lang="en-US" sz="2100" dirty="0" err="1">
                <a:solidFill>
                  <a:srgbClr val="008000"/>
                </a:solidFill>
                <a:latin typeface="Lucida Console"/>
                <a:cs typeface="Lucida Console"/>
              </a:rPr>
              <a:t>Scala</a:t>
            </a:r>
            <a:r>
              <a:rPr lang="en-US" sz="2100" dirty="0">
                <a:solidFill>
                  <a:srgbClr val="008000"/>
                </a:solidFill>
                <a:latin typeface="Lucida Console"/>
                <a:cs typeface="Lucida Console"/>
              </a:rPr>
              <a:t> only</a:t>
            </a: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 err="1">
                <a:latin typeface="Lucida Console"/>
                <a:cs typeface="Lucida Console"/>
              </a:rPr>
              <a:t>sc.hadoopFile</a:t>
            </a:r>
            <a:r>
              <a:rPr lang="en-US" sz="2100" dirty="0">
                <a:latin typeface="Lucida Console"/>
                <a:cs typeface="Lucida Console"/>
              </a:rPr>
              <a:t>(</a:t>
            </a:r>
            <a:r>
              <a:rPr lang="en-US" sz="2100" dirty="0" err="1">
                <a:latin typeface="Lucida Console"/>
                <a:cs typeface="Lucida Console"/>
              </a:rPr>
              <a:t>keyClass</a:t>
            </a:r>
            <a:r>
              <a:rPr lang="en-US" sz="2100" dirty="0">
                <a:latin typeface="Lucida Console"/>
                <a:cs typeface="Lucida Console"/>
              </a:rPr>
              <a:t>, </a:t>
            </a:r>
            <a:r>
              <a:rPr lang="en-US" sz="2100" dirty="0" err="1">
                <a:latin typeface="Lucida Console"/>
                <a:cs typeface="Lucida Console"/>
              </a:rPr>
              <a:t>valClass</a:t>
            </a:r>
            <a:r>
              <a:rPr lang="en-US" sz="2100" dirty="0">
                <a:latin typeface="Lucida Console"/>
                <a:cs typeface="Lucida Console"/>
              </a:rPr>
              <a:t>, </a:t>
            </a:r>
            <a:r>
              <a:rPr lang="en-US" sz="2100" dirty="0" err="1">
                <a:latin typeface="Lucida Console"/>
                <a:cs typeface="Lucida Console"/>
              </a:rPr>
              <a:t>inputFmt</a:t>
            </a:r>
            <a:r>
              <a:rPr lang="en-US" sz="2100" dirty="0">
                <a:latin typeface="Lucida Console"/>
                <a:cs typeface="Lucida Console"/>
              </a:rPr>
              <a:t>, </a:t>
            </a:r>
            <a:r>
              <a:rPr lang="en-US" sz="2100" dirty="0" err="1">
                <a:latin typeface="Lucida Console"/>
                <a:cs typeface="Lucida Console"/>
              </a:rPr>
              <a:t>conf</a:t>
            </a:r>
            <a:r>
              <a:rPr lang="en-US" sz="2100" dirty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0"/>
              </a:spcBef>
              <a:buFont typeface="Lucida Grande"/>
              <a:buChar char="&gt;"/>
            </a:pPr>
            <a:endParaRPr lang="en-US" sz="2100" dirty="0">
              <a:latin typeface="Lucida Console"/>
              <a:cs typeface="Lucida Console"/>
            </a:endParaRPr>
          </a:p>
          <a:p>
            <a:pPr>
              <a:buFont typeface="Lucida Grande"/>
              <a:buChar char="&gt;"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70419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43" y="1328391"/>
            <a:ext cx="8954223" cy="381510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 err="1">
                <a:latin typeface="Lucida Console"/>
                <a:cs typeface="Lucida Console"/>
              </a:rPr>
              <a:t>nums</a:t>
            </a:r>
            <a:r>
              <a:rPr lang="en-US" sz="2100" dirty="0">
                <a:latin typeface="Lucida Console"/>
                <a:cs typeface="Lucida Console"/>
              </a:rPr>
              <a:t> = </a:t>
            </a:r>
            <a:r>
              <a:rPr lang="en-US" sz="2100" dirty="0" err="1">
                <a:latin typeface="Lucida Console"/>
                <a:cs typeface="Lucida Console"/>
              </a:rPr>
              <a:t>sc.parallelize</a:t>
            </a:r>
            <a:r>
              <a:rPr lang="en-US" sz="2100" dirty="0">
                <a:latin typeface="Lucida Console"/>
                <a:cs typeface="Lucida Console"/>
              </a:rPr>
              <a:t>([1, 2, 3])</a:t>
            </a:r>
            <a:br>
              <a:rPr lang="en-US" sz="2100" dirty="0">
                <a:latin typeface="Lucida Console"/>
                <a:cs typeface="Lucida Console"/>
              </a:rPr>
            </a:br>
            <a:endParaRPr lang="en-US" sz="2100" dirty="0"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Pass each element through a function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>
                <a:latin typeface="Lucida Console"/>
                <a:cs typeface="Lucida Console"/>
              </a:rPr>
              <a:t>squares = </a:t>
            </a:r>
            <a:r>
              <a:rPr lang="en-US" sz="2100" dirty="0" err="1">
                <a:latin typeface="Lucida Console"/>
                <a:cs typeface="Lucida Console"/>
              </a:rPr>
              <a:t>nums.</a:t>
            </a:r>
            <a:r>
              <a:rPr lang="en-US" sz="2100" dirty="0" err="1">
                <a:solidFill>
                  <a:srgbClr val="3366FF"/>
                </a:solidFill>
                <a:latin typeface="Lucida Console"/>
                <a:cs typeface="Lucida Console"/>
              </a:rPr>
              <a:t>map</a:t>
            </a:r>
            <a:r>
              <a:rPr lang="en-US" sz="2100" dirty="0">
                <a:latin typeface="Lucida Console"/>
                <a:cs typeface="Lucida Console"/>
              </a:rPr>
              <a:t>(</a:t>
            </a:r>
            <a:r>
              <a:rPr lang="en-US" sz="2100" dirty="0">
                <a:solidFill>
                  <a:srgbClr val="FF0080"/>
                </a:solidFill>
                <a:latin typeface="Lucida Console"/>
                <a:cs typeface="Lucida Console"/>
              </a:rPr>
              <a:t>lambda x: x*x</a:t>
            </a:r>
            <a:r>
              <a:rPr lang="en-US" sz="2100" dirty="0">
                <a:latin typeface="Lucida Console"/>
                <a:cs typeface="Lucida Console"/>
              </a:rPr>
              <a:t>)   </a:t>
            </a: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// {1, 4, 9}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endParaRPr lang="en-US" sz="2100" dirty="0"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Keep elements passing a predicate</a:t>
            </a:r>
            <a:endParaRPr lang="en-US" sz="2100" dirty="0">
              <a:latin typeface="Lucida Console"/>
              <a:cs typeface="Lucida Console"/>
            </a:endParaRP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>
                <a:latin typeface="Lucida Console"/>
                <a:cs typeface="Lucida Console"/>
              </a:rPr>
              <a:t>even = </a:t>
            </a:r>
            <a:r>
              <a:rPr lang="en-US" sz="2100" dirty="0" err="1">
                <a:latin typeface="Lucida Console"/>
                <a:cs typeface="Lucida Console"/>
              </a:rPr>
              <a:t>squares.</a:t>
            </a:r>
            <a:r>
              <a:rPr lang="en-US" sz="2100" dirty="0" err="1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2100" dirty="0">
                <a:latin typeface="Lucida Console"/>
                <a:cs typeface="Lucida Console"/>
              </a:rPr>
              <a:t>(</a:t>
            </a:r>
            <a:r>
              <a:rPr lang="en-US" sz="2100" dirty="0">
                <a:solidFill>
                  <a:srgbClr val="FF0080"/>
                </a:solidFill>
                <a:latin typeface="Lucida Console"/>
                <a:cs typeface="Lucida Console"/>
              </a:rPr>
              <a:t>lambda x: x % 2 == 0</a:t>
            </a:r>
            <a:r>
              <a:rPr lang="en-US" sz="2100" dirty="0">
                <a:latin typeface="Lucida Console"/>
                <a:cs typeface="Lucida Console"/>
              </a:rPr>
              <a:t>) </a:t>
            </a: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// {4}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endParaRPr lang="en-US" sz="2100" dirty="0">
              <a:solidFill>
                <a:srgbClr val="008040"/>
              </a:solidFill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Map each element to zero or more others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 err="1">
                <a:latin typeface="Lucida Console"/>
                <a:cs typeface="Lucida Console"/>
              </a:rPr>
              <a:t>nums.</a:t>
            </a:r>
            <a:r>
              <a:rPr lang="en-US" sz="2100" dirty="0" err="1">
                <a:solidFill>
                  <a:srgbClr val="3366FF"/>
                </a:solidFill>
                <a:latin typeface="Lucida Console"/>
                <a:cs typeface="Lucida Console"/>
              </a:rPr>
              <a:t>flatMap</a:t>
            </a:r>
            <a:r>
              <a:rPr lang="en-US" sz="2100" dirty="0">
                <a:latin typeface="Lucida Console"/>
                <a:cs typeface="Lucida Console"/>
              </a:rPr>
              <a:t>(</a:t>
            </a:r>
            <a:r>
              <a:rPr lang="en-US" sz="2100" dirty="0">
                <a:solidFill>
                  <a:srgbClr val="FF0080"/>
                </a:solidFill>
                <a:latin typeface="Lucida Console"/>
                <a:cs typeface="Lucida Console"/>
              </a:rPr>
              <a:t>lambda x: =&gt; range(x)</a:t>
            </a:r>
            <a:r>
              <a:rPr lang="en-US" sz="2100" dirty="0">
                <a:latin typeface="Lucida Console"/>
                <a:cs typeface="Lucida Console"/>
              </a:rPr>
              <a:t>)</a:t>
            </a:r>
          </a:p>
          <a:p>
            <a:pPr lvl="1"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1700" dirty="0">
                <a:solidFill>
                  <a:srgbClr val="008040"/>
                </a:solidFill>
                <a:latin typeface="Lucida Console"/>
                <a:cs typeface="Lucida Console"/>
              </a:rPr>
              <a:t># =&gt; {0, 0, 1, 0, 1, 2}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6121751" y="4939885"/>
            <a:ext cx="2963857" cy="612908"/>
          </a:xfrm>
          <a:prstGeom prst="wedgeRectCallout">
            <a:avLst>
              <a:gd name="adj1" fmla="val -43644"/>
              <a:gd name="adj2" fmla="val -132789"/>
            </a:avLst>
          </a:prstGeom>
          <a:solidFill>
            <a:schemeClr val="bg1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>
                <a:solidFill>
                  <a:srgbClr val="FF6600"/>
                </a:solidFill>
              </a:rPr>
              <a:t>Range object (sequence of numbers 0, 1, …, x-1)</a:t>
            </a:r>
          </a:p>
        </p:txBody>
      </p:sp>
    </p:spTree>
    <p:extLst>
      <p:ext uri="{BB962C8B-B14F-4D97-AF65-F5344CB8AC3E}">
        <p14:creationId xmlns:p14="http://schemas.microsoft.com/office/powerpoint/2010/main" val="2496350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7500"/>
            <a:ext cx="8229600" cy="952500"/>
          </a:xfrm>
        </p:spPr>
        <p:txBody>
          <a:bodyPr/>
          <a:lstStyle/>
          <a:p>
            <a:r>
              <a:rPr lang="en-US" dirty="0"/>
              <a:t>Basic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0000"/>
            <a:ext cx="8382000" cy="4189540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 err="1">
                <a:latin typeface="Lucida Console"/>
                <a:cs typeface="Lucida Console"/>
              </a:rPr>
              <a:t>nums</a:t>
            </a:r>
            <a:r>
              <a:rPr lang="en-US" sz="2100" dirty="0">
                <a:latin typeface="Lucida Console"/>
                <a:cs typeface="Lucida Console"/>
              </a:rPr>
              <a:t> = </a:t>
            </a:r>
            <a:r>
              <a:rPr lang="en-US" sz="2100" dirty="0" err="1">
                <a:latin typeface="Lucida Console"/>
                <a:cs typeface="Lucida Console"/>
              </a:rPr>
              <a:t>sc.parallelize</a:t>
            </a:r>
            <a:r>
              <a:rPr lang="en-US" sz="2100" dirty="0">
                <a:latin typeface="Lucida Console"/>
                <a:cs typeface="Lucida Console"/>
              </a:rPr>
              <a:t>([1, 2, 3])</a:t>
            </a:r>
            <a:br>
              <a:rPr lang="en-US" sz="2100" dirty="0">
                <a:latin typeface="Lucida Console"/>
                <a:cs typeface="Lucida Console"/>
              </a:rPr>
            </a:br>
            <a:endParaRPr lang="en-US" sz="1200" dirty="0"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Retrieve RDD contents as a local collection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 err="1">
                <a:latin typeface="Lucida Console"/>
                <a:cs typeface="Lucida Console"/>
              </a:rPr>
              <a:t>nums.</a:t>
            </a:r>
            <a:r>
              <a:rPr lang="en-US" sz="2100" dirty="0" err="1">
                <a:solidFill>
                  <a:srgbClr val="3366FF"/>
                </a:solidFill>
                <a:latin typeface="Lucida Console"/>
                <a:cs typeface="Lucida Console"/>
              </a:rPr>
              <a:t>collect</a:t>
            </a:r>
            <a:r>
              <a:rPr lang="en-US" sz="2100" dirty="0">
                <a:latin typeface="Lucida Console"/>
                <a:cs typeface="Lucida Console"/>
              </a:rPr>
              <a:t>() </a:t>
            </a: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=&gt; [1, 2, 3]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endParaRPr lang="en-US" sz="1200" dirty="0">
              <a:solidFill>
                <a:srgbClr val="008040"/>
              </a:solidFill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Return first K elements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 err="1">
                <a:latin typeface="Lucida Console"/>
                <a:cs typeface="Lucida Console"/>
              </a:rPr>
              <a:t>nums.</a:t>
            </a:r>
            <a:r>
              <a:rPr lang="en-US" sz="2100" dirty="0" err="1">
                <a:solidFill>
                  <a:srgbClr val="3366FF"/>
                </a:solidFill>
                <a:latin typeface="Lucida Console"/>
                <a:cs typeface="Lucida Console"/>
              </a:rPr>
              <a:t>take</a:t>
            </a:r>
            <a:r>
              <a:rPr lang="en-US" sz="2100" dirty="0">
                <a:latin typeface="Lucida Console"/>
                <a:cs typeface="Lucida Console"/>
              </a:rPr>
              <a:t>(2)   </a:t>
            </a: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=&gt; [1, 2]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endParaRPr lang="en-US" sz="1200" dirty="0"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Count number of elements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 err="1">
                <a:latin typeface="Lucida Console"/>
                <a:cs typeface="Lucida Console"/>
              </a:rPr>
              <a:t>nums.</a:t>
            </a:r>
            <a:r>
              <a:rPr lang="en-US" sz="2100" dirty="0" err="1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  <a:r>
              <a:rPr lang="en-US" sz="2100" dirty="0">
                <a:latin typeface="Lucida Console"/>
                <a:cs typeface="Lucida Console"/>
              </a:rPr>
              <a:t>()   </a:t>
            </a: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=&gt; 3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endParaRPr lang="en-US" sz="1200" dirty="0">
              <a:solidFill>
                <a:srgbClr val="008040"/>
              </a:solidFill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Merge elements with an associative function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 err="1">
                <a:latin typeface="Lucida Console"/>
                <a:cs typeface="Lucida Console"/>
              </a:rPr>
              <a:t>nums.</a:t>
            </a:r>
            <a:r>
              <a:rPr lang="en-US" sz="2100" dirty="0" err="1">
                <a:solidFill>
                  <a:srgbClr val="3366FF"/>
                </a:solidFill>
                <a:latin typeface="Lucida Console"/>
                <a:cs typeface="Lucida Console"/>
              </a:rPr>
              <a:t>reduce</a:t>
            </a:r>
            <a:r>
              <a:rPr lang="en-US" sz="2100" dirty="0">
                <a:latin typeface="Lucida Console"/>
                <a:cs typeface="Lucida Console"/>
              </a:rPr>
              <a:t>(</a:t>
            </a:r>
            <a:r>
              <a:rPr lang="en-US" sz="2100" dirty="0">
                <a:solidFill>
                  <a:srgbClr val="FF0080"/>
                </a:solidFill>
                <a:latin typeface="Lucida Console"/>
                <a:cs typeface="Lucida Console"/>
              </a:rPr>
              <a:t>lambda x, y: x + y</a:t>
            </a:r>
            <a:r>
              <a:rPr lang="en-US" sz="2100" dirty="0">
                <a:latin typeface="Lucida Console"/>
                <a:cs typeface="Lucida Console"/>
              </a:rPr>
              <a:t>)  </a:t>
            </a: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=&gt; 6</a:t>
            </a:r>
            <a:endParaRPr lang="en-US" sz="1200" dirty="0">
              <a:solidFill>
                <a:srgbClr val="008040"/>
              </a:solidFill>
              <a:latin typeface="Lucida Console"/>
              <a:cs typeface="Lucida Console"/>
            </a:endParaRP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endParaRPr lang="en-US" sz="1200" dirty="0">
              <a:solidFill>
                <a:srgbClr val="008040"/>
              </a:solidFill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Clr>
                <a:schemeClr val="bg1">
                  <a:lumMod val="75000"/>
                </a:schemeClr>
              </a:buClr>
              <a:buNone/>
            </a:pPr>
            <a:r>
              <a:rPr lang="en-US" sz="2100" dirty="0">
                <a:solidFill>
                  <a:srgbClr val="008040"/>
                </a:solidFill>
                <a:latin typeface="Lucida Console"/>
                <a:cs typeface="Lucida Console"/>
              </a:rPr>
              <a:t># Write elements to a text file</a:t>
            </a:r>
          </a:p>
          <a:p>
            <a:pPr>
              <a:spcBef>
                <a:spcPts val="0"/>
              </a:spcBef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100" dirty="0" err="1">
                <a:latin typeface="Lucida Console"/>
                <a:cs typeface="Lucida Console"/>
              </a:rPr>
              <a:t>nums.</a:t>
            </a:r>
            <a:r>
              <a:rPr lang="en-US" sz="2100" dirty="0" err="1">
                <a:solidFill>
                  <a:srgbClr val="3366FF"/>
                </a:solidFill>
                <a:latin typeface="Lucida Console"/>
                <a:cs typeface="Lucida Console"/>
              </a:rPr>
              <a:t>saveAsTextFile</a:t>
            </a:r>
            <a:r>
              <a:rPr lang="en-US" sz="2100" dirty="0">
                <a:latin typeface="Lucida Console"/>
                <a:cs typeface="Lucida Console"/>
              </a:rPr>
              <a:t>(</a:t>
            </a:r>
            <a:r>
              <a:rPr lang="en-US" sz="2100" dirty="0">
                <a:solidFill>
                  <a:srgbClr val="000090"/>
                </a:solidFill>
                <a:latin typeface="Lucida Console"/>
                <a:cs typeface="Lucida Console"/>
              </a:rPr>
              <a:t>“</a:t>
            </a:r>
            <a:r>
              <a:rPr lang="en-US" sz="2100" dirty="0" err="1">
                <a:solidFill>
                  <a:srgbClr val="000090"/>
                </a:solidFill>
                <a:latin typeface="Lucida Console"/>
                <a:cs typeface="Lucida Console"/>
              </a:rPr>
              <a:t>hdfs</a:t>
            </a:r>
            <a:r>
              <a:rPr lang="en-US" sz="2100" dirty="0">
                <a:solidFill>
                  <a:srgbClr val="000090"/>
                </a:solidFill>
                <a:latin typeface="Lucida Console"/>
                <a:cs typeface="Lucida Console"/>
              </a:rPr>
              <a:t>://</a:t>
            </a:r>
            <a:r>
              <a:rPr lang="en-US" sz="2100" dirty="0" err="1">
                <a:solidFill>
                  <a:srgbClr val="000090"/>
                </a:solidFill>
                <a:latin typeface="Lucida Console"/>
                <a:cs typeface="Lucida Console"/>
              </a:rPr>
              <a:t>file.txt</a:t>
            </a:r>
            <a:r>
              <a:rPr lang="en-US" sz="2100" dirty="0">
                <a:solidFill>
                  <a:srgbClr val="000090"/>
                </a:solidFill>
                <a:latin typeface="Lucida Console"/>
                <a:cs typeface="Lucida Console"/>
              </a:rPr>
              <a:t>”</a:t>
            </a:r>
            <a:r>
              <a:rPr lang="en-US" sz="2100" dirty="0">
                <a:latin typeface="Lucida Console"/>
                <a:cs typeface="Lucida Console"/>
              </a:rPr>
              <a:t>)</a:t>
            </a:r>
            <a:endParaRPr lang="en-US" sz="2100" dirty="0">
              <a:solidFill>
                <a:srgbClr val="008040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960728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000"/>
            <a:ext cx="8229600" cy="952500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Working with Key-Value Pairs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929" y="1184394"/>
            <a:ext cx="7720419" cy="797366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1400"/>
              </a:spcBef>
              <a:buNone/>
            </a:pPr>
            <a:r>
              <a:rPr lang="en-US" sz="2400" dirty="0"/>
              <a:t>Spark’s “distributed reduce” transformations operate on RDDs of key-value pairs</a:t>
            </a:r>
          </a:p>
        </p:txBody>
      </p:sp>
      <p:sp>
        <p:nvSpPr>
          <p:cNvPr id="4" name="Rectangle 3"/>
          <p:cNvSpPr/>
          <p:nvPr/>
        </p:nvSpPr>
        <p:spPr>
          <a:xfrm>
            <a:off x="1025692" y="2124274"/>
            <a:ext cx="6039017" cy="35907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400"/>
              </a:spcBef>
            </a:pPr>
            <a:r>
              <a:rPr lang="en-US" sz="2800" dirty="0">
                <a:solidFill>
                  <a:srgbClr val="FF6600"/>
                </a:solidFill>
              </a:rPr>
              <a:t>Python</a:t>
            </a:r>
            <a:r>
              <a:rPr lang="en-US" sz="2000" dirty="0">
                <a:solidFill>
                  <a:srgbClr val="FF6600"/>
                </a:solidFill>
              </a:rPr>
              <a:t>:</a:t>
            </a:r>
            <a:r>
              <a:rPr lang="en-US" sz="2000" dirty="0"/>
              <a:t> 	</a:t>
            </a:r>
            <a:r>
              <a:rPr lang="en-US" sz="2000" dirty="0">
                <a:latin typeface="Consolas"/>
                <a:cs typeface="Consolas"/>
              </a:rPr>
              <a:t>pair = (a, b)</a:t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            		pair[0] 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# =&gt; a </a:t>
            </a:r>
            <a:b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</a:b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					</a:t>
            </a:r>
            <a:r>
              <a:rPr lang="en-US" sz="2000" dirty="0">
                <a:latin typeface="Consolas"/>
                <a:cs typeface="Consolas"/>
              </a:rPr>
              <a:t>pair[1] 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# =&gt; b</a:t>
            </a:r>
          </a:p>
          <a:p>
            <a:pPr>
              <a:spcBef>
                <a:spcPts val="1400"/>
              </a:spcBef>
            </a:pPr>
            <a:r>
              <a:rPr lang="en-US" sz="2800" dirty="0" err="1">
                <a:solidFill>
                  <a:srgbClr val="FF6600"/>
                </a:solidFill>
              </a:rPr>
              <a:t>Scala</a:t>
            </a:r>
            <a:r>
              <a:rPr lang="en-US" sz="2000" dirty="0">
                <a:solidFill>
                  <a:srgbClr val="FF6600"/>
                </a:solidFill>
              </a:rPr>
              <a:t>: </a:t>
            </a:r>
            <a:r>
              <a:rPr lang="en-US" sz="2000" dirty="0"/>
              <a:t>		</a:t>
            </a:r>
            <a:r>
              <a:rPr lang="en-US" sz="2000" b="1" dirty="0" err="1">
                <a:latin typeface="Consolas"/>
                <a:cs typeface="Consolas"/>
              </a:rPr>
              <a:t>val</a:t>
            </a:r>
            <a:r>
              <a:rPr lang="en-US" sz="2000" dirty="0">
                <a:latin typeface="Consolas"/>
                <a:cs typeface="Consolas"/>
              </a:rPr>
              <a:t> pair = (a, b)</a:t>
            </a:r>
            <a:br>
              <a:rPr lang="en-US" sz="2000" dirty="0"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					pair._1 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// =&gt; a</a:t>
            </a:r>
            <a:b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</a:b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					</a:t>
            </a:r>
            <a:r>
              <a:rPr lang="en-US" sz="2000" dirty="0">
                <a:latin typeface="Consolas"/>
                <a:cs typeface="Consolas"/>
              </a:rPr>
              <a:t>pair._2 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// =&gt; b</a:t>
            </a:r>
            <a:endParaRPr lang="en-US" sz="2000" dirty="0">
              <a:solidFill>
                <a:srgbClr val="008000"/>
              </a:solidFill>
            </a:endParaRPr>
          </a:p>
          <a:p>
            <a:pPr>
              <a:spcBef>
                <a:spcPts val="1400"/>
              </a:spcBef>
            </a:pPr>
            <a:r>
              <a:rPr lang="en-US" sz="2800" dirty="0">
                <a:solidFill>
                  <a:srgbClr val="FF6600"/>
                </a:solidFill>
              </a:rPr>
              <a:t>Java</a:t>
            </a:r>
            <a:r>
              <a:rPr lang="en-US" sz="2000" dirty="0">
                <a:solidFill>
                  <a:srgbClr val="FF6600"/>
                </a:solidFill>
              </a:rPr>
              <a:t>:</a:t>
            </a:r>
            <a:r>
              <a:rPr lang="en-US" sz="2000" dirty="0"/>
              <a:t>		</a:t>
            </a:r>
            <a:r>
              <a:rPr lang="en-US" sz="2000" dirty="0">
                <a:latin typeface="Consolas"/>
                <a:cs typeface="Consolas"/>
              </a:rPr>
              <a:t>Tuple2 pair = </a:t>
            </a:r>
            <a:r>
              <a:rPr lang="en-US" sz="2000" b="1" dirty="0">
                <a:latin typeface="Consolas"/>
                <a:cs typeface="Consolas"/>
              </a:rPr>
              <a:t>new</a:t>
            </a:r>
            <a:r>
              <a:rPr lang="en-US" sz="2000" dirty="0">
                <a:latin typeface="Consolas"/>
                <a:cs typeface="Consolas"/>
              </a:rPr>
              <a:t> Tuple2(a, b); </a:t>
            </a:r>
            <a:b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</a:b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					</a:t>
            </a:r>
            <a:r>
              <a:rPr lang="en-US" sz="2000" dirty="0">
                <a:latin typeface="Consolas"/>
                <a:cs typeface="Consolas"/>
              </a:rPr>
              <a:t>pair._1 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// =&gt; a</a:t>
            </a:r>
            <a:b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</a:br>
            <a:r>
              <a:rPr lang="en-US" sz="2000" dirty="0">
                <a:latin typeface="Consolas"/>
                <a:cs typeface="Consolas"/>
              </a:rPr>
              <a:t>					pair._2 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// =&gt; b</a:t>
            </a:r>
            <a:endParaRPr lang="en-US" sz="20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564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000" dirty="0"/>
              <a:t>Some Key-Value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5865"/>
            <a:ext cx="8318975" cy="3517635"/>
          </a:xfrm>
        </p:spPr>
        <p:txBody>
          <a:bodyPr/>
          <a:lstStyle/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1900" dirty="0">
                <a:latin typeface="Lucida Console"/>
                <a:cs typeface="Lucida Console"/>
              </a:rPr>
              <a:t>pets = </a:t>
            </a:r>
            <a:r>
              <a:rPr lang="en-US" sz="1900" dirty="0" err="1">
                <a:latin typeface="Lucida Console"/>
                <a:cs typeface="Lucida Console"/>
              </a:rPr>
              <a:t>sc.parallelize</a:t>
            </a:r>
            <a:r>
              <a:rPr lang="en-US" sz="1900" dirty="0">
                <a:latin typeface="Lucida Console"/>
                <a:cs typeface="Lucida Console"/>
              </a:rPr>
              <a:t>(</a:t>
            </a:r>
            <a:br>
              <a:rPr lang="en-US" sz="1900" dirty="0">
                <a:latin typeface="Lucida Console"/>
                <a:cs typeface="Lucida Console"/>
              </a:rPr>
            </a:br>
            <a:r>
              <a:rPr lang="en-US" sz="1900" dirty="0">
                <a:latin typeface="Lucida Console"/>
                <a:cs typeface="Lucida Console"/>
              </a:rPr>
              <a:t>  [(</a:t>
            </a:r>
            <a:r>
              <a:rPr lang="en-US" sz="1900" dirty="0">
                <a:solidFill>
                  <a:srgbClr val="000090"/>
                </a:solidFill>
                <a:latin typeface="Lucida Console"/>
                <a:cs typeface="Lucida Console"/>
              </a:rPr>
              <a:t>“cat”</a:t>
            </a:r>
            <a:r>
              <a:rPr lang="en-US" sz="1900" dirty="0">
                <a:latin typeface="Lucida Console"/>
                <a:cs typeface="Lucida Console"/>
              </a:rPr>
              <a:t>, 1), (</a:t>
            </a:r>
            <a:r>
              <a:rPr lang="en-US" sz="1900" dirty="0">
                <a:solidFill>
                  <a:srgbClr val="000090"/>
                </a:solidFill>
                <a:latin typeface="Lucida Console"/>
                <a:cs typeface="Lucida Console"/>
              </a:rPr>
              <a:t>“dog”</a:t>
            </a:r>
            <a:r>
              <a:rPr lang="en-US" sz="1900" dirty="0">
                <a:latin typeface="Lucida Console"/>
                <a:cs typeface="Lucida Console"/>
              </a:rPr>
              <a:t>, 1), (</a:t>
            </a:r>
            <a:r>
              <a:rPr lang="en-US" sz="1900" dirty="0">
                <a:solidFill>
                  <a:srgbClr val="000090"/>
                </a:solidFill>
                <a:latin typeface="Lucida Console"/>
                <a:cs typeface="Lucida Console"/>
              </a:rPr>
              <a:t>“cat”</a:t>
            </a:r>
            <a:r>
              <a:rPr lang="en-US" sz="1900" dirty="0">
                <a:latin typeface="Lucida Console"/>
                <a:cs typeface="Lucida Console"/>
              </a:rPr>
              <a:t>, 2)])</a:t>
            </a:r>
          </a:p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1900" dirty="0" err="1">
                <a:latin typeface="Lucida Console"/>
                <a:cs typeface="Lucida Console"/>
              </a:rPr>
              <a:t>pets.</a:t>
            </a:r>
            <a:r>
              <a:rPr lang="en-US" sz="1900" dirty="0" err="1">
                <a:solidFill>
                  <a:srgbClr val="3366FF"/>
                </a:solidFill>
                <a:latin typeface="Lucida Console"/>
                <a:cs typeface="Lucida Console"/>
              </a:rPr>
              <a:t>reduceByKey</a:t>
            </a:r>
            <a:r>
              <a:rPr lang="en-US" sz="1900" dirty="0">
                <a:latin typeface="Lucida Console"/>
                <a:cs typeface="Lucida Console"/>
              </a:rPr>
              <a:t>(</a:t>
            </a:r>
            <a:r>
              <a:rPr lang="en-US" sz="1900" dirty="0">
                <a:solidFill>
                  <a:srgbClr val="FF0080"/>
                </a:solidFill>
                <a:latin typeface="Lucida Console"/>
                <a:cs typeface="Lucida Console"/>
              </a:rPr>
              <a:t>lambda x, y: x + y</a:t>
            </a:r>
            <a:r>
              <a:rPr lang="en-US" sz="1900" dirty="0">
                <a:latin typeface="Lucida Console"/>
                <a:cs typeface="Lucida Console"/>
              </a:rPr>
              <a:t>)</a:t>
            </a:r>
            <a:br>
              <a:rPr lang="en-US" sz="1900" dirty="0">
                <a:latin typeface="Lucida Console"/>
                <a:cs typeface="Lucida Console"/>
              </a:rPr>
            </a:br>
            <a:r>
              <a:rPr lang="en-US" sz="1900" dirty="0">
                <a:latin typeface="Lucida Console"/>
                <a:cs typeface="Lucida Console"/>
              </a:rPr>
              <a:t>                  </a:t>
            </a:r>
            <a:r>
              <a:rPr lang="en-US" sz="1900" dirty="0">
                <a:solidFill>
                  <a:srgbClr val="008040"/>
                </a:solidFill>
                <a:latin typeface="Lucida Console"/>
                <a:cs typeface="Lucida Console"/>
              </a:rPr>
              <a:t># =&gt; {(cat, 3), (dog, 1)}</a:t>
            </a:r>
          </a:p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1900" dirty="0" err="1">
                <a:latin typeface="Lucida Console"/>
                <a:cs typeface="Lucida Console"/>
              </a:rPr>
              <a:t>pets.</a:t>
            </a:r>
            <a:r>
              <a:rPr lang="en-US" sz="1900" dirty="0" err="1">
                <a:solidFill>
                  <a:srgbClr val="3366FF"/>
                </a:solidFill>
                <a:latin typeface="Lucida Console"/>
                <a:cs typeface="Lucida Console"/>
              </a:rPr>
              <a:t>groupByKey</a:t>
            </a:r>
            <a:r>
              <a:rPr lang="en-US" sz="1900" dirty="0">
                <a:latin typeface="Lucida Console"/>
                <a:cs typeface="Lucida Console"/>
              </a:rPr>
              <a:t>() </a:t>
            </a:r>
            <a:r>
              <a:rPr lang="en-US" sz="1900" dirty="0">
                <a:solidFill>
                  <a:srgbClr val="008040"/>
                </a:solidFill>
                <a:latin typeface="Lucida Console"/>
                <a:cs typeface="Lucida Console"/>
              </a:rPr>
              <a:t># =&gt; {(cat, [1, 2]), (dog, [1])}</a:t>
            </a:r>
          </a:p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1900" dirty="0" err="1">
                <a:latin typeface="Lucida Console"/>
                <a:cs typeface="Lucida Console"/>
              </a:rPr>
              <a:t>pets.</a:t>
            </a:r>
            <a:r>
              <a:rPr lang="en-US" sz="1900" dirty="0" err="1">
                <a:solidFill>
                  <a:srgbClr val="3366FF"/>
                </a:solidFill>
                <a:latin typeface="Lucida Console"/>
                <a:cs typeface="Lucida Console"/>
              </a:rPr>
              <a:t>sortByKey</a:t>
            </a:r>
            <a:r>
              <a:rPr lang="en-US" sz="1900" dirty="0">
                <a:latin typeface="Lucida Console"/>
                <a:cs typeface="Lucida Console"/>
              </a:rPr>
              <a:t>()  </a:t>
            </a:r>
            <a:r>
              <a:rPr lang="en-US" sz="1900" dirty="0">
                <a:solidFill>
                  <a:srgbClr val="008040"/>
                </a:solidFill>
                <a:latin typeface="Lucida Console"/>
                <a:cs typeface="Lucida Console"/>
              </a:rPr>
              <a:t># =&gt; {(cat, 1), (cat, 2), (dog, 1)}</a:t>
            </a:r>
          </a:p>
          <a:p>
            <a:endParaRPr lang="en-US" sz="1700" dirty="0">
              <a:solidFill>
                <a:srgbClr val="008040"/>
              </a:solidFill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2300" dirty="0" err="1">
                <a:latin typeface="Lucida Console"/>
                <a:cs typeface="Lucida Console"/>
              </a:rPr>
              <a:t>reduceByKey</a:t>
            </a:r>
            <a:r>
              <a:rPr lang="en-US" sz="3000" dirty="0">
                <a:cs typeface="Lucida Console"/>
              </a:rPr>
              <a:t> also automatically implements combiners on the map side</a:t>
            </a:r>
          </a:p>
        </p:txBody>
      </p:sp>
    </p:spTree>
    <p:extLst>
      <p:ext uri="{BB962C8B-B14F-4D97-AF65-F5344CB8AC3E}">
        <p14:creationId xmlns:p14="http://schemas.microsoft.com/office/powerpoint/2010/main" val="3619182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1000"/>
            <a:ext cx="8229600" cy="2159000"/>
          </a:xfrm>
        </p:spPr>
        <p:txBody>
          <a:bodyPr>
            <a:normAutofit/>
          </a:bodyPr>
          <a:lstStyle/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1800" dirty="0">
                <a:latin typeface="Lucida Console"/>
                <a:cs typeface="Lucida Console"/>
              </a:rPr>
              <a:t>lines = </a:t>
            </a:r>
            <a:r>
              <a:rPr lang="en-US" sz="1800" dirty="0" err="1">
                <a:latin typeface="Lucida Console"/>
                <a:cs typeface="Lucida Console"/>
              </a:rPr>
              <a:t>sc.textFile</a:t>
            </a:r>
            <a:r>
              <a:rPr lang="en-US" sz="1800" dirty="0">
                <a:latin typeface="Lucida Console"/>
                <a:cs typeface="Lucida Console"/>
              </a:rPr>
              <a:t>(</a:t>
            </a:r>
            <a:r>
              <a:rPr lang="en-US" sz="1800" dirty="0">
                <a:solidFill>
                  <a:srgbClr val="000090"/>
                </a:solidFill>
                <a:latin typeface="Lucida Console"/>
                <a:cs typeface="Lucida Console"/>
              </a:rPr>
              <a:t>“</a:t>
            </a:r>
            <a:r>
              <a:rPr lang="en-US" sz="1800" dirty="0" err="1">
                <a:solidFill>
                  <a:srgbClr val="000090"/>
                </a:solidFill>
                <a:latin typeface="Lucida Console"/>
                <a:cs typeface="Lucida Console"/>
              </a:rPr>
              <a:t>hamlet.txt</a:t>
            </a:r>
            <a:r>
              <a:rPr lang="en-US" sz="1800" dirty="0">
                <a:solidFill>
                  <a:srgbClr val="000090"/>
                </a:solidFill>
                <a:latin typeface="Lucida Console"/>
                <a:cs typeface="Lucida Console"/>
              </a:rPr>
              <a:t>”</a:t>
            </a:r>
            <a:r>
              <a:rPr lang="en-US" sz="1800" dirty="0">
                <a:latin typeface="Lucida Console"/>
                <a:cs typeface="Lucida Console"/>
              </a:rPr>
              <a:t>)</a:t>
            </a:r>
          </a:p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1800" dirty="0">
                <a:latin typeface="Lucida Console"/>
                <a:cs typeface="Lucida Console"/>
              </a:rPr>
              <a:t>counts = </a:t>
            </a:r>
            <a:r>
              <a:rPr lang="en-US" sz="1800" dirty="0" err="1">
                <a:latin typeface="Lucida Console"/>
                <a:cs typeface="Lucida Console"/>
              </a:rPr>
              <a:t>lines.</a:t>
            </a:r>
            <a:r>
              <a:rPr lang="en-US" sz="1800" dirty="0" err="1">
                <a:solidFill>
                  <a:srgbClr val="3366FF"/>
                </a:solidFill>
                <a:latin typeface="Lucida Console"/>
                <a:cs typeface="Lucida Console"/>
              </a:rPr>
              <a:t>flatMap</a:t>
            </a:r>
            <a:r>
              <a:rPr lang="en-US" sz="1800" dirty="0">
                <a:latin typeface="Lucida Console"/>
                <a:cs typeface="Lucida Console"/>
              </a:rPr>
              <a:t>(</a:t>
            </a:r>
            <a:r>
              <a:rPr lang="en-US" sz="1800" dirty="0">
                <a:solidFill>
                  <a:srgbClr val="FF0080"/>
                </a:solidFill>
                <a:latin typeface="Lucida Console"/>
                <a:cs typeface="Lucida Console"/>
              </a:rPr>
              <a:t>lambda line: </a:t>
            </a:r>
            <a:r>
              <a:rPr lang="en-US" sz="1800" dirty="0" err="1">
                <a:solidFill>
                  <a:srgbClr val="FF0080"/>
                </a:solidFill>
                <a:latin typeface="Lucida Console"/>
                <a:cs typeface="Lucida Console"/>
              </a:rPr>
              <a:t>line.split</a:t>
            </a:r>
            <a:r>
              <a:rPr lang="en-US" sz="1800" dirty="0">
                <a:solidFill>
                  <a:srgbClr val="FF0080"/>
                </a:solidFill>
                <a:latin typeface="Lucida Console"/>
                <a:cs typeface="Lucida Console"/>
              </a:rPr>
              <a:t>(“ ”)</a:t>
            </a:r>
            <a:r>
              <a:rPr lang="en-US" sz="1800" dirty="0">
                <a:latin typeface="Lucida Console"/>
                <a:cs typeface="Lucida Console"/>
              </a:rPr>
              <a:t>)</a:t>
            </a:r>
            <a:br>
              <a:rPr lang="en-US" sz="1800" dirty="0">
                <a:latin typeface="Lucida Console"/>
                <a:cs typeface="Lucida Console"/>
              </a:rPr>
            </a:br>
            <a:r>
              <a:rPr lang="en-US" sz="1800" dirty="0">
                <a:latin typeface="Lucida Console"/>
                <a:cs typeface="Lucida Console"/>
              </a:rPr>
              <a:t>              .</a:t>
            </a:r>
            <a:r>
              <a:rPr lang="en-US" sz="1800" dirty="0">
                <a:solidFill>
                  <a:srgbClr val="3366FF"/>
                </a:solidFill>
                <a:latin typeface="Lucida Console"/>
                <a:cs typeface="Lucida Console"/>
              </a:rPr>
              <a:t>map</a:t>
            </a:r>
            <a:r>
              <a:rPr lang="en-US" sz="1800" dirty="0">
                <a:latin typeface="Lucida Console"/>
                <a:cs typeface="Lucida Console"/>
              </a:rPr>
              <a:t>(</a:t>
            </a:r>
            <a:r>
              <a:rPr lang="en-US" sz="1800" dirty="0">
                <a:solidFill>
                  <a:srgbClr val="FF0080"/>
                </a:solidFill>
                <a:latin typeface="Lucida Console"/>
                <a:cs typeface="Lucida Console"/>
              </a:rPr>
              <a:t>lambda word =&gt; (word, 1)</a:t>
            </a:r>
            <a:r>
              <a:rPr lang="en-US" sz="1800" dirty="0">
                <a:latin typeface="Lucida Console"/>
                <a:cs typeface="Lucida Console"/>
              </a:rPr>
              <a:t>)</a:t>
            </a:r>
            <a:br>
              <a:rPr lang="en-US" sz="1800" dirty="0">
                <a:latin typeface="Lucida Console"/>
                <a:cs typeface="Lucida Console"/>
              </a:rPr>
            </a:br>
            <a:r>
              <a:rPr lang="en-US" sz="1800" dirty="0">
                <a:latin typeface="Lucida Console"/>
                <a:cs typeface="Lucida Console"/>
              </a:rPr>
              <a:t>              .</a:t>
            </a:r>
            <a:r>
              <a:rPr lang="en-US" sz="1800" dirty="0" err="1">
                <a:solidFill>
                  <a:srgbClr val="3366FF"/>
                </a:solidFill>
                <a:latin typeface="Lucida Console"/>
                <a:cs typeface="Lucida Console"/>
              </a:rPr>
              <a:t>reduceByKey</a:t>
            </a:r>
            <a:r>
              <a:rPr lang="en-US" sz="1800" dirty="0">
                <a:latin typeface="Lucida Console"/>
                <a:cs typeface="Lucida Console"/>
              </a:rPr>
              <a:t>(</a:t>
            </a:r>
            <a:r>
              <a:rPr lang="en-US" sz="1800" dirty="0">
                <a:solidFill>
                  <a:srgbClr val="FF0080"/>
                </a:solidFill>
                <a:latin typeface="Lucida Console"/>
                <a:cs typeface="Lucida Console"/>
              </a:rPr>
              <a:t>lambda x, y: x + y</a:t>
            </a:r>
            <a:r>
              <a:rPr lang="en-US" sz="1800" dirty="0">
                <a:latin typeface="Lucida Console"/>
                <a:cs typeface="Lucida Console"/>
              </a:rPr>
              <a:t>)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454283"/>
            <a:ext cx="8229600" cy="952500"/>
          </a:xfrm>
        </p:spPr>
        <p:txBody>
          <a:bodyPr>
            <a:normAutofit/>
          </a:bodyPr>
          <a:lstStyle/>
          <a:p>
            <a:r>
              <a:rPr lang="en-US" sz="5500" dirty="0"/>
              <a:t>Example: Word Count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007894" y="3367661"/>
            <a:ext cx="6642533" cy="1999884"/>
            <a:chOff x="1364823" y="4724400"/>
            <a:chExt cx="5926182" cy="2271589"/>
          </a:xfrm>
        </p:grpSpPr>
        <p:sp>
          <p:nvSpPr>
            <p:cNvPr id="5" name="TextBox 4"/>
            <p:cNvSpPr txBox="1"/>
            <p:nvPr/>
          </p:nvSpPr>
          <p:spPr>
            <a:xfrm>
              <a:off x="1364823" y="5080000"/>
              <a:ext cx="1091476" cy="4544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rbel"/>
                  <a:cs typeface="Corbel"/>
                </a:rPr>
                <a:t>“to be or”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64823" y="6146741"/>
              <a:ext cx="1197127" cy="4544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rbel"/>
                  <a:cs typeface="Corbel"/>
                </a:rPr>
                <a:t>“not to be”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256599" y="4724400"/>
              <a:ext cx="588070" cy="1153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rbel"/>
                  <a:cs typeface="Corbel"/>
                </a:rPr>
                <a:t>“to”</a:t>
              </a:r>
              <a:br>
                <a:rPr lang="en-US" sz="2000" dirty="0">
                  <a:latin typeface="Corbel"/>
                  <a:cs typeface="Corbel"/>
                </a:rPr>
              </a:br>
              <a:r>
                <a:rPr lang="en-US" sz="2000" dirty="0">
                  <a:latin typeface="Corbel"/>
                  <a:cs typeface="Corbel"/>
                </a:rPr>
                <a:t>“be”</a:t>
              </a:r>
              <a:br>
                <a:rPr lang="en-US" sz="2000" dirty="0">
                  <a:latin typeface="Corbel"/>
                  <a:cs typeface="Corbel"/>
                </a:rPr>
              </a:br>
              <a:r>
                <a:rPr lang="en-US" sz="2000" dirty="0">
                  <a:latin typeface="Corbel"/>
                  <a:cs typeface="Corbel"/>
                </a:rPr>
                <a:t>“or”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56599" y="5842337"/>
              <a:ext cx="668157" cy="1153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rbel"/>
                  <a:cs typeface="Corbel"/>
                </a:rPr>
                <a:t>“not”</a:t>
              </a:r>
              <a:br>
                <a:rPr lang="en-US" sz="2000" dirty="0">
                  <a:latin typeface="Corbel"/>
                  <a:cs typeface="Corbel"/>
                </a:rPr>
              </a:br>
              <a:r>
                <a:rPr lang="en-US" sz="2000" dirty="0">
                  <a:latin typeface="Corbel"/>
                  <a:cs typeface="Corbel"/>
                </a:rPr>
                <a:t>“to”</a:t>
              </a:r>
              <a:br>
                <a:rPr lang="en-US" sz="2000" dirty="0">
                  <a:latin typeface="Corbel"/>
                  <a:cs typeface="Corbel"/>
                </a:rPr>
              </a:br>
              <a:r>
                <a:rPr lang="en-US" sz="2000" dirty="0">
                  <a:latin typeface="Corbel"/>
                  <a:cs typeface="Corbel"/>
                </a:rPr>
                <a:t>“be”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61126" y="4724400"/>
              <a:ext cx="747082" cy="11536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rbel"/>
                  <a:cs typeface="Corbel"/>
                </a:rPr>
                <a:t>(to, 1)</a:t>
              </a:r>
              <a:br>
                <a:rPr lang="en-US" sz="2000" dirty="0">
                  <a:latin typeface="Corbel"/>
                  <a:cs typeface="Corbel"/>
                </a:rPr>
              </a:br>
              <a:r>
                <a:rPr lang="en-US" sz="2000" dirty="0">
                  <a:latin typeface="Corbel"/>
                  <a:cs typeface="Corbel"/>
                </a:rPr>
                <a:t>(be, 1)</a:t>
              </a:r>
              <a:br>
                <a:rPr lang="en-US" sz="2000" dirty="0">
                  <a:latin typeface="Corbel"/>
                  <a:cs typeface="Corbel"/>
                </a:rPr>
              </a:br>
              <a:r>
                <a:rPr lang="en-US" sz="2000" dirty="0">
                  <a:latin typeface="Corbel"/>
                  <a:cs typeface="Corbel"/>
                </a:rPr>
                <a:t>(or, 1)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61126" y="5842337"/>
              <a:ext cx="830544" cy="11536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rbel"/>
                  <a:cs typeface="Corbel"/>
                </a:rPr>
                <a:t>(not, 1)</a:t>
              </a:r>
              <a:br>
                <a:rPr lang="en-US" sz="2000" dirty="0">
                  <a:latin typeface="Corbel"/>
                  <a:cs typeface="Corbel"/>
                </a:rPr>
              </a:br>
              <a:r>
                <a:rPr lang="en-US" sz="2000" dirty="0">
                  <a:latin typeface="Corbel"/>
                  <a:cs typeface="Corbel"/>
                </a:rPr>
                <a:t>(to, 1)</a:t>
              </a:r>
              <a:br>
                <a:rPr lang="en-US" sz="2000" dirty="0">
                  <a:latin typeface="Corbel"/>
                  <a:cs typeface="Corbel"/>
                </a:rPr>
              </a:br>
              <a:r>
                <a:rPr lang="en-US" sz="2000" dirty="0">
                  <a:latin typeface="Corbel"/>
                  <a:cs typeface="Corbel"/>
                </a:rPr>
                <a:t>(be, 1)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460461" y="4885074"/>
              <a:ext cx="830544" cy="8040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rbel"/>
                  <a:cs typeface="Corbel"/>
                </a:rPr>
                <a:t>(be, 2)</a:t>
              </a:r>
              <a:br>
                <a:rPr lang="en-US" sz="2000" dirty="0">
                  <a:latin typeface="Corbel"/>
                  <a:cs typeface="Corbel"/>
                </a:rPr>
              </a:br>
              <a:r>
                <a:rPr lang="en-US" sz="2000" dirty="0">
                  <a:latin typeface="Corbel"/>
                  <a:cs typeface="Corbel"/>
                </a:rPr>
                <a:t>(not, 1)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60461" y="6001851"/>
              <a:ext cx="726412" cy="8040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rbel"/>
                  <a:cs typeface="Corbel"/>
                </a:rPr>
                <a:t>(or, 1)</a:t>
              </a:r>
            </a:p>
            <a:p>
              <a:r>
                <a:rPr lang="en-US" sz="2000" dirty="0">
                  <a:latin typeface="Corbel"/>
                  <a:cs typeface="Corbel"/>
                </a:rPr>
                <a:t>(to, 2)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2518918" y="5287749"/>
              <a:ext cx="67054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518918" y="6357863"/>
              <a:ext cx="67054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973353" y="5264150"/>
              <a:ext cx="67054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973353" y="6400800"/>
              <a:ext cx="670540" cy="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5640793" y="5219821"/>
              <a:ext cx="764090" cy="1125631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5640793" y="5215684"/>
              <a:ext cx="764090" cy="101768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5640793" y="5311916"/>
              <a:ext cx="764090" cy="1117432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5640793" y="6340732"/>
              <a:ext cx="764090" cy="101027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2923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52500"/>
          </a:xfrm>
        </p:spPr>
        <p:txBody>
          <a:bodyPr>
            <a:normAutofit fontScale="90000"/>
          </a:bodyPr>
          <a:lstStyle/>
          <a:p>
            <a:r>
              <a:rPr lang="en-US" sz="5000" dirty="0"/>
              <a:t>Other Key-Value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155" y="1392812"/>
            <a:ext cx="8318975" cy="4022134"/>
          </a:xfrm>
        </p:spPr>
        <p:txBody>
          <a:bodyPr>
            <a:noAutofit/>
          </a:bodyPr>
          <a:lstStyle/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1600" dirty="0">
                <a:latin typeface="Lucida Console"/>
                <a:cs typeface="Lucida Console"/>
              </a:rPr>
              <a:t>visits = </a:t>
            </a:r>
            <a:r>
              <a:rPr lang="en-US" sz="1600" dirty="0" err="1">
                <a:latin typeface="Lucida Console"/>
                <a:cs typeface="Lucida Console"/>
              </a:rPr>
              <a:t>sc.parallelize</a:t>
            </a:r>
            <a:r>
              <a:rPr lang="en-US" sz="1600" dirty="0">
                <a:latin typeface="Lucida Console"/>
                <a:cs typeface="Lucida Console"/>
              </a:rPr>
              <a:t>([ (</a:t>
            </a:r>
            <a:r>
              <a:rPr lang="en-US" sz="1600" dirty="0">
                <a:solidFill>
                  <a:srgbClr val="000090"/>
                </a:solidFill>
                <a:latin typeface="Lucida Console"/>
                <a:cs typeface="Lucida Console"/>
              </a:rPr>
              <a:t>“</a:t>
            </a:r>
            <a:r>
              <a:rPr lang="en-US" sz="1600" dirty="0" err="1">
                <a:solidFill>
                  <a:srgbClr val="000090"/>
                </a:solidFill>
                <a:latin typeface="Lucida Console"/>
                <a:cs typeface="Lucida Console"/>
              </a:rPr>
              <a:t>index.html</a:t>
            </a:r>
            <a:r>
              <a:rPr lang="en-US" sz="1600" dirty="0">
                <a:solidFill>
                  <a:srgbClr val="000090"/>
                </a:solidFill>
                <a:latin typeface="Lucida Console"/>
                <a:cs typeface="Lucida Console"/>
              </a:rPr>
              <a:t>”</a:t>
            </a:r>
            <a:r>
              <a:rPr lang="en-US" sz="1600" dirty="0">
                <a:latin typeface="Lucida Console"/>
                <a:cs typeface="Lucida Console"/>
              </a:rPr>
              <a:t>,</a:t>
            </a:r>
            <a:r>
              <a:rPr lang="en-US" sz="1600" dirty="0">
                <a:solidFill>
                  <a:srgbClr val="000090"/>
                </a:solidFill>
                <a:latin typeface="Lucida Console"/>
                <a:cs typeface="Lucida Console"/>
              </a:rPr>
              <a:t> “1.2.3.4”</a:t>
            </a:r>
            <a:r>
              <a:rPr lang="en-US" sz="1600" dirty="0">
                <a:latin typeface="Lucida Console"/>
                <a:cs typeface="Lucida Console"/>
              </a:rPr>
              <a:t>),</a:t>
            </a:r>
            <a:br>
              <a:rPr lang="en-US" sz="1600" dirty="0">
                <a:latin typeface="Lucida Console"/>
                <a:cs typeface="Lucida Console"/>
              </a:rPr>
            </a:br>
            <a:r>
              <a:rPr lang="en-US" sz="1600" dirty="0">
                <a:latin typeface="Lucida Console"/>
                <a:cs typeface="Lucida Console"/>
              </a:rPr>
              <a:t>                          (</a:t>
            </a:r>
            <a:r>
              <a:rPr lang="en-US" sz="1600" dirty="0">
                <a:solidFill>
                  <a:srgbClr val="000090"/>
                </a:solidFill>
                <a:latin typeface="Lucida Console"/>
                <a:cs typeface="Lucida Console"/>
              </a:rPr>
              <a:t>“</a:t>
            </a:r>
            <a:r>
              <a:rPr lang="en-US" sz="1600" dirty="0" err="1">
                <a:solidFill>
                  <a:srgbClr val="000090"/>
                </a:solidFill>
                <a:latin typeface="Lucida Console"/>
                <a:cs typeface="Lucida Console"/>
              </a:rPr>
              <a:t>about.html</a:t>
            </a:r>
            <a:r>
              <a:rPr lang="en-US" sz="1600" dirty="0">
                <a:solidFill>
                  <a:srgbClr val="000090"/>
                </a:solidFill>
                <a:latin typeface="Lucida Console"/>
                <a:cs typeface="Lucida Console"/>
              </a:rPr>
              <a:t>”</a:t>
            </a:r>
            <a:r>
              <a:rPr lang="en-US" sz="1600" dirty="0">
                <a:solidFill>
                  <a:srgbClr val="000000"/>
                </a:solidFill>
                <a:latin typeface="Lucida Console"/>
                <a:cs typeface="Lucida Console"/>
              </a:rPr>
              <a:t>,</a:t>
            </a:r>
            <a:r>
              <a:rPr lang="en-US" sz="1600" dirty="0">
                <a:solidFill>
                  <a:srgbClr val="000090"/>
                </a:solidFill>
                <a:latin typeface="Lucida Console"/>
                <a:cs typeface="Lucida Console"/>
              </a:rPr>
              <a:t> “3.4.5.6”</a:t>
            </a:r>
            <a:r>
              <a:rPr lang="en-US" sz="1600" dirty="0">
                <a:latin typeface="Lucida Console"/>
                <a:cs typeface="Lucida Console"/>
              </a:rPr>
              <a:t>),</a:t>
            </a:r>
            <a:br>
              <a:rPr lang="en-US" sz="1600" dirty="0">
                <a:latin typeface="Lucida Console"/>
                <a:cs typeface="Lucida Console"/>
              </a:rPr>
            </a:br>
            <a:r>
              <a:rPr lang="en-US" sz="1600" dirty="0">
                <a:latin typeface="Lucida Console"/>
                <a:cs typeface="Lucida Console"/>
              </a:rPr>
              <a:t>                          (</a:t>
            </a:r>
            <a:r>
              <a:rPr lang="en-US" sz="1600" dirty="0">
                <a:solidFill>
                  <a:srgbClr val="000090"/>
                </a:solidFill>
                <a:latin typeface="Lucida Console"/>
                <a:cs typeface="Lucida Console"/>
              </a:rPr>
              <a:t>“</a:t>
            </a:r>
            <a:r>
              <a:rPr lang="en-US" sz="1600" dirty="0" err="1">
                <a:solidFill>
                  <a:srgbClr val="000090"/>
                </a:solidFill>
                <a:latin typeface="Lucida Console"/>
                <a:cs typeface="Lucida Console"/>
              </a:rPr>
              <a:t>index.html</a:t>
            </a:r>
            <a:r>
              <a:rPr lang="en-US" sz="1600" dirty="0">
                <a:solidFill>
                  <a:srgbClr val="000090"/>
                </a:solidFill>
                <a:latin typeface="Lucida Console"/>
                <a:cs typeface="Lucida Console"/>
              </a:rPr>
              <a:t>”</a:t>
            </a:r>
            <a:r>
              <a:rPr lang="en-US" sz="1600" dirty="0">
                <a:solidFill>
                  <a:srgbClr val="000000"/>
                </a:solidFill>
                <a:latin typeface="Lucida Console"/>
                <a:cs typeface="Lucida Console"/>
              </a:rPr>
              <a:t>,</a:t>
            </a:r>
            <a:r>
              <a:rPr lang="en-US" sz="1600" dirty="0">
                <a:solidFill>
                  <a:srgbClr val="000090"/>
                </a:solidFill>
                <a:latin typeface="Lucida Console"/>
                <a:cs typeface="Lucida Console"/>
              </a:rPr>
              <a:t> “1.3.3.1”</a:t>
            </a:r>
            <a:r>
              <a:rPr lang="en-US" sz="1600" dirty="0">
                <a:latin typeface="Lucida Console"/>
                <a:cs typeface="Lucida Console"/>
              </a:rPr>
              <a:t>) ])</a:t>
            </a:r>
          </a:p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endParaRPr lang="en-US" sz="1600" dirty="0">
              <a:latin typeface="Lucida Console"/>
              <a:cs typeface="Lucida Console"/>
            </a:endParaRPr>
          </a:p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1600" dirty="0" err="1">
                <a:latin typeface="Lucida Console"/>
                <a:cs typeface="Lucida Console"/>
              </a:rPr>
              <a:t>pageNames</a:t>
            </a:r>
            <a:r>
              <a:rPr lang="en-US" sz="1600" dirty="0">
                <a:latin typeface="Lucida Console"/>
                <a:cs typeface="Lucida Console"/>
              </a:rPr>
              <a:t> = </a:t>
            </a:r>
            <a:r>
              <a:rPr lang="en-US" sz="1600" dirty="0" err="1">
                <a:latin typeface="Lucida Console"/>
                <a:cs typeface="Lucida Console"/>
              </a:rPr>
              <a:t>sc.parallelize</a:t>
            </a:r>
            <a:r>
              <a:rPr lang="en-US" sz="1600" dirty="0">
                <a:latin typeface="Lucida Console"/>
                <a:cs typeface="Lucida Console"/>
              </a:rPr>
              <a:t>([ (</a:t>
            </a:r>
            <a:r>
              <a:rPr lang="en-US" sz="1600" dirty="0">
                <a:solidFill>
                  <a:srgbClr val="000090"/>
                </a:solidFill>
                <a:latin typeface="Lucida Console"/>
                <a:cs typeface="Lucida Console"/>
              </a:rPr>
              <a:t>“</a:t>
            </a:r>
            <a:r>
              <a:rPr lang="en-US" sz="1600" dirty="0" err="1">
                <a:solidFill>
                  <a:srgbClr val="000090"/>
                </a:solidFill>
                <a:latin typeface="Lucida Console"/>
                <a:cs typeface="Lucida Console"/>
              </a:rPr>
              <a:t>index.html</a:t>
            </a:r>
            <a:r>
              <a:rPr lang="en-US" sz="1600" dirty="0">
                <a:solidFill>
                  <a:srgbClr val="000090"/>
                </a:solidFill>
                <a:latin typeface="Lucida Console"/>
                <a:cs typeface="Lucida Console"/>
              </a:rPr>
              <a:t>”</a:t>
            </a:r>
            <a:r>
              <a:rPr lang="en-US" sz="1600" dirty="0">
                <a:latin typeface="Lucida Console"/>
                <a:cs typeface="Lucida Console"/>
              </a:rPr>
              <a:t>, </a:t>
            </a:r>
            <a:r>
              <a:rPr lang="en-US" sz="1600" dirty="0">
                <a:solidFill>
                  <a:srgbClr val="000090"/>
                </a:solidFill>
                <a:latin typeface="Lucida Console"/>
                <a:cs typeface="Lucida Console"/>
              </a:rPr>
              <a:t>“Home”</a:t>
            </a:r>
            <a:r>
              <a:rPr lang="en-US" sz="1600" dirty="0">
                <a:latin typeface="Lucida Console"/>
                <a:cs typeface="Lucida Console"/>
              </a:rPr>
              <a:t>),</a:t>
            </a:r>
            <a:br>
              <a:rPr lang="en-US" sz="1600" dirty="0">
                <a:latin typeface="Lucida Console"/>
                <a:cs typeface="Lucida Console"/>
              </a:rPr>
            </a:br>
            <a:r>
              <a:rPr lang="en-US" sz="1600" dirty="0">
                <a:latin typeface="Lucida Console"/>
                <a:cs typeface="Lucida Console"/>
              </a:rPr>
              <a:t>                             (</a:t>
            </a:r>
            <a:r>
              <a:rPr lang="en-US" sz="1600" dirty="0">
                <a:solidFill>
                  <a:srgbClr val="000090"/>
                </a:solidFill>
                <a:latin typeface="Lucida Console"/>
                <a:cs typeface="Lucida Console"/>
              </a:rPr>
              <a:t>“</a:t>
            </a:r>
            <a:r>
              <a:rPr lang="en-US" sz="1600" dirty="0" err="1">
                <a:solidFill>
                  <a:srgbClr val="000090"/>
                </a:solidFill>
                <a:latin typeface="Lucida Console"/>
                <a:cs typeface="Lucida Console"/>
              </a:rPr>
              <a:t>about.html</a:t>
            </a:r>
            <a:r>
              <a:rPr lang="en-US" sz="1600" dirty="0">
                <a:solidFill>
                  <a:srgbClr val="000090"/>
                </a:solidFill>
                <a:latin typeface="Lucida Console"/>
                <a:cs typeface="Lucida Console"/>
              </a:rPr>
              <a:t>”</a:t>
            </a:r>
            <a:r>
              <a:rPr lang="en-US" sz="1600" dirty="0">
                <a:latin typeface="Lucida Console"/>
                <a:cs typeface="Lucida Console"/>
              </a:rPr>
              <a:t>, </a:t>
            </a:r>
            <a:r>
              <a:rPr lang="en-US" sz="1600" dirty="0">
                <a:solidFill>
                  <a:srgbClr val="000090"/>
                </a:solidFill>
                <a:latin typeface="Lucida Console"/>
                <a:cs typeface="Lucida Console"/>
              </a:rPr>
              <a:t>“About”</a:t>
            </a:r>
            <a:r>
              <a:rPr lang="en-US" sz="1600" dirty="0">
                <a:latin typeface="Lucida Console"/>
                <a:cs typeface="Lucida Console"/>
              </a:rPr>
              <a:t>) ])</a:t>
            </a:r>
          </a:p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endParaRPr lang="en-US" sz="1600" dirty="0">
              <a:latin typeface="Lucida Console"/>
              <a:cs typeface="Lucida Console"/>
            </a:endParaRPr>
          </a:p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1600" dirty="0" err="1">
                <a:latin typeface="Lucida Console"/>
                <a:cs typeface="Lucida Console"/>
              </a:rPr>
              <a:t>visits.</a:t>
            </a:r>
            <a:r>
              <a:rPr lang="en-US" sz="1600" dirty="0" err="1">
                <a:solidFill>
                  <a:srgbClr val="3366FF"/>
                </a:solidFill>
                <a:latin typeface="Lucida Console"/>
                <a:cs typeface="Lucida Console"/>
              </a:rPr>
              <a:t>join</a:t>
            </a:r>
            <a:r>
              <a:rPr lang="en-US" sz="1600" dirty="0">
                <a:latin typeface="Lucida Console"/>
                <a:cs typeface="Lucida Console"/>
              </a:rPr>
              <a:t>(</a:t>
            </a:r>
            <a:r>
              <a:rPr lang="en-US" sz="1600" dirty="0" err="1">
                <a:latin typeface="Lucida Console"/>
                <a:cs typeface="Lucida Console"/>
              </a:rPr>
              <a:t>pageNames</a:t>
            </a:r>
            <a:r>
              <a:rPr lang="en-US" sz="1600" dirty="0">
                <a:latin typeface="Lucida Console"/>
                <a:cs typeface="Lucida Console"/>
              </a:rPr>
              <a:t>) </a:t>
            </a:r>
            <a:b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</a:br>
            <a: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  <a:t># (“</a:t>
            </a:r>
            <a:r>
              <a:rPr lang="en-US" sz="1600" dirty="0" err="1">
                <a:solidFill>
                  <a:srgbClr val="008040"/>
                </a:solidFill>
                <a:latin typeface="Lucida Console"/>
                <a:cs typeface="Lucida Console"/>
              </a:rPr>
              <a:t>index.html</a:t>
            </a:r>
            <a: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  <a:t>”, (“1.2.3.4”, “Home”))</a:t>
            </a:r>
            <a:b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</a:br>
            <a: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  <a:t># (“</a:t>
            </a:r>
            <a:r>
              <a:rPr lang="en-US" sz="1600" dirty="0" err="1">
                <a:solidFill>
                  <a:srgbClr val="008040"/>
                </a:solidFill>
                <a:latin typeface="Lucida Console"/>
                <a:cs typeface="Lucida Console"/>
              </a:rPr>
              <a:t>index.html</a:t>
            </a:r>
            <a: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  <a:t>”, (“1.3.3.1”, “Home”))</a:t>
            </a:r>
            <a:b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</a:br>
            <a: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  <a:t># (“</a:t>
            </a:r>
            <a:r>
              <a:rPr lang="en-US" sz="1600" dirty="0" err="1">
                <a:solidFill>
                  <a:srgbClr val="008040"/>
                </a:solidFill>
                <a:latin typeface="Lucida Console"/>
                <a:cs typeface="Lucida Console"/>
              </a:rPr>
              <a:t>about.html</a:t>
            </a:r>
            <a: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  <a:t>”, (“3.4.5.6”, “About”))</a:t>
            </a:r>
          </a:p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endParaRPr lang="en-US" sz="1600" dirty="0">
              <a:latin typeface="Lucida Console"/>
              <a:cs typeface="Lucida Console"/>
            </a:endParaRPr>
          </a:p>
          <a:p>
            <a:pPr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1600" dirty="0" err="1">
                <a:latin typeface="Lucida Console"/>
                <a:cs typeface="Lucida Console"/>
              </a:rPr>
              <a:t>visits.</a:t>
            </a:r>
            <a:r>
              <a:rPr lang="en-US" sz="1600" dirty="0" err="1">
                <a:solidFill>
                  <a:srgbClr val="3366FF"/>
                </a:solidFill>
                <a:latin typeface="Lucida Console"/>
                <a:cs typeface="Lucida Console"/>
              </a:rPr>
              <a:t>cogroup</a:t>
            </a:r>
            <a:r>
              <a:rPr lang="en-US" sz="1600" dirty="0">
                <a:latin typeface="Lucida Console"/>
                <a:cs typeface="Lucida Console"/>
              </a:rPr>
              <a:t>(</a:t>
            </a:r>
            <a:r>
              <a:rPr lang="en-US" sz="1600" dirty="0" err="1">
                <a:latin typeface="Lucida Console"/>
                <a:cs typeface="Lucida Console"/>
              </a:rPr>
              <a:t>pageNames</a:t>
            </a:r>
            <a:r>
              <a:rPr lang="en-US" sz="1600" dirty="0">
                <a:latin typeface="Lucida Console"/>
                <a:cs typeface="Lucida Console"/>
              </a:rPr>
              <a:t>) </a:t>
            </a:r>
            <a:b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</a:br>
            <a: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  <a:t># (“</a:t>
            </a:r>
            <a:r>
              <a:rPr lang="en-US" sz="1600" dirty="0" err="1">
                <a:solidFill>
                  <a:srgbClr val="008040"/>
                </a:solidFill>
                <a:latin typeface="Lucida Console"/>
                <a:cs typeface="Lucida Console"/>
              </a:rPr>
              <a:t>index.html</a:t>
            </a:r>
            <a: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  <a:t>”, ([“1.2.3.4”, “1.3.3.1”], [“Home”]))</a:t>
            </a:r>
            <a:b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</a:br>
            <a: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  <a:t># (“</a:t>
            </a:r>
            <a:r>
              <a:rPr lang="en-US" sz="1600" dirty="0" err="1">
                <a:solidFill>
                  <a:srgbClr val="008040"/>
                </a:solidFill>
                <a:latin typeface="Lucida Console"/>
                <a:cs typeface="Lucida Console"/>
              </a:rPr>
              <a:t>about.html</a:t>
            </a:r>
            <a:r>
              <a:rPr lang="en-US" sz="1600" dirty="0">
                <a:solidFill>
                  <a:srgbClr val="008040"/>
                </a:solidFill>
                <a:latin typeface="Lucida Console"/>
                <a:cs typeface="Lucida Console"/>
              </a:rPr>
              <a:t>”, ([“3.4.5.6”], [“About”]))</a:t>
            </a:r>
          </a:p>
        </p:txBody>
      </p:sp>
    </p:spTree>
    <p:extLst>
      <p:ext uri="{BB962C8B-B14F-4D97-AF65-F5344CB8AC3E}">
        <p14:creationId xmlns:p14="http://schemas.microsoft.com/office/powerpoint/2010/main" val="975566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Setting the Level of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All the pair RDD operations take an optional second parameter for number of tasks</a:t>
            </a:r>
          </a:p>
          <a:p>
            <a:pPr marL="0" indent="0">
              <a:buNone/>
            </a:pPr>
            <a:endParaRPr lang="en-US" dirty="0"/>
          </a:p>
          <a:p>
            <a:pPr lvl="1"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000" dirty="0" err="1">
                <a:solidFill>
                  <a:prstClr val="black"/>
                </a:solidFill>
                <a:latin typeface="Lucida Console"/>
                <a:cs typeface="Lucida Console"/>
              </a:rPr>
              <a:t>words.</a:t>
            </a:r>
            <a:r>
              <a:rPr lang="en-US" sz="2000" dirty="0" err="1">
                <a:solidFill>
                  <a:srgbClr val="3366FF"/>
                </a:solidFill>
                <a:latin typeface="Lucida Console"/>
                <a:cs typeface="Lucida Console"/>
              </a:rPr>
              <a:t>reduceByKey</a:t>
            </a:r>
            <a:r>
              <a:rPr lang="en-US" sz="2000" dirty="0">
                <a:solidFill>
                  <a:prstClr val="black"/>
                </a:solidFill>
                <a:latin typeface="Lucida Console"/>
                <a:cs typeface="Lucida Console"/>
              </a:rPr>
              <a:t>(</a:t>
            </a:r>
            <a:r>
              <a:rPr lang="en-US" sz="2000" dirty="0">
                <a:solidFill>
                  <a:srgbClr val="FF0080"/>
                </a:solidFill>
                <a:latin typeface="Lucida Console"/>
                <a:cs typeface="Lucida Console"/>
              </a:rPr>
              <a:t>lambda x, y: x + y</a:t>
            </a:r>
            <a:r>
              <a:rPr lang="en-US" sz="2000" dirty="0">
                <a:latin typeface="Lucida Console"/>
                <a:cs typeface="Lucida Console"/>
              </a:rPr>
              <a:t>, 5</a:t>
            </a:r>
            <a:r>
              <a:rPr lang="en-US" sz="2000" dirty="0">
                <a:solidFill>
                  <a:prstClr val="black"/>
                </a:solidFill>
                <a:latin typeface="Lucida Console"/>
                <a:cs typeface="Lucida Console"/>
              </a:rPr>
              <a:t>)</a:t>
            </a:r>
            <a:endParaRPr lang="en-US" sz="2000" dirty="0">
              <a:solidFill>
                <a:srgbClr val="008040"/>
              </a:solidFill>
              <a:latin typeface="Lucida Console"/>
              <a:cs typeface="Lucida Console"/>
            </a:endParaRPr>
          </a:p>
          <a:p>
            <a:pPr lvl="1"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000" dirty="0" err="1">
                <a:solidFill>
                  <a:prstClr val="black"/>
                </a:solidFill>
                <a:latin typeface="Lucida Console"/>
                <a:cs typeface="Lucida Console"/>
              </a:rPr>
              <a:t>words.</a:t>
            </a:r>
            <a:r>
              <a:rPr lang="en-US" sz="2000" dirty="0" err="1">
                <a:solidFill>
                  <a:srgbClr val="3366FF"/>
                </a:solidFill>
                <a:latin typeface="Lucida Console"/>
                <a:cs typeface="Lucida Console"/>
              </a:rPr>
              <a:t>groupByKey</a:t>
            </a:r>
            <a:r>
              <a:rPr lang="en-US" sz="2000" dirty="0">
                <a:solidFill>
                  <a:prstClr val="black"/>
                </a:solidFill>
                <a:latin typeface="Lucida Console"/>
                <a:cs typeface="Lucida Console"/>
              </a:rPr>
              <a:t>(5)</a:t>
            </a:r>
            <a:endParaRPr lang="en-US" sz="2000" dirty="0">
              <a:solidFill>
                <a:srgbClr val="008040"/>
              </a:solidFill>
              <a:latin typeface="Lucida Console"/>
              <a:cs typeface="Lucida Console"/>
            </a:endParaRPr>
          </a:p>
          <a:p>
            <a:pPr lvl="1"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000" dirty="0" err="1">
                <a:solidFill>
                  <a:prstClr val="black"/>
                </a:solidFill>
                <a:latin typeface="Lucida Console"/>
                <a:cs typeface="Lucida Console"/>
              </a:rPr>
              <a:t>visits.</a:t>
            </a:r>
            <a:r>
              <a:rPr lang="en-US" sz="2000" dirty="0" err="1">
                <a:solidFill>
                  <a:srgbClr val="3366FF"/>
                </a:solidFill>
                <a:latin typeface="Lucida Console"/>
                <a:cs typeface="Lucida Console"/>
              </a:rPr>
              <a:t>join</a:t>
            </a:r>
            <a:r>
              <a:rPr lang="en-US" sz="2000" dirty="0">
                <a:solidFill>
                  <a:prstClr val="black"/>
                </a:solidFill>
                <a:latin typeface="Lucida Console"/>
                <a:cs typeface="Lucida Console"/>
              </a:rPr>
              <a:t>(</a:t>
            </a:r>
            <a:r>
              <a:rPr lang="en-US" sz="2000" dirty="0" err="1">
                <a:solidFill>
                  <a:prstClr val="black"/>
                </a:solidFill>
                <a:latin typeface="Lucida Console"/>
                <a:cs typeface="Lucida Console"/>
              </a:rPr>
              <a:t>pageViews</a:t>
            </a:r>
            <a:r>
              <a:rPr lang="en-US" sz="2000" dirty="0">
                <a:solidFill>
                  <a:prstClr val="black"/>
                </a:solidFill>
                <a:latin typeface="Lucida Console"/>
                <a:cs typeface="Lucida Console"/>
              </a:rPr>
              <a:t>, 5)</a:t>
            </a:r>
          </a:p>
        </p:txBody>
      </p:sp>
    </p:spTree>
    <p:extLst>
      <p:ext uri="{BB962C8B-B14F-4D97-AF65-F5344CB8AC3E}">
        <p14:creationId xmlns:p14="http://schemas.microsoft.com/office/powerpoint/2010/main" val="3322714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Local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Any external variables you use in a closure will automatically be shipped to the cluster:</a:t>
            </a:r>
          </a:p>
          <a:p>
            <a:pPr marL="0" indent="0">
              <a:buNone/>
            </a:pPr>
            <a:endParaRPr lang="en-US" dirty="0"/>
          </a:p>
          <a:p>
            <a:pPr marL="1257300" lvl="2" indent="-457200"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600" dirty="0">
                <a:latin typeface="Lucida Console"/>
                <a:cs typeface="Lucida Console"/>
              </a:rPr>
              <a:t>query = </a:t>
            </a:r>
            <a:r>
              <a:rPr lang="en-US" sz="2600" dirty="0" err="1">
                <a:latin typeface="Lucida Console"/>
                <a:cs typeface="Lucida Console"/>
              </a:rPr>
              <a:t>sys.stdin.readline</a:t>
            </a:r>
            <a:r>
              <a:rPr lang="en-US" sz="2600" dirty="0">
                <a:latin typeface="Lucida Console"/>
                <a:cs typeface="Lucida Console"/>
              </a:rPr>
              <a:t>()</a:t>
            </a:r>
          </a:p>
          <a:p>
            <a:pPr marL="1257300" lvl="2" indent="-457200">
              <a:buClr>
                <a:schemeClr val="bg1">
                  <a:lumMod val="75000"/>
                </a:schemeClr>
              </a:buClr>
              <a:buFont typeface="Lucida Grande"/>
              <a:buChar char="&gt;"/>
            </a:pPr>
            <a:r>
              <a:rPr lang="en-US" sz="2600" dirty="0" err="1">
                <a:latin typeface="Lucida Console"/>
                <a:cs typeface="Lucida Console"/>
              </a:rPr>
              <a:t>pages.</a:t>
            </a:r>
            <a:r>
              <a:rPr lang="en-US" sz="2600" dirty="0" err="1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2600" dirty="0">
                <a:latin typeface="Lucida Console"/>
                <a:cs typeface="Lucida Console"/>
              </a:rPr>
              <a:t>(</a:t>
            </a:r>
            <a:r>
              <a:rPr lang="en-US" sz="2600" dirty="0">
                <a:solidFill>
                  <a:srgbClr val="FF0080"/>
                </a:solidFill>
                <a:latin typeface="Lucida Console"/>
                <a:cs typeface="Lucida Console"/>
              </a:rPr>
              <a:t>lambda x: query in x</a:t>
            </a:r>
            <a:r>
              <a:rPr lang="en-US" sz="2600" dirty="0">
                <a:latin typeface="Lucida Console"/>
                <a:cs typeface="Lucida Console"/>
              </a:rPr>
              <a:t>).</a:t>
            </a:r>
            <a:r>
              <a:rPr lang="en-US" sz="2600" dirty="0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  <a:r>
              <a:rPr lang="en-US" sz="2600" dirty="0">
                <a:latin typeface="Lucida Console"/>
                <a:cs typeface="Lucida Console"/>
              </a:rPr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Some caveats:</a:t>
            </a:r>
          </a:p>
          <a:p>
            <a:r>
              <a:rPr lang="en-US" dirty="0"/>
              <a:t>Each task gets a new copy (updates aren’t sent back)</a:t>
            </a:r>
          </a:p>
          <a:p>
            <a:r>
              <a:rPr lang="en-US" dirty="0"/>
              <a:t>Variable must be </a:t>
            </a:r>
            <a:r>
              <a:rPr lang="en-US" dirty="0" err="1"/>
              <a:t>Serializable</a:t>
            </a:r>
            <a:r>
              <a:rPr lang="en-US" dirty="0"/>
              <a:t> / Pickle-able</a:t>
            </a:r>
          </a:p>
          <a:p>
            <a:r>
              <a:rPr lang="en-US" dirty="0"/>
              <a:t>Don’t use fields of an outer object (ships all of it!)</a:t>
            </a:r>
          </a:p>
        </p:txBody>
      </p:sp>
    </p:spTree>
    <p:extLst>
      <p:ext uri="{BB962C8B-B14F-4D97-AF65-F5344CB8AC3E}">
        <p14:creationId xmlns:p14="http://schemas.microsoft.com/office/powerpoint/2010/main" val="3350040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Spark?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>
          <a:xfrm>
            <a:off x="490623" y="3315768"/>
            <a:ext cx="4040188" cy="533136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FF6600"/>
                </a:solidFill>
              </a:rPr>
              <a:t>Efficient</a:t>
            </a:r>
            <a:endParaRPr lang="en-US" sz="4000" dirty="0"/>
          </a:p>
        </p:txBody>
      </p:sp>
      <p:sp>
        <p:nvSpPr>
          <p:cNvPr id="16" name="Content Placeholder 15"/>
          <p:cNvSpPr>
            <a:spLocks noGrp="1"/>
          </p:cNvSpPr>
          <p:nvPr>
            <p:ph sz="half" idx="2"/>
          </p:nvPr>
        </p:nvSpPr>
        <p:spPr>
          <a:xfrm>
            <a:off x="468341" y="3894659"/>
            <a:ext cx="4040188" cy="1723049"/>
          </a:xfrm>
        </p:spPr>
        <p:txBody>
          <a:bodyPr/>
          <a:lstStyle/>
          <a:p>
            <a:r>
              <a:rPr lang="en-US" sz="3200" dirty="0"/>
              <a:t>General execution graphs</a:t>
            </a:r>
          </a:p>
          <a:p>
            <a:r>
              <a:rPr lang="en-US" sz="3200" dirty="0"/>
              <a:t>In-memory storage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3"/>
          </p:nvPr>
        </p:nvSpPr>
        <p:spPr>
          <a:xfrm>
            <a:off x="4656168" y="3315768"/>
            <a:ext cx="4041775" cy="533136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FF6600"/>
                </a:solidFill>
              </a:rPr>
              <a:t>Usable</a:t>
            </a:r>
            <a:endParaRPr lang="en-US" sz="4000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4"/>
          </p:nvPr>
        </p:nvSpPr>
        <p:spPr>
          <a:xfrm>
            <a:off x="4656168" y="3905632"/>
            <a:ext cx="4041775" cy="1529772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Rich APIs in Java, </a:t>
            </a:r>
            <a:r>
              <a:rPr lang="en-US" sz="3200" dirty="0" err="1"/>
              <a:t>Scala</a:t>
            </a:r>
            <a:r>
              <a:rPr lang="en-US" sz="3200" dirty="0"/>
              <a:t>, Python</a:t>
            </a:r>
          </a:p>
          <a:p>
            <a:r>
              <a:rPr lang="en-US" sz="3200" dirty="0"/>
              <a:t>Interactive shell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1879" y="2158804"/>
            <a:ext cx="8354733" cy="3276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="1" dirty="0">
              <a:solidFill>
                <a:srgbClr val="FF66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6922" y="1074688"/>
            <a:ext cx="790287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Helvetica Neue Light"/>
                <a:cs typeface="Helvetica Neue Light"/>
              </a:rPr>
              <a:t>Fast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Helvetica Neue Light"/>
                <a:cs typeface="Helvetica Neue Light"/>
              </a:rPr>
              <a:t> and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Helvetica Neue Light"/>
                <a:cs typeface="Helvetica Neue Light"/>
              </a:rPr>
              <a:t>Expressive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Helvetica Neue Light"/>
                <a:cs typeface="Helvetica Neue Light"/>
              </a:rPr>
              <a:t> Cluster Computing </a:t>
            </a:r>
            <a:br>
              <a:rPr lang="en-US" sz="2800" dirty="0">
                <a:solidFill>
                  <a:schemeClr val="bg1">
                    <a:lumMod val="50000"/>
                  </a:schemeClr>
                </a:solidFill>
                <a:latin typeface="Helvetica Neue Light"/>
                <a:cs typeface="Helvetica Neue Light"/>
              </a:rPr>
            </a:b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Helvetica Neue Light"/>
                <a:cs typeface="Helvetica Neue Light"/>
              </a:rPr>
              <a:t>Engine Compatible with Apache Hadoop</a:t>
            </a:r>
          </a:p>
        </p:txBody>
      </p:sp>
      <p:sp>
        <p:nvSpPr>
          <p:cNvPr id="24" name="Rounded Rectangle 23"/>
          <p:cNvSpPr/>
          <p:nvPr/>
        </p:nvSpPr>
        <p:spPr>
          <a:xfrm rot="634753">
            <a:off x="5715867" y="2837298"/>
            <a:ext cx="2784268" cy="556186"/>
          </a:xfrm>
          <a:prstGeom prst="roundRect">
            <a:avLst/>
          </a:prstGeom>
          <a:solidFill>
            <a:schemeClr val="bg1">
              <a:lumMod val="85000"/>
              <a:alpha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4000" b="1" dirty="0">
                <a:solidFill>
                  <a:srgbClr val="FF6600"/>
                </a:solidFill>
                <a:latin typeface="Corbel"/>
                <a:cs typeface="Corbel"/>
              </a:rPr>
              <a:t>2-5× </a:t>
            </a:r>
            <a:r>
              <a:rPr lang="en-US" sz="2800" dirty="0">
                <a:solidFill>
                  <a:srgbClr val="FF6600"/>
                </a:solidFill>
                <a:latin typeface="Corbel"/>
                <a:cs typeface="Corbel"/>
              </a:rPr>
              <a:t>less code</a:t>
            </a:r>
          </a:p>
        </p:txBody>
      </p:sp>
      <p:sp>
        <p:nvSpPr>
          <p:cNvPr id="25" name="Rounded Rectangle 24"/>
          <p:cNvSpPr/>
          <p:nvPr/>
        </p:nvSpPr>
        <p:spPr>
          <a:xfrm rot="531739">
            <a:off x="823452" y="2336488"/>
            <a:ext cx="3778962" cy="990676"/>
          </a:xfrm>
          <a:prstGeom prst="roundRect">
            <a:avLst/>
          </a:prstGeom>
          <a:solidFill>
            <a:schemeClr val="bg1">
              <a:lumMod val="85000"/>
              <a:alpha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2400" dirty="0">
                <a:solidFill>
                  <a:srgbClr val="FF6600"/>
                </a:solidFill>
                <a:latin typeface="Corbel"/>
                <a:cs typeface="Corbel"/>
              </a:rPr>
              <a:t>Up to </a:t>
            </a:r>
            <a:r>
              <a:rPr lang="en-US" sz="4000" b="1" dirty="0">
                <a:solidFill>
                  <a:srgbClr val="FF6600"/>
                </a:solidFill>
                <a:latin typeface="Corbel"/>
                <a:cs typeface="Corbel"/>
              </a:rPr>
              <a:t>10×</a:t>
            </a:r>
            <a:r>
              <a:rPr lang="en-US" sz="2400" dirty="0">
                <a:solidFill>
                  <a:srgbClr val="FF6600"/>
                </a:solidFill>
                <a:latin typeface="Corbel"/>
                <a:cs typeface="Corbel"/>
              </a:rPr>
              <a:t> faster on disk,</a:t>
            </a:r>
            <a:br>
              <a:rPr lang="en-US" sz="2400" dirty="0">
                <a:solidFill>
                  <a:srgbClr val="FF6600"/>
                </a:solidFill>
                <a:latin typeface="Corbel"/>
                <a:cs typeface="Corbel"/>
              </a:rPr>
            </a:br>
            <a:r>
              <a:rPr lang="en-US" sz="4000" b="1" dirty="0">
                <a:solidFill>
                  <a:srgbClr val="FF6600"/>
                </a:solidFill>
                <a:latin typeface="Corbel"/>
                <a:cs typeface="Corbel"/>
              </a:rPr>
              <a:t>100×</a:t>
            </a:r>
            <a:r>
              <a:rPr lang="en-US" sz="3200" b="1" dirty="0">
                <a:solidFill>
                  <a:srgbClr val="FF6600"/>
                </a:solidFill>
                <a:latin typeface="Corbel"/>
                <a:cs typeface="Corbel"/>
              </a:rPr>
              <a:t> </a:t>
            </a:r>
            <a:r>
              <a:rPr lang="en-US" sz="2400" dirty="0">
                <a:solidFill>
                  <a:srgbClr val="FF6600"/>
                </a:solidFill>
                <a:latin typeface="Corbel"/>
                <a:cs typeface="Corbel"/>
              </a:rPr>
              <a:t>in memory</a:t>
            </a:r>
          </a:p>
        </p:txBody>
      </p:sp>
    </p:spTree>
    <p:extLst>
      <p:ext uri="{BB962C8B-B14F-4D97-AF65-F5344CB8AC3E}">
        <p14:creationId xmlns:p14="http://schemas.microsoft.com/office/powerpoint/2010/main" val="3147508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itle 1"/>
          <p:cNvSpPr>
            <a:spLocks noGrp="1"/>
          </p:cNvSpPr>
          <p:nvPr>
            <p:ph type="title"/>
          </p:nvPr>
        </p:nvSpPr>
        <p:spPr>
          <a:xfrm>
            <a:off x="457200" y="484990"/>
            <a:ext cx="8229600" cy="952500"/>
          </a:xfrm>
        </p:spPr>
        <p:txBody>
          <a:bodyPr>
            <a:normAutofit/>
          </a:bodyPr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Under The Hood: DAG Scheduler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270892" y="1639495"/>
            <a:ext cx="3158109" cy="3587303"/>
          </a:xfrm>
        </p:spPr>
        <p:txBody>
          <a:bodyPr>
            <a:normAutofit fontScale="92500"/>
          </a:bodyPr>
          <a:lstStyle/>
          <a:p>
            <a:r>
              <a:rPr lang="en-US" sz="2700" dirty="0">
                <a:ea typeface="ＭＳ Ｐゴシック" charset="-128"/>
                <a:cs typeface="ＭＳ Ｐゴシック" charset="-128"/>
              </a:rPr>
              <a:t>General task graphs</a:t>
            </a:r>
          </a:p>
          <a:p>
            <a:r>
              <a:rPr lang="en-US" sz="2700" dirty="0">
                <a:ea typeface="ＭＳ Ｐゴシック" charset="-128"/>
                <a:cs typeface="ＭＳ Ｐゴシック" charset="-128"/>
              </a:rPr>
              <a:t>Automatically pipelines functions</a:t>
            </a:r>
          </a:p>
          <a:p>
            <a:r>
              <a:rPr lang="en-US" sz="2700" dirty="0">
                <a:ea typeface="ＭＳ Ｐゴシック" charset="-128"/>
                <a:cs typeface="ＭＳ Ｐゴシック" charset="-128"/>
              </a:rPr>
              <a:t>Data locality aware</a:t>
            </a:r>
          </a:p>
          <a:p>
            <a:r>
              <a:rPr lang="en-US" sz="2700" dirty="0">
                <a:ea typeface="ＭＳ Ｐゴシック" charset="-128"/>
                <a:cs typeface="ＭＳ Ｐゴシック" charset="-128"/>
              </a:rPr>
              <a:t>Partitioning aware</a:t>
            </a:r>
            <a:br>
              <a:rPr lang="en-US" sz="2700" dirty="0">
                <a:ea typeface="ＭＳ Ｐゴシック" charset="-128"/>
                <a:cs typeface="ＭＳ Ｐゴシック" charset="-128"/>
              </a:rPr>
            </a:br>
            <a:r>
              <a:rPr lang="en-US" sz="2700" dirty="0">
                <a:ea typeface="ＭＳ Ｐゴシック" charset="-128"/>
                <a:cs typeface="ＭＳ Ｐゴシック" charset="-128"/>
              </a:rPr>
              <a:t>to avoid shuffles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5495353" y="5215469"/>
            <a:ext cx="393158" cy="214233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100000"/>
                  <a:shade val="100000"/>
                  <a:satMod val="130000"/>
                </a:sysClr>
              </a:gs>
              <a:gs pos="100000">
                <a:sysClr val="windowText" lastClr="000000">
                  <a:tint val="50000"/>
                  <a:shade val="100000"/>
                  <a:satMod val="350000"/>
                </a:sysClr>
              </a:gs>
            </a:gsLst>
            <a:lin ang="16200000" scaled="0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rbel"/>
              <a:ea typeface="+mn-ea"/>
              <a:cs typeface="Corbel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885728" y="5158618"/>
            <a:ext cx="1897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cs typeface="Corbel"/>
              </a:rPr>
              <a:t>= cached </a:t>
            </a:r>
            <a:r>
              <a:rPr kumimoji="0" lang="en-US" sz="1800" b="0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cs typeface="Corbel"/>
              </a:rPr>
              <a:t>partition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rbel"/>
              <a:cs typeface="Corbel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007898" y="5089670"/>
            <a:ext cx="450658" cy="498331"/>
            <a:chOff x="4181818" y="5897146"/>
            <a:chExt cx="571867" cy="777635"/>
          </a:xfrm>
        </p:grpSpPr>
        <p:sp>
          <p:nvSpPr>
            <p:cNvPr id="81" name="Rounded Rectangle 80"/>
            <p:cNvSpPr/>
            <p:nvPr/>
          </p:nvSpPr>
          <p:spPr>
            <a:xfrm>
              <a:off x="4181818" y="5897146"/>
              <a:ext cx="571867" cy="777635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82" name="Rounded Rectangle 81"/>
            <p:cNvSpPr/>
            <p:nvPr/>
          </p:nvSpPr>
          <p:spPr>
            <a:xfrm>
              <a:off x="4272291" y="5975435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4272291" y="6327271"/>
              <a:ext cx="393158" cy="256220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4472880" y="5158618"/>
            <a:ext cx="795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cs typeface="Corbel"/>
              </a:rPr>
              <a:t>= RDD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429001" y="1678924"/>
            <a:ext cx="5376333" cy="3147865"/>
            <a:chOff x="3392904" y="2014709"/>
            <a:chExt cx="5412429" cy="3777438"/>
          </a:xfrm>
        </p:grpSpPr>
        <p:sp>
          <p:nvSpPr>
            <p:cNvPr id="171" name="Rounded Rectangle 170"/>
            <p:cNvSpPr/>
            <p:nvPr/>
          </p:nvSpPr>
          <p:spPr>
            <a:xfrm>
              <a:off x="3392904" y="2014709"/>
              <a:ext cx="5412429" cy="3777438"/>
            </a:xfrm>
            <a:prstGeom prst="roundRect">
              <a:avLst>
                <a:gd name="adj" fmla="val 3827"/>
              </a:avLst>
            </a:prstGeom>
            <a:no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2" name="Rounded Rectangle 171"/>
            <p:cNvSpPr/>
            <p:nvPr/>
          </p:nvSpPr>
          <p:spPr>
            <a:xfrm>
              <a:off x="3550531" y="2156004"/>
              <a:ext cx="1749946" cy="1319458"/>
            </a:xfrm>
            <a:prstGeom prst="roundRect">
              <a:avLst>
                <a:gd name="adj" fmla="val 9052"/>
              </a:avLst>
            </a:prstGeom>
            <a:no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73" name="Rounded Rectangle 172"/>
            <p:cNvSpPr/>
            <p:nvPr/>
          </p:nvSpPr>
          <p:spPr>
            <a:xfrm>
              <a:off x="3550531" y="3646093"/>
              <a:ext cx="3732854" cy="2003628"/>
            </a:xfrm>
            <a:prstGeom prst="roundRect">
              <a:avLst>
                <a:gd name="adj" fmla="val 4131"/>
              </a:avLst>
            </a:prstGeom>
            <a:no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0" name="Rounded Rectangle 179"/>
            <p:cNvSpPr/>
            <p:nvPr/>
          </p:nvSpPr>
          <p:spPr>
            <a:xfrm>
              <a:off x="6386193" y="3856333"/>
              <a:ext cx="566307" cy="1460609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1" name="Rounded Rectangle 180"/>
            <p:cNvSpPr/>
            <p:nvPr/>
          </p:nvSpPr>
          <p:spPr>
            <a:xfrm>
              <a:off x="6475785" y="3940757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2" name="Rounded Rectangle 181"/>
            <p:cNvSpPr/>
            <p:nvPr/>
          </p:nvSpPr>
          <p:spPr>
            <a:xfrm>
              <a:off x="6475785" y="4288112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3" name="Rounded Rectangle 182"/>
            <p:cNvSpPr/>
            <p:nvPr/>
          </p:nvSpPr>
          <p:spPr>
            <a:xfrm>
              <a:off x="6475785" y="4624894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4" name="Rounded Rectangle 183"/>
            <p:cNvSpPr/>
            <p:nvPr/>
          </p:nvSpPr>
          <p:spPr>
            <a:xfrm>
              <a:off x="6475785" y="4972249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5" name="Rounded Rectangle 184"/>
            <p:cNvSpPr/>
            <p:nvPr/>
          </p:nvSpPr>
          <p:spPr>
            <a:xfrm>
              <a:off x="4560969" y="2257404"/>
              <a:ext cx="566307" cy="1098578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6" name="Rounded Rectangle 185"/>
            <p:cNvSpPr/>
            <p:nvPr/>
          </p:nvSpPr>
          <p:spPr>
            <a:xfrm>
              <a:off x="4650561" y="2334695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7" name="Rounded Rectangle 186"/>
            <p:cNvSpPr/>
            <p:nvPr/>
          </p:nvSpPr>
          <p:spPr>
            <a:xfrm>
              <a:off x="4650561" y="2682050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8" name="Rounded Rectangle 187"/>
            <p:cNvSpPr/>
            <p:nvPr/>
          </p:nvSpPr>
          <p:spPr>
            <a:xfrm>
              <a:off x="4650561" y="3012297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89" name="Rounded Rectangle 188"/>
            <p:cNvSpPr/>
            <p:nvPr/>
          </p:nvSpPr>
          <p:spPr>
            <a:xfrm>
              <a:off x="6386193" y="2263217"/>
              <a:ext cx="566307" cy="1098578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0" name="Rounded Rectangle 189"/>
            <p:cNvSpPr/>
            <p:nvPr/>
          </p:nvSpPr>
          <p:spPr>
            <a:xfrm>
              <a:off x="6475785" y="2340508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100000"/>
                    <a:shade val="100000"/>
                    <a:satMod val="130000"/>
                  </a:sysClr>
                </a:gs>
                <a:gs pos="100000">
                  <a:sysClr val="windowText" lastClr="000000">
                    <a:tint val="50000"/>
                    <a:shade val="100000"/>
                    <a:satMod val="350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1" name="Rounded Rectangle 190"/>
            <p:cNvSpPr/>
            <p:nvPr/>
          </p:nvSpPr>
          <p:spPr>
            <a:xfrm>
              <a:off x="6475785" y="2687863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100000"/>
                    <a:shade val="100000"/>
                    <a:satMod val="130000"/>
                  </a:sysClr>
                </a:gs>
                <a:gs pos="100000">
                  <a:sysClr val="windowText" lastClr="000000">
                    <a:tint val="50000"/>
                    <a:shade val="100000"/>
                    <a:satMod val="350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2" name="Rounded Rectangle 191"/>
            <p:cNvSpPr/>
            <p:nvPr/>
          </p:nvSpPr>
          <p:spPr>
            <a:xfrm>
              <a:off x="6475785" y="3018110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100000"/>
                    <a:shade val="100000"/>
                    <a:satMod val="130000"/>
                  </a:sysClr>
                </a:gs>
                <a:gs pos="100000">
                  <a:sysClr val="windowText" lastClr="000000">
                    <a:tint val="50000"/>
                    <a:shade val="100000"/>
                    <a:satMod val="350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3" name="Rounded Rectangle 192"/>
            <p:cNvSpPr/>
            <p:nvPr/>
          </p:nvSpPr>
          <p:spPr>
            <a:xfrm>
              <a:off x="8078706" y="3167209"/>
              <a:ext cx="566307" cy="1098578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4" name="Rounded Rectangle 193"/>
            <p:cNvSpPr/>
            <p:nvPr/>
          </p:nvSpPr>
          <p:spPr>
            <a:xfrm>
              <a:off x="8168299" y="3244501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5" name="Rounded Rectangle 194"/>
            <p:cNvSpPr/>
            <p:nvPr/>
          </p:nvSpPr>
          <p:spPr>
            <a:xfrm>
              <a:off x="8168299" y="3591856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96" name="Rounded Rectangle 195"/>
            <p:cNvSpPr/>
            <p:nvPr/>
          </p:nvSpPr>
          <p:spPr>
            <a:xfrm>
              <a:off x="8168299" y="3922102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cxnSp>
          <p:nvCxnSpPr>
            <p:cNvPr id="197" name="Straight Arrow Connector 196"/>
            <p:cNvCxnSpPr>
              <a:stCxn id="190" idx="3"/>
              <a:endCxn id="194" idx="1"/>
            </p:cNvCxnSpPr>
            <p:nvPr/>
          </p:nvCxnSpPr>
          <p:spPr>
            <a:xfrm>
              <a:off x="6865120" y="2466987"/>
              <a:ext cx="1303177" cy="903992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198" name="Straight Arrow Connector 197"/>
            <p:cNvCxnSpPr>
              <a:stCxn id="191" idx="3"/>
              <a:endCxn id="195" idx="1"/>
            </p:cNvCxnSpPr>
            <p:nvPr/>
          </p:nvCxnSpPr>
          <p:spPr>
            <a:xfrm>
              <a:off x="6865120" y="2814342"/>
              <a:ext cx="1303177" cy="903992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199" name="Straight Arrow Connector 198"/>
            <p:cNvCxnSpPr>
              <a:stCxn id="192" idx="3"/>
              <a:endCxn id="196" idx="1"/>
            </p:cNvCxnSpPr>
            <p:nvPr/>
          </p:nvCxnSpPr>
          <p:spPr>
            <a:xfrm>
              <a:off x="6865120" y="3144589"/>
              <a:ext cx="1303177" cy="903992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0" name="Straight Arrow Connector 199"/>
            <p:cNvCxnSpPr>
              <a:stCxn id="187" idx="3"/>
              <a:endCxn id="191" idx="1"/>
            </p:cNvCxnSpPr>
            <p:nvPr/>
          </p:nvCxnSpPr>
          <p:spPr>
            <a:xfrm>
              <a:off x="5039897" y="2808529"/>
              <a:ext cx="1435888" cy="5813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1" name="Straight Arrow Connector 200"/>
            <p:cNvCxnSpPr>
              <a:stCxn id="186" idx="3"/>
              <a:endCxn id="190" idx="1"/>
            </p:cNvCxnSpPr>
            <p:nvPr/>
          </p:nvCxnSpPr>
          <p:spPr>
            <a:xfrm>
              <a:off x="5039897" y="2461173"/>
              <a:ext cx="1435888" cy="5813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3" name="Straight Arrow Connector 202"/>
            <p:cNvCxnSpPr>
              <a:stCxn id="181" idx="3"/>
              <a:endCxn id="194" idx="1"/>
            </p:cNvCxnSpPr>
            <p:nvPr/>
          </p:nvCxnSpPr>
          <p:spPr>
            <a:xfrm flipV="1">
              <a:off x="6865120" y="3370979"/>
              <a:ext cx="1303179" cy="696256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4" name="Straight Arrow Connector 203"/>
            <p:cNvCxnSpPr>
              <a:stCxn id="188" idx="3"/>
              <a:endCxn id="192" idx="1"/>
            </p:cNvCxnSpPr>
            <p:nvPr/>
          </p:nvCxnSpPr>
          <p:spPr>
            <a:xfrm>
              <a:off x="5039897" y="3138775"/>
              <a:ext cx="1435888" cy="5813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5" name="Straight Arrow Connector 204"/>
            <p:cNvCxnSpPr>
              <a:stCxn id="183" idx="3"/>
              <a:endCxn id="194" idx="1"/>
            </p:cNvCxnSpPr>
            <p:nvPr/>
          </p:nvCxnSpPr>
          <p:spPr>
            <a:xfrm flipV="1">
              <a:off x="6865120" y="3370979"/>
              <a:ext cx="1303179" cy="1380393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9" name="Straight Arrow Connector 208"/>
            <p:cNvCxnSpPr>
              <a:stCxn id="181" idx="3"/>
              <a:endCxn id="195" idx="1"/>
            </p:cNvCxnSpPr>
            <p:nvPr/>
          </p:nvCxnSpPr>
          <p:spPr>
            <a:xfrm flipV="1">
              <a:off x="6865120" y="3718334"/>
              <a:ext cx="1303179" cy="348901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0" name="Straight Arrow Connector 209"/>
            <p:cNvCxnSpPr>
              <a:stCxn id="182" idx="3"/>
              <a:endCxn id="195" idx="1"/>
            </p:cNvCxnSpPr>
            <p:nvPr/>
          </p:nvCxnSpPr>
          <p:spPr>
            <a:xfrm flipV="1">
              <a:off x="6865120" y="3718334"/>
              <a:ext cx="1303179" cy="696256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1" name="Straight Arrow Connector 210"/>
            <p:cNvCxnSpPr>
              <a:stCxn id="183" idx="3"/>
              <a:endCxn id="195" idx="1"/>
            </p:cNvCxnSpPr>
            <p:nvPr/>
          </p:nvCxnSpPr>
          <p:spPr>
            <a:xfrm flipV="1">
              <a:off x="6865120" y="3718334"/>
              <a:ext cx="1303179" cy="1033038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2" name="Straight Arrow Connector 211"/>
            <p:cNvCxnSpPr>
              <a:stCxn id="184" idx="3"/>
              <a:endCxn id="195" idx="1"/>
            </p:cNvCxnSpPr>
            <p:nvPr/>
          </p:nvCxnSpPr>
          <p:spPr>
            <a:xfrm flipV="1">
              <a:off x="6865120" y="3718334"/>
              <a:ext cx="1303179" cy="1380393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3" name="Straight Arrow Connector 212"/>
            <p:cNvCxnSpPr>
              <a:stCxn id="182" idx="3"/>
              <a:endCxn id="194" idx="1"/>
            </p:cNvCxnSpPr>
            <p:nvPr/>
          </p:nvCxnSpPr>
          <p:spPr>
            <a:xfrm flipV="1">
              <a:off x="6865120" y="3370979"/>
              <a:ext cx="1303179" cy="1043611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4" name="Straight Arrow Connector 213"/>
            <p:cNvCxnSpPr>
              <a:stCxn id="187" idx="3"/>
              <a:endCxn id="192" idx="1"/>
            </p:cNvCxnSpPr>
            <p:nvPr/>
          </p:nvCxnSpPr>
          <p:spPr>
            <a:xfrm>
              <a:off x="5039897" y="2808529"/>
              <a:ext cx="1435888" cy="33606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5" name="Straight Arrow Connector 214"/>
            <p:cNvCxnSpPr>
              <a:stCxn id="187" idx="3"/>
              <a:endCxn id="190" idx="1"/>
            </p:cNvCxnSpPr>
            <p:nvPr/>
          </p:nvCxnSpPr>
          <p:spPr>
            <a:xfrm flipV="1">
              <a:off x="5039897" y="2466987"/>
              <a:ext cx="1435888" cy="341542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6" name="Straight Arrow Connector 215"/>
            <p:cNvCxnSpPr>
              <a:stCxn id="188" idx="3"/>
              <a:endCxn id="191" idx="1"/>
            </p:cNvCxnSpPr>
            <p:nvPr/>
          </p:nvCxnSpPr>
          <p:spPr>
            <a:xfrm flipV="1">
              <a:off x="5039897" y="2814342"/>
              <a:ext cx="1435888" cy="324433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7" name="Straight Arrow Connector 216"/>
            <p:cNvCxnSpPr>
              <a:stCxn id="186" idx="3"/>
              <a:endCxn id="192" idx="1"/>
            </p:cNvCxnSpPr>
            <p:nvPr/>
          </p:nvCxnSpPr>
          <p:spPr>
            <a:xfrm>
              <a:off x="5039897" y="2461173"/>
              <a:ext cx="1435888" cy="683416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8" name="Straight Arrow Connector 217"/>
            <p:cNvCxnSpPr>
              <a:stCxn id="184" idx="3"/>
              <a:endCxn id="194" idx="1"/>
            </p:cNvCxnSpPr>
            <p:nvPr/>
          </p:nvCxnSpPr>
          <p:spPr>
            <a:xfrm flipV="1">
              <a:off x="6865120" y="3370979"/>
              <a:ext cx="1303179" cy="1727748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19" name="Straight Arrow Connector 218"/>
            <p:cNvCxnSpPr>
              <a:stCxn id="181" idx="3"/>
              <a:endCxn id="196" idx="1"/>
            </p:cNvCxnSpPr>
            <p:nvPr/>
          </p:nvCxnSpPr>
          <p:spPr>
            <a:xfrm flipV="1">
              <a:off x="6865120" y="4048580"/>
              <a:ext cx="1303179" cy="18655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20" name="Straight Arrow Connector 219"/>
            <p:cNvCxnSpPr>
              <a:stCxn id="182" idx="3"/>
              <a:endCxn id="196" idx="1"/>
            </p:cNvCxnSpPr>
            <p:nvPr/>
          </p:nvCxnSpPr>
          <p:spPr>
            <a:xfrm flipV="1">
              <a:off x="6865120" y="4048580"/>
              <a:ext cx="1303179" cy="36601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21" name="Straight Arrow Connector 220"/>
            <p:cNvCxnSpPr>
              <a:stCxn id="183" idx="3"/>
              <a:endCxn id="196" idx="1"/>
            </p:cNvCxnSpPr>
            <p:nvPr/>
          </p:nvCxnSpPr>
          <p:spPr>
            <a:xfrm flipV="1">
              <a:off x="6865120" y="4048580"/>
              <a:ext cx="1303179" cy="702792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22" name="Straight Arrow Connector 221"/>
            <p:cNvCxnSpPr>
              <a:stCxn id="184" idx="3"/>
              <a:endCxn id="196" idx="1"/>
            </p:cNvCxnSpPr>
            <p:nvPr/>
          </p:nvCxnSpPr>
          <p:spPr>
            <a:xfrm flipV="1">
              <a:off x="6865120" y="4048580"/>
              <a:ext cx="1303179" cy="1050147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223" name="TextBox 222"/>
            <p:cNvSpPr txBox="1"/>
            <p:nvPr/>
          </p:nvSpPr>
          <p:spPr>
            <a:xfrm>
              <a:off x="7424962" y="4619577"/>
              <a:ext cx="555219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cs typeface="Corbel"/>
                </a:rPr>
                <a:t>join</a:t>
              </a: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5738265" y="5212419"/>
              <a:ext cx="638529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cs typeface="Corbel"/>
                </a:rPr>
                <a:t>filter</a:t>
              </a: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5320829" y="3152411"/>
              <a:ext cx="1003896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rbel"/>
                  <a:cs typeface="Corbel"/>
                </a:rPr>
                <a:t>groupBy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  <p:cxnSp>
          <p:nvCxnSpPr>
            <p:cNvPr id="226" name="Straight Arrow Connector 225"/>
            <p:cNvCxnSpPr>
              <a:stCxn id="188" idx="3"/>
              <a:endCxn id="190" idx="1"/>
            </p:cNvCxnSpPr>
            <p:nvPr/>
          </p:nvCxnSpPr>
          <p:spPr>
            <a:xfrm flipV="1">
              <a:off x="5039897" y="2466987"/>
              <a:ext cx="1435888" cy="67178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27" name="Straight Arrow Connector 226"/>
            <p:cNvCxnSpPr>
              <a:stCxn id="186" idx="3"/>
              <a:endCxn id="191" idx="1"/>
            </p:cNvCxnSpPr>
            <p:nvPr/>
          </p:nvCxnSpPr>
          <p:spPr>
            <a:xfrm>
              <a:off x="5039897" y="2461173"/>
              <a:ext cx="1435888" cy="35316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234" name="TextBox 233"/>
            <p:cNvSpPr txBox="1"/>
            <p:nvPr/>
          </p:nvSpPr>
          <p:spPr>
            <a:xfrm>
              <a:off x="7742274" y="5292287"/>
              <a:ext cx="899392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50000"/>
                      <a:lumOff val="50000"/>
                    </a:sysClr>
                  </a:solidFill>
                  <a:effectLst/>
                  <a:uLnTx/>
                  <a:uFillTx/>
                  <a:latin typeface="Corbel"/>
                  <a:cs typeface="Corbel"/>
                </a:rPr>
                <a:t>Stage 3</a:t>
              </a: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3630440" y="3085507"/>
              <a:ext cx="898258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50000"/>
                      <a:lumOff val="50000"/>
                    </a:sysClr>
                  </a:solidFill>
                  <a:effectLst/>
                  <a:uLnTx/>
                  <a:uFillTx/>
                  <a:latin typeface="Corbel"/>
                  <a:cs typeface="Corbel"/>
                </a:rPr>
                <a:t>Stage 1</a:t>
              </a: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3662736" y="5265555"/>
              <a:ext cx="912781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50000"/>
                      <a:lumOff val="50000"/>
                    </a:sysClr>
                  </a:solidFill>
                  <a:effectLst/>
                  <a:uLnTx/>
                  <a:uFillTx/>
                  <a:latin typeface="Corbel"/>
                  <a:cs typeface="Corbel"/>
                </a:rPr>
                <a:t>Stage 2</a:t>
              </a: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4209961" y="2147424"/>
              <a:ext cx="394914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A:</a:t>
              </a:r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6012123" y="2098486"/>
              <a:ext cx="385156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B:</a:t>
              </a:r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3601081" y="3674323"/>
              <a:ext cx="384248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C:</a:t>
              </a:r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4774140" y="3674323"/>
              <a:ext cx="403197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D:</a:t>
              </a:r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6041541" y="3665799"/>
              <a:ext cx="375398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E:</a:t>
              </a:r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7754072" y="2822947"/>
              <a:ext cx="364504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Corbel"/>
                  <a:cs typeface="Corbel"/>
                </a:rPr>
                <a:t>F:</a:t>
              </a:r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5157627" y="3856333"/>
              <a:ext cx="566307" cy="1460609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5247219" y="3940757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5247219" y="4288112"/>
              <a:ext cx="389335" cy="252956"/>
            </a:xfrm>
            <a:prstGeom prst="roundRect">
              <a:avLst/>
            </a:prstGeom>
            <a:ln/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91" name="Rounded Rectangle 90"/>
            <p:cNvSpPr/>
            <p:nvPr/>
          </p:nvSpPr>
          <p:spPr>
            <a:xfrm>
              <a:off x="5247219" y="4624894"/>
              <a:ext cx="389335" cy="252956"/>
            </a:xfrm>
            <a:prstGeom prst="roundRect">
              <a:avLst/>
            </a:prstGeom>
            <a:ln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5247219" y="4972249"/>
              <a:ext cx="389335" cy="252956"/>
            </a:xfrm>
            <a:prstGeom prst="roundRect">
              <a:avLst/>
            </a:prstGeom>
            <a:ln/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cxnSp>
          <p:nvCxnSpPr>
            <p:cNvPr id="202" name="Straight Arrow Connector 201"/>
            <p:cNvCxnSpPr>
              <a:stCxn id="90" idx="3"/>
              <a:endCxn id="182" idx="1"/>
            </p:cNvCxnSpPr>
            <p:nvPr/>
          </p:nvCxnSpPr>
          <p:spPr>
            <a:xfrm>
              <a:off x="5636554" y="4414590"/>
              <a:ext cx="839231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6" name="Straight Arrow Connector 205"/>
            <p:cNvCxnSpPr>
              <a:stCxn id="89" idx="3"/>
              <a:endCxn id="181" idx="1"/>
            </p:cNvCxnSpPr>
            <p:nvPr/>
          </p:nvCxnSpPr>
          <p:spPr>
            <a:xfrm>
              <a:off x="5636554" y="4067235"/>
              <a:ext cx="839231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7" name="Straight Arrow Connector 206"/>
            <p:cNvCxnSpPr>
              <a:stCxn id="91" idx="3"/>
              <a:endCxn id="183" idx="1"/>
            </p:cNvCxnSpPr>
            <p:nvPr/>
          </p:nvCxnSpPr>
          <p:spPr>
            <a:xfrm>
              <a:off x="5636554" y="4751372"/>
              <a:ext cx="839231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208" name="Straight Arrow Connector 207"/>
            <p:cNvCxnSpPr>
              <a:stCxn id="92" idx="3"/>
              <a:endCxn id="184" idx="1"/>
            </p:cNvCxnSpPr>
            <p:nvPr/>
          </p:nvCxnSpPr>
          <p:spPr>
            <a:xfrm>
              <a:off x="5636554" y="5098727"/>
              <a:ext cx="839231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97" name="Rounded Rectangle 96"/>
            <p:cNvSpPr/>
            <p:nvPr/>
          </p:nvSpPr>
          <p:spPr>
            <a:xfrm>
              <a:off x="3946736" y="3856333"/>
              <a:ext cx="566307" cy="1460609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98" name="Rounded Rectangle 97"/>
            <p:cNvSpPr/>
            <p:nvPr/>
          </p:nvSpPr>
          <p:spPr>
            <a:xfrm>
              <a:off x="4036328" y="3940757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4036328" y="4288112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4036328" y="4624894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4036328" y="4972249"/>
              <a:ext cx="389335" cy="25295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rbel"/>
                <a:ea typeface="+mn-ea"/>
                <a:cs typeface="Corbel"/>
              </a:endParaRPr>
            </a:p>
          </p:txBody>
        </p:sp>
        <p:cxnSp>
          <p:nvCxnSpPr>
            <p:cNvPr id="102" name="Straight Arrow Connector 101"/>
            <p:cNvCxnSpPr>
              <a:stCxn id="99" idx="3"/>
              <a:endCxn id="90" idx="1"/>
            </p:cNvCxnSpPr>
            <p:nvPr/>
          </p:nvCxnSpPr>
          <p:spPr>
            <a:xfrm>
              <a:off x="4425663" y="4414590"/>
              <a:ext cx="821556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103" name="Straight Arrow Connector 102"/>
            <p:cNvCxnSpPr>
              <a:stCxn id="98" idx="3"/>
              <a:endCxn id="89" idx="1"/>
            </p:cNvCxnSpPr>
            <p:nvPr/>
          </p:nvCxnSpPr>
          <p:spPr>
            <a:xfrm>
              <a:off x="4425663" y="4067235"/>
              <a:ext cx="821556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104" name="Straight Arrow Connector 103"/>
            <p:cNvCxnSpPr>
              <a:stCxn id="100" idx="3"/>
              <a:endCxn id="91" idx="1"/>
            </p:cNvCxnSpPr>
            <p:nvPr/>
          </p:nvCxnSpPr>
          <p:spPr>
            <a:xfrm>
              <a:off x="4425663" y="4751372"/>
              <a:ext cx="821556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105" name="Straight Arrow Connector 104"/>
            <p:cNvCxnSpPr>
              <a:stCxn id="101" idx="3"/>
              <a:endCxn id="92" idx="1"/>
            </p:cNvCxnSpPr>
            <p:nvPr/>
          </p:nvCxnSpPr>
          <p:spPr>
            <a:xfrm>
              <a:off x="4425663" y="5098727"/>
              <a:ext cx="821556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110" name="TextBox 109"/>
            <p:cNvSpPr txBox="1"/>
            <p:nvPr/>
          </p:nvSpPr>
          <p:spPr>
            <a:xfrm>
              <a:off x="4558939" y="5209465"/>
              <a:ext cx="615609" cy="44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solidFill>
                    <a:sysClr val="windowText" lastClr="000000"/>
                  </a:solidFill>
                  <a:latin typeface="Corbel"/>
                  <a:cs typeface="Corbel"/>
                </a:rPr>
                <a:t>map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rbel"/>
                <a:cs typeface="Corbe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18173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RDD Operators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33400" y="1733081"/>
            <a:ext cx="4038600" cy="3517636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1400"/>
              </a:spcBef>
            </a:pPr>
            <a:r>
              <a:rPr lang="en-US" sz="2200" dirty="0">
                <a:latin typeface="Lucida Console"/>
                <a:cs typeface="Lucida Console"/>
              </a:rPr>
              <a:t>map</a:t>
            </a:r>
          </a:p>
          <a:p>
            <a:pPr>
              <a:spcBef>
                <a:spcPts val="1400"/>
              </a:spcBef>
            </a:pPr>
            <a:r>
              <a:rPr lang="en-US" sz="2200" dirty="0">
                <a:latin typeface="Lucida Console"/>
                <a:cs typeface="Lucida Console"/>
              </a:rPr>
              <a:t>filter</a:t>
            </a:r>
          </a:p>
          <a:p>
            <a:pPr>
              <a:spcBef>
                <a:spcPts val="1400"/>
              </a:spcBef>
            </a:pPr>
            <a:r>
              <a:rPr lang="en-US" sz="2200" dirty="0" err="1">
                <a:latin typeface="Lucida Console"/>
                <a:cs typeface="Lucida Console"/>
              </a:rPr>
              <a:t>groupBy</a:t>
            </a:r>
            <a:endParaRPr lang="en-US" sz="2200" dirty="0">
              <a:latin typeface="Lucida Console"/>
              <a:cs typeface="Lucida Console"/>
            </a:endParaRPr>
          </a:p>
          <a:p>
            <a:pPr>
              <a:spcBef>
                <a:spcPts val="1400"/>
              </a:spcBef>
            </a:pPr>
            <a:r>
              <a:rPr lang="en-US" sz="2200" dirty="0">
                <a:latin typeface="Lucida Console"/>
                <a:cs typeface="Lucida Console"/>
              </a:rPr>
              <a:t>sort</a:t>
            </a:r>
          </a:p>
          <a:p>
            <a:pPr>
              <a:spcBef>
                <a:spcPts val="1400"/>
              </a:spcBef>
            </a:pPr>
            <a:r>
              <a:rPr lang="en-US" sz="2200" dirty="0">
                <a:latin typeface="Lucida Console"/>
                <a:cs typeface="Lucida Console"/>
              </a:rPr>
              <a:t>union</a:t>
            </a:r>
          </a:p>
          <a:p>
            <a:pPr>
              <a:spcBef>
                <a:spcPts val="1400"/>
              </a:spcBef>
            </a:pPr>
            <a:r>
              <a:rPr lang="en-US" sz="2200" dirty="0">
                <a:latin typeface="Lucida Console"/>
                <a:cs typeface="Lucida Console"/>
              </a:rPr>
              <a:t>join</a:t>
            </a:r>
          </a:p>
          <a:p>
            <a:pPr>
              <a:spcBef>
                <a:spcPts val="1400"/>
              </a:spcBef>
            </a:pPr>
            <a:r>
              <a:rPr lang="en-US" sz="2200" dirty="0" err="1">
                <a:latin typeface="Lucida Console"/>
                <a:cs typeface="Lucida Console"/>
              </a:rPr>
              <a:t>leftOuterJoin</a:t>
            </a:r>
            <a:endParaRPr lang="en-US" sz="2200" dirty="0">
              <a:latin typeface="Lucida Console"/>
              <a:cs typeface="Lucida Console"/>
            </a:endParaRPr>
          </a:p>
          <a:p>
            <a:pPr>
              <a:spcBef>
                <a:spcPts val="1400"/>
              </a:spcBef>
            </a:pPr>
            <a:r>
              <a:rPr lang="en-US" sz="2200" dirty="0" err="1">
                <a:latin typeface="Lucida Console"/>
                <a:cs typeface="Lucida Console"/>
              </a:rPr>
              <a:t>rightOuterJoin</a:t>
            </a:r>
            <a:endParaRPr lang="en-US" sz="2200" dirty="0">
              <a:latin typeface="Lucida Console"/>
              <a:cs typeface="Lucida Console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581400" y="1733081"/>
            <a:ext cx="4038600" cy="3517636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1400"/>
              </a:spcBef>
            </a:pPr>
            <a:r>
              <a:rPr lang="en-US" sz="2200" dirty="0">
                <a:latin typeface="Lucida Console"/>
                <a:cs typeface="Lucida Console"/>
              </a:rPr>
              <a:t>reduce</a:t>
            </a:r>
          </a:p>
          <a:p>
            <a:pPr>
              <a:spcBef>
                <a:spcPts val="1400"/>
              </a:spcBef>
            </a:pPr>
            <a:r>
              <a:rPr lang="en-US" sz="2200" dirty="0">
                <a:latin typeface="Lucida Console"/>
                <a:cs typeface="Lucida Console"/>
              </a:rPr>
              <a:t>count</a:t>
            </a:r>
          </a:p>
          <a:p>
            <a:pPr>
              <a:spcBef>
                <a:spcPts val="1400"/>
              </a:spcBef>
            </a:pPr>
            <a:r>
              <a:rPr lang="en-US" sz="2200" dirty="0">
                <a:latin typeface="Lucida Console"/>
                <a:cs typeface="Lucida Console"/>
              </a:rPr>
              <a:t>fold</a:t>
            </a:r>
          </a:p>
          <a:p>
            <a:pPr>
              <a:spcBef>
                <a:spcPts val="1400"/>
              </a:spcBef>
            </a:pPr>
            <a:r>
              <a:rPr lang="en-US" sz="2200" dirty="0" err="1">
                <a:latin typeface="Lucida Console"/>
                <a:cs typeface="Lucida Console"/>
              </a:rPr>
              <a:t>reduceByKey</a:t>
            </a:r>
            <a:endParaRPr lang="en-US" sz="2200" dirty="0">
              <a:latin typeface="Lucida Console"/>
              <a:cs typeface="Lucida Console"/>
            </a:endParaRPr>
          </a:p>
          <a:p>
            <a:pPr>
              <a:spcBef>
                <a:spcPts val="1400"/>
              </a:spcBef>
            </a:pPr>
            <a:r>
              <a:rPr lang="en-US" sz="2200" dirty="0" err="1">
                <a:latin typeface="Lucida Console"/>
                <a:cs typeface="Lucida Console"/>
              </a:rPr>
              <a:t>groupByKey</a:t>
            </a:r>
            <a:endParaRPr lang="en-US" sz="2200" dirty="0">
              <a:latin typeface="Lucida Console"/>
              <a:cs typeface="Lucida Console"/>
            </a:endParaRPr>
          </a:p>
          <a:p>
            <a:pPr>
              <a:spcBef>
                <a:spcPts val="1400"/>
              </a:spcBef>
            </a:pPr>
            <a:r>
              <a:rPr lang="en-US" sz="2200" dirty="0" err="1">
                <a:latin typeface="Lucida Console"/>
                <a:cs typeface="Lucida Console"/>
              </a:rPr>
              <a:t>cogroup</a:t>
            </a:r>
            <a:endParaRPr lang="en-US" sz="2200" dirty="0">
              <a:latin typeface="Lucida Console"/>
              <a:cs typeface="Lucida Console"/>
            </a:endParaRPr>
          </a:p>
          <a:p>
            <a:pPr>
              <a:spcBef>
                <a:spcPts val="1400"/>
              </a:spcBef>
            </a:pPr>
            <a:r>
              <a:rPr lang="en-US" sz="2200" dirty="0">
                <a:latin typeface="Lucida Console"/>
                <a:cs typeface="Lucida Console"/>
              </a:rPr>
              <a:t>cross</a:t>
            </a:r>
          </a:p>
          <a:p>
            <a:pPr>
              <a:spcBef>
                <a:spcPts val="1400"/>
              </a:spcBef>
            </a:pPr>
            <a:r>
              <a:rPr lang="en-US" sz="2200" dirty="0">
                <a:latin typeface="Lucida Console"/>
                <a:cs typeface="Lucida Console"/>
              </a:rPr>
              <a:t>zip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 bwMode="auto">
          <a:xfrm>
            <a:off x="6324600" y="1707945"/>
            <a:ext cx="2743200" cy="3517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ts val="2000"/>
              </a:spcBef>
              <a:spcAft>
                <a:spcPct val="0"/>
              </a:spcAft>
              <a:buNone/>
              <a:defRPr sz="28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457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Lucida Grande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2pPr>
            <a:lvl3pPr marL="77724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400"/>
              </a:spcBef>
            </a:pPr>
            <a:r>
              <a:rPr lang="en-US" sz="2200" dirty="0">
                <a:latin typeface="Lucida Console"/>
                <a:cs typeface="Lucida Console"/>
              </a:rPr>
              <a:t>sample</a:t>
            </a:r>
          </a:p>
          <a:p>
            <a:pPr>
              <a:spcBef>
                <a:spcPts val="1400"/>
              </a:spcBef>
            </a:pPr>
            <a:r>
              <a:rPr lang="en-US" sz="2200" dirty="0">
                <a:latin typeface="Lucida Console"/>
                <a:cs typeface="Lucida Console"/>
              </a:rPr>
              <a:t>take</a:t>
            </a:r>
          </a:p>
          <a:p>
            <a:pPr>
              <a:spcBef>
                <a:spcPts val="1400"/>
              </a:spcBef>
            </a:pPr>
            <a:r>
              <a:rPr lang="en-US" sz="2200" dirty="0">
                <a:latin typeface="Lucida Console"/>
                <a:cs typeface="Lucida Console"/>
              </a:rPr>
              <a:t>first</a:t>
            </a:r>
          </a:p>
          <a:p>
            <a:pPr>
              <a:spcBef>
                <a:spcPts val="1400"/>
              </a:spcBef>
            </a:pPr>
            <a:r>
              <a:rPr lang="en-US" sz="2200" dirty="0" err="1">
                <a:latin typeface="Lucida Console"/>
                <a:cs typeface="Lucida Console"/>
              </a:rPr>
              <a:t>partitionBy</a:t>
            </a:r>
            <a:endParaRPr lang="en-US" sz="2200" dirty="0">
              <a:latin typeface="Lucida Console"/>
              <a:cs typeface="Lucida Console"/>
            </a:endParaRPr>
          </a:p>
          <a:p>
            <a:pPr>
              <a:spcBef>
                <a:spcPts val="1400"/>
              </a:spcBef>
            </a:pPr>
            <a:r>
              <a:rPr lang="en-US" sz="2200" dirty="0" err="1">
                <a:latin typeface="Lucida Console"/>
                <a:cs typeface="Lucida Console"/>
              </a:rPr>
              <a:t>mapWith</a:t>
            </a:r>
            <a:endParaRPr lang="en-US" sz="2200" dirty="0">
              <a:latin typeface="Lucida Console"/>
              <a:cs typeface="Lucida Console"/>
            </a:endParaRPr>
          </a:p>
          <a:p>
            <a:pPr>
              <a:spcBef>
                <a:spcPts val="1400"/>
              </a:spcBef>
            </a:pPr>
            <a:r>
              <a:rPr lang="en-US" sz="2200" dirty="0">
                <a:latin typeface="Lucida Console"/>
                <a:cs typeface="Lucida Console"/>
              </a:rPr>
              <a:t>pipe</a:t>
            </a:r>
          </a:p>
          <a:p>
            <a:pPr>
              <a:spcBef>
                <a:spcPts val="1400"/>
              </a:spcBef>
            </a:pPr>
            <a:r>
              <a:rPr lang="en-US" sz="2200" dirty="0">
                <a:latin typeface="Lucida Console"/>
                <a:cs typeface="Lucida Console"/>
              </a:rPr>
              <a:t>save    </a:t>
            </a:r>
            <a:r>
              <a:rPr lang="en-US" sz="2200" b="1" dirty="0">
                <a:latin typeface="Lucida Console"/>
                <a:cs typeface="Lucida Console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850415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Spark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612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Support</a:t>
            </a:r>
          </a:p>
        </p:txBody>
      </p:sp>
      <p:sp>
        <p:nvSpPr>
          <p:cNvPr id="13" name="Content Placeholder 4"/>
          <p:cNvSpPr>
            <a:spLocks noGrp="1"/>
          </p:cNvSpPr>
          <p:nvPr>
            <p:ph sz="half" idx="1"/>
          </p:nvPr>
        </p:nvSpPr>
        <p:spPr>
          <a:xfrm>
            <a:off x="5668441" y="1327346"/>
            <a:ext cx="3388341" cy="3655217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FF6600"/>
                </a:solidFill>
              </a:rPr>
              <a:t>Standalone Programs</a:t>
            </a:r>
          </a:p>
          <a:p>
            <a:pPr marL="117475" indent="-117475"/>
            <a:r>
              <a:rPr lang="en-US" sz="2000" dirty="0"/>
              <a:t>Python, </a:t>
            </a:r>
            <a:r>
              <a:rPr lang="en-US" sz="2000" dirty="0" err="1"/>
              <a:t>Scala</a:t>
            </a:r>
            <a:r>
              <a:rPr lang="en-US" sz="2000" dirty="0"/>
              <a:t>, &amp; Java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FF6600"/>
                </a:solidFill>
              </a:rPr>
              <a:t>Interactive Shells</a:t>
            </a:r>
            <a:endParaRPr lang="en-US" sz="2000" b="1" dirty="0"/>
          </a:p>
          <a:p>
            <a:pPr marL="174625" indent="-174625"/>
            <a:r>
              <a:rPr lang="en-US" sz="2000" dirty="0"/>
              <a:t>Python &amp; </a:t>
            </a:r>
            <a:r>
              <a:rPr lang="en-US" sz="2000" dirty="0" err="1"/>
              <a:t>Scala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FF6600"/>
                </a:solidFill>
              </a:rPr>
              <a:t>Performance</a:t>
            </a:r>
          </a:p>
          <a:p>
            <a:pPr marL="174625" indent="-174625"/>
            <a:r>
              <a:rPr lang="en-US" sz="2000" dirty="0"/>
              <a:t>Java &amp; </a:t>
            </a:r>
            <a:r>
              <a:rPr lang="en-US" sz="2000" dirty="0" err="1"/>
              <a:t>Scala</a:t>
            </a:r>
            <a:r>
              <a:rPr lang="en-US" sz="2000" dirty="0"/>
              <a:t> are faster due to static typing</a:t>
            </a:r>
          </a:p>
          <a:p>
            <a:pPr marL="174625" indent="-174625"/>
            <a:r>
              <a:rPr lang="en-US" sz="2000" dirty="0"/>
              <a:t>…but Python is often fine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half" idx="2"/>
          </p:nvPr>
        </p:nvSpPr>
        <p:spPr>
          <a:xfrm>
            <a:off x="463766" y="1312263"/>
            <a:ext cx="5120944" cy="969872"/>
          </a:xfrm>
          <a:solidFill>
            <a:schemeClr val="bg1">
              <a:lumMod val="85000"/>
            </a:schemeClr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numCol="1">
            <a:noAutofit/>
          </a:bodyPr>
          <a:lstStyle/>
          <a:p>
            <a:pPr marL="0" indent="0"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b="1" dirty="0">
                <a:solidFill>
                  <a:srgbClr val="FF6600"/>
                </a:solidFill>
              </a:rPr>
              <a:t>Python</a:t>
            </a:r>
            <a:endParaRPr lang="en-US" sz="1400" dirty="0">
              <a:solidFill>
                <a:srgbClr val="008000"/>
              </a:solidFill>
              <a:latin typeface="Lucida Console"/>
              <a:cs typeface="Lucida Console"/>
            </a:endParaRPr>
          </a:p>
          <a:p>
            <a:pPr marL="0" indent="0">
              <a:lnSpc>
                <a:spcPct val="80000"/>
              </a:lnSpc>
              <a:spcBef>
                <a:spcPts val="1200"/>
              </a:spcBef>
              <a:buNone/>
            </a:pPr>
            <a:r>
              <a:rPr lang="en-US" sz="1400" dirty="0">
                <a:latin typeface="Lucida Console"/>
                <a:cs typeface="Lucida Console"/>
              </a:rPr>
              <a:t>lines = </a:t>
            </a:r>
            <a:r>
              <a:rPr lang="en-US" sz="1400" dirty="0" err="1">
                <a:latin typeface="Lucida Console"/>
                <a:cs typeface="Lucida Console"/>
              </a:rPr>
              <a:t>sc.textFile</a:t>
            </a:r>
            <a:r>
              <a:rPr lang="en-US" sz="1400" dirty="0">
                <a:latin typeface="Lucida Console"/>
                <a:cs typeface="Lucida Console"/>
              </a:rPr>
              <a:t>(...)</a:t>
            </a:r>
            <a:br>
              <a:rPr lang="en-US" sz="1400" dirty="0">
                <a:latin typeface="Lucida Console"/>
                <a:cs typeface="Lucida Console"/>
              </a:rPr>
            </a:br>
            <a:r>
              <a:rPr lang="en-US" sz="1400" dirty="0" err="1">
                <a:latin typeface="Lucida Console"/>
                <a:cs typeface="Lucida Console"/>
              </a:rPr>
              <a:t>lines.</a:t>
            </a:r>
            <a:r>
              <a:rPr lang="en-US" sz="1400" dirty="0" err="1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400" dirty="0">
                <a:latin typeface="Lucida Console"/>
                <a:cs typeface="Lucida Console"/>
              </a:rPr>
              <a:t>(</a:t>
            </a:r>
            <a:r>
              <a:rPr lang="en-US" sz="1400" dirty="0">
                <a:solidFill>
                  <a:srgbClr val="FF0080"/>
                </a:solidFill>
                <a:latin typeface="Lucida Console"/>
                <a:cs typeface="Lucida Console"/>
              </a:rPr>
              <a:t>lambda s: “ERROR” in s</a:t>
            </a:r>
            <a:r>
              <a:rPr lang="en-US" sz="1400" dirty="0">
                <a:latin typeface="Lucida Console"/>
                <a:cs typeface="Lucida Console"/>
              </a:rPr>
              <a:t>).</a:t>
            </a:r>
            <a:r>
              <a:rPr lang="en-US" sz="1400" dirty="0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  <a:r>
              <a:rPr lang="en-US" sz="1400" dirty="0">
                <a:latin typeface="Lucida Console"/>
                <a:cs typeface="Lucida Console"/>
              </a:rPr>
              <a:t>()</a:t>
            </a:r>
            <a:endParaRPr lang="en-US" sz="1400" b="1" dirty="0">
              <a:solidFill>
                <a:srgbClr val="FF6600"/>
              </a:solidFill>
            </a:endParaRP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461065" y="2471909"/>
            <a:ext cx="5123645" cy="104882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1200"/>
              </a:spcBef>
              <a:buFont typeface="Arial"/>
              <a:buNone/>
            </a:pPr>
            <a:r>
              <a:rPr lang="en-US" b="1" dirty="0" err="1">
                <a:solidFill>
                  <a:srgbClr val="FF6600"/>
                </a:solidFill>
              </a:rPr>
              <a:t>Scala</a:t>
            </a:r>
            <a:endParaRPr lang="en-US" sz="1400" dirty="0">
              <a:solidFill>
                <a:srgbClr val="008000"/>
              </a:solidFill>
              <a:latin typeface="Lucida Console"/>
              <a:cs typeface="Lucida Console"/>
            </a:endParaRPr>
          </a:p>
          <a:p>
            <a:pPr marL="0" indent="0">
              <a:lnSpc>
                <a:spcPct val="80000"/>
              </a:lnSpc>
              <a:spcBef>
                <a:spcPts val="1200"/>
              </a:spcBef>
              <a:buFont typeface="Arial"/>
              <a:buNone/>
            </a:pPr>
            <a:r>
              <a:rPr lang="en-US" sz="1400" b="1" dirty="0" err="1">
                <a:latin typeface="Lucida Console"/>
                <a:cs typeface="Lucida Console"/>
              </a:rPr>
              <a:t>val</a:t>
            </a:r>
            <a:r>
              <a:rPr lang="en-US" sz="1400" dirty="0">
                <a:latin typeface="Lucida Console"/>
                <a:cs typeface="Lucida Console"/>
              </a:rPr>
              <a:t> lines = </a:t>
            </a:r>
            <a:r>
              <a:rPr lang="en-US" sz="1400" dirty="0" err="1">
                <a:latin typeface="Lucida Console"/>
                <a:cs typeface="Lucida Console"/>
              </a:rPr>
              <a:t>sc.textFile</a:t>
            </a:r>
            <a:r>
              <a:rPr lang="en-US" sz="1400" dirty="0">
                <a:latin typeface="Lucida Console"/>
                <a:cs typeface="Lucida Console"/>
              </a:rPr>
              <a:t>(...)</a:t>
            </a:r>
            <a:br>
              <a:rPr lang="en-US" sz="1400" dirty="0">
                <a:latin typeface="Lucida Console"/>
                <a:cs typeface="Lucida Console"/>
              </a:rPr>
            </a:br>
            <a:r>
              <a:rPr lang="en-US" sz="1400" dirty="0" err="1">
                <a:latin typeface="Lucida Console"/>
                <a:cs typeface="Lucida Console"/>
              </a:rPr>
              <a:t>lines.</a:t>
            </a:r>
            <a:r>
              <a:rPr lang="en-US" sz="1400" dirty="0" err="1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400" dirty="0">
                <a:latin typeface="Lucida Console"/>
                <a:cs typeface="Lucida Console"/>
              </a:rPr>
              <a:t>(</a:t>
            </a:r>
            <a:r>
              <a:rPr lang="en-US" sz="1400" dirty="0">
                <a:solidFill>
                  <a:srgbClr val="FF0080"/>
                </a:solidFill>
                <a:latin typeface="Lucida Console"/>
                <a:cs typeface="Lucida Console"/>
              </a:rPr>
              <a:t>x =&gt; </a:t>
            </a:r>
            <a:r>
              <a:rPr lang="en-US" sz="1400" dirty="0" err="1">
                <a:solidFill>
                  <a:srgbClr val="FF0080"/>
                </a:solidFill>
                <a:latin typeface="Lucida Console"/>
                <a:cs typeface="Lucida Console"/>
              </a:rPr>
              <a:t>x.contains</a:t>
            </a:r>
            <a:r>
              <a:rPr lang="en-US" sz="1400" dirty="0">
                <a:solidFill>
                  <a:srgbClr val="FF0080"/>
                </a:solidFill>
                <a:latin typeface="Lucida Console"/>
                <a:cs typeface="Lucida Console"/>
              </a:rPr>
              <a:t>(“ERROR”)</a:t>
            </a:r>
            <a:r>
              <a:rPr lang="en-US" sz="1400" dirty="0">
                <a:latin typeface="Lucida Console"/>
                <a:cs typeface="Lucida Console"/>
              </a:rPr>
              <a:t>).</a:t>
            </a:r>
            <a:r>
              <a:rPr lang="en-US" sz="1400" dirty="0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  <a:r>
              <a:rPr lang="en-US" sz="1400" dirty="0">
                <a:latin typeface="Lucida Console"/>
                <a:cs typeface="Lucida Console"/>
              </a:rPr>
              <a:t>()</a:t>
            </a:r>
            <a:endParaRPr lang="en-US" sz="1400" b="1" dirty="0">
              <a:solidFill>
                <a:srgbClr val="FF6600"/>
              </a:solidFill>
            </a:endParaRPr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461057" y="3698577"/>
            <a:ext cx="5123653" cy="181406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numCol="1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1200"/>
              </a:spcBef>
              <a:buFont typeface="Arial"/>
              <a:buNone/>
            </a:pPr>
            <a:r>
              <a:rPr lang="en-US" b="1" dirty="0">
                <a:solidFill>
                  <a:srgbClr val="FF6600"/>
                </a:solidFill>
              </a:rPr>
              <a:t>Java</a:t>
            </a:r>
          </a:p>
          <a:p>
            <a:pPr marL="0" indent="0">
              <a:lnSpc>
                <a:spcPct val="80000"/>
              </a:lnSpc>
              <a:spcBef>
                <a:spcPts val="1200"/>
              </a:spcBef>
              <a:buFont typeface="Arial"/>
              <a:buNone/>
            </a:pPr>
            <a:r>
              <a:rPr lang="en-US" sz="1400" dirty="0" err="1">
                <a:latin typeface="Lucida Console"/>
                <a:cs typeface="Lucida Console"/>
              </a:rPr>
              <a:t>JavaRDD</a:t>
            </a:r>
            <a:r>
              <a:rPr lang="en-US" sz="1400" dirty="0">
                <a:latin typeface="Lucida Console"/>
                <a:cs typeface="Lucida Console"/>
              </a:rPr>
              <a:t>&lt;String&gt; lines = </a:t>
            </a:r>
            <a:r>
              <a:rPr lang="en-US" sz="1400" dirty="0" err="1">
                <a:latin typeface="Lucida Console"/>
                <a:cs typeface="Lucida Console"/>
              </a:rPr>
              <a:t>sc.textFile</a:t>
            </a:r>
            <a:r>
              <a:rPr lang="en-US" sz="1400" dirty="0">
                <a:latin typeface="Lucida Console"/>
                <a:cs typeface="Lucida Console"/>
              </a:rPr>
              <a:t>(...);</a:t>
            </a:r>
            <a:br>
              <a:rPr lang="en-US" sz="1400" dirty="0">
                <a:latin typeface="Lucida Console"/>
                <a:cs typeface="Lucida Console"/>
              </a:rPr>
            </a:br>
            <a:r>
              <a:rPr lang="en-US" sz="1400" dirty="0" err="1">
                <a:latin typeface="Lucida Console"/>
                <a:cs typeface="Lucida Console"/>
              </a:rPr>
              <a:t>lines.</a:t>
            </a:r>
            <a:r>
              <a:rPr lang="en-US" sz="1400" dirty="0" err="1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400" dirty="0">
                <a:latin typeface="Lucida Console"/>
                <a:cs typeface="Lucida Console"/>
              </a:rPr>
              <a:t>(</a:t>
            </a:r>
            <a:r>
              <a:rPr lang="en-US" sz="1400" b="1" dirty="0">
                <a:latin typeface="Lucida Console"/>
                <a:cs typeface="Lucida Console"/>
              </a:rPr>
              <a:t>new</a:t>
            </a:r>
            <a:r>
              <a:rPr lang="en-US" sz="1400" dirty="0">
                <a:latin typeface="Lucida Console"/>
                <a:cs typeface="Lucida Console"/>
              </a:rPr>
              <a:t> Function&lt;String, Boolean&gt;() {</a:t>
            </a:r>
            <a:br>
              <a:rPr lang="en-US" sz="1400" dirty="0">
                <a:latin typeface="Lucida Console"/>
                <a:cs typeface="Lucida Console"/>
              </a:rPr>
            </a:br>
            <a:r>
              <a:rPr lang="en-US" sz="1400" dirty="0">
                <a:latin typeface="Lucida Console"/>
                <a:cs typeface="Lucida Console"/>
              </a:rPr>
              <a:t>  Boolean call(String s) {</a:t>
            </a:r>
            <a:br>
              <a:rPr lang="en-US" sz="1400" dirty="0">
                <a:latin typeface="Lucida Console"/>
                <a:cs typeface="Lucida Console"/>
              </a:rPr>
            </a:br>
            <a:r>
              <a:rPr lang="en-US" sz="1400" dirty="0">
                <a:latin typeface="Lucida Console"/>
                <a:cs typeface="Lucida Console"/>
              </a:rPr>
              <a:t>    </a:t>
            </a:r>
            <a:r>
              <a:rPr lang="en-US" sz="1400" b="1" dirty="0">
                <a:latin typeface="Lucida Console"/>
                <a:cs typeface="Lucida Console"/>
              </a:rPr>
              <a:t>return</a:t>
            </a:r>
            <a:r>
              <a:rPr lang="en-US" sz="1400" dirty="0">
                <a:latin typeface="Lucida Console"/>
                <a:cs typeface="Lucida Console"/>
              </a:rPr>
              <a:t> </a:t>
            </a:r>
            <a:r>
              <a:rPr lang="en-US" sz="1400" dirty="0" err="1">
                <a:latin typeface="Lucida Console"/>
                <a:cs typeface="Lucida Console"/>
              </a:rPr>
              <a:t>s.contains</a:t>
            </a:r>
            <a:r>
              <a:rPr lang="en-US" sz="1400" dirty="0">
                <a:latin typeface="Lucida Console"/>
                <a:cs typeface="Lucida Console"/>
              </a:rPr>
              <a:t>(</a:t>
            </a:r>
            <a:r>
              <a:rPr lang="en-US" sz="1400" dirty="0">
                <a:solidFill>
                  <a:srgbClr val="000090"/>
                </a:solidFill>
                <a:latin typeface="Lucida Console"/>
                <a:cs typeface="Lucida Console"/>
              </a:rPr>
              <a:t>“error”</a:t>
            </a:r>
            <a:r>
              <a:rPr lang="en-US" sz="1400" dirty="0">
                <a:latin typeface="Lucida Console"/>
                <a:cs typeface="Lucida Console"/>
              </a:rPr>
              <a:t>);</a:t>
            </a:r>
            <a:br>
              <a:rPr lang="en-US" sz="1400" dirty="0">
                <a:latin typeface="Lucida Console"/>
                <a:cs typeface="Lucida Console"/>
              </a:rPr>
            </a:br>
            <a:r>
              <a:rPr lang="en-US" sz="1400" dirty="0">
                <a:latin typeface="Lucida Console"/>
                <a:cs typeface="Lucida Console"/>
              </a:rPr>
              <a:t>  }</a:t>
            </a:r>
            <a:br>
              <a:rPr lang="en-US" sz="1400" dirty="0">
                <a:latin typeface="Lucida Console"/>
                <a:cs typeface="Lucida Console"/>
              </a:rPr>
            </a:br>
            <a:r>
              <a:rPr lang="en-US" sz="1400" dirty="0">
                <a:latin typeface="Lucida Console"/>
                <a:cs typeface="Lucida Console"/>
              </a:rPr>
              <a:t>}).</a:t>
            </a:r>
            <a:r>
              <a:rPr lang="en-US" sz="1400" dirty="0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  <a:r>
              <a:rPr lang="en-US" sz="1400" dirty="0">
                <a:latin typeface="Lucida Console"/>
                <a:cs typeface="Lucida Console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6208675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Fastest Way to Learn Spark</a:t>
            </a:r>
          </a:p>
          <a:p>
            <a:r>
              <a:rPr lang="en-US" dirty="0"/>
              <a:t>Available in Python and </a:t>
            </a:r>
            <a:r>
              <a:rPr lang="en-US" dirty="0" err="1"/>
              <a:t>Scala</a:t>
            </a:r>
            <a:endParaRPr lang="en-US" dirty="0"/>
          </a:p>
          <a:p>
            <a:r>
              <a:rPr lang="en-US" dirty="0"/>
              <a:t>Runs as an application on an existing Spark Cluster…</a:t>
            </a:r>
          </a:p>
          <a:p>
            <a:r>
              <a:rPr lang="en-US" dirty="0"/>
              <a:t>OR Can run locally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369" y="1707917"/>
            <a:ext cx="4503381" cy="254474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61893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7500"/>
            <a:ext cx="8382000" cy="3517635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700" b="1" dirty="0">
                <a:latin typeface="Lucida Console"/>
                <a:cs typeface="Lucida Console"/>
              </a:rPr>
              <a:t>import </a:t>
            </a:r>
            <a:r>
              <a:rPr lang="en-US" sz="1700" dirty="0">
                <a:latin typeface="Lucida Console"/>
                <a:cs typeface="Lucida Console"/>
              </a:rPr>
              <a:t>sys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b="1" dirty="0">
                <a:latin typeface="Lucida Console"/>
                <a:cs typeface="Lucida Console"/>
              </a:rPr>
              <a:t>from </a:t>
            </a:r>
            <a:r>
              <a:rPr lang="en-US" sz="1700" dirty="0" err="1">
                <a:latin typeface="Lucida Console"/>
                <a:cs typeface="Lucida Console"/>
              </a:rPr>
              <a:t>pyspark</a:t>
            </a:r>
            <a:r>
              <a:rPr lang="en-US" sz="1700" b="1" dirty="0">
                <a:latin typeface="Lucida Console"/>
                <a:cs typeface="Lucida Console"/>
              </a:rPr>
              <a:t> import</a:t>
            </a:r>
            <a:r>
              <a:rPr lang="en-US" sz="1700" dirty="0">
                <a:latin typeface="Lucida Console"/>
                <a:cs typeface="Lucida Console"/>
              </a:rPr>
              <a:t> </a:t>
            </a:r>
            <a:r>
              <a:rPr lang="en-US" sz="1700" dirty="0" err="1">
                <a:latin typeface="Lucida Console"/>
                <a:cs typeface="Lucida Console"/>
              </a:rPr>
              <a:t>SparkContext</a:t>
            </a:r>
            <a:endParaRPr lang="en-US" sz="1700" dirty="0"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700" b="1" dirty="0"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sz="1700" b="1" dirty="0">
                <a:latin typeface="Lucida Console"/>
                <a:cs typeface="Lucida Console"/>
              </a:rPr>
              <a:t>if </a:t>
            </a:r>
            <a:r>
              <a:rPr lang="fr-FR" sz="1700" dirty="0">
                <a:latin typeface="Lucida Console"/>
                <a:cs typeface="Lucida Console"/>
              </a:rPr>
              <a:t>__</a:t>
            </a:r>
            <a:r>
              <a:rPr lang="fr-FR" sz="1700" dirty="0" err="1">
                <a:latin typeface="Lucida Console"/>
                <a:cs typeface="Lucida Console"/>
              </a:rPr>
              <a:t>name</a:t>
            </a:r>
            <a:r>
              <a:rPr lang="fr-FR" sz="1700" dirty="0">
                <a:latin typeface="Lucida Console"/>
                <a:cs typeface="Lucida Console"/>
              </a:rPr>
              <a:t>__</a:t>
            </a:r>
            <a:r>
              <a:rPr lang="fr-FR" sz="1700" b="1" dirty="0">
                <a:latin typeface="Lucida Console"/>
                <a:cs typeface="Lucida Console"/>
              </a:rPr>
              <a:t> </a:t>
            </a:r>
            <a:r>
              <a:rPr lang="fr-FR" sz="1700" dirty="0">
                <a:latin typeface="Lucida Console"/>
                <a:cs typeface="Lucida Console"/>
              </a:rPr>
              <a:t>== "__main__":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latin typeface="Lucida Console"/>
                <a:cs typeface="Lucida Console"/>
              </a:rPr>
              <a:t>    </a:t>
            </a:r>
            <a:r>
              <a:rPr lang="en-US" sz="1700" dirty="0" err="1">
                <a:latin typeface="Lucida Console"/>
                <a:cs typeface="Lucida Console"/>
              </a:rPr>
              <a:t>sc</a:t>
            </a:r>
            <a:r>
              <a:rPr lang="en-US" sz="1700" dirty="0">
                <a:latin typeface="Lucida Console"/>
                <a:cs typeface="Lucida Console"/>
              </a:rPr>
              <a:t> = </a:t>
            </a:r>
            <a:r>
              <a:rPr lang="en-US" sz="1700" dirty="0" err="1">
                <a:latin typeface="Lucida Console"/>
                <a:cs typeface="Lucida Console"/>
              </a:rPr>
              <a:t>SparkContext</a:t>
            </a:r>
            <a:r>
              <a:rPr lang="en-US" sz="1700" dirty="0">
                <a:latin typeface="Lucida Console"/>
                <a:cs typeface="Lucida Console"/>
              </a:rPr>
              <a:t>( </a:t>
            </a:r>
            <a:r>
              <a:rPr lang="en-US" sz="1700" dirty="0">
                <a:solidFill>
                  <a:srgbClr val="000090"/>
                </a:solidFill>
                <a:latin typeface="Lucida Console"/>
                <a:cs typeface="Lucida Console"/>
              </a:rPr>
              <a:t>“local”</a:t>
            </a:r>
            <a:r>
              <a:rPr lang="en-US" sz="1700" dirty="0">
                <a:latin typeface="Lucida Console"/>
                <a:cs typeface="Lucida Console"/>
              </a:rPr>
              <a:t>, </a:t>
            </a:r>
            <a:r>
              <a:rPr lang="en-US" sz="1700" dirty="0">
                <a:solidFill>
                  <a:srgbClr val="000090"/>
                </a:solidFill>
                <a:latin typeface="Lucida Console"/>
                <a:cs typeface="Lucida Console"/>
              </a:rPr>
              <a:t>“</a:t>
            </a:r>
            <a:r>
              <a:rPr lang="en-US" sz="1700" dirty="0" err="1">
                <a:solidFill>
                  <a:srgbClr val="000090"/>
                </a:solidFill>
                <a:latin typeface="Lucida Console"/>
                <a:cs typeface="Lucida Console"/>
              </a:rPr>
              <a:t>WordCount</a:t>
            </a:r>
            <a:r>
              <a:rPr lang="en-US" sz="1700" dirty="0">
                <a:solidFill>
                  <a:srgbClr val="000090"/>
                </a:solidFill>
                <a:latin typeface="Lucida Console"/>
                <a:cs typeface="Lucida Console"/>
              </a:rPr>
              <a:t>”</a:t>
            </a:r>
            <a:r>
              <a:rPr lang="en-US" sz="1700" dirty="0">
                <a:latin typeface="Lucida Console"/>
                <a:cs typeface="Lucida Console"/>
              </a:rPr>
              <a:t>, </a:t>
            </a:r>
            <a:r>
              <a:rPr lang="en-US" sz="1700" dirty="0" err="1">
                <a:latin typeface="Lucida Console"/>
                <a:cs typeface="Lucida Console"/>
              </a:rPr>
              <a:t>sys.argv</a:t>
            </a:r>
            <a:r>
              <a:rPr lang="en-US" sz="1700" dirty="0">
                <a:latin typeface="Lucida Console"/>
                <a:cs typeface="Lucida Console"/>
              </a:rPr>
              <a:t>[0], </a:t>
            </a:r>
            <a:r>
              <a:rPr lang="en-US" sz="1700" b="1" dirty="0">
                <a:latin typeface="Lucida Console"/>
                <a:cs typeface="Lucida Console"/>
              </a:rPr>
              <a:t>None</a:t>
            </a:r>
            <a:r>
              <a:rPr lang="en-US" sz="1700" dirty="0">
                <a:solidFill>
                  <a:srgbClr val="000000"/>
                </a:solidFill>
                <a:latin typeface="Lucida Console"/>
                <a:cs typeface="Lucida Console"/>
              </a:rPr>
              <a:t>)</a:t>
            </a:r>
            <a:br>
              <a:rPr lang="en-US" sz="1700" dirty="0">
                <a:solidFill>
                  <a:srgbClr val="000000"/>
                </a:solidFill>
                <a:latin typeface="Lucida Console"/>
                <a:cs typeface="Lucida Console"/>
              </a:rPr>
            </a:br>
            <a:r>
              <a:rPr lang="en-US" sz="1700" dirty="0">
                <a:solidFill>
                  <a:srgbClr val="000000"/>
                </a:solidFill>
                <a:latin typeface="Lucida Console"/>
                <a:cs typeface="Lucida Console"/>
              </a:rPr>
              <a:t>    lines = </a:t>
            </a:r>
            <a:r>
              <a:rPr lang="en-US" sz="1700" dirty="0" err="1">
                <a:solidFill>
                  <a:srgbClr val="000000"/>
                </a:solidFill>
                <a:latin typeface="Lucida Console"/>
                <a:cs typeface="Lucida Console"/>
              </a:rPr>
              <a:t>sc.textFile</a:t>
            </a:r>
            <a:r>
              <a:rPr lang="en-US" sz="1700" dirty="0">
                <a:solidFill>
                  <a:srgbClr val="000000"/>
                </a:solidFill>
                <a:latin typeface="Lucida Console"/>
                <a:cs typeface="Lucida Console"/>
              </a:rPr>
              <a:t>(</a:t>
            </a:r>
            <a:r>
              <a:rPr lang="en-US" sz="1700" dirty="0" err="1">
                <a:solidFill>
                  <a:srgbClr val="000000"/>
                </a:solidFill>
                <a:latin typeface="Lucida Console"/>
                <a:cs typeface="Lucida Console"/>
              </a:rPr>
              <a:t>sys.argv</a:t>
            </a:r>
            <a:r>
              <a:rPr lang="en-US" sz="1700" dirty="0">
                <a:solidFill>
                  <a:srgbClr val="000000"/>
                </a:solidFill>
                <a:latin typeface="Lucida Console"/>
                <a:cs typeface="Lucida Console"/>
              </a:rPr>
              <a:t>[1])</a:t>
            </a:r>
            <a:br>
              <a:rPr lang="en-US" sz="1700" dirty="0">
                <a:solidFill>
                  <a:srgbClr val="000000"/>
                </a:solidFill>
                <a:latin typeface="Lucida Console"/>
                <a:cs typeface="Lucida Console"/>
              </a:rPr>
            </a:br>
            <a:r>
              <a:rPr lang="en-US" sz="1700" dirty="0">
                <a:solidFill>
                  <a:srgbClr val="000000"/>
                </a:solidFill>
                <a:latin typeface="Lucida Console"/>
                <a:cs typeface="Lucida Console"/>
              </a:rPr>
              <a:t>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solidFill>
                  <a:srgbClr val="000000"/>
                </a:solidFill>
                <a:latin typeface="Lucida Console"/>
                <a:cs typeface="Lucida Console"/>
              </a:rPr>
              <a:t>    counts = </a:t>
            </a:r>
            <a:r>
              <a:rPr lang="en-US" sz="1700" dirty="0" err="1">
                <a:solidFill>
                  <a:srgbClr val="000000"/>
                </a:solidFill>
                <a:latin typeface="Lucida Console"/>
                <a:cs typeface="Lucida Console"/>
              </a:rPr>
              <a:t>lines.</a:t>
            </a:r>
            <a:r>
              <a:rPr lang="en-US" sz="1700" dirty="0" err="1">
                <a:solidFill>
                  <a:srgbClr val="3366FF"/>
                </a:solidFill>
                <a:latin typeface="Lucida Console"/>
                <a:cs typeface="Lucida Console"/>
              </a:rPr>
              <a:t>flatMap</a:t>
            </a:r>
            <a:r>
              <a:rPr lang="en-US" sz="1700" dirty="0">
                <a:solidFill>
                  <a:srgbClr val="000000"/>
                </a:solidFill>
                <a:latin typeface="Lucida Console"/>
                <a:cs typeface="Lucida Console"/>
              </a:rPr>
              <a:t>(</a:t>
            </a:r>
            <a:r>
              <a:rPr lang="en-US" sz="1700" dirty="0">
                <a:solidFill>
                  <a:srgbClr val="FF0080"/>
                </a:solidFill>
                <a:latin typeface="Lucida Console"/>
                <a:cs typeface="Lucida Console"/>
              </a:rPr>
              <a:t>lambda s: </a:t>
            </a:r>
            <a:r>
              <a:rPr lang="en-US" sz="1700" dirty="0" err="1">
                <a:solidFill>
                  <a:srgbClr val="FF0080"/>
                </a:solidFill>
                <a:latin typeface="Lucida Console"/>
                <a:cs typeface="Lucida Console"/>
              </a:rPr>
              <a:t>s.split</a:t>
            </a:r>
            <a:r>
              <a:rPr lang="en-US" sz="1700" dirty="0">
                <a:solidFill>
                  <a:srgbClr val="FF0080"/>
                </a:solidFill>
                <a:latin typeface="Lucida Console"/>
                <a:cs typeface="Lucida Console"/>
              </a:rPr>
              <a:t>(“ ”)</a:t>
            </a:r>
            <a:r>
              <a:rPr lang="en-US" sz="1700" dirty="0">
                <a:solidFill>
                  <a:srgbClr val="000000"/>
                </a:solidFill>
                <a:latin typeface="Lucida Console"/>
                <a:cs typeface="Lucida Console"/>
              </a:rPr>
              <a:t>) \</a:t>
            </a:r>
            <a:br>
              <a:rPr lang="en-US" sz="1700" dirty="0">
                <a:solidFill>
                  <a:srgbClr val="000000"/>
                </a:solidFill>
                <a:latin typeface="Lucida Console"/>
                <a:cs typeface="Lucida Console"/>
              </a:rPr>
            </a:br>
            <a:r>
              <a:rPr lang="en-US" sz="1700" dirty="0">
                <a:solidFill>
                  <a:srgbClr val="000000"/>
                </a:solidFill>
                <a:latin typeface="Lucida Console"/>
                <a:cs typeface="Lucida Console"/>
              </a:rPr>
              <a:t>                  .</a:t>
            </a:r>
            <a:r>
              <a:rPr lang="en-US" sz="1700" dirty="0">
                <a:solidFill>
                  <a:srgbClr val="3366FF"/>
                </a:solidFill>
                <a:latin typeface="Lucida Console"/>
                <a:cs typeface="Lucida Console"/>
              </a:rPr>
              <a:t>map</a:t>
            </a:r>
            <a:r>
              <a:rPr lang="en-US" sz="1700" dirty="0">
                <a:solidFill>
                  <a:srgbClr val="000000"/>
                </a:solidFill>
                <a:latin typeface="Lucida Console"/>
                <a:cs typeface="Lucida Console"/>
              </a:rPr>
              <a:t>(</a:t>
            </a:r>
            <a:r>
              <a:rPr lang="en-US" sz="1700" dirty="0">
                <a:solidFill>
                  <a:srgbClr val="FF0080"/>
                </a:solidFill>
                <a:latin typeface="Lucida Console"/>
                <a:cs typeface="Lucida Console"/>
              </a:rPr>
              <a:t>lambda word: (word, 1)</a:t>
            </a:r>
            <a:r>
              <a:rPr lang="en-US" sz="1700" dirty="0">
                <a:solidFill>
                  <a:srgbClr val="000000"/>
                </a:solidFill>
                <a:latin typeface="Lucida Console"/>
                <a:cs typeface="Lucida Console"/>
              </a:rPr>
              <a:t>) \</a:t>
            </a:r>
            <a:br>
              <a:rPr lang="en-US" sz="1700" dirty="0">
                <a:solidFill>
                  <a:srgbClr val="000000"/>
                </a:solidFill>
                <a:latin typeface="Lucida Console"/>
                <a:cs typeface="Lucida Console"/>
              </a:rPr>
            </a:br>
            <a:r>
              <a:rPr lang="en-US" sz="1700" dirty="0">
                <a:solidFill>
                  <a:srgbClr val="000000"/>
                </a:solidFill>
                <a:latin typeface="Lucida Console"/>
                <a:cs typeface="Lucida Console"/>
              </a:rPr>
              <a:t>                  .</a:t>
            </a:r>
            <a:r>
              <a:rPr lang="en-US" sz="1700" dirty="0" err="1">
                <a:solidFill>
                  <a:srgbClr val="3366FF"/>
                </a:solidFill>
                <a:latin typeface="Lucida Console"/>
                <a:cs typeface="Lucida Console"/>
              </a:rPr>
              <a:t>reduceByKey</a:t>
            </a:r>
            <a:r>
              <a:rPr lang="en-US" sz="1700" dirty="0">
                <a:solidFill>
                  <a:srgbClr val="000000"/>
                </a:solidFill>
                <a:latin typeface="Lucida Console"/>
                <a:cs typeface="Lucida Console"/>
              </a:rPr>
              <a:t>(</a:t>
            </a:r>
            <a:r>
              <a:rPr lang="en-US" sz="1700" dirty="0">
                <a:solidFill>
                  <a:srgbClr val="FF0080"/>
                </a:solidFill>
                <a:latin typeface="Lucida Console"/>
                <a:cs typeface="Lucida Console"/>
              </a:rPr>
              <a:t>lambda x, y: x + y</a:t>
            </a:r>
            <a:r>
              <a:rPr lang="en-US" sz="1700" dirty="0">
                <a:solidFill>
                  <a:srgbClr val="000000"/>
                </a:solidFill>
                <a:latin typeface="Lucida Console"/>
                <a:cs typeface="Lucida Console"/>
              </a:rPr>
              <a:t>)</a:t>
            </a:r>
            <a:br>
              <a:rPr lang="en-US" sz="1700" dirty="0">
                <a:solidFill>
                  <a:srgbClr val="000000"/>
                </a:solidFill>
                <a:latin typeface="Lucida Console"/>
                <a:cs typeface="Lucida Console"/>
              </a:rPr>
            </a:br>
            <a:br>
              <a:rPr lang="en-US" sz="1700" dirty="0">
                <a:solidFill>
                  <a:srgbClr val="000000"/>
                </a:solidFill>
                <a:latin typeface="Lucida Console"/>
                <a:cs typeface="Lucida Console"/>
              </a:rPr>
            </a:br>
            <a:r>
              <a:rPr lang="en-US" sz="1700" dirty="0">
                <a:solidFill>
                  <a:srgbClr val="000000"/>
                </a:solidFill>
                <a:latin typeface="Lucida Console"/>
                <a:cs typeface="Lucida Console"/>
              </a:rPr>
              <a:t>    </a:t>
            </a:r>
            <a:r>
              <a:rPr lang="en-US" sz="1700" dirty="0" err="1">
                <a:solidFill>
                  <a:srgbClr val="000000"/>
                </a:solidFill>
                <a:latin typeface="Lucida Console"/>
                <a:cs typeface="Lucida Console"/>
              </a:rPr>
              <a:t>counts.</a:t>
            </a:r>
            <a:r>
              <a:rPr lang="en-US" sz="1700" dirty="0" err="1">
                <a:solidFill>
                  <a:srgbClr val="3366FF"/>
                </a:solidFill>
                <a:latin typeface="Lucida Console"/>
                <a:cs typeface="Lucida Console"/>
              </a:rPr>
              <a:t>saveAsTextFile</a:t>
            </a:r>
            <a:r>
              <a:rPr lang="en-US" sz="1700" dirty="0">
                <a:solidFill>
                  <a:srgbClr val="000000"/>
                </a:solidFill>
                <a:latin typeface="Lucida Console"/>
                <a:cs typeface="Lucida Console"/>
              </a:rPr>
              <a:t>(</a:t>
            </a:r>
            <a:r>
              <a:rPr lang="en-US" sz="1700" dirty="0" err="1">
                <a:solidFill>
                  <a:srgbClr val="000000"/>
                </a:solidFill>
                <a:latin typeface="Lucida Console"/>
                <a:cs typeface="Lucida Console"/>
              </a:rPr>
              <a:t>sys.argv</a:t>
            </a:r>
            <a:r>
              <a:rPr lang="en-US" sz="1700" dirty="0">
                <a:solidFill>
                  <a:srgbClr val="000000"/>
                </a:solidFill>
                <a:latin typeface="Lucida Console"/>
                <a:cs typeface="Lucida Console"/>
              </a:rPr>
              <a:t>[2])</a:t>
            </a:r>
            <a:br>
              <a:rPr lang="en-US" sz="1700" dirty="0">
                <a:solidFill>
                  <a:srgbClr val="000000"/>
                </a:solidFill>
                <a:latin typeface="Lucida Console"/>
                <a:cs typeface="Lucida Console"/>
              </a:rPr>
            </a:br>
            <a:endParaRPr lang="en-US" sz="1700" dirty="0"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700" dirty="0">
              <a:latin typeface="Lucida Console"/>
              <a:cs typeface="Lucida Console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… or a Standalone Application</a:t>
            </a:r>
          </a:p>
        </p:txBody>
      </p:sp>
    </p:spTree>
    <p:extLst>
      <p:ext uri="{BB962C8B-B14F-4D97-AF65-F5344CB8AC3E}">
        <p14:creationId xmlns:p14="http://schemas.microsoft.com/office/powerpoint/2010/main" val="23907824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708754" y="2927615"/>
            <a:ext cx="7696200" cy="1231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774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Wingdings" charset="0"/>
              <a:buChar char="§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12192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1663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21082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2552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30099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34671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39243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43815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500" b="1" dirty="0">
                <a:latin typeface="Lucida Console"/>
                <a:cs typeface="Lucida Console"/>
              </a:rPr>
              <a:t>import</a:t>
            </a:r>
            <a:r>
              <a:rPr lang="en-US" sz="1500" dirty="0">
                <a:latin typeface="Lucida Console"/>
                <a:cs typeface="Lucida Console"/>
              </a:rPr>
              <a:t> </a:t>
            </a:r>
            <a:r>
              <a:rPr lang="en-US" sz="1500" dirty="0" err="1">
                <a:latin typeface="Lucida Console"/>
                <a:cs typeface="Lucida Console"/>
              </a:rPr>
              <a:t>org.apache.spark.api.java.JavaSparkContext</a:t>
            </a:r>
            <a:r>
              <a:rPr lang="en-US" sz="1500" dirty="0">
                <a:latin typeface="Lucida Console"/>
                <a:cs typeface="Lucida Console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1500" b="1" dirty="0"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err="1">
                <a:latin typeface="Lucida Console"/>
                <a:cs typeface="Lucida Console"/>
              </a:rPr>
              <a:t>JavaSparkContext</a:t>
            </a:r>
            <a:r>
              <a:rPr lang="en-US" sz="1500" dirty="0">
                <a:latin typeface="Lucida Console"/>
                <a:cs typeface="Lucida Console"/>
              </a:rPr>
              <a:t> </a:t>
            </a:r>
            <a:r>
              <a:rPr lang="en-US" sz="1500" dirty="0" err="1">
                <a:latin typeface="Lucida Console"/>
                <a:cs typeface="Lucida Console"/>
              </a:rPr>
              <a:t>sc</a:t>
            </a:r>
            <a:r>
              <a:rPr lang="en-US" sz="1500" dirty="0">
                <a:latin typeface="Lucida Console"/>
                <a:cs typeface="Lucida Console"/>
              </a:rPr>
              <a:t> = </a:t>
            </a:r>
            <a:r>
              <a:rPr lang="en-US" sz="1500" b="1" dirty="0">
                <a:latin typeface="Lucida Console"/>
                <a:cs typeface="Lucida Console"/>
              </a:rPr>
              <a:t>new</a:t>
            </a:r>
            <a:r>
              <a:rPr lang="en-US" sz="1500" dirty="0">
                <a:latin typeface="Lucida Console"/>
                <a:cs typeface="Lucida Console"/>
              </a:rPr>
              <a:t> </a:t>
            </a:r>
            <a:r>
              <a:rPr lang="en-US" sz="1500" dirty="0" err="1">
                <a:latin typeface="Lucida Console"/>
                <a:cs typeface="Lucida Console"/>
              </a:rPr>
              <a:t>JavaSparkContext</a:t>
            </a:r>
            <a:r>
              <a:rPr lang="en-US" sz="1500" dirty="0">
                <a:latin typeface="Lucida Console"/>
                <a:cs typeface="Lucida Console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solidFill>
                  <a:srgbClr val="000090"/>
                </a:solidFill>
                <a:latin typeface="Lucida Console"/>
                <a:cs typeface="Lucida Console"/>
              </a:rPr>
              <a:t>    “</a:t>
            </a:r>
            <a:r>
              <a:rPr lang="en-US" sz="1500" dirty="0" err="1">
                <a:solidFill>
                  <a:srgbClr val="000090"/>
                </a:solidFill>
                <a:latin typeface="Lucida Console"/>
                <a:cs typeface="Lucida Console"/>
              </a:rPr>
              <a:t>masterUrl</a:t>
            </a:r>
            <a:r>
              <a:rPr lang="en-US" sz="1500" dirty="0">
                <a:solidFill>
                  <a:srgbClr val="000090"/>
                </a:solidFill>
                <a:latin typeface="Lucida Console"/>
                <a:cs typeface="Lucida Console"/>
              </a:rPr>
              <a:t>”</a:t>
            </a:r>
            <a:r>
              <a:rPr lang="en-US" sz="1500" dirty="0">
                <a:latin typeface="Lucida Console"/>
                <a:cs typeface="Lucida Console"/>
              </a:rPr>
              <a:t>, </a:t>
            </a:r>
            <a:r>
              <a:rPr lang="en-US" sz="1500" dirty="0">
                <a:solidFill>
                  <a:srgbClr val="000090"/>
                </a:solidFill>
                <a:latin typeface="Lucida Console"/>
                <a:cs typeface="Lucida Console"/>
              </a:rPr>
              <a:t>“name”</a:t>
            </a:r>
            <a:r>
              <a:rPr lang="en-US" sz="1500" dirty="0">
                <a:latin typeface="Lucida Console"/>
                <a:cs typeface="Lucida Console"/>
              </a:rPr>
              <a:t>,</a:t>
            </a:r>
            <a:r>
              <a:rPr lang="en-US" sz="1500" dirty="0">
                <a:solidFill>
                  <a:srgbClr val="000090"/>
                </a:solidFill>
                <a:latin typeface="Lucida Console"/>
                <a:cs typeface="Lucida Console"/>
              </a:rPr>
              <a:t> “</a:t>
            </a:r>
            <a:r>
              <a:rPr lang="en-US" sz="1500" dirty="0" err="1">
                <a:solidFill>
                  <a:srgbClr val="000090"/>
                </a:solidFill>
                <a:latin typeface="Lucida Console"/>
                <a:cs typeface="Lucida Console"/>
              </a:rPr>
              <a:t>sparkHome</a:t>
            </a:r>
            <a:r>
              <a:rPr lang="en-US" sz="1500" dirty="0">
                <a:solidFill>
                  <a:srgbClr val="000090"/>
                </a:solidFill>
                <a:latin typeface="Lucida Console"/>
                <a:cs typeface="Lucida Console"/>
              </a:rPr>
              <a:t>”</a:t>
            </a:r>
            <a:r>
              <a:rPr lang="en-US" sz="1500" dirty="0">
                <a:solidFill>
                  <a:srgbClr val="000000"/>
                </a:solidFill>
                <a:latin typeface="Lucida Console"/>
                <a:cs typeface="Lucida Console"/>
              </a:rPr>
              <a:t>, new String[] {</a:t>
            </a:r>
            <a:r>
              <a:rPr lang="en-US" sz="1500" dirty="0">
                <a:solidFill>
                  <a:srgbClr val="000090"/>
                </a:solidFill>
                <a:latin typeface="Lucida Console"/>
                <a:cs typeface="Lucida Console"/>
              </a:rPr>
              <a:t>“</a:t>
            </a:r>
            <a:r>
              <a:rPr lang="en-US" sz="1500" dirty="0" err="1">
                <a:solidFill>
                  <a:srgbClr val="000090"/>
                </a:solidFill>
                <a:latin typeface="Lucida Console"/>
                <a:cs typeface="Lucida Console"/>
              </a:rPr>
              <a:t>app.jar</a:t>
            </a:r>
            <a:r>
              <a:rPr lang="en-US" sz="1500" dirty="0">
                <a:solidFill>
                  <a:srgbClr val="000090"/>
                </a:solidFill>
                <a:latin typeface="Lucida Console"/>
                <a:cs typeface="Lucida Console"/>
              </a:rPr>
              <a:t>”</a:t>
            </a:r>
            <a:r>
              <a:rPr lang="en-US" sz="1500" dirty="0">
                <a:solidFill>
                  <a:schemeClr val="tx1"/>
                </a:solidFill>
                <a:latin typeface="Lucida Console"/>
                <a:cs typeface="Lucida Console"/>
              </a:rPr>
              <a:t>}</a:t>
            </a:r>
            <a:r>
              <a:rPr lang="en-US" sz="1500" dirty="0">
                <a:solidFill>
                  <a:srgbClr val="000000"/>
                </a:solidFill>
                <a:latin typeface="Lucida Console"/>
                <a:cs typeface="Lucida Console"/>
              </a:rPr>
              <a:t>)</a:t>
            </a:r>
            <a:r>
              <a:rPr lang="en-US" sz="1500" dirty="0">
                <a:latin typeface="Lucida Console"/>
                <a:cs typeface="Lucida Console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sz="1500" dirty="0">
              <a:latin typeface="Lucida Console"/>
              <a:cs typeface="Lucida Consol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278" y="1537230"/>
            <a:ext cx="8197122" cy="123163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500" b="1" dirty="0">
                <a:latin typeface="Lucida Console"/>
                <a:cs typeface="Lucida Console"/>
              </a:rPr>
              <a:t>import</a:t>
            </a:r>
            <a:r>
              <a:rPr lang="en-US" sz="1500" dirty="0">
                <a:latin typeface="Lucida Console"/>
                <a:cs typeface="Lucida Console"/>
              </a:rPr>
              <a:t> </a:t>
            </a:r>
            <a:r>
              <a:rPr lang="en-US" sz="1500" dirty="0" err="1">
                <a:latin typeface="Lucida Console"/>
                <a:cs typeface="Lucida Console"/>
              </a:rPr>
              <a:t>org.apache.spark.SparkContext</a:t>
            </a:r>
            <a:endParaRPr lang="en-US" sz="1500" dirty="0"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b="1" dirty="0">
                <a:latin typeface="Lucida Console"/>
                <a:cs typeface="Lucida Console"/>
              </a:rPr>
              <a:t>import</a:t>
            </a:r>
            <a:r>
              <a:rPr lang="en-US" sz="1500" dirty="0">
                <a:latin typeface="Lucida Console"/>
                <a:cs typeface="Lucida Console"/>
              </a:rPr>
              <a:t> </a:t>
            </a:r>
            <a:r>
              <a:rPr lang="en-US" sz="1500" dirty="0" err="1">
                <a:latin typeface="Lucida Console"/>
                <a:cs typeface="Lucida Console"/>
              </a:rPr>
              <a:t>org.apache.spark.SparkContext</a:t>
            </a:r>
            <a:r>
              <a:rPr lang="en-US" sz="1500" dirty="0">
                <a:latin typeface="Lucida Console"/>
                <a:cs typeface="Lucida Console"/>
              </a:rPr>
              <a:t>._</a:t>
            </a:r>
          </a:p>
          <a:p>
            <a:pPr marL="0" indent="0">
              <a:spcBef>
                <a:spcPts val="0"/>
              </a:spcBef>
              <a:buNone/>
            </a:pPr>
            <a:endParaRPr lang="en-US" sz="1500" b="1" dirty="0"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b="1" dirty="0" err="1">
                <a:latin typeface="Lucida Console"/>
                <a:cs typeface="Lucida Console"/>
              </a:rPr>
              <a:t>val</a:t>
            </a:r>
            <a:r>
              <a:rPr lang="en-US" sz="1500" dirty="0">
                <a:latin typeface="Lucida Console"/>
                <a:cs typeface="Lucida Console"/>
              </a:rPr>
              <a:t> </a:t>
            </a:r>
            <a:r>
              <a:rPr lang="en-US" sz="1500" dirty="0" err="1">
                <a:latin typeface="Lucida Console"/>
                <a:cs typeface="Lucida Console"/>
              </a:rPr>
              <a:t>sc</a:t>
            </a:r>
            <a:r>
              <a:rPr lang="en-US" sz="1500" dirty="0">
                <a:latin typeface="Lucida Console"/>
                <a:cs typeface="Lucida Console"/>
              </a:rPr>
              <a:t> = </a:t>
            </a:r>
            <a:r>
              <a:rPr lang="en-US" sz="1500" b="1" dirty="0">
                <a:latin typeface="Lucida Console"/>
                <a:cs typeface="Lucida Console"/>
              </a:rPr>
              <a:t>new</a:t>
            </a:r>
            <a:r>
              <a:rPr lang="en-US" sz="1500" dirty="0">
                <a:latin typeface="Lucida Console"/>
                <a:cs typeface="Lucida Console"/>
              </a:rPr>
              <a:t> </a:t>
            </a:r>
            <a:r>
              <a:rPr lang="en-US" sz="1500" dirty="0" err="1">
                <a:latin typeface="Lucida Console"/>
                <a:cs typeface="Lucida Console"/>
              </a:rPr>
              <a:t>SparkContext</a:t>
            </a:r>
            <a:r>
              <a:rPr lang="en-US" sz="1500" dirty="0">
                <a:latin typeface="Lucida Console"/>
                <a:cs typeface="Lucida Console"/>
              </a:rPr>
              <a:t>(</a:t>
            </a:r>
            <a:r>
              <a:rPr lang="en-US" sz="1500" dirty="0">
                <a:solidFill>
                  <a:srgbClr val="000090"/>
                </a:solidFill>
                <a:latin typeface="Lucida Console"/>
                <a:cs typeface="Lucida Console"/>
              </a:rPr>
              <a:t>“</a:t>
            </a:r>
            <a:r>
              <a:rPr lang="en-US" sz="1500" dirty="0" err="1">
                <a:solidFill>
                  <a:srgbClr val="000090"/>
                </a:solidFill>
                <a:latin typeface="Lucida Console"/>
                <a:cs typeface="Lucida Console"/>
              </a:rPr>
              <a:t>url</a:t>
            </a:r>
            <a:r>
              <a:rPr lang="en-US" sz="1500" dirty="0">
                <a:solidFill>
                  <a:srgbClr val="000090"/>
                </a:solidFill>
                <a:latin typeface="Lucida Console"/>
                <a:cs typeface="Lucida Console"/>
              </a:rPr>
              <a:t>”</a:t>
            </a:r>
            <a:r>
              <a:rPr lang="en-US" sz="1500" dirty="0">
                <a:latin typeface="Lucida Console"/>
                <a:cs typeface="Lucida Console"/>
              </a:rPr>
              <a:t>, </a:t>
            </a:r>
            <a:r>
              <a:rPr lang="en-US" sz="1500" dirty="0">
                <a:solidFill>
                  <a:srgbClr val="000090"/>
                </a:solidFill>
                <a:latin typeface="Lucida Console"/>
                <a:cs typeface="Lucida Console"/>
              </a:rPr>
              <a:t>“name”</a:t>
            </a:r>
            <a:r>
              <a:rPr lang="en-US" sz="1500" dirty="0">
                <a:latin typeface="Lucida Console"/>
                <a:cs typeface="Lucida Console"/>
              </a:rPr>
              <a:t>,</a:t>
            </a:r>
            <a:r>
              <a:rPr lang="en-US" sz="1500" dirty="0">
                <a:solidFill>
                  <a:srgbClr val="000090"/>
                </a:solidFill>
                <a:latin typeface="Lucida Console"/>
                <a:cs typeface="Lucida Console"/>
              </a:rPr>
              <a:t> “</a:t>
            </a:r>
            <a:r>
              <a:rPr lang="en-US" sz="1500" dirty="0" err="1">
                <a:solidFill>
                  <a:srgbClr val="000090"/>
                </a:solidFill>
                <a:latin typeface="Lucida Console"/>
                <a:cs typeface="Lucida Console"/>
              </a:rPr>
              <a:t>sparkHome</a:t>
            </a:r>
            <a:r>
              <a:rPr lang="en-US" sz="1500" dirty="0">
                <a:solidFill>
                  <a:srgbClr val="000090"/>
                </a:solidFill>
                <a:latin typeface="Lucida Console"/>
                <a:cs typeface="Lucida Console"/>
              </a:rPr>
              <a:t>”</a:t>
            </a:r>
            <a:r>
              <a:rPr lang="en-US" sz="1500" dirty="0">
                <a:solidFill>
                  <a:srgbClr val="000000"/>
                </a:solidFill>
                <a:latin typeface="Lucida Console"/>
                <a:cs typeface="Lucida Console"/>
              </a:rPr>
              <a:t>, </a:t>
            </a:r>
            <a:r>
              <a:rPr lang="en-US" sz="1500" dirty="0" err="1">
                <a:solidFill>
                  <a:srgbClr val="000000"/>
                </a:solidFill>
                <a:latin typeface="Lucida Console"/>
                <a:cs typeface="Lucida Console"/>
              </a:rPr>
              <a:t>Seq</a:t>
            </a:r>
            <a:r>
              <a:rPr lang="en-US" sz="1500" dirty="0">
                <a:solidFill>
                  <a:srgbClr val="000000"/>
                </a:solidFill>
                <a:latin typeface="Lucida Console"/>
                <a:cs typeface="Lucida Console"/>
              </a:rPr>
              <a:t>(</a:t>
            </a:r>
            <a:r>
              <a:rPr lang="en-US" sz="1500" dirty="0">
                <a:solidFill>
                  <a:srgbClr val="000090"/>
                </a:solidFill>
                <a:latin typeface="Lucida Console"/>
                <a:cs typeface="Lucida Console"/>
              </a:rPr>
              <a:t>“</a:t>
            </a:r>
            <a:r>
              <a:rPr lang="en-US" sz="1500" dirty="0" err="1">
                <a:solidFill>
                  <a:srgbClr val="000090"/>
                </a:solidFill>
                <a:latin typeface="Lucida Console"/>
                <a:cs typeface="Lucida Console"/>
              </a:rPr>
              <a:t>app.jar</a:t>
            </a:r>
            <a:r>
              <a:rPr lang="en-US" sz="1500" dirty="0">
                <a:solidFill>
                  <a:srgbClr val="000090"/>
                </a:solidFill>
                <a:latin typeface="Lucida Console"/>
                <a:cs typeface="Lucida Console"/>
              </a:rPr>
              <a:t>”</a:t>
            </a:r>
            <a:r>
              <a:rPr lang="en-US" sz="1500" dirty="0">
                <a:solidFill>
                  <a:srgbClr val="000000"/>
                </a:solidFill>
                <a:latin typeface="Lucida Console"/>
                <a:cs typeface="Lucida Console"/>
              </a:rPr>
              <a:t>)</a:t>
            </a:r>
            <a:r>
              <a:rPr lang="en-US" sz="1500" dirty="0">
                <a:latin typeface="Lucida Console"/>
                <a:cs typeface="Lucida Console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sz="1500" dirty="0">
              <a:latin typeface="Lucida Console"/>
              <a:cs typeface="Lucida Console"/>
            </a:endParaRPr>
          </a:p>
        </p:txBody>
      </p:sp>
      <p:sp>
        <p:nvSpPr>
          <p:cNvPr id="4" name="Rectangular Callout 3"/>
          <p:cNvSpPr/>
          <p:nvPr/>
        </p:nvSpPr>
        <p:spPr>
          <a:xfrm>
            <a:off x="2714828" y="2767953"/>
            <a:ext cx="1813588" cy="638493"/>
          </a:xfrm>
          <a:prstGeom prst="wedgeRectCallout">
            <a:avLst>
              <a:gd name="adj1" fmla="val 28562"/>
              <a:gd name="adj2" fmla="val -90761"/>
            </a:avLst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45719" rIns="0" bIns="45719" rtlCol="0" anchor="ctr"/>
          <a:lstStyle/>
          <a:p>
            <a:pPr algn="ctr"/>
            <a:r>
              <a:rPr lang="en-US" sz="1700" dirty="0">
                <a:solidFill>
                  <a:srgbClr val="FF6600"/>
                </a:solidFill>
              </a:rPr>
              <a:t>Cluster URL, or local / local[N]</a:t>
            </a:r>
          </a:p>
        </p:txBody>
      </p:sp>
      <p:sp>
        <p:nvSpPr>
          <p:cNvPr id="6" name="Rectangular Callout 5"/>
          <p:cNvSpPr/>
          <p:nvPr/>
        </p:nvSpPr>
        <p:spPr>
          <a:xfrm>
            <a:off x="4651869" y="2767953"/>
            <a:ext cx="762372" cy="638493"/>
          </a:xfrm>
          <a:prstGeom prst="wedgeRectCallout">
            <a:avLst>
              <a:gd name="adj1" fmla="val -9207"/>
              <a:gd name="adj2" fmla="val -88413"/>
            </a:avLst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45719" rIns="0" bIns="45719" rtlCol="0" anchor="ctr"/>
          <a:lstStyle/>
          <a:p>
            <a:pPr algn="ctr"/>
            <a:r>
              <a:rPr lang="en-US" sz="1700" dirty="0">
                <a:solidFill>
                  <a:srgbClr val="FF6600"/>
                </a:solidFill>
              </a:rPr>
              <a:t>App name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5519700" y="2767953"/>
            <a:ext cx="1517193" cy="638493"/>
          </a:xfrm>
          <a:prstGeom prst="wedgeRectCallout">
            <a:avLst>
              <a:gd name="adj1" fmla="val -25426"/>
              <a:gd name="adj2" fmla="val -88555"/>
            </a:avLst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sz="1700" dirty="0">
                <a:solidFill>
                  <a:srgbClr val="FF6600"/>
                </a:solidFill>
              </a:rPr>
              <a:t>Spark install path on cluster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7140216" y="2767953"/>
            <a:ext cx="1780165" cy="638493"/>
          </a:xfrm>
          <a:prstGeom prst="wedgeRectCallout">
            <a:avLst>
              <a:gd name="adj1" fmla="val -26339"/>
              <a:gd name="adj2" fmla="val -88555"/>
            </a:avLst>
          </a:prstGeom>
          <a:solidFill>
            <a:schemeClr val="bg1">
              <a:lumMod val="8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sz="1700" dirty="0">
                <a:solidFill>
                  <a:srgbClr val="FF6600"/>
                </a:solidFill>
              </a:rPr>
              <a:t>List of JARs with app code (to ship)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dirty="0" err="1"/>
              <a:t>SparkContext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-5300" y="1793712"/>
            <a:ext cx="704046" cy="392722"/>
          </a:xfrm>
          <a:prstGeom prst="rect">
            <a:avLst/>
          </a:prstGeom>
          <a:noFill/>
        </p:spPr>
        <p:txBody>
          <a:bodyPr wrap="none" lIns="38405" tIns="19202" rIns="38405" bIns="19202" rtlCol="0">
            <a:spAutoFit/>
          </a:bodyPr>
          <a:lstStyle/>
          <a:p>
            <a:r>
              <a:rPr lang="en-US" sz="2300" b="1" dirty="0" err="1">
                <a:solidFill>
                  <a:schemeClr val="accent6"/>
                </a:solidFill>
                <a:latin typeface="+mn-lt"/>
              </a:rPr>
              <a:t>Scala</a:t>
            </a:r>
            <a:endParaRPr lang="en-US" sz="2300" b="1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-139053" y="3179905"/>
            <a:ext cx="952500" cy="392722"/>
          </a:xfrm>
          <a:prstGeom prst="rect">
            <a:avLst/>
          </a:prstGeom>
          <a:noFill/>
        </p:spPr>
        <p:txBody>
          <a:bodyPr wrap="square" lIns="38405" tIns="19202" rIns="38405" bIns="19202" rtlCol="0">
            <a:spAutoFit/>
          </a:bodyPr>
          <a:lstStyle/>
          <a:p>
            <a:pPr algn="ctr"/>
            <a:r>
              <a:rPr lang="en-US" sz="2300" b="1" dirty="0">
                <a:solidFill>
                  <a:schemeClr val="accent6"/>
                </a:solidFill>
                <a:latin typeface="+mn-lt"/>
              </a:rPr>
              <a:t>Java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708754" y="4308498"/>
            <a:ext cx="8206646" cy="962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774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Wingdings" charset="0"/>
              <a:buChar char="§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12192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1663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21082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2552700" indent="-457200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30099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34671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39243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4381500" indent="-457200" algn="l" rtl="0" fontAlgn="base">
              <a:spcBef>
                <a:spcPts val="1800"/>
              </a:spcBef>
              <a:spcAft>
                <a:spcPct val="0"/>
              </a:spcAft>
              <a:buClr>
                <a:srgbClr val="D11349"/>
              </a:buClr>
              <a:buSzPct val="100000"/>
              <a:buFont typeface="Arial" charset="0"/>
              <a:buChar char="-"/>
              <a:defRPr sz="4300">
                <a:solidFill>
                  <a:srgbClr val="0C0F20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500" b="1" dirty="0">
                <a:latin typeface="Lucida Console"/>
                <a:cs typeface="Lucida Console"/>
              </a:rPr>
              <a:t>from </a:t>
            </a:r>
            <a:r>
              <a:rPr lang="en-US" sz="1500" dirty="0" err="1">
                <a:latin typeface="Lucida Console"/>
                <a:cs typeface="Lucida Console"/>
              </a:rPr>
              <a:t>pyspark</a:t>
            </a:r>
            <a:r>
              <a:rPr lang="en-US" sz="1500" b="1" dirty="0">
                <a:latin typeface="Lucida Console"/>
                <a:cs typeface="Lucida Console"/>
              </a:rPr>
              <a:t> import </a:t>
            </a:r>
            <a:r>
              <a:rPr lang="en-US" sz="1500" dirty="0" err="1">
                <a:latin typeface="Lucida Console"/>
                <a:cs typeface="Lucida Console"/>
              </a:rPr>
              <a:t>SparkContext</a:t>
            </a:r>
            <a:endParaRPr lang="en-US" sz="1500" dirty="0"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500" b="1" dirty="0">
              <a:latin typeface="Lucida Console"/>
              <a:cs typeface="Lucida Console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err="1">
                <a:latin typeface="Lucida Console"/>
                <a:cs typeface="Lucida Console"/>
              </a:rPr>
              <a:t>sc</a:t>
            </a:r>
            <a:r>
              <a:rPr lang="en-US" sz="1500" dirty="0">
                <a:latin typeface="Lucida Console"/>
                <a:cs typeface="Lucida Console"/>
              </a:rPr>
              <a:t> = </a:t>
            </a:r>
            <a:r>
              <a:rPr lang="en-US" sz="1500" dirty="0" err="1">
                <a:latin typeface="Lucida Console"/>
                <a:cs typeface="Lucida Console"/>
              </a:rPr>
              <a:t>SparkContext</a:t>
            </a:r>
            <a:r>
              <a:rPr lang="en-US" sz="1500" dirty="0">
                <a:latin typeface="Lucida Console"/>
                <a:cs typeface="Lucida Console"/>
              </a:rPr>
              <a:t>(</a:t>
            </a:r>
            <a:r>
              <a:rPr lang="en-US" sz="1500" dirty="0">
                <a:solidFill>
                  <a:srgbClr val="000090"/>
                </a:solidFill>
                <a:latin typeface="Lucida Console"/>
                <a:cs typeface="Lucida Console"/>
              </a:rPr>
              <a:t>“</a:t>
            </a:r>
            <a:r>
              <a:rPr lang="en-US" sz="1500" dirty="0" err="1">
                <a:solidFill>
                  <a:srgbClr val="000090"/>
                </a:solidFill>
                <a:latin typeface="Lucida Console"/>
                <a:cs typeface="Lucida Console"/>
              </a:rPr>
              <a:t>masterUrl</a:t>
            </a:r>
            <a:r>
              <a:rPr lang="en-US" sz="1500" dirty="0">
                <a:solidFill>
                  <a:srgbClr val="000090"/>
                </a:solidFill>
                <a:latin typeface="Lucida Console"/>
                <a:cs typeface="Lucida Console"/>
              </a:rPr>
              <a:t>”</a:t>
            </a:r>
            <a:r>
              <a:rPr lang="en-US" sz="1500" dirty="0">
                <a:latin typeface="Lucida Console"/>
                <a:cs typeface="Lucida Console"/>
              </a:rPr>
              <a:t>, </a:t>
            </a:r>
            <a:r>
              <a:rPr lang="en-US" sz="1500" dirty="0">
                <a:solidFill>
                  <a:srgbClr val="000090"/>
                </a:solidFill>
                <a:latin typeface="Lucida Console"/>
                <a:cs typeface="Lucida Console"/>
              </a:rPr>
              <a:t>“name”</a:t>
            </a:r>
            <a:r>
              <a:rPr lang="en-US" sz="1500" dirty="0">
                <a:latin typeface="Lucida Console"/>
                <a:cs typeface="Lucida Console"/>
              </a:rPr>
              <a:t>,</a:t>
            </a:r>
            <a:r>
              <a:rPr lang="en-US" sz="1500" dirty="0">
                <a:solidFill>
                  <a:srgbClr val="000090"/>
                </a:solidFill>
                <a:latin typeface="Lucida Console"/>
                <a:cs typeface="Lucida Console"/>
              </a:rPr>
              <a:t> “</a:t>
            </a:r>
            <a:r>
              <a:rPr lang="en-US" sz="1500" dirty="0" err="1">
                <a:solidFill>
                  <a:srgbClr val="000090"/>
                </a:solidFill>
                <a:latin typeface="Lucida Console"/>
                <a:cs typeface="Lucida Console"/>
              </a:rPr>
              <a:t>sparkHome</a:t>
            </a:r>
            <a:r>
              <a:rPr lang="en-US" sz="1500" dirty="0">
                <a:solidFill>
                  <a:srgbClr val="000090"/>
                </a:solidFill>
                <a:latin typeface="Lucida Console"/>
                <a:cs typeface="Lucida Console"/>
              </a:rPr>
              <a:t>”</a:t>
            </a:r>
            <a:r>
              <a:rPr lang="en-US" sz="1500" dirty="0">
                <a:solidFill>
                  <a:srgbClr val="000000"/>
                </a:solidFill>
                <a:latin typeface="Lucida Console"/>
                <a:cs typeface="Lucida Console"/>
              </a:rPr>
              <a:t>, [</a:t>
            </a:r>
            <a:r>
              <a:rPr lang="en-US" sz="1500" dirty="0">
                <a:solidFill>
                  <a:srgbClr val="000090"/>
                </a:solidFill>
                <a:latin typeface="Lucida Console"/>
                <a:cs typeface="Lucida Console"/>
              </a:rPr>
              <a:t>“</a:t>
            </a:r>
            <a:r>
              <a:rPr lang="en-US" sz="1500" dirty="0" err="1">
                <a:solidFill>
                  <a:srgbClr val="000090"/>
                </a:solidFill>
                <a:latin typeface="Lucida Console"/>
                <a:cs typeface="Lucida Console"/>
              </a:rPr>
              <a:t>library.py</a:t>
            </a:r>
            <a:r>
              <a:rPr lang="en-US" sz="1500" dirty="0">
                <a:solidFill>
                  <a:srgbClr val="000090"/>
                </a:solidFill>
                <a:latin typeface="Lucida Console"/>
                <a:cs typeface="Lucida Console"/>
              </a:rPr>
              <a:t>”</a:t>
            </a:r>
            <a:r>
              <a:rPr lang="en-US" sz="1500" dirty="0">
                <a:solidFill>
                  <a:schemeClr val="tx1"/>
                </a:solidFill>
                <a:latin typeface="Lucida Console"/>
                <a:cs typeface="Lucida Console"/>
              </a:rPr>
              <a:t>]</a:t>
            </a:r>
            <a:r>
              <a:rPr lang="en-US" sz="1500" dirty="0">
                <a:solidFill>
                  <a:srgbClr val="000000"/>
                </a:solidFill>
                <a:latin typeface="Lucida Console"/>
                <a:cs typeface="Lucida Console"/>
              </a:rPr>
              <a:t>)</a:t>
            </a:r>
            <a:r>
              <a:rPr lang="en-US" sz="1500" dirty="0">
                <a:latin typeface="Lucida Console"/>
                <a:cs typeface="Lucida Console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sz="1500" dirty="0">
              <a:latin typeface="Lucida Console"/>
              <a:cs typeface="Lucida Console"/>
            </a:endParaRPr>
          </a:p>
        </p:txBody>
      </p:sp>
      <p:sp>
        <p:nvSpPr>
          <p:cNvPr id="15" name="TextBox 14"/>
          <p:cNvSpPr txBox="1"/>
          <p:nvPr/>
        </p:nvSpPr>
        <p:spPr>
          <a:xfrm rot="16200000">
            <a:off x="-362695" y="4438812"/>
            <a:ext cx="1399783" cy="392722"/>
          </a:xfrm>
          <a:prstGeom prst="rect">
            <a:avLst/>
          </a:prstGeom>
          <a:noFill/>
        </p:spPr>
        <p:txBody>
          <a:bodyPr wrap="square" lIns="38405" tIns="19202" rIns="38405" bIns="19202" rtlCol="0">
            <a:spAutoFit/>
          </a:bodyPr>
          <a:lstStyle/>
          <a:p>
            <a:pPr algn="ctr"/>
            <a:r>
              <a:rPr lang="en-US" sz="2300" b="1" dirty="0">
                <a:solidFill>
                  <a:schemeClr val="accent6"/>
                </a:solidFill>
                <a:latin typeface="+mn-lt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737827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" grpId="0" animBg="1"/>
      <p:bldP spid="4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3" grpId="0"/>
      <p:bldP spid="14" grpId="0"/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Add Spark to Your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Scala</a:t>
            </a:r>
            <a:r>
              <a:rPr lang="en-US" dirty="0"/>
              <a:t> / Java: add a Maven dependency on</a:t>
            </a:r>
          </a:p>
          <a:p>
            <a:pPr marL="914400" lvl="2" indent="0">
              <a:buNone/>
            </a:pPr>
            <a:endParaRPr lang="en-US" sz="3200" dirty="0"/>
          </a:p>
          <a:p>
            <a:pPr marL="914400" lvl="2" indent="0">
              <a:buNone/>
            </a:pPr>
            <a:r>
              <a:rPr lang="en-US" sz="3200" b="1" dirty="0" err="1"/>
              <a:t>groupId</a:t>
            </a:r>
            <a:r>
              <a:rPr lang="en-US" sz="3200" b="1" dirty="0"/>
              <a:t>:</a:t>
            </a:r>
            <a:r>
              <a:rPr lang="en-US" sz="3200" dirty="0"/>
              <a:t>   	</a:t>
            </a:r>
            <a:r>
              <a:rPr lang="en-US" sz="3200" dirty="0" err="1"/>
              <a:t>org.spark</a:t>
            </a:r>
            <a:r>
              <a:rPr lang="en-US" sz="3200" dirty="0"/>
              <a:t>-project</a:t>
            </a:r>
            <a:br>
              <a:rPr lang="en-US" sz="3200" dirty="0"/>
            </a:br>
            <a:r>
              <a:rPr lang="en-US" sz="3200" b="1" dirty="0" err="1"/>
              <a:t>artifactId</a:t>
            </a:r>
            <a:r>
              <a:rPr lang="en-US" sz="3200" b="1" dirty="0"/>
              <a:t>:</a:t>
            </a:r>
            <a:r>
              <a:rPr lang="en-US" sz="3200" dirty="0"/>
              <a:t>	spark-core_2.10</a:t>
            </a:r>
            <a:br>
              <a:rPr lang="en-US" sz="3200" dirty="0"/>
            </a:br>
            <a:r>
              <a:rPr lang="en-US" sz="3200" b="1" dirty="0"/>
              <a:t>version:</a:t>
            </a:r>
            <a:r>
              <a:rPr lang="en-US" sz="3200" dirty="0"/>
              <a:t>   	     0.9.0</a:t>
            </a:r>
          </a:p>
          <a:p>
            <a:endParaRPr lang="en-US" dirty="0"/>
          </a:p>
          <a:p>
            <a:r>
              <a:rPr lang="en-US" dirty="0"/>
              <a:t>Python: run program with our </a:t>
            </a:r>
            <a:r>
              <a:rPr lang="en-US" dirty="0" err="1"/>
              <a:t>pyspark</a:t>
            </a:r>
            <a:r>
              <a:rPr lang="en-US" dirty="0"/>
              <a:t> script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2649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484"/>
            <a:ext cx="8229600" cy="952500"/>
          </a:xfrm>
        </p:spPr>
        <p:txBody>
          <a:bodyPr/>
          <a:lstStyle/>
          <a:p>
            <a:r>
              <a:rPr lang="en-US" dirty="0"/>
              <a:t>Administrative GUIs</a:t>
            </a:r>
          </a:p>
        </p:txBody>
      </p:sp>
      <p:sp>
        <p:nvSpPr>
          <p:cNvPr id="3" name="Shape 280"/>
          <p:cNvSpPr/>
          <p:nvPr/>
        </p:nvSpPr>
        <p:spPr>
          <a:xfrm>
            <a:off x="463276" y="1487316"/>
            <a:ext cx="7570432" cy="378974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sp>
      <p:sp>
        <p:nvSpPr>
          <p:cNvPr id="5" name="Shape 327"/>
          <p:cNvSpPr/>
          <p:nvPr/>
        </p:nvSpPr>
        <p:spPr>
          <a:xfrm>
            <a:off x="3099483" y="1866864"/>
            <a:ext cx="7488920" cy="3789745"/>
          </a:xfrm>
          <a:prstGeom prst="rect">
            <a:avLst/>
          </a:prstGeom>
          <a:blipFill>
            <a:blip r:embed="rId3"/>
            <a:srcRect/>
            <a:stretch>
              <a:fillRect b="-10472"/>
            </a:stretch>
          </a:blip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sp>
      <p:sp>
        <p:nvSpPr>
          <p:cNvPr id="6" name="TextBox 5"/>
          <p:cNvSpPr txBox="1"/>
          <p:nvPr/>
        </p:nvSpPr>
        <p:spPr>
          <a:xfrm>
            <a:off x="463276" y="1049984"/>
            <a:ext cx="476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</a:rPr>
              <a:t>http://&lt;Standalone Master&gt;:8080 (by default)</a:t>
            </a:r>
          </a:p>
        </p:txBody>
      </p:sp>
      <p:sp>
        <p:nvSpPr>
          <p:cNvPr id="8" name="Rectangle 7"/>
          <p:cNvSpPr/>
          <p:nvPr/>
        </p:nvSpPr>
        <p:spPr>
          <a:xfrm>
            <a:off x="404884" y="5007012"/>
            <a:ext cx="1857851" cy="299245"/>
          </a:xfrm>
          <a:prstGeom prst="rect">
            <a:avLst/>
          </a:prstGeom>
          <a:noFill/>
          <a:ln w="5715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Elbow Connector 15"/>
          <p:cNvCxnSpPr>
            <a:stCxn id="8" idx="0"/>
          </p:cNvCxnSpPr>
          <p:nvPr/>
        </p:nvCxnSpPr>
        <p:spPr>
          <a:xfrm rot="5400000" flipH="1" flipV="1">
            <a:off x="1204865" y="2372525"/>
            <a:ext cx="2763432" cy="2505542"/>
          </a:xfrm>
          <a:prstGeom prst="bentConnector3">
            <a:avLst>
              <a:gd name="adj1" fmla="val 84864"/>
            </a:avLst>
          </a:prstGeom>
          <a:ln w="38100" cmpd="sng"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67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3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5075550" cy="377163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Spark runs as a library in your program (1 instance per app)</a:t>
            </a:r>
          </a:p>
          <a:p>
            <a:r>
              <a:rPr lang="en-US" dirty="0"/>
              <a:t>Runs tasks locally or on cluster</a:t>
            </a:r>
          </a:p>
          <a:p>
            <a:pPr lvl="1"/>
            <a:r>
              <a:rPr lang="en-US" dirty="0" err="1"/>
              <a:t>Mesos</a:t>
            </a:r>
            <a:r>
              <a:rPr lang="en-US" dirty="0"/>
              <a:t>, YARN or standalone mode</a:t>
            </a:r>
          </a:p>
          <a:p>
            <a:r>
              <a:rPr lang="en-US" dirty="0"/>
              <a:t>Accesses storage systems via Hadoop </a:t>
            </a:r>
            <a:r>
              <a:rPr lang="en-US" dirty="0" err="1"/>
              <a:t>InputFormat</a:t>
            </a:r>
            <a:r>
              <a:rPr lang="en-US" dirty="0"/>
              <a:t> API</a:t>
            </a:r>
          </a:p>
          <a:p>
            <a:pPr lvl="1"/>
            <a:r>
              <a:rPr lang="en-US" dirty="0"/>
              <a:t>Can use </a:t>
            </a:r>
            <a:r>
              <a:rPr lang="en-US" dirty="0" err="1"/>
              <a:t>HBase</a:t>
            </a:r>
            <a:r>
              <a:rPr lang="en-US" dirty="0"/>
              <a:t>, HDFS, S3, 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6355408" y="1334508"/>
            <a:ext cx="2315962" cy="78863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900" dirty="0"/>
              <a:t>Your application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6758459" y="1698179"/>
            <a:ext cx="1803175" cy="37356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dirty="0" err="1"/>
              <a:t>SparkContext</a:t>
            </a:r>
            <a:endParaRPr lang="en-US" sz="1900" dirty="0"/>
          </a:p>
        </p:txBody>
      </p:sp>
      <p:sp>
        <p:nvSpPr>
          <p:cNvPr id="6" name="Rectangle 5"/>
          <p:cNvSpPr/>
          <p:nvPr/>
        </p:nvSpPr>
        <p:spPr>
          <a:xfrm>
            <a:off x="7765975" y="2404933"/>
            <a:ext cx="1143000" cy="6127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dirty="0"/>
              <a:t>Local threads</a:t>
            </a:r>
          </a:p>
        </p:txBody>
      </p:sp>
      <p:sp>
        <p:nvSpPr>
          <p:cNvPr id="7" name="Rectangle 6"/>
          <p:cNvSpPr/>
          <p:nvPr/>
        </p:nvSpPr>
        <p:spPr>
          <a:xfrm>
            <a:off x="6328500" y="2401443"/>
            <a:ext cx="1143000" cy="6127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dirty="0"/>
              <a:t>Cluster manager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701683" y="3298733"/>
            <a:ext cx="1101866" cy="857955"/>
          </a:xfrm>
          <a:prstGeom prst="rect">
            <a:avLst/>
          </a:prstGeom>
          <a:solidFill>
            <a:srgbClr val="604A7B"/>
          </a:solidFill>
          <a:ln>
            <a:noFill/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1900" dirty="0"/>
              <a:t>Worker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748422" y="3684396"/>
            <a:ext cx="1010036" cy="3808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800" dirty="0"/>
              <a:t>Spark executor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991230" y="3298733"/>
            <a:ext cx="1113573" cy="85795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1900" dirty="0"/>
              <a:t>Worker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055383" y="3684396"/>
            <a:ext cx="1010036" cy="3808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  <a:headEnd type="none" w="med" len="med"/>
            <a:tailEnd type="non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en-US" sz="1800" dirty="0"/>
              <a:t>Spark executor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697014" y="4402471"/>
            <a:ext cx="3211961" cy="40989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dirty="0"/>
              <a:t>HDFS or other storage</a:t>
            </a:r>
          </a:p>
        </p:txBody>
      </p:sp>
      <p:cxnSp>
        <p:nvCxnSpPr>
          <p:cNvPr id="18" name="Straight Arrow Connector 17"/>
          <p:cNvCxnSpPr>
            <a:stCxn id="5" idx="2"/>
            <a:endCxn id="7" idx="0"/>
          </p:cNvCxnSpPr>
          <p:nvPr/>
        </p:nvCxnSpPr>
        <p:spPr>
          <a:xfrm flipH="1">
            <a:off x="6900000" y="2071743"/>
            <a:ext cx="760046" cy="329701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lg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2"/>
            <a:endCxn id="6" idx="0"/>
          </p:cNvCxnSpPr>
          <p:nvPr/>
        </p:nvCxnSpPr>
        <p:spPr>
          <a:xfrm>
            <a:off x="7660047" y="2071743"/>
            <a:ext cx="677429" cy="33319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lg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2"/>
            <a:endCxn id="8" idx="0"/>
          </p:cNvCxnSpPr>
          <p:nvPr/>
        </p:nvCxnSpPr>
        <p:spPr>
          <a:xfrm flipH="1">
            <a:off x="6252616" y="3014193"/>
            <a:ext cx="647384" cy="28454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ysDash"/>
            <a:headEnd type="triangle" w="med" len="lg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2"/>
            <a:endCxn id="12" idx="0"/>
          </p:cNvCxnSpPr>
          <p:nvPr/>
        </p:nvCxnSpPr>
        <p:spPr>
          <a:xfrm>
            <a:off x="6900000" y="3014193"/>
            <a:ext cx="648016" cy="284540"/>
          </a:xfrm>
          <a:prstGeom prst="straightConnector1">
            <a:avLst/>
          </a:prstGeom>
          <a:ln w="19050" cmpd="sng">
            <a:solidFill>
              <a:schemeClr val="tx1"/>
            </a:solidFill>
            <a:prstDash val="sysDash"/>
            <a:headEnd type="triangle" w="med" len="lg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1" idx="2"/>
          </p:cNvCxnSpPr>
          <p:nvPr/>
        </p:nvCxnSpPr>
        <p:spPr>
          <a:xfrm>
            <a:off x="6253440" y="4065198"/>
            <a:ext cx="0" cy="314375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lg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3" idx="2"/>
          </p:cNvCxnSpPr>
          <p:nvPr/>
        </p:nvCxnSpPr>
        <p:spPr>
          <a:xfrm>
            <a:off x="7560401" y="4065198"/>
            <a:ext cx="2842" cy="314375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lg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8527975" y="3017683"/>
            <a:ext cx="0" cy="1384789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med" len="lg"/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628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7838631" y="4984914"/>
            <a:ext cx="1305369" cy="7300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0" descr="Intel-logo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78658" y="3982779"/>
            <a:ext cx="577421" cy="516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Spark Community</a:t>
            </a:r>
          </a:p>
        </p:txBody>
      </p:sp>
      <p:pic>
        <p:nvPicPr>
          <p:cNvPr id="5" name="Picture 4" descr="conviva-logo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69164" y="4820487"/>
            <a:ext cx="986521" cy="164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yahoologo-1.jp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8297" y="3821733"/>
            <a:ext cx="1171220" cy="324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1" descr="adobe-systems-incorporated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38450" y="4565974"/>
            <a:ext cx="551779" cy="532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bizo_283_224.jp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35231" y="4811208"/>
            <a:ext cx="503816" cy="383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 descr="logo_clearstory_data.png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30947" y="4542645"/>
            <a:ext cx="824973" cy="28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8" descr="86522_AdMobius.jpg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80159" y="4542645"/>
            <a:ext cx="792486" cy="206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 descr="Screen Shot 2013-05-29 at 12.18.46 AM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263" y="4974258"/>
            <a:ext cx="1035232" cy="175620"/>
          </a:xfrm>
          <a:prstGeom prst="rect">
            <a:avLst/>
          </a:prstGeom>
        </p:spPr>
      </p:pic>
      <p:pic>
        <p:nvPicPr>
          <p:cNvPr id="13" name="Picture 12" descr="Screen Shot 2013-08-28 at 4.00.20 PM.png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86"/>
          <a:stretch/>
        </p:blipFill>
        <p:spPr>
          <a:xfrm>
            <a:off x="3980159" y="5295826"/>
            <a:ext cx="1084673" cy="172622"/>
          </a:xfrm>
          <a:prstGeom prst="rect">
            <a:avLst/>
          </a:prstGeom>
        </p:spPr>
      </p:pic>
      <p:pic>
        <p:nvPicPr>
          <p:cNvPr id="14" name="Picture 13" descr="tagged_logo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304" y="4661212"/>
            <a:ext cx="840740" cy="149996"/>
          </a:xfrm>
          <a:prstGeom prst="rect">
            <a:avLst/>
          </a:prstGeom>
        </p:spPr>
      </p:pic>
      <p:pic>
        <p:nvPicPr>
          <p:cNvPr id="15" name="Picture 5" descr="quantifind_logo.jp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13743" y="5201928"/>
            <a:ext cx="944581" cy="300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 descr="20130227104736!Wandisco_logo.gi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953" y="4230825"/>
            <a:ext cx="1510594" cy="16012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84886" y="3764797"/>
            <a:ext cx="926524" cy="9265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271885" y="3538798"/>
            <a:ext cx="1785214" cy="34451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657997" y="3538798"/>
            <a:ext cx="1883384" cy="48535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18"/>
          <a:srcRect t="16388"/>
          <a:stretch/>
        </p:blipFill>
        <p:spPr>
          <a:xfrm>
            <a:off x="534855" y="1231518"/>
            <a:ext cx="8027666" cy="223031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561277" y="4935408"/>
            <a:ext cx="533040" cy="53304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343866" y="5143636"/>
            <a:ext cx="804105" cy="18992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757652" y="5038347"/>
            <a:ext cx="546371" cy="50266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438210" y="4061011"/>
            <a:ext cx="983373" cy="37169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04747" y="5247397"/>
            <a:ext cx="925969" cy="26067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428953" y="4563952"/>
            <a:ext cx="842932" cy="36924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7751966" y="4299103"/>
            <a:ext cx="447321" cy="51210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981225" y="4557799"/>
            <a:ext cx="634999" cy="2540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3980159" y="4128518"/>
            <a:ext cx="1116072" cy="20461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604325" y="5236063"/>
            <a:ext cx="974890" cy="31303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7526269" y="3764797"/>
            <a:ext cx="1044957" cy="38099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78615" y="4442202"/>
            <a:ext cx="855662" cy="252624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31"/>
          <a:srcRect t="33132" b="34513"/>
          <a:stretch/>
        </p:blipFill>
        <p:spPr>
          <a:xfrm>
            <a:off x="608987" y="4834056"/>
            <a:ext cx="976122" cy="315822"/>
          </a:xfrm>
          <a:prstGeom prst="rect">
            <a:avLst/>
          </a:prstGeom>
        </p:spPr>
      </p:pic>
      <p:sp>
        <p:nvSpPr>
          <p:cNvPr id="37" name="Rounded Rectangle 36"/>
          <p:cNvSpPr/>
          <p:nvPr/>
        </p:nvSpPr>
        <p:spPr>
          <a:xfrm>
            <a:off x="2484784" y="3750796"/>
            <a:ext cx="3750529" cy="1450247"/>
          </a:xfrm>
          <a:prstGeom prst="roundRect">
            <a:avLst/>
          </a:prstGeom>
          <a:solidFill>
            <a:schemeClr val="bg1">
              <a:lumMod val="65000"/>
              <a:alpha val="60000"/>
            </a:schemeClr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rgbClr val="FF6600"/>
                </a:solidFill>
              </a:rPr>
              <a:t>+You!</a:t>
            </a:r>
          </a:p>
        </p:txBody>
      </p:sp>
    </p:spTree>
    <p:extLst>
      <p:ext uri="{BB962C8B-B14F-4D97-AF65-F5344CB8AC3E}">
        <p14:creationId xmlns:p14="http://schemas.microsoft.com/office/powerpoint/2010/main" val="1932326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Just pass </a:t>
            </a:r>
            <a:r>
              <a:rPr lang="en-US" sz="2600" dirty="0">
                <a:latin typeface="Consolas"/>
                <a:cs typeface="Consolas"/>
              </a:rPr>
              <a:t>local</a:t>
            </a:r>
            <a:r>
              <a:rPr lang="en-US" dirty="0"/>
              <a:t> or </a:t>
            </a:r>
            <a:r>
              <a:rPr lang="en-US" sz="2600" dirty="0">
                <a:latin typeface="Consolas"/>
                <a:cs typeface="Consolas"/>
              </a:rPr>
              <a:t>local[k]</a:t>
            </a:r>
            <a:r>
              <a:rPr lang="en-US" dirty="0"/>
              <a:t> as master URL</a:t>
            </a:r>
          </a:p>
          <a:p>
            <a:r>
              <a:rPr lang="en-US" dirty="0"/>
              <a:t>Debug using local debuggers</a:t>
            </a:r>
          </a:p>
          <a:p>
            <a:pPr lvl="1"/>
            <a:r>
              <a:rPr lang="en-US" dirty="0"/>
              <a:t>For Java / </a:t>
            </a:r>
            <a:r>
              <a:rPr lang="en-US" dirty="0" err="1"/>
              <a:t>Scala</a:t>
            </a:r>
            <a:r>
              <a:rPr lang="en-US" dirty="0"/>
              <a:t>, just run your program in a debugger</a:t>
            </a:r>
          </a:p>
          <a:p>
            <a:pPr lvl="1"/>
            <a:r>
              <a:rPr lang="en-US" dirty="0"/>
              <a:t>For Python, use an attachable debugger (e.g. </a:t>
            </a:r>
            <a:r>
              <a:rPr lang="en-US" dirty="0" err="1"/>
              <a:t>PyDev</a:t>
            </a:r>
            <a:r>
              <a:rPr lang="en-US" dirty="0"/>
              <a:t>)</a:t>
            </a:r>
          </a:p>
          <a:p>
            <a:r>
              <a:rPr lang="en-US" dirty="0"/>
              <a:t>Great for development &amp; unit tests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Execution</a:t>
            </a:r>
          </a:p>
        </p:txBody>
      </p:sp>
    </p:spTree>
    <p:extLst>
      <p:ext uri="{BB962C8B-B14F-4D97-AF65-F5344CB8AC3E}">
        <p14:creationId xmlns:p14="http://schemas.microsoft.com/office/powerpoint/2010/main" val="33061993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Cluster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Easiest way to launch is EC2:</a:t>
            </a:r>
            <a:br>
              <a:rPr lang="en-US"/>
            </a:br>
            <a:br>
              <a:rPr lang="en-US"/>
            </a:br>
            <a:r>
              <a:rPr lang="en-US"/>
              <a:t>               ./spark-ec2 -k keypair –i id_rsa.pem –s slaves \</a:t>
            </a:r>
            <a:br>
              <a:rPr lang="en-US"/>
            </a:br>
            <a:r>
              <a:rPr lang="en-US"/>
              <a:t>       [launch|stop|start|destroy] clusterName</a:t>
            </a:r>
          </a:p>
          <a:p>
            <a:r>
              <a:rPr lang="en-US"/>
              <a:t>Several options for private clusters:</a:t>
            </a:r>
          </a:p>
          <a:p>
            <a:pPr lvl="1"/>
            <a:r>
              <a:rPr lang="en-US"/>
              <a:t>Standalone mode (similar to Hadoop’s deploy scripts)</a:t>
            </a:r>
          </a:p>
          <a:p>
            <a:pPr lvl="1"/>
            <a:r>
              <a:rPr lang="en-US"/>
              <a:t>Mesos</a:t>
            </a:r>
          </a:p>
          <a:p>
            <a:pPr lvl="1"/>
            <a:r>
              <a:rPr lang="en-US"/>
              <a:t>Hadoop YARN</a:t>
            </a:r>
          </a:p>
          <a:p>
            <a:r>
              <a:rPr lang="en-US"/>
              <a:t>Amazon EMR: </a:t>
            </a:r>
            <a:r>
              <a:rPr lang="en-US">
                <a:hlinkClick r:id="rId2"/>
              </a:rPr>
              <a:t>tinyurl.com/spark-emr</a:t>
            </a:r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6666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Application: PageRank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7186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PageRank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example of a more complex algorithm</a:t>
            </a:r>
          </a:p>
          <a:p>
            <a:pPr lvl="1"/>
            <a:r>
              <a:rPr lang="en-US" dirty="0"/>
              <a:t>Multiple stages of map &amp; reduce</a:t>
            </a:r>
          </a:p>
          <a:p>
            <a:r>
              <a:rPr lang="en-US" dirty="0"/>
              <a:t>Benefits from Spark’s in-memory caching</a:t>
            </a:r>
          </a:p>
          <a:p>
            <a:pPr lvl="1"/>
            <a:r>
              <a:rPr lang="en-US" dirty="0"/>
              <a:t>Multiple iterations over the same data</a:t>
            </a:r>
          </a:p>
        </p:txBody>
      </p:sp>
    </p:spTree>
    <p:extLst>
      <p:ext uri="{BB962C8B-B14F-4D97-AF65-F5344CB8AC3E}">
        <p14:creationId xmlns:p14="http://schemas.microsoft.com/office/powerpoint/2010/main" val="20262088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 pages ranks (scores) based on links to them</a:t>
            </a:r>
          </a:p>
          <a:p>
            <a:r>
              <a:rPr lang="en-US" dirty="0"/>
              <a:t>Links from many pages 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/>
              <a:t> high rank</a:t>
            </a:r>
          </a:p>
          <a:p>
            <a:r>
              <a:rPr lang="en-US" dirty="0"/>
              <a:t>Link from a high-rank page 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/>
              <a:t> high rank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9166" y="5461001"/>
            <a:ext cx="4379132" cy="30777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/>
                <a:cs typeface="Corbel"/>
              </a:rPr>
              <a:t>Image: en.wikipedia.org/wiki/File:PageRank-hi-res-2.png </a:t>
            </a:r>
          </a:p>
        </p:txBody>
      </p:sp>
      <p:pic>
        <p:nvPicPr>
          <p:cNvPr id="7" name="Picture 6" descr="800px-PageRank-hi-res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5602" y="1662546"/>
            <a:ext cx="4378398" cy="265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5072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000"/>
            <a:ext cx="8229600" cy="952500"/>
          </a:xfrm>
        </p:spPr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4" name="Folded Corner 3"/>
          <p:cNvSpPr/>
          <p:nvPr/>
        </p:nvSpPr>
        <p:spPr>
          <a:xfrm>
            <a:off x="2668593" y="3923884"/>
            <a:ext cx="608009" cy="661233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800" dirty="0"/>
          </a:p>
        </p:txBody>
      </p:sp>
      <p:sp>
        <p:nvSpPr>
          <p:cNvPr id="5" name="Folded Corner 4"/>
          <p:cNvSpPr/>
          <p:nvPr/>
        </p:nvSpPr>
        <p:spPr>
          <a:xfrm>
            <a:off x="4191002" y="3262650"/>
            <a:ext cx="608009" cy="661233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800"/>
          </a:p>
        </p:txBody>
      </p:sp>
      <p:sp>
        <p:nvSpPr>
          <p:cNvPr id="6" name="Folded Corner 5"/>
          <p:cNvSpPr/>
          <p:nvPr/>
        </p:nvSpPr>
        <p:spPr>
          <a:xfrm>
            <a:off x="5716593" y="3923884"/>
            <a:ext cx="608009" cy="661233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800"/>
          </a:p>
        </p:txBody>
      </p:sp>
      <p:sp>
        <p:nvSpPr>
          <p:cNvPr id="8" name="Folded Corner 7"/>
          <p:cNvSpPr/>
          <p:nvPr/>
        </p:nvSpPr>
        <p:spPr>
          <a:xfrm>
            <a:off x="4195524" y="4799767"/>
            <a:ext cx="608009" cy="661233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180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276600" y="4405650"/>
            <a:ext cx="914400" cy="39411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0"/>
            <a:endCxn id="5" idx="2"/>
          </p:cNvCxnSpPr>
          <p:nvPr/>
        </p:nvCxnSpPr>
        <p:spPr>
          <a:xfrm flipH="1" flipV="1">
            <a:off x="4495005" y="3923884"/>
            <a:ext cx="4522" cy="87588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5" idx="1"/>
          </p:cNvCxnSpPr>
          <p:nvPr/>
        </p:nvCxnSpPr>
        <p:spPr>
          <a:xfrm flipV="1">
            <a:off x="3276600" y="3593267"/>
            <a:ext cx="914400" cy="49488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4799009" y="3503254"/>
            <a:ext cx="917582" cy="49488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4799009" y="3636135"/>
            <a:ext cx="917582" cy="494883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981201" y="4011534"/>
            <a:ext cx="530911" cy="43088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1.0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16932" y="4005013"/>
            <a:ext cx="530911" cy="43088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1.0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518486" y="3062234"/>
            <a:ext cx="530911" cy="43088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1.0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514634" y="5101573"/>
            <a:ext cx="530911" cy="43088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1.0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4803531" y="4367896"/>
            <a:ext cx="913060" cy="46610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0" y="1174751"/>
            <a:ext cx="8229600" cy="1666514"/>
          </a:xfrm>
        </p:spPr>
        <p:txBody>
          <a:bodyPr>
            <a:normAutofit fontScale="70000" lnSpcReduction="20000"/>
          </a:bodyPr>
          <a:lstStyle/>
          <a:p>
            <a:pPr marL="514339" indent="-514339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Start each page at a rank of 1</a:t>
            </a:r>
          </a:p>
          <a:p>
            <a:pPr marL="514339" indent="-514339">
              <a:lnSpc>
                <a:spcPct val="12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dirty="0"/>
              <a:t>On each iteration, have page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/>
              <a:t> contribute</a:t>
            </a:r>
            <a:br>
              <a:rPr lang="en-US" dirty="0"/>
            </a:b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rank</a:t>
            </a:r>
            <a:r>
              <a:rPr lang="en-US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/ |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neighbors</a:t>
            </a:r>
            <a:r>
              <a:rPr lang="en-US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|</a:t>
            </a:r>
            <a:r>
              <a:rPr lang="en-US" dirty="0"/>
              <a:t> to its neighbors</a:t>
            </a:r>
          </a:p>
          <a:p>
            <a:pPr marL="514339" indent="-514339">
              <a:lnSpc>
                <a:spcPct val="12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dirty="0">
                <a:ea typeface="ＭＳ Ｐゴシック" charset="-128"/>
                <a:cs typeface="ＭＳ Ｐゴシック" charset="-128"/>
              </a:rPr>
              <a:t>Set each page’s rank to</a:t>
            </a:r>
            <a:r>
              <a:rPr lang="en-US" dirty="0">
                <a:solidFill>
                  <a:srgbClr val="8000FF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 dirty="0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0.15 + 0.85 × </a:t>
            </a:r>
            <a:r>
              <a:rPr lang="en-US" dirty="0" err="1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contribs</a:t>
            </a:r>
            <a:endParaRPr lang="en-US" dirty="0">
              <a:solidFill>
                <a:srgbClr val="953735"/>
              </a:solidFill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78839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000"/>
            <a:ext cx="8229600" cy="952500"/>
          </a:xfrm>
        </p:spPr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4751"/>
            <a:ext cx="8229600" cy="1666514"/>
          </a:xfrm>
        </p:spPr>
        <p:txBody>
          <a:bodyPr>
            <a:normAutofit fontScale="70000" lnSpcReduction="20000"/>
          </a:bodyPr>
          <a:lstStyle/>
          <a:p>
            <a:pPr marL="514339" indent="-514339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Start each page at a rank of 1</a:t>
            </a:r>
          </a:p>
          <a:p>
            <a:pPr marL="514339" indent="-514339">
              <a:lnSpc>
                <a:spcPct val="12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dirty="0"/>
              <a:t>On each iteration, have page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/>
              <a:t> contribute</a:t>
            </a:r>
            <a:br>
              <a:rPr lang="en-US" dirty="0"/>
            </a:b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rank</a:t>
            </a:r>
            <a:r>
              <a:rPr lang="en-US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/ |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neighbors</a:t>
            </a:r>
            <a:r>
              <a:rPr lang="en-US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|</a:t>
            </a:r>
            <a:r>
              <a:rPr lang="en-US" dirty="0"/>
              <a:t> to its neighbors</a:t>
            </a:r>
          </a:p>
          <a:p>
            <a:pPr marL="514339" indent="-514339">
              <a:lnSpc>
                <a:spcPct val="12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dirty="0">
                <a:ea typeface="ＭＳ Ｐゴシック" charset="-128"/>
                <a:cs typeface="ＭＳ Ｐゴシック" charset="-128"/>
              </a:rPr>
              <a:t>Set each page’s rank to</a:t>
            </a:r>
            <a:r>
              <a:rPr lang="en-US" dirty="0">
                <a:solidFill>
                  <a:srgbClr val="8000FF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 dirty="0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0.15 + 0.85 × </a:t>
            </a:r>
            <a:r>
              <a:rPr lang="en-US" dirty="0" err="1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contribs</a:t>
            </a:r>
            <a:endParaRPr lang="en-US" dirty="0">
              <a:solidFill>
                <a:srgbClr val="953735"/>
              </a:solidFill>
              <a:ea typeface="ＭＳ Ｐゴシック" charset="-128"/>
              <a:cs typeface="ＭＳ Ｐゴシック" charset="-128"/>
            </a:endParaRPr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2668593" y="3923884"/>
            <a:ext cx="608009" cy="661233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2200" dirty="0"/>
          </a:p>
        </p:txBody>
      </p:sp>
      <p:sp>
        <p:nvSpPr>
          <p:cNvPr id="5" name="Folded Corner 4"/>
          <p:cNvSpPr/>
          <p:nvPr/>
        </p:nvSpPr>
        <p:spPr>
          <a:xfrm>
            <a:off x="4191002" y="3262650"/>
            <a:ext cx="608009" cy="661233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2200"/>
          </a:p>
        </p:txBody>
      </p:sp>
      <p:sp>
        <p:nvSpPr>
          <p:cNvPr id="6" name="Folded Corner 5"/>
          <p:cNvSpPr/>
          <p:nvPr/>
        </p:nvSpPr>
        <p:spPr>
          <a:xfrm>
            <a:off x="5716593" y="3923884"/>
            <a:ext cx="608009" cy="661233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2200"/>
          </a:p>
        </p:txBody>
      </p:sp>
      <p:sp>
        <p:nvSpPr>
          <p:cNvPr id="8" name="Folded Corner 7"/>
          <p:cNvSpPr/>
          <p:nvPr/>
        </p:nvSpPr>
        <p:spPr>
          <a:xfrm>
            <a:off x="4195524" y="4799767"/>
            <a:ext cx="608009" cy="661233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220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276600" y="4405650"/>
            <a:ext cx="914400" cy="39411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0"/>
            <a:endCxn id="5" idx="2"/>
          </p:cNvCxnSpPr>
          <p:nvPr/>
        </p:nvCxnSpPr>
        <p:spPr>
          <a:xfrm flipH="1" flipV="1">
            <a:off x="4495005" y="3923884"/>
            <a:ext cx="4522" cy="87588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5" idx="1"/>
          </p:cNvCxnSpPr>
          <p:nvPr/>
        </p:nvCxnSpPr>
        <p:spPr>
          <a:xfrm flipV="1">
            <a:off x="3276600" y="3593267"/>
            <a:ext cx="914400" cy="49488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4799009" y="3503254"/>
            <a:ext cx="917582" cy="49488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4799009" y="3636135"/>
            <a:ext cx="917582" cy="494883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981201" y="4011534"/>
            <a:ext cx="530911" cy="43088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1.0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16932" y="4005013"/>
            <a:ext cx="530911" cy="43088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1.0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518486" y="3062234"/>
            <a:ext cx="530911" cy="43088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1.0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514634" y="5101573"/>
            <a:ext cx="530911" cy="43088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1.0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57173" y="3443775"/>
            <a:ext cx="312902" cy="43088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200" dirty="0">
                <a:solidFill>
                  <a:srgbClr val="008040"/>
                </a:solidFill>
                <a:latin typeface="Corbel"/>
                <a:cs typeface="Corbel"/>
              </a:rPr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29002" y="4596151"/>
            <a:ext cx="543735" cy="43088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200" dirty="0">
                <a:solidFill>
                  <a:srgbClr val="008040"/>
                </a:solidFill>
                <a:latin typeface="Corbel"/>
                <a:cs typeface="Corbel"/>
              </a:rPr>
              <a:t>0.5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24011" y="4088151"/>
            <a:ext cx="543735" cy="43088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200" dirty="0">
                <a:solidFill>
                  <a:srgbClr val="008040"/>
                </a:solidFill>
                <a:latin typeface="Corbel"/>
                <a:cs typeface="Corbel"/>
              </a:rPr>
              <a:t>0.5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239978" y="3359796"/>
            <a:ext cx="543735" cy="43088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200" dirty="0">
                <a:solidFill>
                  <a:srgbClr val="008040"/>
                </a:solidFill>
                <a:latin typeface="Corbel"/>
                <a:cs typeface="Corbel"/>
              </a:rPr>
              <a:t>0.5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964386" y="3808018"/>
            <a:ext cx="312902" cy="43088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200" dirty="0">
                <a:solidFill>
                  <a:srgbClr val="008040"/>
                </a:solidFill>
                <a:latin typeface="Corbel"/>
                <a:cs typeface="Corbel"/>
              </a:rPr>
              <a:t>1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4803531" y="4367896"/>
            <a:ext cx="913060" cy="46610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239978" y="4465430"/>
            <a:ext cx="543735" cy="43088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200" dirty="0">
                <a:solidFill>
                  <a:srgbClr val="008040"/>
                </a:solidFill>
                <a:latin typeface="Corbel"/>
                <a:cs typeface="Corbel"/>
              </a:rPr>
              <a:t>0.5</a:t>
            </a:r>
          </a:p>
        </p:txBody>
      </p:sp>
    </p:spTree>
    <p:extLst>
      <p:ext uri="{BB962C8B-B14F-4D97-AF65-F5344CB8AC3E}">
        <p14:creationId xmlns:p14="http://schemas.microsoft.com/office/powerpoint/2010/main" val="18615089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000"/>
            <a:ext cx="8229600" cy="952500"/>
          </a:xfrm>
        </p:spPr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4751"/>
            <a:ext cx="8229600" cy="1666514"/>
          </a:xfrm>
        </p:spPr>
        <p:txBody>
          <a:bodyPr>
            <a:normAutofit fontScale="70000" lnSpcReduction="20000"/>
          </a:bodyPr>
          <a:lstStyle/>
          <a:p>
            <a:pPr marL="514339" indent="-514339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Start each page at a rank of 1</a:t>
            </a:r>
          </a:p>
          <a:p>
            <a:pPr marL="514339" indent="-514339">
              <a:lnSpc>
                <a:spcPct val="12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dirty="0"/>
              <a:t>On each iteration, have page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/>
              <a:t> contribute</a:t>
            </a:r>
            <a:br>
              <a:rPr lang="en-US" dirty="0"/>
            </a:b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rank</a:t>
            </a:r>
            <a:r>
              <a:rPr lang="en-US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/ |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neighbors</a:t>
            </a:r>
            <a:r>
              <a:rPr lang="en-US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|</a:t>
            </a:r>
            <a:r>
              <a:rPr lang="en-US" dirty="0"/>
              <a:t> to its neighbors</a:t>
            </a:r>
          </a:p>
          <a:p>
            <a:pPr marL="514339" indent="-514339">
              <a:lnSpc>
                <a:spcPct val="12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dirty="0">
                <a:ea typeface="ＭＳ Ｐゴシック" charset="-128"/>
                <a:cs typeface="ＭＳ Ｐゴシック" charset="-128"/>
              </a:rPr>
              <a:t>Set each page’s rank to</a:t>
            </a:r>
            <a:r>
              <a:rPr lang="en-US" dirty="0">
                <a:solidFill>
                  <a:srgbClr val="8000FF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 dirty="0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0.15 + 0.85 × </a:t>
            </a:r>
            <a:r>
              <a:rPr lang="en-US" dirty="0" err="1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contribs</a:t>
            </a:r>
            <a:endParaRPr lang="en-US" dirty="0">
              <a:solidFill>
                <a:srgbClr val="953735"/>
              </a:solidFill>
              <a:ea typeface="ＭＳ Ｐゴシック" charset="-128"/>
              <a:cs typeface="ＭＳ Ｐゴシック" charset="-128"/>
            </a:endParaRPr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2668593" y="3923884"/>
            <a:ext cx="608009" cy="661233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2200" dirty="0"/>
          </a:p>
        </p:txBody>
      </p:sp>
      <p:sp>
        <p:nvSpPr>
          <p:cNvPr id="5" name="Folded Corner 4"/>
          <p:cNvSpPr/>
          <p:nvPr/>
        </p:nvSpPr>
        <p:spPr>
          <a:xfrm>
            <a:off x="4191002" y="3262650"/>
            <a:ext cx="608009" cy="661233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2200"/>
          </a:p>
        </p:txBody>
      </p:sp>
      <p:sp>
        <p:nvSpPr>
          <p:cNvPr id="6" name="Folded Corner 5"/>
          <p:cNvSpPr/>
          <p:nvPr/>
        </p:nvSpPr>
        <p:spPr>
          <a:xfrm>
            <a:off x="5716593" y="3923884"/>
            <a:ext cx="608009" cy="661233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2200"/>
          </a:p>
        </p:txBody>
      </p:sp>
      <p:sp>
        <p:nvSpPr>
          <p:cNvPr id="8" name="Folded Corner 7"/>
          <p:cNvSpPr/>
          <p:nvPr/>
        </p:nvSpPr>
        <p:spPr>
          <a:xfrm>
            <a:off x="4195524" y="4799767"/>
            <a:ext cx="608009" cy="661233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220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276600" y="4405650"/>
            <a:ext cx="914400" cy="39411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0"/>
            <a:endCxn id="5" idx="2"/>
          </p:cNvCxnSpPr>
          <p:nvPr/>
        </p:nvCxnSpPr>
        <p:spPr>
          <a:xfrm flipH="1" flipV="1">
            <a:off x="4495005" y="3923884"/>
            <a:ext cx="4522" cy="87588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5" idx="1"/>
          </p:cNvCxnSpPr>
          <p:nvPr/>
        </p:nvCxnSpPr>
        <p:spPr>
          <a:xfrm flipV="1">
            <a:off x="3276600" y="3593267"/>
            <a:ext cx="914400" cy="49488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4799009" y="3503254"/>
            <a:ext cx="917582" cy="49488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4799009" y="3636135"/>
            <a:ext cx="917582" cy="494883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863178" y="4011534"/>
            <a:ext cx="684799" cy="43088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0.58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16932" y="4005013"/>
            <a:ext cx="530911" cy="43088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1.0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388200" y="3062234"/>
            <a:ext cx="671975" cy="43088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1.85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370693" y="5101573"/>
            <a:ext cx="684799" cy="43088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0.58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4803531" y="4367896"/>
            <a:ext cx="913060" cy="46610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8303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000"/>
            <a:ext cx="8229600" cy="952500"/>
          </a:xfrm>
        </p:spPr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4751"/>
            <a:ext cx="8229600" cy="1666514"/>
          </a:xfrm>
        </p:spPr>
        <p:txBody>
          <a:bodyPr>
            <a:normAutofit fontScale="70000" lnSpcReduction="20000"/>
          </a:bodyPr>
          <a:lstStyle/>
          <a:p>
            <a:pPr marL="514339" indent="-514339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Start each page at a rank of 1</a:t>
            </a:r>
          </a:p>
          <a:p>
            <a:pPr marL="514339" indent="-514339">
              <a:lnSpc>
                <a:spcPct val="12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dirty="0"/>
              <a:t>On each iteration, have page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/>
              <a:t> contribute</a:t>
            </a:r>
            <a:br>
              <a:rPr lang="en-US" dirty="0"/>
            </a:b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rank</a:t>
            </a:r>
            <a:r>
              <a:rPr lang="en-US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/ |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neighbors</a:t>
            </a:r>
            <a:r>
              <a:rPr lang="en-US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|</a:t>
            </a:r>
            <a:r>
              <a:rPr lang="en-US" dirty="0"/>
              <a:t> to its neighbors</a:t>
            </a:r>
          </a:p>
          <a:p>
            <a:pPr marL="514339" indent="-514339">
              <a:lnSpc>
                <a:spcPct val="12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dirty="0">
                <a:ea typeface="ＭＳ Ｐゴシック" charset="-128"/>
                <a:cs typeface="ＭＳ Ｐゴシック" charset="-128"/>
              </a:rPr>
              <a:t>Set each page’s rank to</a:t>
            </a:r>
            <a:r>
              <a:rPr lang="en-US" dirty="0">
                <a:solidFill>
                  <a:srgbClr val="8000FF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 dirty="0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0.15 + 0.85 × </a:t>
            </a:r>
            <a:r>
              <a:rPr lang="en-US" dirty="0" err="1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contribs</a:t>
            </a:r>
            <a:endParaRPr lang="en-US" dirty="0">
              <a:solidFill>
                <a:srgbClr val="953735"/>
              </a:solidFill>
              <a:ea typeface="ＭＳ Ｐゴシック" charset="-128"/>
              <a:cs typeface="ＭＳ Ｐゴシック" charset="-128"/>
            </a:endParaRPr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2668593" y="3923884"/>
            <a:ext cx="608009" cy="661233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2200" dirty="0"/>
          </a:p>
        </p:txBody>
      </p:sp>
      <p:sp>
        <p:nvSpPr>
          <p:cNvPr id="5" name="Folded Corner 4"/>
          <p:cNvSpPr/>
          <p:nvPr/>
        </p:nvSpPr>
        <p:spPr>
          <a:xfrm>
            <a:off x="4191002" y="3262650"/>
            <a:ext cx="608009" cy="661233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2200"/>
          </a:p>
        </p:txBody>
      </p:sp>
      <p:sp>
        <p:nvSpPr>
          <p:cNvPr id="6" name="Folded Corner 5"/>
          <p:cNvSpPr/>
          <p:nvPr/>
        </p:nvSpPr>
        <p:spPr>
          <a:xfrm>
            <a:off x="5716593" y="3923884"/>
            <a:ext cx="608009" cy="661233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2200"/>
          </a:p>
        </p:txBody>
      </p:sp>
      <p:sp>
        <p:nvSpPr>
          <p:cNvPr id="8" name="Folded Corner 7"/>
          <p:cNvSpPr/>
          <p:nvPr/>
        </p:nvSpPr>
        <p:spPr>
          <a:xfrm>
            <a:off x="4195524" y="4799767"/>
            <a:ext cx="608009" cy="661233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220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276600" y="4405650"/>
            <a:ext cx="914400" cy="39411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0"/>
            <a:endCxn id="5" idx="2"/>
          </p:cNvCxnSpPr>
          <p:nvPr/>
        </p:nvCxnSpPr>
        <p:spPr>
          <a:xfrm flipH="1" flipV="1">
            <a:off x="4495005" y="3923884"/>
            <a:ext cx="4522" cy="87588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5" idx="1"/>
          </p:cNvCxnSpPr>
          <p:nvPr/>
        </p:nvCxnSpPr>
        <p:spPr>
          <a:xfrm flipV="1">
            <a:off x="3276600" y="3593267"/>
            <a:ext cx="914400" cy="49488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4799009" y="3503254"/>
            <a:ext cx="917582" cy="49488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4799009" y="3636135"/>
            <a:ext cx="917582" cy="494883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022083" y="3465372"/>
            <a:ext cx="684799" cy="43088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200" dirty="0">
                <a:solidFill>
                  <a:srgbClr val="008040"/>
                </a:solidFill>
                <a:latin typeface="Corbel"/>
                <a:cs typeface="Corbel"/>
              </a:rPr>
              <a:t>0.58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95940" y="4592430"/>
            <a:ext cx="696158" cy="43088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200" dirty="0">
                <a:solidFill>
                  <a:srgbClr val="008040"/>
                </a:solidFill>
                <a:latin typeface="Corbel"/>
                <a:cs typeface="Corbel"/>
              </a:rPr>
              <a:t>0.29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66795" y="4110910"/>
            <a:ext cx="696158" cy="43088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200" dirty="0">
                <a:solidFill>
                  <a:srgbClr val="008040"/>
                </a:solidFill>
                <a:latin typeface="Corbel"/>
                <a:cs typeface="Corbel"/>
              </a:rPr>
              <a:t>0.29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214060" y="3359797"/>
            <a:ext cx="543735" cy="43088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200" dirty="0">
                <a:solidFill>
                  <a:srgbClr val="008040"/>
                </a:solidFill>
                <a:latin typeface="Corbel"/>
                <a:cs typeface="Corbel"/>
              </a:rPr>
              <a:t>0.5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98483" y="3808017"/>
            <a:ext cx="671975" cy="43088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200" dirty="0">
                <a:solidFill>
                  <a:srgbClr val="008040"/>
                </a:solidFill>
                <a:latin typeface="Corbel"/>
                <a:cs typeface="Corbel"/>
              </a:rPr>
              <a:t>1.85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63178" y="4011534"/>
            <a:ext cx="684799" cy="43088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0.58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16932" y="4005013"/>
            <a:ext cx="530911" cy="43088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1.0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388200" y="3062234"/>
            <a:ext cx="671975" cy="43088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1.85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370693" y="5101573"/>
            <a:ext cx="684799" cy="43088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0.58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4803531" y="4367896"/>
            <a:ext cx="913060" cy="46610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239978" y="4464376"/>
            <a:ext cx="543735" cy="43088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200" dirty="0">
                <a:solidFill>
                  <a:srgbClr val="008040"/>
                </a:solidFill>
                <a:latin typeface="Corbel"/>
                <a:cs typeface="Corbel"/>
              </a:rPr>
              <a:t>0.5</a:t>
            </a:r>
          </a:p>
        </p:txBody>
      </p:sp>
    </p:spTree>
    <p:extLst>
      <p:ext uri="{BB962C8B-B14F-4D97-AF65-F5344CB8AC3E}">
        <p14:creationId xmlns:p14="http://schemas.microsoft.com/office/powerpoint/2010/main" val="1720835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000"/>
            <a:ext cx="8229600" cy="952500"/>
          </a:xfrm>
        </p:spPr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4751"/>
            <a:ext cx="8229600" cy="1666514"/>
          </a:xfrm>
        </p:spPr>
        <p:txBody>
          <a:bodyPr>
            <a:normAutofit fontScale="70000" lnSpcReduction="20000"/>
          </a:bodyPr>
          <a:lstStyle/>
          <a:p>
            <a:pPr marL="514339" indent="-514339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Start each page at a rank of 1</a:t>
            </a:r>
          </a:p>
          <a:p>
            <a:pPr marL="514339" indent="-514339">
              <a:lnSpc>
                <a:spcPct val="12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dirty="0"/>
              <a:t>On each iteration, have page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/>
              <a:t> contribute</a:t>
            </a:r>
            <a:br>
              <a:rPr lang="en-US" dirty="0"/>
            </a:b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rank</a:t>
            </a:r>
            <a:r>
              <a:rPr lang="en-US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/ |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neighbors</a:t>
            </a:r>
            <a:r>
              <a:rPr lang="en-US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|</a:t>
            </a:r>
            <a:r>
              <a:rPr lang="en-US" dirty="0"/>
              <a:t> to its neighbors</a:t>
            </a:r>
          </a:p>
          <a:p>
            <a:pPr marL="514339" indent="-514339">
              <a:lnSpc>
                <a:spcPct val="12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dirty="0">
                <a:ea typeface="ＭＳ Ｐゴシック" charset="-128"/>
                <a:cs typeface="ＭＳ Ｐゴシック" charset="-128"/>
              </a:rPr>
              <a:t>Set each page’s rank to</a:t>
            </a:r>
            <a:r>
              <a:rPr lang="en-US" dirty="0">
                <a:solidFill>
                  <a:srgbClr val="8000FF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 dirty="0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0.15 + 0.85 × </a:t>
            </a:r>
            <a:r>
              <a:rPr lang="en-US" dirty="0" err="1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contribs</a:t>
            </a:r>
            <a:endParaRPr lang="en-US" dirty="0">
              <a:solidFill>
                <a:srgbClr val="953735"/>
              </a:solidFill>
              <a:ea typeface="ＭＳ Ｐゴシック" charset="-128"/>
              <a:cs typeface="ＭＳ Ｐゴシック" charset="-128"/>
            </a:endParaRPr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2668593" y="3923884"/>
            <a:ext cx="608009" cy="661233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2200" dirty="0"/>
          </a:p>
        </p:txBody>
      </p:sp>
      <p:sp>
        <p:nvSpPr>
          <p:cNvPr id="5" name="Folded Corner 4"/>
          <p:cNvSpPr/>
          <p:nvPr/>
        </p:nvSpPr>
        <p:spPr>
          <a:xfrm>
            <a:off x="4191002" y="3262650"/>
            <a:ext cx="608009" cy="661233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2200"/>
          </a:p>
        </p:txBody>
      </p:sp>
      <p:sp>
        <p:nvSpPr>
          <p:cNvPr id="6" name="Folded Corner 5"/>
          <p:cNvSpPr/>
          <p:nvPr/>
        </p:nvSpPr>
        <p:spPr>
          <a:xfrm>
            <a:off x="5716593" y="3923884"/>
            <a:ext cx="608009" cy="661233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2200"/>
          </a:p>
        </p:txBody>
      </p:sp>
      <p:sp>
        <p:nvSpPr>
          <p:cNvPr id="8" name="Folded Corner 7"/>
          <p:cNvSpPr/>
          <p:nvPr/>
        </p:nvSpPr>
        <p:spPr>
          <a:xfrm>
            <a:off x="4195524" y="4799767"/>
            <a:ext cx="608009" cy="661233"/>
          </a:xfrm>
          <a:prstGeom prst="foldedCorner">
            <a:avLst>
              <a:gd name="adj" fmla="val 34955"/>
            </a:avLst>
          </a:prstGeom>
          <a:solidFill>
            <a:schemeClr val="bg1"/>
          </a:solidFill>
          <a:ln>
            <a:headEnd type="none" w="med" len="med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38" tIns="45719" rIns="91438" bIns="45719" rtlCol="0" anchor="ctr"/>
          <a:lstStyle/>
          <a:p>
            <a:pPr algn="ctr"/>
            <a:endParaRPr lang="en-US" sz="220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276600" y="4405650"/>
            <a:ext cx="914400" cy="39411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0"/>
            <a:endCxn id="5" idx="2"/>
          </p:cNvCxnSpPr>
          <p:nvPr/>
        </p:nvCxnSpPr>
        <p:spPr>
          <a:xfrm flipH="1" flipV="1">
            <a:off x="4495005" y="3923884"/>
            <a:ext cx="4522" cy="87588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5" idx="1"/>
          </p:cNvCxnSpPr>
          <p:nvPr/>
        </p:nvCxnSpPr>
        <p:spPr>
          <a:xfrm flipV="1">
            <a:off x="3276600" y="3593267"/>
            <a:ext cx="914400" cy="49488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4799009" y="3503254"/>
            <a:ext cx="917582" cy="49488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4799009" y="3636135"/>
            <a:ext cx="917582" cy="494883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890487" y="4011534"/>
            <a:ext cx="679902" cy="43088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0.39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16931" y="4005013"/>
            <a:ext cx="644912" cy="43088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1.72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388896" y="3062234"/>
            <a:ext cx="646327" cy="43088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1.31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398003" y="5101573"/>
            <a:ext cx="684799" cy="430885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2200" dirty="0">
                <a:latin typeface="Corbel"/>
                <a:cs typeface="Corbel"/>
              </a:rPr>
              <a:t>0.58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725278" y="4085601"/>
            <a:ext cx="1545483" cy="464328"/>
          </a:xfrm>
          <a:prstGeom prst="roundRect">
            <a:avLst>
              <a:gd name="adj" fmla="val 16408"/>
            </a:avLst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38" tIns="0" rIns="91438" bIns="45719" rtlCol="0" anchor="b"/>
          <a:lstStyle/>
          <a:p>
            <a:pPr algn="ctr"/>
            <a:r>
              <a:rPr lang="en-US" sz="2200" b="1" dirty="0"/>
              <a:t>. . .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4803531" y="4367896"/>
            <a:ext cx="913060" cy="46610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097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Talk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Spark programming model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Language and deployment choices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 algorithm (PageRank)</a:t>
            </a:r>
          </a:p>
        </p:txBody>
      </p:sp>
    </p:spTree>
    <p:extLst>
      <p:ext uri="{BB962C8B-B14F-4D97-AF65-F5344CB8AC3E}">
        <p14:creationId xmlns:p14="http://schemas.microsoft.com/office/powerpoint/2010/main" val="40993410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000"/>
            <a:ext cx="8229600" cy="952500"/>
          </a:xfrm>
        </p:spPr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4751"/>
            <a:ext cx="8229600" cy="1666514"/>
          </a:xfrm>
        </p:spPr>
        <p:txBody>
          <a:bodyPr>
            <a:normAutofit fontScale="70000" lnSpcReduction="20000"/>
          </a:bodyPr>
          <a:lstStyle/>
          <a:p>
            <a:pPr marL="514339" indent="-514339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Start each page at a rank of 1</a:t>
            </a:r>
          </a:p>
          <a:p>
            <a:pPr marL="514339" indent="-514339">
              <a:lnSpc>
                <a:spcPct val="12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dirty="0"/>
              <a:t>On each iteration, have page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/>
              <a:t> contribute</a:t>
            </a:r>
            <a:br>
              <a:rPr lang="en-US" dirty="0"/>
            </a:b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rank</a:t>
            </a:r>
            <a:r>
              <a:rPr lang="en-US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/ |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neighbors</a:t>
            </a:r>
            <a:r>
              <a:rPr lang="en-US" baseline="-25000" dirty="0" err="1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|</a:t>
            </a:r>
            <a:r>
              <a:rPr lang="en-US" dirty="0"/>
              <a:t> to its neighbors</a:t>
            </a:r>
          </a:p>
          <a:p>
            <a:pPr marL="514339" indent="-514339">
              <a:lnSpc>
                <a:spcPct val="12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dirty="0">
                <a:ea typeface="ＭＳ Ｐゴシック" charset="-128"/>
                <a:cs typeface="ＭＳ Ｐゴシック" charset="-128"/>
              </a:rPr>
              <a:t>Set each page’s rank to</a:t>
            </a:r>
            <a:r>
              <a:rPr lang="en-US" dirty="0">
                <a:solidFill>
                  <a:srgbClr val="8000FF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 dirty="0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0.15 + 0.85 × </a:t>
            </a:r>
            <a:r>
              <a:rPr lang="en-US" dirty="0" err="1">
                <a:solidFill>
                  <a:srgbClr val="953735"/>
                </a:solidFill>
                <a:ea typeface="ＭＳ Ｐゴシック" charset="-128"/>
                <a:cs typeface="ＭＳ Ｐゴシック" charset="-128"/>
              </a:rPr>
              <a:t>contribs</a:t>
            </a:r>
            <a:endParaRPr lang="en-US" dirty="0">
              <a:solidFill>
                <a:srgbClr val="953735"/>
              </a:solidFill>
              <a:ea typeface="ＭＳ Ｐゴシック" charset="-128"/>
              <a:cs typeface="ＭＳ Ｐゴシック" charset="-128"/>
            </a:endParaRPr>
          </a:p>
          <a:p>
            <a:pPr>
              <a:lnSpc>
                <a:spcPct val="120000"/>
              </a:lnSpc>
            </a:pP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960043" y="3008845"/>
            <a:ext cx="6247952" cy="2597729"/>
            <a:chOff x="2557394" y="7318050"/>
            <a:chExt cx="16661205" cy="6234550"/>
          </a:xfrm>
        </p:grpSpPr>
        <p:sp>
          <p:nvSpPr>
            <p:cNvPr id="4" name="Folded Corner 3"/>
            <p:cNvSpPr/>
            <p:nvPr/>
          </p:nvSpPr>
          <p:spPr>
            <a:xfrm>
              <a:off x="7116244" y="9511760"/>
              <a:ext cx="1621357" cy="1586960"/>
            </a:xfrm>
            <a:prstGeom prst="foldedCorner">
              <a:avLst>
                <a:gd name="adj" fmla="val 34955"/>
              </a:avLst>
            </a:prstGeom>
            <a:solidFill>
              <a:schemeClr val="bg1"/>
            </a:solidFill>
            <a:ln>
              <a:headEnd type="none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217709" tIns="108855" rIns="217709" bIns="108855" rtlCol="0" anchor="ctr"/>
            <a:lstStyle/>
            <a:p>
              <a:pPr algn="ctr"/>
              <a:endParaRPr lang="en-US" sz="2200" dirty="0"/>
            </a:p>
          </p:txBody>
        </p:sp>
        <p:sp>
          <p:nvSpPr>
            <p:cNvPr id="5" name="Folded Corner 4"/>
            <p:cNvSpPr/>
            <p:nvPr/>
          </p:nvSpPr>
          <p:spPr>
            <a:xfrm>
              <a:off x="11176002" y="7924800"/>
              <a:ext cx="1621357" cy="1586960"/>
            </a:xfrm>
            <a:prstGeom prst="foldedCorner">
              <a:avLst>
                <a:gd name="adj" fmla="val 34955"/>
              </a:avLst>
            </a:prstGeom>
            <a:solidFill>
              <a:schemeClr val="bg1"/>
            </a:solidFill>
            <a:ln>
              <a:headEnd type="none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217709" tIns="108855" rIns="217709" bIns="108855" rtlCol="0" anchor="ctr"/>
            <a:lstStyle/>
            <a:p>
              <a:pPr algn="ctr"/>
              <a:endParaRPr lang="en-US" sz="2200"/>
            </a:p>
          </p:txBody>
        </p:sp>
        <p:sp>
          <p:nvSpPr>
            <p:cNvPr id="6" name="Folded Corner 5"/>
            <p:cNvSpPr/>
            <p:nvPr/>
          </p:nvSpPr>
          <p:spPr>
            <a:xfrm>
              <a:off x="15244244" y="9511760"/>
              <a:ext cx="1621357" cy="1586960"/>
            </a:xfrm>
            <a:prstGeom prst="foldedCorner">
              <a:avLst>
                <a:gd name="adj" fmla="val 34955"/>
              </a:avLst>
            </a:prstGeom>
            <a:solidFill>
              <a:schemeClr val="bg1"/>
            </a:solidFill>
            <a:ln>
              <a:headEnd type="none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217709" tIns="108855" rIns="217709" bIns="108855" rtlCol="0" anchor="ctr"/>
            <a:lstStyle/>
            <a:p>
              <a:pPr algn="ctr"/>
              <a:endParaRPr lang="en-US" sz="2200"/>
            </a:p>
          </p:txBody>
        </p:sp>
        <p:sp>
          <p:nvSpPr>
            <p:cNvPr id="8" name="Folded Corner 7"/>
            <p:cNvSpPr/>
            <p:nvPr/>
          </p:nvSpPr>
          <p:spPr>
            <a:xfrm>
              <a:off x="11188060" y="11613880"/>
              <a:ext cx="1621357" cy="1586960"/>
            </a:xfrm>
            <a:prstGeom prst="foldedCorner">
              <a:avLst>
                <a:gd name="adj" fmla="val 34955"/>
              </a:avLst>
            </a:prstGeom>
            <a:solidFill>
              <a:schemeClr val="bg1"/>
            </a:solidFill>
            <a:ln>
              <a:headEnd type="none" w="med" len="med"/>
              <a:tailEnd type="non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217709" tIns="108855" rIns="217709" bIns="108855" rtlCol="0" anchor="ctr"/>
            <a:lstStyle/>
            <a:p>
              <a:pPr algn="ctr"/>
              <a:endParaRPr lang="en-US" sz="220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8737600" y="10668000"/>
              <a:ext cx="2438400" cy="94588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8" idx="0"/>
              <a:endCxn id="5" idx="2"/>
            </p:cNvCxnSpPr>
            <p:nvPr/>
          </p:nvCxnSpPr>
          <p:spPr>
            <a:xfrm flipH="1" flipV="1">
              <a:off x="11986680" y="9511760"/>
              <a:ext cx="12059" cy="210212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endCxn id="5" idx="1"/>
            </p:cNvCxnSpPr>
            <p:nvPr/>
          </p:nvCxnSpPr>
          <p:spPr>
            <a:xfrm flipV="1">
              <a:off x="8737600" y="8718280"/>
              <a:ext cx="2438400" cy="118772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 flipV="1">
              <a:off x="12797357" y="8502250"/>
              <a:ext cx="2446885" cy="118772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 flipV="1">
              <a:off x="12797357" y="8821164"/>
              <a:ext cx="2446885" cy="118772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4725618" y="9596370"/>
              <a:ext cx="2540851" cy="1340136"/>
            </a:xfrm>
            <a:prstGeom prst="rect">
              <a:avLst/>
            </a:prstGeom>
            <a:noFill/>
          </p:spPr>
          <p:txBody>
            <a:bodyPr wrap="none" lIns="217709" tIns="108855" rIns="217709" bIns="108855" rtlCol="0">
              <a:spAutoFit/>
            </a:bodyPr>
            <a:lstStyle/>
            <a:p>
              <a:pPr algn="ctr"/>
              <a:r>
                <a:rPr lang="en-US" sz="2200" dirty="0">
                  <a:latin typeface="Corbel"/>
                  <a:cs typeface="Corbel"/>
                </a:rPr>
                <a:t>0.46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6847466" y="9580720"/>
              <a:ext cx="2371133" cy="1340136"/>
            </a:xfrm>
            <a:prstGeom prst="rect">
              <a:avLst/>
            </a:prstGeom>
            <a:noFill/>
          </p:spPr>
          <p:txBody>
            <a:bodyPr wrap="none" lIns="217709" tIns="108855" rIns="217709" bIns="108855" rtlCol="0">
              <a:spAutoFit/>
            </a:bodyPr>
            <a:lstStyle/>
            <a:p>
              <a:pPr algn="ctr"/>
              <a:r>
                <a:rPr lang="en-US" sz="2200" dirty="0">
                  <a:latin typeface="Corbel"/>
                  <a:cs typeface="Corbel"/>
                </a:rPr>
                <a:t>1.37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647109" y="7318050"/>
              <a:ext cx="2485747" cy="1340136"/>
            </a:xfrm>
            <a:prstGeom prst="rect">
              <a:avLst/>
            </a:prstGeom>
            <a:noFill/>
          </p:spPr>
          <p:txBody>
            <a:bodyPr wrap="none" lIns="217709" tIns="108855" rIns="217709" bIns="108855" rtlCol="0">
              <a:spAutoFit/>
            </a:bodyPr>
            <a:lstStyle/>
            <a:p>
              <a:pPr algn="ctr"/>
              <a:r>
                <a:rPr lang="en-US" sz="2200" dirty="0">
                  <a:latin typeface="Corbel"/>
                  <a:cs typeface="Corbel"/>
                </a:rPr>
                <a:t>1.44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842317" y="12212464"/>
              <a:ext cx="2420357" cy="1340136"/>
            </a:xfrm>
            <a:prstGeom prst="rect">
              <a:avLst/>
            </a:prstGeom>
            <a:noFill/>
          </p:spPr>
          <p:txBody>
            <a:bodyPr wrap="none" lIns="217709" tIns="108855" rIns="217709" bIns="108855" rtlCol="0">
              <a:spAutoFit/>
            </a:bodyPr>
            <a:lstStyle/>
            <a:p>
              <a:pPr algn="ctr"/>
              <a:r>
                <a:rPr lang="en-US" sz="2200" dirty="0">
                  <a:latin typeface="Corbel"/>
                  <a:cs typeface="Corbel"/>
                </a:rPr>
                <a:t>0.73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557394" y="7533491"/>
              <a:ext cx="4783552" cy="1340136"/>
            </a:xfrm>
            <a:prstGeom prst="rect">
              <a:avLst/>
            </a:prstGeom>
            <a:noFill/>
          </p:spPr>
          <p:txBody>
            <a:bodyPr wrap="none" lIns="217709" tIns="108855" rIns="217709" bIns="108855" rtlCol="0">
              <a:spAutoFit/>
            </a:bodyPr>
            <a:lstStyle/>
            <a:p>
              <a:pPr algn="ctr"/>
              <a:r>
                <a:rPr lang="en-US" sz="2200" b="1" dirty="0">
                  <a:latin typeface="Corbel"/>
                  <a:cs typeface="Corbel"/>
                </a:rPr>
                <a:t>Final state: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12809416" y="10577390"/>
              <a:ext cx="2434827" cy="111864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09384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Scala</a:t>
            </a:r>
            <a:r>
              <a:rPr lang="en-US" dirty="0"/>
              <a:t>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89365"/>
            <a:ext cx="8229600" cy="3517635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US" sz="1800" b="1" dirty="0" err="1">
                <a:latin typeface="Lucida Console"/>
                <a:ea typeface="Consolas" charset="0"/>
                <a:cs typeface="Lucida Console"/>
              </a:rPr>
              <a:t>val</a:t>
            </a:r>
            <a:r>
              <a:rPr lang="en-US" sz="1800" b="1" dirty="0">
                <a:latin typeface="Lucida Console"/>
                <a:ea typeface="Consolas" charset="0"/>
                <a:cs typeface="Lucida Console"/>
              </a:rPr>
              <a:t> </a:t>
            </a:r>
            <a:r>
              <a:rPr lang="en-US" sz="1800" dirty="0">
                <a:latin typeface="Lucida Console"/>
                <a:ea typeface="Consolas" charset="0"/>
                <a:cs typeface="Lucida Console"/>
              </a:rPr>
              <a:t>links = </a:t>
            </a:r>
            <a:r>
              <a:rPr lang="en-US" sz="1800" dirty="0">
                <a:solidFill>
                  <a:srgbClr val="008040"/>
                </a:solidFill>
                <a:latin typeface="Lucida Console"/>
                <a:ea typeface="Consolas" charset="0"/>
                <a:cs typeface="Lucida Console"/>
              </a:rPr>
              <a:t>// load RDD of (</a:t>
            </a:r>
            <a:r>
              <a:rPr lang="en-US" sz="1800" dirty="0" err="1">
                <a:solidFill>
                  <a:srgbClr val="008040"/>
                </a:solidFill>
                <a:latin typeface="Lucida Console"/>
                <a:ea typeface="Consolas" charset="0"/>
                <a:cs typeface="Lucida Console"/>
              </a:rPr>
              <a:t>url</a:t>
            </a:r>
            <a:r>
              <a:rPr lang="en-US" sz="1800" dirty="0">
                <a:solidFill>
                  <a:srgbClr val="008040"/>
                </a:solidFill>
                <a:latin typeface="Lucida Console"/>
                <a:ea typeface="Consolas" charset="0"/>
                <a:cs typeface="Lucida Console"/>
              </a:rPr>
              <a:t>, neighbors) pairs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1800" b="1" dirty="0" err="1">
                <a:latin typeface="Lucida Console"/>
                <a:ea typeface="Consolas" charset="0"/>
                <a:cs typeface="Lucida Console"/>
              </a:rPr>
              <a:t>var</a:t>
            </a:r>
            <a:r>
              <a:rPr lang="en-US" sz="1800" b="1" dirty="0">
                <a:latin typeface="Lucida Console"/>
                <a:ea typeface="Consolas" charset="0"/>
                <a:cs typeface="Lucida Console"/>
              </a:rPr>
              <a:t> </a:t>
            </a:r>
            <a:r>
              <a:rPr lang="en-US" sz="1800" dirty="0">
                <a:latin typeface="Lucida Console"/>
                <a:ea typeface="Consolas" charset="0"/>
                <a:cs typeface="Lucida Console"/>
              </a:rPr>
              <a:t>ranks = </a:t>
            </a:r>
            <a:r>
              <a:rPr lang="en-US" sz="1800" dirty="0">
                <a:solidFill>
                  <a:srgbClr val="008040"/>
                </a:solidFill>
                <a:latin typeface="Lucida Console"/>
                <a:ea typeface="Consolas" charset="0"/>
                <a:cs typeface="Lucida Console"/>
              </a:rPr>
              <a:t>// load RDD of (</a:t>
            </a:r>
            <a:r>
              <a:rPr lang="en-US" sz="1800" dirty="0" err="1">
                <a:solidFill>
                  <a:srgbClr val="008040"/>
                </a:solidFill>
                <a:latin typeface="Lucida Console"/>
                <a:ea typeface="Consolas" charset="0"/>
                <a:cs typeface="Lucida Console"/>
              </a:rPr>
              <a:t>url</a:t>
            </a:r>
            <a:r>
              <a:rPr lang="en-US" sz="1800" dirty="0">
                <a:solidFill>
                  <a:srgbClr val="008040"/>
                </a:solidFill>
                <a:latin typeface="Lucida Console"/>
                <a:ea typeface="Consolas" charset="0"/>
                <a:cs typeface="Lucida Console"/>
              </a:rPr>
              <a:t>, rank) pairs</a:t>
            </a:r>
          </a:p>
          <a:p>
            <a:pPr marL="0" indent="0">
              <a:spcBef>
                <a:spcPct val="0"/>
              </a:spcBef>
              <a:buNone/>
            </a:pPr>
            <a:endParaRPr lang="en-US" sz="1800" dirty="0">
              <a:solidFill>
                <a:srgbClr val="008000"/>
              </a:solidFill>
              <a:latin typeface="Lucida Console"/>
              <a:ea typeface="Consolas" charset="0"/>
              <a:cs typeface="Lucida Console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1800" b="1" dirty="0">
                <a:latin typeface="Lucida Console"/>
                <a:ea typeface="Consolas" charset="0"/>
                <a:cs typeface="Lucida Console"/>
              </a:rPr>
              <a:t>for</a:t>
            </a:r>
            <a:r>
              <a:rPr lang="en-US" sz="1800" dirty="0">
                <a:latin typeface="Lucida Console"/>
                <a:ea typeface="Consolas" charset="0"/>
                <a:cs typeface="Lucida Console"/>
              </a:rPr>
              <a:t> (</a:t>
            </a:r>
            <a:r>
              <a:rPr lang="en-US" sz="1800" dirty="0" err="1">
                <a:latin typeface="Lucida Console"/>
                <a:ea typeface="Consolas" charset="0"/>
                <a:cs typeface="Lucida Console"/>
              </a:rPr>
              <a:t>i</a:t>
            </a:r>
            <a:r>
              <a:rPr lang="en-US" sz="1800" dirty="0">
                <a:latin typeface="Lucida Console"/>
                <a:ea typeface="Consolas" charset="0"/>
                <a:cs typeface="Lucida Console"/>
              </a:rPr>
              <a:t> &lt;- 1 to ITERATIONS) {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1800" dirty="0">
                <a:latin typeface="Lucida Console"/>
                <a:ea typeface="Consolas" charset="0"/>
                <a:cs typeface="Lucida Console"/>
              </a:rPr>
              <a:t>  </a:t>
            </a:r>
            <a:r>
              <a:rPr lang="en-US" sz="1800" b="1" dirty="0" err="1">
                <a:latin typeface="Lucida Console"/>
                <a:ea typeface="Consolas" charset="0"/>
                <a:cs typeface="Lucida Console"/>
              </a:rPr>
              <a:t>val</a:t>
            </a:r>
            <a:r>
              <a:rPr lang="en-US" sz="1800" dirty="0">
                <a:latin typeface="Lucida Console"/>
                <a:ea typeface="Consolas" charset="0"/>
                <a:cs typeface="Lucida Console"/>
              </a:rPr>
              <a:t> </a:t>
            </a:r>
            <a:r>
              <a:rPr lang="en-US" sz="1800" dirty="0" err="1">
                <a:latin typeface="Lucida Console"/>
                <a:ea typeface="Consolas" charset="0"/>
                <a:cs typeface="Lucida Console"/>
              </a:rPr>
              <a:t>contribs</a:t>
            </a:r>
            <a:r>
              <a:rPr lang="en-US" sz="1800" dirty="0">
                <a:latin typeface="Lucida Console"/>
                <a:ea typeface="Consolas" charset="0"/>
                <a:cs typeface="Lucida Console"/>
              </a:rPr>
              <a:t> = </a:t>
            </a:r>
            <a:r>
              <a:rPr lang="en-US" sz="1800" dirty="0" err="1">
                <a:latin typeface="Lucida Console"/>
                <a:ea typeface="Consolas" charset="0"/>
                <a:cs typeface="Lucida Console"/>
              </a:rPr>
              <a:t>links.</a:t>
            </a:r>
            <a:r>
              <a:rPr lang="en-US" sz="1800" dirty="0" err="1">
                <a:solidFill>
                  <a:srgbClr val="3366FF"/>
                </a:solidFill>
                <a:latin typeface="Lucida Console"/>
                <a:ea typeface="Consolas" charset="0"/>
                <a:cs typeface="Lucida Console"/>
              </a:rPr>
              <a:t>join</a:t>
            </a:r>
            <a:r>
              <a:rPr lang="en-US" sz="1800" dirty="0">
                <a:latin typeface="Lucida Console"/>
                <a:ea typeface="Consolas" charset="0"/>
                <a:cs typeface="Lucida Console"/>
              </a:rPr>
              <a:t>(ranks).</a:t>
            </a:r>
            <a:r>
              <a:rPr lang="en-US" sz="1800" dirty="0" err="1">
                <a:solidFill>
                  <a:srgbClr val="3366FF"/>
                </a:solidFill>
                <a:latin typeface="Lucida Console"/>
                <a:ea typeface="Consolas" charset="0"/>
                <a:cs typeface="Lucida Console"/>
              </a:rPr>
              <a:t>flatMap</a:t>
            </a:r>
            <a:r>
              <a:rPr lang="en-US" sz="1800" dirty="0">
                <a:latin typeface="Lucida Console"/>
                <a:ea typeface="Consolas" charset="0"/>
                <a:cs typeface="Lucida Console"/>
              </a:rPr>
              <a:t> {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18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    case (</a:t>
            </a:r>
            <a:r>
              <a:rPr lang="en-US" sz="1800" dirty="0" err="1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url</a:t>
            </a:r>
            <a:r>
              <a:rPr lang="en-US" sz="18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, (links, rank)) =&gt;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18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      </a:t>
            </a:r>
            <a:r>
              <a:rPr lang="en-US" sz="1800" dirty="0" err="1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links.map</a:t>
            </a:r>
            <a:r>
              <a:rPr lang="en-US" sz="18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(</a:t>
            </a:r>
            <a:r>
              <a:rPr lang="en-US" sz="1800" dirty="0" err="1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dest</a:t>
            </a:r>
            <a:r>
              <a:rPr lang="en-US" sz="18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 =&gt; (</a:t>
            </a:r>
            <a:r>
              <a:rPr lang="en-US" sz="1800" dirty="0" err="1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dest</a:t>
            </a:r>
            <a:r>
              <a:rPr lang="en-US" sz="18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, rank/</a:t>
            </a:r>
            <a:r>
              <a:rPr lang="en-US" sz="1800" dirty="0" err="1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links.size</a:t>
            </a:r>
            <a:r>
              <a:rPr lang="en-US" sz="18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))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18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  </a:t>
            </a:r>
            <a:r>
              <a:rPr lang="en-US" sz="1800" dirty="0">
                <a:latin typeface="Lucida Console"/>
                <a:ea typeface="Consolas" charset="0"/>
                <a:cs typeface="Lucida Console"/>
              </a:rPr>
              <a:t>}</a:t>
            </a:r>
            <a:br>
              <a:rPr lang="en-US" sz="1800" dirty="0">
                <a:latin typeface="Lucida Console"/>
                <a:ea typeface="Consolas" charset="0"/>
                <a:cs typeface="Lucida Console"/>
              </a:rPr>
            </a:br>
            <a:r>
              <a:rPr lang="en-US" sz="1800" dirty="0">
                <a:latin typeface="Lucida Console"/>
                <a:ea typeface="Consolas" charset="0"/>
                <a:cs typeface="Lucida Console"/>
              </a:rPr>
              <a:t>  ranks = </a:t>
            </a:r>
            <a:r>
              <a:rPr lang="en-US" sz="1800" dirty="0" err="1">
                <a:latin typeface="Lucida Console"/>
                <a:ea typeface="Consolas" charset="0"/>
                <a:cs typeface="Lucida Console"/>
              </a:rPr>
              <a:t>contribs.</a:t>
            </a:r>
            <a:r>
              <a:rPr lang="en-US" sz="1800" dirty="0" err="1">
                <a:solidFill>
                  <a:srgbClr val="3366FF"/>
                </a:solidFill>
                <a:latin typeface="Lucida Console"/>
                <a:ea typeface="Consolas" charset="0"/>
                <a:cs typeface="Lucida Console"/>
              </a:rPr>
              <a:t>reduceByKey</a:t>
            </a:r>
            <a:r>
              <a:rPr lang="en-US" sz="1800" dirty="0">
                <a:latin typeface="Lucida Console"/>
                <a:ea typeface="Consolas" charset="0"/>
                <a:cs typeface="Lucida Console"/>
              </a:rPr>
              <a:t>(</a:t>
            </a:r>
            <a:r>
              <a:rPr lang="en-US" sz="18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_ + _</a:t>
            </a:r>
            <a:r>
              <a:rPr lang="en-US" sz="1800" dirty="0">
                <a:latin typeface="Lucida Console"/>
                <a:ea typeface="Consolas" charset="0"/>
                <a:cs typeface="Lucida Console"/>
              </a:rPr>
              <a:t>)</a:t>
            </a:r>
            <a:br>
              <a:rPr lang="en-US" sz="1800" dirty="0">
                <a:latin typeface="Lucida Console"/>
                <a:ea typeface="Consolas" charset="0"/>
                <a:cs typeface="Lucida Console"/>
              </a:rPr>
            </a:br>
            <a:r>
              <a:rPr lang="en-US" sz="1800" dirty="0">
                <a:latin typeface="Lucida Console"/>
                <a:ea typeface="Consolas" charset="0"/>
                <a:cs typeface="Lucida Console"/>
              </a:rPr>
              <a:t>                  .</a:t>
            </a:r>
            <a:r>
              <a:rPr lang="en-US" sz="1800" dirty="0" err="1">
                <a:solidFill>
                  <a:srgbClr val="3366FF"/>
                </a:solidFill>
                <a:latin typeface="Lucida Console"/>
                <a:ea typeface="Consolas" charset="0"/>
                <a:cs typeface="Lucida Console"/>
              </a:rPr>
              <a:t>mapValues</a:t>
            </a:r>
            <a:r>
              <a:rPr lang="en-US" sz="1800" dirty="0">
                <a:latin typeface="Lucida Console"/>
                <a:ea typeface="Consolas" charset="0"/>
                <a:cs typeface="Lucida Console"/>
              </a:rPr>
              <a:t>(</a:t>
            </a:r>
            <a:r>
              <a:rPr lang="en-US" sz="1800" dirty="0">
                <a:solidFill>
                  <a:srgbClr val="FF0080"/>
                </a:solidFill>
                <a:latin typeface="Lucida Console"/>
                <a:ea typeface="Consolas" charset="0"/>
                <a:cs typeface="Lucida Console"/>
              </a:rPr>
              <a:t>0.15 + 0.85 * _</a:t>
            </a:r>
            <a:r>
              <a:rPr lang="en-US" sz="1800" dirty="0">
                <a:latin typeface="Lucida Console"/>
                <a:ea typeface="Consolas" charset="0"/>
                <a:cs typeface="Lucida Console"/>
              </a:rPr>
              <a:t>)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1800" dirty="0">
                <a:latin typeface="Lucida Console"/>
                <a:ea typeface="Consolas" charset="0"/>
                <a:cs typeface="Lucida Console"/>
              </a:rPr>
              <a:t>}</a:t>
            </a:r>
            <a:br>
              <a:rPr lang="en-US" sz="1800" dirty="0">
                <a:latin typeface="Lucida Console"/>
                <a:ea typeface="Consolas" charset="0"/>
                <a:cs typeface="Lucida Console"/>
              </a:rPr>
            </a:br>
            <a:r>
              <a:rPr lang="en-US" sz="1800" dirty="0" err="1">
                <a:latin typeface="Lucida Console"/>
                <a:ea typeface="Consolas" charset="0"/>
                <a:cs typeface="Lucida Console"/>
              </a:rPr>
              <a:t>ranks.</a:t>
            </a:r>
            <a:r>
              <a:rPr lang="en-US" sz="1800" dirty="0" err="1">
                <a:solidFill>
                  <a:srgbClr val="3366FF"/>
                </a:solidFill>
                <a:latin typeface="Lucida Console"/>
                <a:ea typeface="Consolas" charset="0"/>
                <a:cs typeface="Lucida Console"/>
              </a:rPr>
              <a:t>saveAsTextFile</a:t>
            </a:r>
            <a:r>
              <a:rPr lang="en-US" sz="1800" dirty="0">
                <a:latin typeface="Lucida Console"/>
                <a:ea typeface="Consolas" charset="0"/>
                <a:cs typeface="Lucida Console"/>
              </a:rPr>
              <a:t>(...)</a:t>
            </a:r>
          </a:p>
        </p:txBody>
      </p:sp>
    </p:spTree>
    <p:extLst>
      <p:ext uri="{BB962C8B-B14F-4D97-AF65-F5344CB8AC3E}">
        <p14:creationId xmlns:p14="http://schemas.microsoft.com/office/powerpoint/2010/main" val="11354897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4500"/>
            <a:ext cx="8229600" cy="952500"/>
          </a:xfrm>
        </p:spPr>
        <p:txBody>
          <a:bodyPr/>
          <a:lstStyle/>
          <a:p>
            <a:r>
              <a:rPr lang="en-US" dirty="0"/>
              <a:t>PageRank Performance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6551266"/>
              </p:ext>
            </p:extLst>
          </p:nvPr>
        </p:nvGraphicFramePr>
        <p:xfrm>
          <a:off x="1600201" y="1841500"/>
          <a:ext cx="5953125" cy="3524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353860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500" dirty="0"/>
              <a:t>Other Iterative Algorithms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6200" y="2159000"/>
            <a:ext cx="8839200" cy="3327157"/>
            <a:chOff x="381000" y="2183436"/>
            <a:chExt cx="8534400" cy="3048947"/>
          </a:xfrm>
        </p:grpSpPr>
        <p:graphicFrame>
          <p:nvGraphicFramePr>
            <p:cNvPr id="10" name="Chart 9"/>
            <p:cNvGraphicFramePr/>
            <p:nvPr>
              <p:extLst>
                <p:ext uri="{D42A27DB-BD31-4B8C-83A1-F6EECF244321}">
                  <p14:modId xmlns:p14="http://schemas.microsoft.com/office/powerpoint/2010/main" val="835534913"/>
                </p:ext>
              </p:extLst>
            </p:nvPr>
          </p:nvGraphicFramePr>
          <p:xfrm>
            <a:off x="381000" y="3505200"/>
            <a:ext cx="7391401" cy="116631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11" name="Chart 10"/>
            <p:cNvGraphicFramePr/>
            <p:nvPr>
              <p:extLst>
                <p:ext uri="{D42A27DB-BD31-4B8C-83A1-F6EECF244321}">
                  <p14:modId xmlns:p14="http://schemas.microsoft.com/office/powerpoint/2010/main" val="3368077321"/>
                </p:ext>
              </p:extLst>
            </p:nvPr>
          </p:nvGraphicFramePr>
          <p:xfrm>
            <a:off x="381000" y="2183436"/>
            <a:ext cx="8534400" cy="116631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2" name="TextBox 11"/>
            <p:cNvSpPr txBox="1"/>
            <p:nvPr/>
          </p:nvSpPr>
          <p:spPr>
            <a:xfrm>
              <a:off x="3612630" y="4837526"/>
              <a:ext cx="2516176" cy="3948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+mn-lt"/>
                  <a:cs typeface="Corbel"/>
                </a:rPr>
                <a:t>Time per Iteration (s)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9306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672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6" name="Vertical Tex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Spark offers a rich API to make data analytics </a:t>
            </a:r>
            <a:r>
              <a:rPr lang="en-US" i="1" dirty="0"/>
              <a:t>fast</a:t>
            </a:r>
            <a:r>
              <a:rPr lang="en-US" dirty="0"/>
              <a:t>: both fast to write and fast to run</a:t>
            </a:r>
          </a:p>
          <a:p>
            <a:r>
              <a:rPr lang="en-US" dirty="0"/>
              <a:t>Achieves 100x speedups in real applications</a:t>
            </a:r>
          </a:p>
          <a:p>
            <a:r>
              <a:rPr lang="en-US" dirty="0"/>
              <a:t>Growing community with 25+ companies contributing</a:t>
            </a:r>
          </a:p>
        </p:txBody>
      </p:sp>
    </p:spTree>
    <p:extLst>
      <p:ext uri="{BB962C8B-B14F-4D97-AF65-F5344CB8AC3E}">
        <p14:creationId xmlns:p14="http://schemas.microsoft.com/office/powerpoint/2010/main" val="17321443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3687429" cy="377163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</a:rPr>
              <a:t>Up and Running in a Few Steps</a:t>
            </a:r>
          </a:p>
          <a:p>
            <a:r>
              <a:rPr lang="en-US" dirty="0"/>
              <a:t>Download</a:t>
            </a:r>
          </a:p>
          <a:p>
            <a:r>
              <a:rPr lang="en-US" dirty="0"/>
              <a:t>Unzip</a:t>
            </a:r>
          </a:p>
          <a:p>
            <a:r>
              <a:rPr lang="en-US" dirty="0"/>
              <a:t>Shell</a:t>
            </a:r>
          </a:p>
          <a:p>
            <a:pPr marL="0" indent="0">
              <a:buNone/>
            </a:pPr>
            <a:endParaRPr lang="en-US" dirty="0">
              <a:solidFill>
                <a:srgbClr val="FF66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</a:rPr>
              <a:t>Project Resources</a:t>
            </a:r>
          </a:p>
          <a:p>
            <a:r>
              <a:rPr lang="en-US" dirty="0"/>
              <a:t>Examples on the Project Site</a:t>
            </a:r>
          </a:p>
          <a:p>
            <a:r>
              <a:rPr lang="en-US" dirty="0"/>
              <a:t>Examples in the Distribution</a:t>
            </a:r>
          </a:p>
          <a:p>
            <a:r>
              <a:rPr lang="en-US" dirty="0"/>
              <a:t>Documentation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895" y="619078"/>
            <a:ext cx="4796695" cy="5015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328012" y="4966487"/>
            <a:ext cx="38491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/>
              <a:t>http://</a:t>
            </a:r>
            <a:r>
              <a:rPr lang="en-US" sz="2000" dirty="0" err="1"/>
              <a:t>spark.incubator.apache.org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08893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8FE3F-9942-434A-B0C4-0F34CB535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 And </a:t>
            </a:r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F111D-4EBE-426D-BE01-D783F9E66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https://spark.apache.org/docs/latest/sql-programming-guide.html</a:t>
            </a:r>
          </a:p>
        </p:txBody>
      </p:sp>
    </p:spTree>
    <p:extLst>
      <p:ext uri="{BB962C8B-B14F-4D97-AF65-F5344CB8AC3E}">
        <p14:creationId xmlns:p14="http://schemas.microsoft.com/office/powerpoint/2010/main" val="16486890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82CF9-E3F7-4EF4-9C57-FEC7F4C6E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B3771-EFD1-4F18-8573-8797EDAE6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 </a:t>
            </a:r>
            <a:r>
              <a:rPr lang="en-US" i="1" dirty="0"/>
              <a:t>Dataset</a:t>
            </a:r>
            <a:r>
              <a:rPr lang="en-US" dirty="0"/>
              <a:t> is a distributed collection of data. </a:t>
            </a:r>
          </a:p>
          <a:p>
            <a:pPr lvl="1"/>
            <a:r>
              <a:rPr lang="en-US" dirty="0"/>
              <a:t>Like RDDs: Strong typing, ability to use powerful lambda functions</a:t>
            </a:r>
          </a:p>
          <a:p>
            <a:pPr lvl="1"/>
            <a:r>
              <a:rPr lang="en-US" dirty="0"/>
              <a:t>Plus the benefits of Spark SQL’s optimized execution engine. </a:t>
            </a:r>
          </a:p>
          <a:p>
            <a:pPr lvl="1"/>
            <a:r>
              <a:rPr lang="en-US" dirty="0"/>
              <a:t>A Dataset can be constructed from JVM objects and then manipulated using functional transformations (map, </a:t>
            </a:r>
            <a:r>
              <a:rPr lang="en-US" dirty="0" err="1"/>
              <a:t>flatMap</a:t>
            </a:r>
            <a:r>
              <a:rPr lang="en-US" dirty="0"/>
              <a:t>, filter, etc.). </a:t>
            </a:r>
          </a:p>
          <a:p>
            <a:pPr lvl="1"/>
            <a:r>
              <a:rPr lang="en-US" dirty="0"/>
              <a:t>The Dataset API is available in Scala and Java. </a:t>
            </a:r>
          </a:p>
          <a:p>
            <a:pPr lvl="1"/>
            <a:r>
              <a:rPr lang="en-US" dirty="0"/>
              <a:t>Python does not have the support for the Dataset API. But due to Python’s dynamic nature, many of the benefits of the Dataset API are already available </a:t>
            </a:r>
          </a:p>
          <a:p>
            <a:pPr lvl="2"/>
            <a:r>
              <a:rPr lang="en-US" dirty="0"/>
              <a:t>i.e. you can access the field of a row by name </a:t>
            </a:r>
            <a:r>
              <a:rPr lang="en-US" dirty="0" err="1"/>
              <a:t>naturallyrow.columnName</a:t>
            </a:r>
            <a:r>
              <a:rPr lang="en-US" dirty="0"/>
              <a:t>). </a:t>
            </a:r>
          </a:p>
          <a:p>
            <a:pPr lvl="1"/>
            <a:r>
              <a:rPr lang="en-US" dirty="0"/>
              <a:t>The case for R is similar to Python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5375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83D07-8A9A-4130-BDD0-E630B306D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DataSets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89216-06DA-45F2-8838-850399EDC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Datasets are similar to RDDs, however, instead of using Java serialization or </a:t>
            </a:r>
            <a:r>
              <a:rPr lang="en-US" dirty="0" err="1"/>
              <a:t>Kryo</a:t>
            </a:r>
            <a:r>
              <a:rPr lang="en-US" dirty="0"/>
              <a:t> </a:t>
            </a:r>
            <a:r>
              <a:rPr lang="en-US" b="1" dirty="0"/>
              <a:t>they use a specialized </a:t>
            </a:r>
            <a:r>
              <a:rPr lang="en-US" b="1" dirty="0">
                <a:hlinkClick r:id="rId2"/>
              </a:rPr>
              <a:t>Encoder</a:t>
            </a:r>
            <a:r>
              <a:rPr lang="en-US" b="1" dirty="0"/>
              <a:t> to serialize the objects for processing or transmitting over the network. </a:t>
            </a:r>
          </a:p>
          <a:p>
            <a:endParaRPr lang="en-US" dirty="0"/>
          </a:p>
          <a:p>
            <a:r>
              <a:rPr lang="en-US" dirty="0"/>
              <a:t>While both encoders and standard serialization are responsible for turning an object into bytes, encoders are code generated dynamically and use a format that </a:t>
            </a:r>
            <a:r>
              <a:rPr lang="en-US" b="1" dirty="0"/>
              <a:t>allows Spark to perform many operations like filtering, sorting and hashing without deserializing the bytes back into </a:t>
            </a:r>
            <a:r>
              <a:rPr lang="en-US" b="1"/>
              <a:t>an object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Data sets also expose more internals to query planning (expressions, fields,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534647-B80A-4E1A-9990-3DCBFEAD3F05}"/>
              </a:ext>
            </a:extLst>
          </p:cNvPr>
          <p:cNvSpPr/>
          <p:nvPr/>
        </p:nvSpPr>
        <p:spPr>
          <a:xfrm>
            <a:off x="101259" y="5253335"/>
            <a:ext cx="79196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https://spark.apache.org/docs/latest/sql-getting-started.html#creating-datasets</a:t>
            </a:r>
          </a:p>
        </p:txBody>
      </p:sp>
    </p:spTree>
    <p:extLst>
      <p:ext uri="{BB962C8B-B14F-4D97-AF65-F5344CB8AC3E}">
        <p14:creationId xmlns:p14="http://schemas.microsoft.com/office/powerpoint/2010/main" val="3414351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Concept: RDD’s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1840" y="2266065"/>
            <a:ext cx="5178038" cy="349780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300" b="1" dirty="0">
                <a:solidFill>
                  <a:srgbClr val="FF6600"/>
                </a:solidFill>
              </a:rPr>
              <a:t>Resilient Distributed Datasets</a:t>
            </a:r>
          </a:p>
          <a:p>
            <a:r>
              <a:rPr lang="en-US" dirty="0"/>
              <a:t>Collections of objects spread across a cluster, stored in RAM or on Disk</a:t>
            </a:r>
          </a:p>
          <a:p>
            <a:r>
              <a:rPr lang="en-US" dirty="0"/>
              <a:t>Built through parallel transformations</a:t>
            </a:r>
          </a:p>
          <a:p>
            <a:r>
              <a:rPr lang="en-US" dirty="0"/>
              <a:t>Automatically rebuilt on failure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749451" y="2278737"/>
            <a:ext cx="3350151" cy="349780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300" b="1" dirty="0">
                <a:solidFill>
                  <a:srgbClr val="FF6600"/>
                </a:solidFill>
              </a:rPr>
              <a:t>Operations</a:t>
            </a:r>
          </a:p>
          <a:p>
            <a:r>
              <a:rPr lang="en-US" dirty="0"/>
              <a:t>Transformations</a:t>
            </a:r>
            <a:br>
              <a:rPr lang="en-US" dirty="0"/>
            </a:br>
            <a:r>
              <a:rPr lang="en-US" dirty="0"/>
              <a:t>(e.g. map, filter, </a:t>
            </a:r>
            <a:r>
              <a:rPr lang="en-US" dirty="0" err="1"/>
              <a:t>groupBy</a:t>
            </a:r>
            <a:r>
              <a:rPr lang="en-US" dirty="0"/>
              <a:t>)</a:t>
            </a:r>
          </a:p>
          <a:p>
            <a:r>
              <a:rPr lang="en-US" dirty="0"/>
              <a:t>Actions</a:t>
            </a:r>
            <a:br>
              <a:rPr lang="en-US" dirty="0"/>
            </a:br>
            <a:r>
              <a:rPr lang="en-US" dirty="0"/>
              <a:t>(e.g. count, collect, save)</a:t>
            </a:r>
          </a:p>
        </p:txBody>
      </p:sp>
      <p:sp>
        <p:nvSpPr>
          <p:cNvPr id="9" name="Rectangle 8"/>
          <p:cNvSpPr/>
          <p:nvPr/>
        </p:nvSpPr>
        <p:spPr>
          <a:xfrm>
            <a:off x="656923" y="1120306"/>
            <a:ext cx="779548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Helvetica Neue Light"/>
                <a:cs typeface="Helvetica Neue Light"/>
              </a:rPr>
              <a:t>Write programs in terms of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Helvetica Neue Light"/>
                <a:cs typeface="Helvetica Neue Light"/>
              </a:rPr>
              <a:t>operations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Helvetica Neue Light"/>
                <a:cs typeface="Helvetica Neue Light"/>
              </a:rPr>
              <a:t>on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Helvetica Neue Light"/>
                <a:cs typeface="Helvetica Neue Light"/>
              </a:rPr>
              <a:t>distributed datasets</a:t>
            </a:r>
          </a:p>
        </p:txBody>
      </p:sp>
    </p:spTree>
    <p:extLst>
      <p:ext uri="{BB962C8B-B14F-4D97-AF65-F5344CB8AC3E}">
        <p14:creationId xmlns:p14="http://schemas.microsoft.com/office/powerpoint/2010/main" val="2392043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888B6-2DB4-4CFD-BAAC-B4090189C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6D217-10A1-488A-A703-62B1AB08F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code here:</a:t>
            </a:r>
          </a:p>
          <a:p>
            <a:pPr lvl="1"/>
            <a:r>
              <a:rPr lang="en-US" dirty="0"/>
              <a:t>https://spark.apache.org/docs/latest/sql-getting-started.html#creating-datasets</a:t>
            </a:r>
          </a:p>
        </p:txBody>
      </p:sp>
    </p:spTree>
    <p:extLst>
      <p:ext uri="{BB962C8B-B14F-4D97-AF65-F5344CB8AC3E}">
        <p14:creationId xmlns:p14="http://schemas.microsoft.com/office/powerpoint/2010/main" val="39770593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ADCBE-C0B0-488A-9F3B-61BFD8471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EFFF9-47C8-40D0-9B8D-0AA1BAA62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 </a:t>
            </a:r>
            <a:r>
              <a:rPr lang="en-US" i="1" dirty="0" err="1"/>
              <a:t>DataFrame</a:t>
            </a:r>
            <a:r>
              <a:rPr lang="en-US" dirty="0"/>
              <a:t> is a </a:t>
            </a:r>
            <a:r>
              <a:rPr lang="en-US" i="1" dirty="0"/>
              <a:t>Dataset</a:t>
            </a:r>
            <a:r>
              <a:rPr lang="en-US" dirty="0"/>
              <a:t> organized into named columns. </a:t>
            </a:r>
          </a:p>
          <a:p>
            <a:pPr lvl="1"/>
            <a:r>
              <a:rPr lang="en-US" dirty="0"/>
              <a:t>It is conceptually equivalent to a table in a relational database or a data frame in R/Python, but with richer optimizations under the hood. </a:t>
            </a:r>
          </a:p>
          <a:p>
            <a:r>
              <a:rPr lang="en-US" dirty="0" err="1"/>
              <a:t>DataFrames</a:t>
            </a:r>
            <a:r>
              <a:rPr lang="en-US" dirty="0"/>
              <a:t> can be constructed from a wide array of sources such as: structured data files, tables in Hive, external databases, or existing RDDs. </a:t>
            </a:r>
          </a:p>
          <a:p>
            <a:r>
              <a:rPr lang="en-US" dirty="0"/>
              <a:t>The </a:t>
            </a:r>
            <a:r>
              <a:rPr lang="en-US" dirty="0" err="1"/>
              <a:t>DataFrame</a:t>
            </a:r>
            <a:r>
              <a:rPr lang="en-US" dirty="0"/>
              <a:t> API is available in Scala, Java, Python, and R. </a:t>
            </a:r>
          </a:p>
          <a:p>
            <a:pPr lvl="1"/>
            <a:r>
              <a:rPr lang="en-US" dirty="0"/>
              <a:t>In Scala and Java, a </a:t>
            </a:r>
            <a:r>
              <a:rPr lang="en-US" dirty="0" err="1"/>
              <a:t>DataFrame</a:t>
            </a:r>
            <a:r>
              <a:rPr lang="en-US" dirty="0"/>
              <a:t> is represented by a Dataset 	of Rows. </a:t>
            </a:r>
          </a:p>
          <a:p>
            <a:pPr lvl="1"/>
            <a:r>
              <a:rPr lang="en-US" dirty="0"/>
              <a:t>In the Scala API, </a:t>
            </a:r>
            <a:r>
              <a:rPr lang="en-US" dirty="0" err="1"/>
              <a:t>DataFrameis</a:t>
            </a:r>
            <a:r>
              <a:rPr lang="en-US" dirty="0"/>
              <a:t> simply a type alias of Dataset[Row]. </a:t>
            </a:r>
          </a:p>
          <a:p>
            <a:pPr lvl="1"/>
            <a:r>
              <a:rPr lang="en-US" dirty="0"/>
              <a:t>While, in Java API, users need to use Dataset&lt;Row&gt; to represent a 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2044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53E06-4D29-4C4D-981B-519861031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678F7-64CA-4083-A17B-BA38EDBB0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org.apache.spark.sql.Dataset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org.apache.spark.sql.Row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Dataset&lt;Row&gt; df = </a:t>
            </a:r>
            <a:r>
              <a:rPr lang="en-US" dirty="0" err="1"/>
              <a:t>spark.read</a:t>
            </a:r>
            <a:r>
              <a:rPr lang="en-US" dirty="0"/>
              <a:t>().json("examples/</a:t>
            </a:r>
            <a:r>
              <a:rPr lang="en-US" dirty="0" err="1"/>
              <a:t>src</a:t>
            </a:r>
            <a:r>
              <a:rPr lang="en-US" dirty="0"/>
              <a:t>/main/resources/</a:t>
            </a:r>
            <a:r>
              <a:rPr lang="en-US" dirty="0" err="1"/>
              <a:t>people.json</a:t>
            </a:r>
            <a:r>
              <a:rPr lang="en-US" dirty="0"/>
              <a:t>");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Displays the content of the </a:t>
            </a:r>
            <a:r>
              <a:rPr lang="en-US" dirty="0" err="1"/>
              <a:t>DataFrame</a:t>
            </a:r>
            <a:r>
              <a:rPr lang="en-US" dirty="0"/>
              <a:t> to </a:t>
            </a:r>
            <a:r>
              <a:rPr lang="en-US" dirty="0" err="1"/>
              <a:t>stdout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df.show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// +----+-------+</a:t>
            </a:r>
          </a:p>
          <a:p>
            <a:pPr marL="0" indent="0">
              <a:buNone/>
            </a:pPr>
            <a:r>
              <a:rPr lang="en-US" dirty="0"/>
              <a:t>// | age|   name|</a:t>
            </a:r>
          </a:p>
          <a:p>
            <a:pPr marL="0" indent="0">
              <a:buNone/>
            </a:pPr>
            <a:r>
              <a:rPr lang="en-US" dirty="0"/>
              <a:t>// +----+-------+</a:t>
            </a:r>
          </a:p>
          <a:p>
            <a:pPr marL="0" indent="0">
              <a:buNone/>
            </a:pPr>
            <a:r>
              <a:rPr lang="en-US" dirty="0"/>
              <a:t>// |</a:t>
            </a:r>
            <a:r>
              <a:rPr lang="en-US" dirty="0" err="1"/>
              <a:t>null|Michael</a:t>
            </a:r>
            <a:r>
              <a:rPr lang="en-US" dirty="0"/>
              <a:t>|</a:t>
            </a:r>
          </a:p>
          <a:p>
            <a:pPr marL="0" indent="0">
              <a:buNone/>
            </a:pPr>
            <a:r>
              <a:rPr lang="en-US" dirty="0"/>
              <a:t>// |  30|   Andy|</a:t>
            </a:r>
          </a:p>
          <a:p>
            <a:pPr marL="0" indent="0">
              <a:buNone/>
            </a:pPr>
            <a:r>
              <a:rPr lang="en-US" dirty="0"/>
              <a:t>// |  19| Justin|</a:t>
            </a:r>
          </a:p>
          <a:p>
            <a:pPr marL="0" indent="0">
              <a:buNone/>
            </a:pPr>
            <a:r>
              <a:rPr lang="en-US" dirty="0"/>
              <a:t>// +----+-------+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E301D2-EE89-4C7F-AEF7-0D374042D297}"/>
              </a:ext>
            </a:extLst>
          </p:cNvPr>
          <p:cNvSpPr/>
          <p:nvPr/>
        </p:nvSpPr>
        <p:spPr>
          <a:xfrm>
            <a:off x="0" y="5253335"/>
            <a:ext cx="79411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https://spark.apache.org/docs/latest/sql-getting-started.html#creating-dataframes</a:t>
            </a:r>
          </a:p>
        </p:txBody>
      </p:sp>
    </p:spTree>
    <p:extLst>
      <p:ext uri="{BB962C8B-B14F-4D97-AF65-F5344CB8AC3E}">
        <p14:creationId xmlns:p14="http://schemas.microsoft.com/office/powerpoint/2010/main" val="13944645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53E06-4D29-4C4D-981B-519861031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678F7-64CA-4083-A17B-BA38EDBB0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org.apache.spark.sql.Dataset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org.apache.spark.sql.Row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Dataset&lt;Row&gt; df = </a:t>
            </a:r>
            <a:r>
              <a:rPr lang="en-US" dirty="0" err="1"/>
              <a:t>spark.read</a:t>
            </a:r>
            <a:r>
              <a:rPr lang="en-US" dirty="0"/>
              <a:t>().json("examples/</a:t>
            </a:r>
            <a:r>
              <a:rPr lang="en-US" dirty="0" err="1"/>
              <a:t>src</a:t>
            </a:r>
            <a:r>
              <a:rPr lang="en-US" dirty="0"/>
              <a:t>/main/resources/</a:t>
            </a:r>
            <a:r>
              <a:rPr lang="en-US" dirty="0" err="1"/>
              <a:t>people.json</a:t>
            </a:r>
            <a:r>
              <a:rPr lang="en-US" dirty="0"/>
              <a:t>");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Displays the content of the </a:t>
            </a:r>
            <a:r>
              <a:rPr lang="en-US" dirty="0" err="1"/>
              <a:t>DataFrame</a:t>
            </a:r>
            <a:r>
              <a:rPr lang="en-US" dirty="0"/>
              <a:t> to </a:t>
            </a:r>
            <a:r>
              <a:rPr lang="en-US" dirty="0" err="1"/>
              <a:t>stdout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df.show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// +----+-------+</a:t>
            </a:r>
          </a:p>
          <a:p>
            <a:pPr marL="0" indent="0">
              <a:buNone/>
            </a:pPr>
            <a:r>
              <a:rPr lang="en-US" dirty="0"/>
              <a:t>// | age|   name|</a:t>
            </a:r>
          </a:p>
          <a:p>
            <a:pPr marL="0" indent="0">
              <a:buNone/>
            </a:pPr>
            <a:r>
              <a:rPr lang="en-US" dirty="0"/>
              <a:t>// +----+-------+</a:t>
            </a:r>
          </a:p>
          <a:p>
            <a:pPr marL="0" indent="0">
              <a:buNone/>
            </a:pPr>
            <a:r>
              <a:rPr lang="en-US" dirty="0"/>
              <a:t>// |</a:t>
            </a:r>
            <a:r>
              <a:rPr lang="en-US" dirty="0" err="1"/>
              <a:t>null|Michael</a:t>
            </a:r>
            <a:r>
              <a:rPr lang="en-US" dirty="0"/>
              <a:t>|</a:t>
            </a:r>
          </a:p>
          <a:p>
            <a:pPr marL="0" indent="0">
              <a:buNone/>
            </a:pPr>
            <a:r>
              <a:rPr lang="en-US" dirty="0"/>
              <a:t>// |  30|   Andy|</a:t>
            </a:r>
          </a:p>
          <a:p>
            <a:pPr marL="0" indent="0">
              <a:buNone/>
            </a:pPr>
            <a:r>
              <a:rPr lang="en-US" dirty="0"/>
              <a:t>// |  19| Justin|</a:t>
            </a:r>
          </a:p>
          <a:p>
            <a:pPr marL="0" indent="0">
              <a:buNone/>
            </a:pPr>
            <a:r>
              <a:rPr lang="en-US" dirty="0"/>
              <a:t>// +----+-------+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E301D2-EE89-4C7F-AEF7-0D374042D297}"/>
              </a:ext>
            </a:extLst>
          </p:cNvPr>
          <p:cNvSpPr/>
          <p:nvPr/>
        </p:nvSpPr>
        <p:spPr>
          <a:xfrm>
            <a:off x="0" y="5253335"/>
            <a:ext cx="79411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https://spark.apache.org/docs/latest/sql-getting-started.html#creating-dataframes</a:t>
            </a:r>
          </a:p>
        </p:txBody>
      </p:sp>
    </p:spTree>
    <p:extLst>
      <p:ext uri="{BB962C8B-B14F-4D97-AF65-F5344CB8AC3E}">
        <p14:creationId xmlns:p14="http://schemas.microsoft.com/office/powerpoint/2010/main" val="13291830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07391-35BD-45DE-9FA8-93A0BE77F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RDDs or </a:t>
            </a:r>
            <a:br>
              <a:rPr lang="en-US" dirty="0"/>
            </a:br>
            <a:r>
              <a:rPr lang="en-US" dirty="0"/>
              <a:t>Datasets and </a:t>
            </a:r>
            <a:r>
              <a:rPr lang="en-US" dirty="0" err="1"/>
              <a:t>Dataframes</a:t>
            </a:r>
            <a:r>
              <a:rPr lang="en-US" dirty="0"/>
              <a:t>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B171E-FD0F-4379-91D4-D898B18F5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Probably Datasets and </a:t>
            </a:r>
            <a:r>
              <a:rPr lang="en-US" dirty="0" err="1"/>
              <a:t>Dataframes</a:t>
            </a:r>
            <a:endParaRPr lang="en-US" dirty="0"/>
          </a:p>
          <a:p>
            <a:r>
              <a:rPr lang="en-US" dirty="0"/>
              <a:t>Finer grained expressiveness allows more fully decoupled DAG for scheduler</a:t>
            </a:r>
          </a:p>
          <a:p>
            <a:pPr lvl="1"/>
            <a:r>
              <a:rPr lang="en-US" dirty="0"/>
              <a:t>This means more opportunities for parallelism. </a:t>
            </a:r>
          </a:p>
        </p:txBody>
      </p:sp>
    </p:spTree>
    <p:extLst>
      <p:ext uri="{BB962C8B-B14F-4D97-AF65-F5344CB8AC3E}">
        <p14:creationId xmlns:p14="http://schemas.microsoft.com/office/powerpoint/2010/main" val="124272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7753"/>
            <a:ext cx="8229600" cy="952500"/>
          </a:xfrm>
        </p:spPr>
        <p:txBody>
          <a:bodyPr>
            <a:normAutofit fontScale="90000"/>
          </a:bodyPr>
          <a:lstStyle/>
          <a:p>
            <a:r>
              <a:rPr lang="en-US" sz="5700" dirty="0"/>
              <a:t>Example: </a:t>
            </a:r>
            <a:r>
              <a:rPr lang="en-US" sz="5700" b="0" dirty="0"/>
              <a:t>Log Mining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3320"/>
            <a:ext cx="8229600" cy="1143000"/>
          </a:xfrm>
        </p:spPr>
        <p:txBody>
          <a:bodyPr>
            <a:normAutofit/>
          </a:bodyPr>
          <a:lstStyle/>
          <a:p>
            <a:pPr marL="0" algn="ctr">
              <a:buNone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Load error messages from a log into memory, then interactively search for various patterns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8405" y="2280368"/>
            <a:ext cx="7713432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dirty="0">
                <a:latin typeface="Lucida Console"/>
                <a:cs typeface="Lucida Console"/>
              </a:rPr>
              <a:t>lines = </a:t>
            </a:r>
            <a:r>
              <a:rPr lang="en-US" sz="1400" dirty="0" err="1">
                <a:latin typeface="Lucida Console"/>
                <a:cs typeface="Lucida Console"/>
              </a:rPr>
              <a:t>spark.textFile(</a:t>
            </a:r>
            <a:r>
              <a:rPr lang="en-US" sz="1400" dirty="0" err="1">
                <a:solidFill>
                  <a:srgbClr val="000090"/>
                </a:solidFill>
                <a:latin typeface="Lucida Console"/>
                <a:cs typeface="Lucida Console"/>
              </a:rPr>
              <a:t>“hdfs</a:t>
            </a:r>
            <a:r>
              <a:rPr lang="en-US" sz="1400" dirty="0">
                <a:solidFill>
                  <a:srgbClr val="000090"/>
                </a:solidFill>
                <a:latin typeface="Lucida Console"/>
                <a:cs typeface="Lucida Console"/>
              </a:rPr>
              <a:t>://...”</a:t>
            </a:r>
            <a:r>
              <a:rPr lang="en-US" sz="1400" dirty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400" dirty="0">
                <a:latin typeface="Lucida Console"/>
                <a:cs typeface="Lucida Console"/>
              </a:rPr>
              <a:t>errors = </a:t>
            </a:r>
            <a:r>
              <a:rPr lang="en-US" sz="1400" dirty="0" err="1">
                <a:latin typeface="Lucida Console"/>
                <a:cs typeface="Lucida Console"/>
              </a:rPr>
              <a:t>lines.</a:t>
            </a:r>
            <a:r>
              <a:rPr lang="en-US" sz="1400" dirty="0" err="1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400" dirty="0">
                <a:latin typeface="Lucida Console"/>
                <a:cs typeface="Lucida Console"/>
              </a:rPr>
              <a:t>(</a:t>
            </a:r>
            <a:r>
              <a:rPr lang="en-US" sz="1400" dirty="0">
                <a:solidFill>
                  <a:srgbClr val="FF0080"/>
                </a:solidFill>
                <a:latin typeface="Lucida Console"/>
                <a:cs typeface="Lucida Console"/>
              </a:rPr>
              <a:t>lambda s: </a:t>
            </a:r>
            <a:r>
              <a:rPr lang="en-US" sz="1400" dirty="0" err="1">
                <a:solidFill>
                  <a:srgbClr val="FF0080"/>
                </a:solidFill>
                <a:latin typeface="Lucida Console"/>
                <a:cs typeface="Lucida Console"/>
              </a:rPr>
              <a:t>s.startswith</a:t>
            </a:r>
            <a:r>
              <a:rPr lang="en-US" sz="1400" dirty="0">
                <a:solidFill>
                  <a:srgbClr val="FF0080"/>
                </a:solidFill>
                <a:latin typeface="Lucida Console"/>
                <a:cs typeface="Lucida Console"/>
              </a:rPr>
              <a:t>(“ERROR”)</a:t>
            </a:r>
            <a:r>
              <a:rPr lang="en-US" sz="1400" dirty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400" dirty="0">
                <a:latin typeface="Lucida Console"/>
                <a:cs typeface="Lucida Console"/>
              </a:rPr>
              <a:t>messages = </a:t>
            </a:r>
            <a:r>
              <a:rPr lang="en-US" sz="1400" dirty="0" err="1">
                <a:latin typeface="Lucida Console"/>
                <a:cs typeface="Lucida Console"/>
              </a:rPr>
              <a:t>errors.</a:t>
            </a:r>
            <a:r>
              <a:rPr lang="en-US" sz="1400" dirty="0" err="1">
                <a:solidFill>
                  <a:srgbClr val="3366FF"/>
                </a:solidFill>
                <a:latin typeface="Lucida Console"/>
                <a:cs typeface="Lucida Console"/>
              </a:rPr>
              <a:t>map</a:t>
            </a:r>
            <a:r>
              <a:rPr lang="en-US" sz="1400" dirty="0">
                <a:latin typeface="Lucida Console"/>
                <a:cs typeface="Lucida Console"/>
              </a:rPr>
              <a:t>(</a:t>
            </a:r>
            <a:r>
              <a:rPr lang="en-US" sz="1400" dirty="0">
                <a:solidFill>
                  <a:srgbClr val="FF0080"/>
                </a:solidFill>
                <a:latin typeface="Lucida Console"/>
                <a:cs typeface="Lucida Console"/>
              </a:rPr>
              <a:t>lambda s: </a:t>
            </a:r>
            <a:r>
              <a:rPr lang="en-US" sz="1400" dirty="0" err="1">
                <a:solidFill>
                  <a:srgbClr val="FF0080"/>
                </a:solidFill>
                <a:latin typeface="Lucida Console"/>
                <a:cs typeface="Lucida Console"/>
              </a:rPr>
              <a:t>s.split</a:t>
            </a:r>
            <a:r>
              <a:rPr lang="en-US" sz="1400" dirty="0">
                <a:solidFill>
                  <a:srgbClr val="FF0080"/>
                </a:solidFill>
                <a:latin typeface="Lucida Console"/>
                <a:cs typeface="Lucida Console"/>
              </a:rPr>
              <a:t>(“\t”)[2]</a:t>
            </a:r>
            <a:r>
              <a:rPr lang="en-US" sz="1400" dirty="0">
                <a:latin typeface="Lucida Console"/>
                <a:cs typeface="Lucida Console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400" dirty="0" err="1">
                <a:latin typeface="Lucida Console"/>
                <a:cs typeface="Lucida Console"/>
              </a:rPr>
              <a:t>messages.</a:t>
            </a:r>
            <a:r>
              <a:rPr lang="en-US" sz="1400" dirty="0" err="1">
                <a:solidFill>
                  <a:srgbClr val="3366FF"/>
                </a:solidFill>
                <a:latin typeface="Lucida Console"/>
                <a:cs typeface="Lucida Console"/>
              </a:rPr>
              <a:t>cache</a:t>
            </a:r>
            <a:r>
              <a:rPr lang="en-US" sz="1400" dirty="0">
                <a:latin typeface="Lucida Console"/>
                <a:cs typeface="Lucida Console"/>
              </a:rPr>
              <a:t>()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5836330" y="2313243"/>
            <a:ext cx="3071090" cy="3209535"/>
            <a:chOff x="5615710" y="2743323"/>
            <a:chExt cx="3071090" cy="385144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23729" y="3493655"/>
              <a:ext cx="1128236" cy="112823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8564" y="2743323"/>
              <a:ext cx="1128236" cy="112823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67600" y="4800600"/>
              <a:ext cx="1128236" cy="1128236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15710" y="5466529"/>
              <a:ext cx="1128236" cy="1128236"/>
            </a:xfrm>
            <a:prstGeom prst="rect">
              <a:avLst/>
            </a:prstGeom>
          </p:spPr>
        </p:pic>
      </p:grpSp>
      <p:sp>
        <p:nvSpPr>
          <p:cNvPr id="19" name="Rectangle 18"/>
          <p:cNvSpPr/>
          <p:nvPr/>
        </p:nvSpPr>
        <p:spPr>
          <a:xfrm>
            <a:off x="7864670" y="2814661"/>
            <a:ext cx="791061" cy="26716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/>
              <a:t>Block 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746907" y="4522980"/>
            <a:ext cx="819727" cy="26716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/>
              <a:t>Block 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900985" y="5074379"/>
            <a:ext cx="806782" cy="26716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/>
              <a:t>Block 3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6240421" y="2562434"/>
            <a:ext cx="1577109" cy="1979788"/>
            <a:chOff x="6019801" y="3042352"/>
            <a:chExt cx="1577109" cy="2375746"/>
          </a:xfrm>
        </p:grpSpPr>
        <p:cxnSp>
          <p:nvCxnSpPr>
            <p:cNvPr id="28" name="Straight Arrow Connector 27"/>
            <p:cNvCxnSpPr/>
            <p:nvPr/>
          </p:nvCxnSpPr>
          <p:spPr>
            <a:xfrm flipV="1">
              <a:off x="6518519" y="3042352"/>
              <a:ext cx="1078391" cy="600181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6415567" y="3665623"/>
              <a:ext cx="1142135" cy="1097665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rot="5400000">
              <a:off x="5341447" y="4343977"/>
              <a:ext cx="1752475" cy="395767"/>
            </a:xfrm>
            <a:prstGeom prst="straightConnector1">
              <a:avLst/>
            </a:prstGeom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5859421" y="2283418"/>
            <a:ext cx="2860965" cy="2562785"/>
            <a:chOff x="5638800" y="2707533"/>
            <a:chExt cx="2860965" cy="3075342"/>
          </a:xfrm>
        </p:grpSpPr>
        <p:sp>
          <p:nvSpPr>
            <p:cNvPr id="15" name="Rounded Rectangle 14"/>
            <p:cNvSpPr/>
            <p:nvPr/>
          </p:nvSpPr>
          <p:spPr>
            <a:xfrm>
              <a:off x="7585365" y="2707533"/>
              <a:ext cx="914400" cy="357908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800" dirty="0"/>
                <a:t>Worker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638800" y="5424967"/>
              <a:ext cx="914400" cy="357908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800" dirty="0"/>
                <a:t>Worker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7493956" y="4763289"/>
              <a:ext cx="914400" cy="357908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800" dirty="0"/>
                <a:t>Worker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946819" y="3452092"/>
              <a:ext cx="914400" cy="357908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  <a:headEnd type="none" w="med" len="med"/>
              <a:tailEnd type="none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Driver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578407" y="3795959"/>
            <a:ext cx="6386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400" dirty="0" err="1">
                <a:latin typeface="Lucida Console"/>
                <a:cs typeface="Lucida Console"/>
              </a:rPr>
              <a:t>messages.</a:t>
            </a:r>
            <a:r>
              <a:rPr lang="en-US" sz="1400" dirty="0" err="1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400" dirty="0">
                <a:latin typeface="Lucida Console"/>
                <a:cs typeface="Lucida Console"/>
              </a:rPr>
              <a:t>(</a:t>
            </a:r>
            <a:r>
              <a:rPr lang="en-US" sz="1400" dirty="0">
                <a:solidFill>
                  <a:srgbClr val="FF0080"/>
                </a:solidFill>
                <a:latin typeface="Lucida Console"/>
                <a:cs typeface="Lucida Console"/>
              </a:rPr>
              <a:t>lambda s: “</a:t>
            </a:r>
            <a:r>
              <a:rPr lang="en-US" sz="1400" dirty="0" err="1">
                <a:solidFill>
                  <a:srgbClr val="FF0080"/>
                </a:solidFill>
                <a:latin typeface="Lucida Console"/>
                <a:cs typeface="Lucida Console"/>
              </a:rPr>
              <a:t>mysql</a:t>
            </a:r>
            <a:r>
              <a:rPr lang="en-US" sz="1400" dirty="0">
                <a:solidFill>
                  <a:srgbClr val="FF0080"/>
                </a:solidFill>
                <a:latin typeface="Lucida Console"/>
                <a:cs typeface="Lucida Console"/>
              </a:rPr>
              <a:t>” in s</a:t>
            </a:r>
            <a:r>
              <a:rPr lang="en-US" sz="1400" dirty="0">
                <a:latin typeface="Lucida Console"/>
                <a:cs typeface="Lucida Console"/>
              </a:rPr>
              <a:t>).</a:t>
            </a:r>
            <a:r>
              <a:rPr lang="en-US" sz="1400" dirty="0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  <a:r>
              <a:rPr lang="en-US" sz="1400" dirty="0">
                <a:latin typeface="Lucida Console"/>
                <a:cs typeface="Lucida Console"/>
              </a:rPr>
              <a:t>()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rot="5400000" flipH="1" flipV="1">
            <a:off x="5657760" y="3712834"/>
            <a:ext cx="1308485" cy="33712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10800000">
            <a:off x="6963171" y="3227156"/>
            <a:ext cx="958269" cy="754302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10800000" flipV="1">
            <a:off x="6884656" y="2478621"/>
            <a:ext cx="909784" cy="411788"/>
          </a:xfrm>
          <a:prstGeom prst="straightConnector1">
            <a:avLst/>
          </a:prstGeom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78406" y="4065950"/>
            <a:ext cx="6386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400" dirty="0" err="1">
                <a:latin typeface="Lucida Console"/>
                <a:cs typeface="Lucida Console"/>
              </a:rPr>
              <a:t>messages.</a:t>
            </a:r>
            <a:r>
              <a:rPr lang="en-US" sz="1400" dirty="0" err="1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400" dirty="0">
                <a:latin typeface="Lucida Console"/>
                <a:cs typeface="Lucida Console"/>
              </a:rPr>
              <a:t>(</a:t>
            </a:r>
            <a:r>
              <a:rPr lang="en-US" sz="1400" dirty="0">
                <a:solidFill>
                  <a:srgbClr val="FF0080"/>
                </a:solidFill>
                <a:latin typeface="Lucida Console"/>
                <a:cs typeface="Lucida Console"/>
              </a:rPr>
              <a:t>lambda s: “</a:t>
            </a:r>
            <a:r>
              <a:rPr lang="en-US" sz="1400" dirty="0" err="1">
                <a:solidFill>
                  <a:srgbClr val="FF0080"/>
                </a:solidFill>
                <a:latin typeface="Lucida Console"/>
                <a:cs typeface="Lucida Console"/>
              </a:rPr>
              <a:t>php</a:t>
            </a:r>
            <a:r>
              <a:rPr lang="en-US" sz="1400" dirty="0">
                <a:solidFill>
                  <a:srgbClr val="FF0080"/>
                </a:solidFill>
                <a:latin typeface="Lucida Console"/>
                <a:cs typeface="Lucida Console"/>
              </a:rPr>
              <a:t>” in s</a:t>
            </a:r>
            <a:r>
              <a:rPr lang="en-US" sz="1400" dirty="0">
                <a:latin typeface="Lucida Console"/>
                <a:cs typeface="Lucida Console"/>
              </a:rPr>
              <a:t>).</a:t>
            </a:r>
            <a:r>
              <a:rPr lang="en-US" sz="1400" dirty="0">
                <a:solidFill>
                  <a:srgbClr val="3366FF"/>
                </a:solidFill>
                <a:latin typeface="Lucida Console"/>
                <a:cs typeface="Lucida Console"/>
              </a:rPr>
              <a:t>count</a:t>
            </a:r>
            <a:r>
              <a:rPr lang="en-US" sz="1400" dirty="0">
                <a:latin typeface="Lucida Console"/>
                <a:cs typeface="Lucida Console"/>
              </a:rPr>
              <a:t>()</a:t>
            </a:r>
            <a:endParaRPr lang="en-US" sz="1400" dirty="0">
              <a:solidFill>
                <a:srgbClr val="3366FF"/>
              </a:solidFill>
              <a:latin typeface="Lucida Console"/>
              <a:cs typeface="Lucida Console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78406" y="4380536"/>
            <a:ext cx="6386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1400" dirty="0">
                <a:latin typeface="Lucida Console"/>
                <a:cs typeface="Lucida Console"/>
              </a:rPr>
              <a:t>. . .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218435" y="2729512"/>
            <a:ext cx="60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  <a:cs typeface="Avenir Light"/>
              </a:rPr>
              <a:t>tasks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865602" y="2313140"/>
            <a:ext cx="742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  <a:cs typeface="Avenir Light"/>
              </a:rPr>
              <a:t>results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248895" y="2068761"/>
            <a:ext cx="777240" cy="26716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/>
              <a:t>Cache 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184240" y="3796527"/>
            <a:ext cx="777240" cy="26716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/>
              <a:t>Cache 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332350" y="4328581"/>
            <a:ext cx="777240" cy="26716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headEnd type="none" w="med" len="med"/>
            <a:tailEnd type="none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/>
              <a:t>Cache 3</a:t>
            </a:r>
          </a:p>
        </p:txBody>
      </p:sp>
      <p:sp>
        <p:nvSpPr>
          <p:cNvPr id="70" name="Rectangular Callout 69"/>
          <p:cNvSpPr/>
          <p:nvPr/>
        </p:nvSpPr>
        <p:spPr>
          <a:xfrm>
            <a:off x="1524879" y="1931511"/>
            <a:ext cx="1256784" cy="259773"/>
          </a:xfrm>
          <a:prstGeom prst="wedgeRectCallout">
            <a:avLst>
              <a:gd name="adj1" fmla="val -77687"/>
              <a:gd name="adj2" fmla="val 131385"/>
            </a:avLst>
          </a:prstGeom>
          <a:solidFill>
            <a:schemeClr val="bg1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6600"/>
                </a:solidFill>
              </a:rPr>
              <a:t>Base RDD</a:t>
            </a:r>
          </a:p>
        </p:txBody>
      </p:sp>
      <p:sp>
        <p:nvSpPr>
          <p:cNvPr id="71" name="Rectangular Callout 70"/>
          <p:cNvSpPr/>
          <p:nvPr/>
        </p:nvSpPr>
        <p:spPr>
          <a:xfrm>
            <a:off x="1792847" y="1962504"/>
            <a:ext cx="1977632" cy="259773"/>
          </a:xfrm>
          <a:prstGeom prst="wedgeRectCallout">
            <a:avLst>
              <a:gd name="adj1" fmla="val -77221"/>
              <a:gd name="adj2" fmla="val 213974"/>
            </a:avLst>
          </a:prstGeom>
          <a:solidFill>
            <a:schemeClr val="bg1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6600"/>
                </a:solidFill>
              </a:rPr>
              <a:t>Transformed RDD</a:t>
            </a:r>
          </a:p>
        </p:txBody>
      </p:sp>
      <p:sp>
        <p:nvSpPr>
          <p:cNvPr id="73" name="Rectangular Callout 72"/>
          <p:cNvSpPr/>
          <p:nvPr/>
        </p:nvSpPr>
        <p:spPr>
          <a:xfrm>
            <a:off x="5980415" y="3683012"/>
            <a:ext cx="1085944" cy="259773"/>
          </a:xfrm>
          <a:prstGeom prst="wedgeRectCallout">
            <a:avLst>
              <a:gd name="adj1" fmla="val -77556"/>
              <a:gd name="adj2" fmla="val 52132"/>
            </a:avLst>
          </a:prstGeom>
          <a:solidFill>
            <a:schemeClr val="bg1">
              <a:lumMod val="75000"/>
            </a:schemeClr>
          </a:solidFill>
          <a:ln>
            <a:noFill/>
            <a:headEnd type="none" w="med" len="med"/>
            <a:tailEnd type="none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6600"/>
                </a:solidFill>
              </a:rPr>
              <a:t>Action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479227" y="4550892"/>
            <a:ext cx="3656206" cy="99979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FF6600"/>
                </a:solidFill>
              </a:rPr>
              <a:t>Full-text search of Wikipedia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FF6600"/>
                </a:solidFill>
              </a:rPr>
              <a:t>60GB on 20 EC2 machine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FF6600"/>
                </a:solidFill>
              </a:rPr>
              <a:t>0.5 sec vs. 20s for on-disk</a:t>
            </a:r>
          </a:p>
        </p:txBody>
      </p:sp>
    </p:spTree>
    <p:extLst>
      <p:ext uri="{BB962C8B-B14F-4D97-AF65-F5344CB8AC3E}">
        <p14:creationId xmlns:p14="http://schemas.microsoft.com/office/powerpoint/2010/main" val="3051671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8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9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2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5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19" grpId="0" animBg="1"/>
      <p:bldP spid="19" grpId="1" animBg="1"/>
      <p:bldP spid="22" grpId="0" animBg="1"/>
      <p:bldP spid="22" grpId="1" animBg="1"/>
      <p:bldP spid="23" grpId="0" animBg="1"/>
      <p:bldP spid="23" grpId="1" animBg="1"/>
      <p:bldP spid="43" grpId="0" build="allAtOnce"/>
      <p:bldP spid="61" grpId="0" build="allAtOnce"/>
      <p:bldP spid="62" grpId="0" build="allAtOnce"/>
      <p:bldP spid="63" grpId="0"/>
      <p:bldP spid="63" grpId="1"/>
      <p:bldP spid="63" grpId="2"/>
      <p:bldP spid="64" grpId="0"/>
      <p:bldP spid="64" grpId="1"/>
      <p:bldP spid="64" grpId="2"/>
      <p:bldP spid="21" grpId="0" animBg="1"/>
      <p:bldP spid="21" grpId="1" animBg="1"/>
      <p:bldP spid="24" grpId="0" animBg="1"/>
      <p:bldP spid="24" grpId="1" animBg="1"/>
      <p:bldP spid="25" grpId="0" animBg="1"/>
      <p:bldP spid="25" grpId="1" animBg="1"/>
      <p:bldP spid="70" grpId="0" uiExpand="1" animBg="1"/>
      <p:bldP spid="70" grpId="1" uiExpand="1" animBg="1"/>
      <p:bldP spid="71" grpId="0" uiExpand="1" animBg="1"/>
      <p:bldP spid="71" grpId="1" uiExpand="1" animBg="1"/>
      <p:bldP spid="73" grpId="0" animBg="1"/>
      <p:bldP spid="73" grpId="1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Down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0448984"/>
              </p:ext>
            </p:extLst>
          </p:nvPr>
        </p:nvGraphicFramePr>
        <p:xfrm>
          <a:off x="403288" y="1715792"/>
          <a:ext cx="8177170" cy="3619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46089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457200" y="254000"/>
            <a:ext cx="8229600" cy="952500"/>
          </a:xfrm>
        </p:spPr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Fault Recovery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4860"/>
            <a:ext cx="8305800" cy="3473258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FontTx/>
              <a:buNone/>
              <a:defRPr/>
            </a:pPr>
            <a:r>
              <a:rPr lang="en-US" dirty="0">
                <a:ea typeface="ＭＳ Ｐゴシック" charset="-128"/>
                <a:cs typeface="ＭＳ Ｐゴシック" charset="-128"/>
              </a:rPr>
              <a:t>RDDs track </a:t>
            </a:r>
            <a:r>
              <a:rPr lang="en-US" i="1" dirty="0">
                <a:ea typeface="ＭＳ Ｐゴシック" charset="-128"/>
                <a:cs typeface="ＭＳ Ｐゴシック" charset="-128"/>
              </a:rPr>
              <a:t>lineage</a:t>
            </a:r>
            <a:r>
              <a:rPr lang="en-US" dirty="0">
                <a:ea typeface="ＭＳ Ｐゴシック" charset="-128"/>
                <a:cs typeface="ＭＳ Ｐゴシック" charset="-128"/>
              </a:rPr>
              <a:t> information that can be used to efficiently </a:t>
            </a:r>
            <a:r>
              <a:rPr lang="en-US" dirty="0" err="1">
                <a:ea typeface="ＭＳ Ｐゴシック" charset="-128"/>
                <a:cs typeface="ＭＳ Ｐゴシック" charset="-128"/>
              </a:rPr>
              <a:t>recompute</a:t>
            </a:r>
            <a:r>
              <a:rPr lang="en-US" dirty="0">
                <a:ea typeface="ＭＳ Ｐゴシック" charset="-128"/>
                <a:cs typeface="ＭＳ Ｐゴシック" charset="-128"/>
              </a:rPr>
              <a:t> lost 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8813" y="2777895"/>
            <a:ext cx="774674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err="1">
                <a:latin typeface="Lucida Console"/>
                <a:cs typeface="Lucida Console"/>
              </a:rPr>
              <a:t>msgs</a:t>
            </a:r>
            <a:r>
              <a:rPr lang="en-US" sz="1700" dirty="0">
                <a:latin typeface="Lucida Console"/>
                <a:cs typeface="Lucida Console"/>
              </a:rPr>
              <a:t> = </a:t>
            </a:r>
            <a:r>
              <a:rPr lang="en-US" sz="1700" dirty="0" err="1">
                <a:latin typeface="Lucida Console"/>
                <a:cs typeface="Lucida Console"/>
              </a:rPr>
              <a:t>textFile.</a:t>
            </a:r>
            <a:r>
              <a:rPr lang="en-US" sz="1700" dirty="0" err="1">
                <a:solidFill>
                  <a:srgbClr val="3366FF"/>
                </a:solidFill>
                <a:latin typeface="Lucida Console"/>
                <a:cs typeface="Lucida Console"/>
              </a:rPr>
              <a:t>filter</a:t>
            </a:r>
            <a:r>
              <a:rPr lang="en-US" sz="1700" dirty="0">
                <a:latin typeface="Lucida Console"/>
                <a:cs typeface="Lucida Console"/>
              </a:rPr>
              <a:t>(</a:t>
            </a:r>
            <a:r>
              <a:rPr lang="en-US" sz="1700" dirty="0">
                <a:solidFill>
                  <a:srgbClr val="FF0080"/>
                </a:solidFill>
                <a:latin typeface="Lucida Console"/>
                <a:cs typeface="Lucida Console"/>
              </a:rPr>
              <a:t>lambda s: </a:t>
            </a:r>
            <a:r>
              <a:rPr lang="en-US" sz="1700" dirty="0" err="1">
                <a:solidFill>
                  <a:srgbClr val="FF0080"/>
                </a:solidFill>
                <a:latin typeface="Lucida Console"/>
                <a:cs typeface="Lucida Console"/>
              </a:rPr>
              <a:t>s.startsWith</a:t>
            </a:r>
            <a:r>
              <a:rPr lang="en-US" sz="1700" dirty="0">
                <a:solidFill>
                  <a:srgbClr val="FF0080"/>
                </a:solidFill>
                <a:latin typeface="Lucida Console"/>
                <a:cs typeface="Lucida Console"/>
              </a:rPr>
              <a:t>(“ERROR”)</a:t>
            </a:r>
            <a:r>
              <a:rPr lang="en-US" sz="1700" dirty="0">
                <a:latin typeface="Lucida Console"/>
                <a:cs typeface="Lucida Console"/>
              </a:rPr>
              <a:t>)</a:t>
            </a:r>
          </a:p>
          <a:p>
            <a:r>
              <a:rPr lang="en-US" sz="1700" dirty="0">
                <a:latin typeface="Lucida Console"/>
                <a:cs typeface="Lucida Console"/>
              </a:rPr>
              <a:t>               .</a:t>
            </a:r>
            <a:r>
              <a:rPr lang="en-US" sz="1700" dirty="0">
                <a:solidFill>
                  <a:srgbClr val="3366FF"/>
                </a:solidFill>
                <a:latin typeface="Lucida Console"/>
                <a:cs typeface="Lucida Console"/>
              </a:rPr>
              <a:t>map</a:t>
            </a:r>
            <a:r>
              <a:rPr lang="en-US" sz="1700" dirty="0">
                <a:latin typeface="Lucida Console"/>
                <a:cs typeface="Lucida Console"/>
              </a:rPr>
              <a:t>(</a:t>
            </a:r>
            <a:r>
              <a:rPr lang="en-US" sz="1700" dirty="0">
                <a:solidFill>
                  <a:srgbClr val="FF0080"/>
                </a:solidFill>
                <a:latin typeface="Lucida Console"/>
                <a:cs typeface="Lucida Console"/>
              </a:rPr>
              <a:t>lambda s: </a:t>
            </a:r>
            <a:r>
              <a:rPr lang="en-US" sz="1700" dirty="0" err="1">
                <a:solidFill>
                  <a:srgbClr val="FF0080"/>
                </a:solidFill>
                <a:latin typeface="Lucida Console"/>
                <a:cs typeface="Lucida Console"/>
              </a:rPr>
              <a:t>s.split</a:t>
            </a:r>
            <a:r>
              <a:rPr lang="en-US" sz="1700" dirty="0">
                <a:solidFill>
                  <a:srgbClr val="FF0080"/>
                </a:solidFill>
                <a:latin typeface="Lucida Console"/>
                <a:cs typeface="Lucida Console"/>
              </a:rPr>
              <a:t>(“\t”)[2]</a:t>
            </a:r>
            <a:r>
              <a:rPr lang="en-US" sz="1700" dirty="0">
                <a:latin typeface="Lucida Console"/>
                <a:cs typeface="Lucida Console"/>
              </a:rPr>
              <a:t>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843738" y="4227354"/>
            <a:ext cx="1679868" cy="51859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100" dirty="0"/>
              <a:t>HDFS File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664636" y="4227354"/>
            <a:ext cx="1679868" cy="51859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100" dirty="0"/>
              <a:t>Filtered RDD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485533" y="4227354"/>
            <a:ext cx="1679868" cy="51859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100" dirty="0"/>
              <a:t>Mapped RDD</a:t>
            </a:r>
          </a:p>
        </p:txBody>
      </p:sp>
      <p:cxnSp>
        <p:nvCxnSpPr>
          <p:cNvPr id="21" name="Straight Arrow Connector 20"/>
          <p:cNvCxnSpPr>
            <a:stCxn id="10" idx="3"/>
            <a:endCxn id="11" idx="1"/>
          </p:cNvCxnSpPr>
          <p:nvPr/>
        </p:nvCxnSpPr>
        <p:spPr>
          <a:xfrm>
            <a:off x="2523606" y="4486651"/>
            <a:ext cx="114103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3"/>
            <a:endCxn id="12" idx="1"/>
          </p:cNvCxnSpPr>
          <p:nvPr/>
        </p:nvCxnSpPr>
        <p:spPr>
          <a:xfrm>
            <a:off x="5344505" y="4486651"/>
            <a:ext cx="1141029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79150" y="4579763"/>
            <a:ext cx="2499878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00" i="1" dirty="0">
                <a:latin typeface="Corbel"/>
                <a:cs typeface="Corbel"/>
              </a:rPr>
              <a:t>filter</a:t>
            </a:r>
            <a:br>
              <a:rPr lang="en-US" sz="2000" dirty="0">
                <a:latin typeface="Corbel"/>
                <a:cs typeface="Corbel"/>
              </a:rPr>
            </a:br>
            <a:r>
              <a:rPr lang="en-US" sz="2000" dirty="0">
                <a:latin typeface="Corbel"/>
                <a:cs typeface="Corbel"/>
              </a:rPr>
              <a:t>(</a:t>
            </a:r>
            <a:r>
              <a:rPr lang="en-US" sz="2000" dirty="0" err="1">
                <a:latin typeface="Corbel"/>
                <a:cs typeface="Corbel"/>
              </a:rPr>
              <a:t>func</a:t>
            </a:r>
            <a:r>
              <a:rPr lang="en-US" sz="2000" dirty="0">
                <a:latin typeface="Corbel"/>
                <a:cs typeface="Corbel"/>
              </a:rPr>
              <a:t> = </a:t>
            </a:r>
            <a:r>
              <a:rPr lang="en-US" sz="2000" dirty="0" err="1">
                <a:latin typeface="Corbel"/>
                <a:cs typeface="Corbel"/>
              </a:rPr>
              <a:t>startsWith</a:t>
            </a:r>
            <a:r>
              <a:rPr lang="en-US" sz="2000" dirty="0">
                <a:latin typeface="Corbel"/>
                <a:cs typeface="Corbel"/>
              </a:rPr>
              <a:t>(…))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921175" y="4579763"/>
            <a:ext cx="1839516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100" i="1" dirty="0">
                <a:latin typeface="Corbel"/>
                <a:cs typeface="Corbel"/>
              </a:rPr>
              <a:t>map</a:t>
            </a:r>
            <a:br>
              <a:rPr lang="en-US" sz="2000" dirty="0">
                <a:latin typeface="Corbel"/>
                <a:cs typeface="Corbel"/>
              </a:rPr>
            </a:br>
            <a:r>
              <a:rPr lang="en-US" sz="2000" dirty="0">
                <a:latin typeface="Corbel"/>
                <a:cs typeface="Corbel"/>
              </a:rPr>
              <a:t>(</a:t>
            </a:r>
            <a:r>
              <a:rPr lang="en-US" sz="2000" dirty="0" err="1">
                <a:latin typeface="Corbel"/>
                <a:cs typeface="Corbel"/>
              </a:rPr>
              <a:t>func</a:t>
            </a:r>
            <a:r>
              <a:rPr lang="en-US" sz="2000" dirty="0">
                <a:latin typeface="Corbel"/>
                <a:cs typeface="Corbel"/>
              </a:rPr>
              <a:t> = split(...))</a:t>
            </a:r>
          </a:p>
        </p:txBody>
      </p:sp>
    </p:spTree>
    <p:extLst>
      <p:ext uri="{BB962C8B-B14F-4D97-AF65-F5344CB8AC3E}">
        <p14:creationId xmlns:p14="http://schemas.microsoft.com/office/powerpoint/2010/main" val="4129171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with RDD’s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54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6463</TotalTime>
  <Words>2124</Words>
  <Application>Microsoft Office PowerPoint</Application>
  <PresentationFormat>On-screen Show (16:10)</PresentationFormat>
  <Paragraphs>508</Paragraphs>
  <Slides>54</Slides>
  <Notes>16</Notes>
  <HiddenSlides>2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6" baseType="lpstr">
      <vt:lpstr>MS PGothic</vt:lpstr>
      <vt:lpstr>Arial</vt:lpstr>
      <vt:lpstr>Avenir Light</vt:lpstr>
      <vt:lpstr>Calibri</vt:lpstr>
      <vt:lpstr>Consolas</vt:lpstr>
      <vt:lpstr>Corbel</vt:lpstr>
      <vt:lpstr>Helvetica Neue Light</vt:lpstr>
      <vt:lpstr>Lucida Console</vt:lpstr>
      <vt:lpstr>Lucida Grande</vt:lpstr>
      <vt:lpstr>Open Sans</vt:lpstr>
      <vt:lpstr>Wingdings</vt:lpstr>
      <vt:lpstr>Office Theme</vt:lpstr>
      <vt:lpstr>Introduction to  Apache Spark</vt:lpstr>
      <vt:lpstr>What is Spark?</vt:lpstr>
      <vt:lpstr>The Spark Community</vt:lpstr>
      <vt:lpstr>Today’s Talk</vt:lpstr>
      <vt:lpstr>Key Concept: RDD’s</vt:lpstr>
      <vt:lpstr>Example: Log Mining</vt:lpstr>
      <vt:lpstr>Scaling Down</vt:lpstr>
      <vt:lpstr>Fault Recovery</vt:lpstr>
      <vt:lpstr>Programming with RDD’s</vt:lpstr>
      <vt:lpstr>SparkContext</vt:lpstr>
      <vt:lpstr>Creating RDDs</vt:lpstr>
      <vt:lpstr>Basic Transformations</vt:lpstr>
      <vt:lpstr>Basic Actions</vt:lpstr>
      <vt:lpstr>Working with Key-Value Pairs</vt:lpstr>
      <vt:lpstr>Some Key-Value Operations</vt:lpstr>
      <vt:lpstr>Example: Word Count</vt:lpstr>
      <vt:lpstr>Other Key-Value Operations</vt:lpstr>
      <vt:lpstr>Setting the Level of Parallelism</vt:lpstr>
      <vt:lpstr>Using Local Variables</vt:lpstr>
      <vt:lpstr>Under The Hood: DAG Scheduler</vt:lpstr>
      <vt:lpstr>More RDD Operators</vt:lpstr>
      <vt:lpstr>How to Run Spark</vt:lpstr>
      <vt:lpstr>Language Support</vt:lpstr>
      <vt:lpstr>Interactive Shell</vt:lpstr>
      <vt:lpstr>… or a Standalone Application</vt:lpstr>
      <vt:lpstr>Create a SparkContext</vt:lpstr>
      <vt:lpstr>Add Spark to Your Project</vt:lpstr>
      <vt:lpstr>Administrative GUIs</vt:lpstr>
      <vt:lpstr>Software Components</vt:lpstr>
      <vt:lpstr>Local Execution</vt:lpstr>
      <vt:lpstr>Cluster Execution</vt:lpstr>
      <vt:lpstr>Example Application: PageRank</vt:lpstr>
      <vt:lpstr>Example: PageRank</vt:lpstr>
      <vt:lpstr>Basic Idea</vt:lpstr>
      <vt:lpstr>Algorithm</vt:lpstr>
      <vt:lpstr>Algorithm</vt:lpstr>
      <vt:lpstr>Algorithm</vt:lpstr>
      <vt:lpstr>Algorithm</vt:lpstr>
      <vt:lpstr>Algorithm</vt:lpstr>
      <vt:lpstr>Algorithm</vt:lpstr>
      <vt:lpstr>Scala Implementation</vt:lpstr>
      <vt:lpstr>PageRank Performance</vt:lpstr>
      <vt:lpstr>Other Iterative Algorithms</vt:lpstr>
      <vt:lpstr>Conclusion</vt:lpstr>
      <vt:lpstr>Conclusion</vt:lpstr>
      <vt:lpstr>Get Started</vt:lpstr>
      <vt:lpstr>Datasets And Dataframes</vt:lpstr>
      <vt:lpstr>Dataset</vt:lpstr>
      <vt:lpstr>DataSets</vt:lpstr>
      <vt:lpstr>Creating Datasets</vt:lpstr>
      <vt:lpstr>Dataframes</vt:lpstr>
      <vt:lpstr>Creating Dataframes</vt:lpstr>
      <vt:lpstr>Creating Dataframes</vt:lpstr>
      <vt:lpstr>RDDs or  Datasets and Dataframes? </vt:lpstr>
    </vt:vector>
  </TitlesOfParts>
  <Company>Databricks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with Apache Spark</dc:title>
  <dc:creator>Pat McDonough</dc:creator>
  <cp:lastModifiedBy>Gregory Kesden</cp:lastModifiedBy>
  <cp:revision>102</cp:revision>
  <dcterms:created xsi:type="dcterms:W3CDTF">2013-11-30T01:19:23Z</dcterms:created>
  <dcterms:modified xsi:type="dcterms:W3CDTF">2018-11-12T21:34:13Z</dcterms:modified>
</cp:coreProperties>
</file>