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257" r:id="rId3"/>
    <p:sldId id="295" r:id="rId4"/>
    <p:sldId id="280" r:id="rId5"/>
    <p:sldId id="293" r:id="rId6"/>
    <p:sldId id="287" r:id="rId7"/>
    <p:sldId id="281" r:id="rId8"/>
    <p:sldId id="282" r:id="rId9"/>
    <p:sldId id="258" r:id="rId10"/>
    <p:sldId id="302" r:id="rId11"/>
    <p:sldId id="288" r:id="rId12"/>
    <p:sldId id="294" r:id="rId13"/>
    <p:sldId id="283" r:id="rId14"/>
    <p:sldId id="285" r:id="rId15"/>
    <p:sldId id="300" r:id="rId16"/>
    <p:sldId id="292" r:id="rId17"/>
    <p:sldId id="296" r:id="rId18"/>
    <p:sldId id="301" r:id="rId19"/>
    <p:sldId id="286" r:id="rId20"/>
    <p:sldId id="289" r:id="rId21"/>
    <p:sldId id="259" r:id="rId22"/>
    <p:sldId id="290" r:id="rId23"/>
    <p:sldId id="260" r:id="rId24"/>
    <p:sldId id="291"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99" r:id="rId44"/>
    <p:sldId id="279" r:id="rId45"/>
    <p:sldId id="284"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10"/>
    <p:restoredTop sz="94658"/>
  </p:normalViewPr>
  <p:slideViewPr>
    <p:cSldViewPr snapToGrid="0" snapToObjects="1">
      <p:cViewPr varScale="1">
        <p:scale>
          <a:sx n="120" d="100"/>
          <a:sy n="120" d="100"/>
        </p:scale>
        <p:origin x="197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66066-EFD7-B248-B360-70A7FA729F4B}" type="datetimeFigureOut">
              <a:rPr lang="en-US" smtClean="0"/>
              <a:t>7/18/25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F34CC-2EB5-ED47-8379-E790DEF5EA14}" type="slidenum">
              <a:rPr lang="en-US" smtClean="0"/>
              <a:t>‹#›</a:t>
            </a:fld>
            <a:endParaRPr lang="en-US"/>
          </a:p>
        </p:txBody>
      </p:sp>
    </p:spTree>
    <p:extLst>
      <p:ext uri="{BB962C8B-B14F-4D97-AF65-F5344CB8AC3E}">
        <p14:creationId xmlns:p14="http://schemas.microsoft.com/office/powerpoint/2010/main" val="972007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9F34CC-2EB5-ED47-8379-E790DEF5EA14}" type="slidenum">
              <a:rPr lang="en-US" smtClean="0"/>
              <a:t>6</a:t>
            </a:fld>
            <a:endParaRPr lang="en-US"/>
          </a:p>
        </p:txBody>
      </p:sp>
    </p:spTree>
    <p:extLst>
      <p:ext uri="{BB962C8B-B14F-4D97-AF65-F5344CB8AC3E}">
        <p14:creationId xmlns:p14="http://schemas.microsoft.com/office/powerpoint/2010/main" val="4023914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25332D-F0C8-7644-B3C3-8C7D68EB3BF2}" type="datetime1">
              <a:rPr lang="en-US" smtClean="0"/>
              <a:t>7/18/25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AFD41E-7459-1E44-B0D1-004F00374B83}" type="datetime1">
              <a:rPr lang="en-US" smtClean="0"/>
              <a:t>7/18/25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1F8DA1-F868-D74C-8466-811BB90995FE}" type="datetime1">
              <a:rPr lang="en-US" smtClean="0"/>
              <a:t>7/18/25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E53341-0719-9D46-B4A5-EF3D146EBDD5}" type="datetime1">
              <a:rPr lang="en-US" smtClean="0"/>
              <a:t>7/18/25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3B558-4690-1141-B682-F41A14EB937A}" type="datetime1">
              <a:rPr lang="en-US" smtClean="0"/>
              <a:t>7/18/25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07AABB-9771-344E-8F7E-D5F2F042D674}" type="datetime1">
              <a:rPr lang="en-US" smtClean="0"/>
              <a:t>7/18/25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A4AE50-E9C4-6346-A4A9-83ECB2B671B3}" type="datetime1">
              <a:rPr lang="en-US" smtClean="0"/>
              <a:t>7/18/25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B707E6-875B-0249-82E4-2A4076853FEC}" type="datetime1">
              <a:rPr lang="en-US" smtClean="0"/>
              <a:t>7/18/25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FC3F2-D7AC-FD43-9163-53F3BC9A254A}" type="datetime1">
              <a:rPr lang="en-US" smtClean="0"/>
              <a:t>7/18/25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4B482D-86EF-3944-8690-8D537B297CB1}" type="datetime1">
              <a:rPr lang="en-US" smtClean="0"/>
              <a:t>7/18/25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66EC7E-0154-C54C-8A7F-C0DA04E2F54E}" type="datetime1">
              <a:rPr lang="en-US" smtClean="0"/>
              <a:t>7/18/25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AC4A48-380E-8A4F-A1BE-0DF6C15621AE}" type="datetime1">
              <a:rPr lang="en-US" smtClean="0"/>
              <a:t>7/18/25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oogle.com/url?sa=i&amp;source=web&amp;rct=j&amp;url=https://blogs.nvidia.com/blog/what-is-a-transformer-model/&amp;ved=2ahUKEwiiqJ-bisWOAxXCyOYEHYuDFuwQy_kOegQIABAV&amp;opi=89978449&amp;cd&amp;psig=AOvVaw3AZzD7pYIpdu1jX_Km-vif&amp;ust=175288247485700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federicogianno.medium.com/from-embeddings-to-queries-navigating-the-basics-of-language-models-8ab30c51d753" TargetMode="External"/><Relationship Id="rId3" Type="http://schemas.openxmlformats.org/officeDocument/2006/relationships/hyperlink" Target="https://medium.com/globant/integrating-generative-ai-with-spark-565aa8a91e3c" TargetMode="External"/><Relationship Id="rId7" Type="http://schemas.openxmlformats.org/officeDocument/2006/relationships/hyperlink" Target="https://magazine.sebastianraschka.com/p/understanding-encoder-and-decoder" TargetMode="External"/><Relationship Id="rId2" Type="http://schemas.openxmlformats.org/officeDocument/2006/relationships/hyperlink" Target="https://www.linkedin.com/pulse/understanding-building-llm-applications-pavan-belagatti-lakvc" TargetMode="External"/><Relationship Id="rId1" Type="http://schemas.openxmlformats.org/officeDocument/2006/relationships/slideLayout" Target="../slideLayouts/slideLayout2.xml"/><Relationship Id="rId6" Type="http://schemas.openxmlformats.org/officeDocument/2006/relationships/hyperlink" Target="https://www.truefoundry.com/blog/transformer-architecture" TargetMode="External"/><Relationship Id="rId5" Type="http://schemas.openxmlformats.org/officeDocument/2006/relationships/hyperlink" Target="https://medium.com/@Nitin_Indian/a-basic-high-level-view-of-transformer-architecture-llms-from-35000-feet-c036dd2f7c25" TargetMode="External"/><Relationship Id="rId4" Type="http://schemas.openxmlformats.org/officeDocument/2006/relationships/hyperlink" Target="https://medium.com/@sarthak221995/supercharging-big-data-the-complete-guide-to-integrating-llms-and-agents-with-pyspark-8968c6de840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58825"/>
            <a:ext cx="7772400" cy="1470025"/>
          </a:xfrm>
        </p:spPr>
        <p:txBody>
          <a:bodyPr>
            <a:normAutofit fontScale="90000"/>
          </a:bodyPr>
          <a:lstStyle/>
          <a:p>
            <a:r>
              <a:rPr sz="5300" dirty="0">
                <a:highlight>
                  <a:srgbClr val="00FF00"/>
                </a:highlight>
              </a:rPr>
              <a:t>PySpark + LLM </a:t>
            </a:r>
            <a:br>
              <a:rPr lang="en-US" dirty="0">
                <a:highlight>
                  <a:srgbClr val="00FF00"/>
                </a:highlight>
              </a:rPr>
            </a:br>
            <a:r>
              <a:rPr sz="6000" dirty="0">
                <a:highlight>
                  <a:srgbClr val="00FF00"/>
                </a:highlight>
              </a:rPr>
              <a:t>Integration</a:t>
            </a:r>
            <a:endParaRPr dirty="0">
              <a:highlight>
                <a:srgbClr val="00FF00"/>
              </a:highlight>
            </a:endParaRPr>
          </a:p>
        </p:txBody>
      </p:sp>
      <p:sp>
        <p:nvSpPr>
          <p:cNvPr id="3" name="Subtitle 2"/>
          <p:cNvSpPr>
            <a:spLocks noGrp="1"/>
          </p:cNvSpPr>
          <p:nvPr>
            <p:ph type="subTitle" idx="1"/>
          </p:nvPr>
        </p:nvSpPr>
        <p:spPr>
          <a:xfrm>
            <a:off x="1467293" y="2540000"/>
            <a:ext cx="6400800" cy="2483262"/>
          </a:xfrm>
        </p:spPr>
        <p:txBody>
          <a:bodyPr>
            <a:normAutofit fontScale="62500" lnSpcReduction="20000"/>
          </a:bodyPr>
          <a:lstStyle/>
          <a:p>
            <a:r>
              <a:rPr lang="en-US" dirty="0"/>
              <a:t>A m</a:t>
            </a:r>
            <a:r>
              <a:rPr dirty="0"/>
              <a:t>odule for </a:t>
            </a:r>
            <a:endParaRPr lang="en-US" dirty="0"/>
          </a:p>
          <a:p>
            <a:r>
              <a:rPr dirty="0"/>
              <a:t>Big Data Modeling </a:t>
            </a:r>
            <a:endParaRPr lang="en-US" dirty="0"/>
          </a:p>
          <a:p>
            <a:r>
              <a:rPr dirty="0"/>
              <a:t>using PySpark</a:t>
            </a:r>
            <a:endParaRPr lang="en-US" dirty="0"/>
          </a:p>
          <a:p>
            <a:endParaRPr lang="en-US" dirty="0"/>
          </a:p>
          <a:p>
            <a:r>
              <a:rPr lang="en-US" sz="2500" dirty="0"/>
              <a:t>Compiled by: </a:t>
            </a:r>
          </a:p>
          <a:p>
            <a:r>
              <a:rPr lang="en-US" dirty="0"/>
              <a:t>Mahmoud Parsian</a:t>
            </a:r>
          </a:p>
          <a:p>
            <a:r>
              <a:rPr lang="en-US" sz="2200" dirty="0"/>
              <a:t>Ph.D. in Computer Science</a:t>
            </a:r>
          </a:p>
          <a:p>
            <a:endParaRPr lang="en-US" sz="2200" dirty="0"/>
          </a:p>
          <a:p>
            <a:r>
              <a:rPr lang="en-US" sz="2000" dirty="0"/>
              <a:t>Last Updated: July 29, 2025</a:t>
            </a:r>
          </a:p>
          <a:p>
            <a:endParaRPr lang="en-US" dirty="0"/>
          </a:p>
          <a:p>
            <a:endParaRPr lang="en-US" dirty="0"/>
          </a:p>
          <a:p>
            <a:endParaRPr lang="en-US" dirty="0"/>
          </a:p>
          <a:p>
            <a:endParaRPr dirty="0"/>
          </a:p>
        </p:txBody>
      </p:sp>
      <p:sp>
        <p:nvSpPr>
          <p:cNvPr id="4" name="Slide Number Placeholder 3">
            <a:extLst>
              <a:ext uri="{FF2B5EF4-FFF2-40B4-BE49-F238E27FC236}">
                <a16:creationId xmlns:a16="http://schemas.microsoft.com/office/drawing/2014/main" id="{A7617E9B-C69E-C7B5-4847-0FD4A274C20D}"/>
              </a:ext>
            </a:extLst>
          </p:cNvPr>
          <p:cNvSpPr>
            <a:spLocks noGrp="1"/>
          </p:cNvSpPr>
          <p:nvPr>
            <p:ph type="sldNum" sz="quarter" idx="12"/>
          </p:nvPr>
        </p:nvSpPr>
        <p:spPr/>
        <p:txBody>
          <a:bodyPr/>
          <a:lstStyle/>
          <a:p>
            <a:fld id="{C1FF6DA9-008F-8B48-92A6-B652298478BF}"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EA70-C460-9314-0155-B286596273C8}"/>
              </a:ext>
            </a:extLst>
          </p:cNvPr>
          <p:cNvSpPr>
            <a:spLocks noGrp="1"/>
          </p:cNvSpPr>
          <p:nvPr>
            <p:ph type="title"/>
          </p:nvPr>
        </p:nvSpPr>
        <p:spPr/>
        <p:txBody>
          <a:bodyPr/>
          <a:lstStyle/>
          <a:p>
            <a:r>
              <a:rPr lang="en-US" dirty="0">
                <a:highlight>
                  <a:srgbClr val="C0C0C0"/>
                </a:highlight>
              </a:rPr>
              <a:t>User Queries using LLM</a:t>
            </a:r>
          </a:p>
        </p:txBody>
      </p:sp>
      <p:sp>
        <p:nvSpPr>
          <p:cNvPr id="4" name="Slide Number Placeholder 3">
            <a:extLst>
              <a:ext uri="{FF2B5EF4-FFF2-40B4-BE49-F238E27FC236}">
                <a16:creationId xmlns:a16="http://schemas.microsoft.com/office/drawing/2014/main" id="{18F7460E-0D4F-3F0D-8018-2A5880D68734}"/>
              </a:ext>
            </a:extLst>
          </p:cNvPr>
          <p:cNvSpPr>
            <a:spLocks noGrp="1"/>
          </p:cNvSpPr>
          <p:nvPr>
            <p:ph type="sldNum" sz="quarter" idx="12"/>
          </p:nvPr>
        </p:nvSpPr>
        <p:spPr/>
        <p:txBody>
          <a:bodyPr/>
          <a:lstStyle/>
          <a:p>
            <a:fld id="{C1FF6DA9-008F-8B48-92A6-B652298478BF}" type="slidenum">
              <a:rPr lang="en-US" smtClean="0"/>
              <a:t>10</a:t>
            </a:fld>
            <a:endParaRPr lang="en-US"/>
          </a:p>
        </p:txBody>
      </p:sp>
      <p:pic>
        <p:nvPicPr>
          <p:cNvPr id="1026" name="Picture 2">
            <a:extLst>
              <a:ext uri="{FF2B5EF4-FFF2-40B4-BE49-F238E27FC236}">
                <a16:creationId xmlns:a16="http://schemas.microsoft.com/office/drawing/2014/main" id="{A821E220-2850-0018-0298-F9786892BD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70171"/>
            <a:ext cx="8229600" cy="3986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6304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11A4-12D4-C27F-610E-3DBF1166167C}"/>
              </a:ext>
            </a:extLst>
          </p:cNvPr>
          <p:cNvSpPr>
            <a:spLocks noGrp="1"/>
          </p:cNvSpPr>
          <p:nvPr>
            <p:ph type="title"/>
          </p:nvPr>
        </p:nvSpPr>
        <p:spPr>
          <a:xfrm>
            <a:off x="457200" y="147047"/>
            <a:ext cx="8229600" cy="554702"/>
          </a:xfrm>
        </p:spPr>
        <p:txBody>
          <a:bodyPr>
            <a:noAutofit/>
          </a:bodyPr>
          <a:lstStyle/>
          <a:p>
            <a:r>
              <a:rPr lang="en-US" sz="3200" dirty="0">
                <a:highlight>
                  <a:srgbClr val="C0C0C0"/>
                </a:highlight>
              </a:rPr>
              <a:t>Key Characteristics of an LLM</a:t>
            </a:r>
          </a:p>
        </p:txBody>
      </p:sp>
      <p:sp>
        <p:nvSpPr>
          <p:cNvPr id="3" name="Content Placeholder 2">
            <a:extLst>
              <a:ext uri="{FF2B5EF4-FFF2-40B4-BE49-F238E27FC236}">
                <a16:creationId xmlns:a16="http://schemas.microsoft.com/office/drawing/2014/main" id="{08361DD3-9BB3-DD29-88BD-B90BCBA33419}"/>
              </a:ext>
            </a:extLst>
          </p:cNvPr>
          <p:cNvSpPr>
            <a:spLocks noGrp="1"/>
          </p:cNvSpPr>
          <p:nvPr>
            <p:ph idx="1"/>
          </p:nvPr>
        </p:nvSpPr>
        <p:spPr>
          <a:xfrm>
            <a:off x="457200" y="701749"/>
            <a:ext cx="8229600" cy="5654601"/>
          </a:xfrm>
        </p:spPr>
        <p:txBody>
          <a:bodyPr>
            <a:normAutofit fontScale="55000" lnSpcReduction="20000"/>
          </a:bodyPr>
          <a:lstStyle/>
          <a:p>
            <a:r>
              <a:rPr lang="en-US" dirty="0">
                <a:highlight>
                  <a:srgbClr val="00FF00"/>
                </a:highlight>
              </a:rPr>
              <a:t>Networks and Deep Learning: </a:t>
            </a:r>
            <a:r>
              <a:rPr lang="en-US" dirty="0"/>
              <a:t>LLMs use neural networks, which are layers of interconnected computing nodes similar to the human brain's structure. They use deep learning, a type of machine learning that analyzes large amounts of training data through these networks to learn and improve.</a:t>
            </a:r>
          </a:p>
          <a:p>
            <a:r>
              <a:rPr lang="en-US" dirty="0">
                <a:highlight>
                  <a:srgbClr val="00FF00"/>
                </a:highlight>
              </a:rPr>
              <a:t>Transformer Architecture: </a:t>
            </a:r>
            <a:r>
              <a:rPr lang="en-US" dirty="0"/>
              <a:t>LLMs use a specific type of neural network called a transformer model. Introduced in 2017, </a:t>
            </a:r>
            <a:r>
              <a:rPr lang="en-US" dirty="0">
                <a:hlinkClick r:id="rId2"/>
              </a:rPr>
              <a:t>transformers revolutionize AI</a:t>
            </a:r>
            <a:r>
              <a:rPr lang="en-US" dirty="0"/>
              <a:t> by using a technique called self-attention. This allows them to analyze the entire input sequence simultaneously and detect relationships between words, regardless of their distance from each other in the text.</a:t>
            </a:r>
          </a:p>
          <a:p>
            <a:r>
              <a:rPr lang="en-US" dirty="0">
                <a:highlight>
                  <a:srgbClr val="00FF00"/>
                </a:highlight>
              </a:rPr>
              <a:t>Large Datasets and Parameters</a:t>
            </a:r>
            <a:r>
              <a:rPr lang="en-US" dirty="0"/>
              <a:t>: The term "large" in LLM refers to the amount of data they are trained on and the number of parameters (variables) they have. These parameters represent the model's knowledge gained from the training data. Some LLMs have billions or even hundreds of billions of parameters.</a:t>
            </a:r>
          </a:p>
          <a:p>
            <a:r>
              <a:rPr lang="en-US" dirty="0">
                <a:highlight>
                  <a:srgbClr val="00FF00"/>
                </a:highlight>
              </a:rPr>
              <a:t>Self-Supervised Learning and Fine-tuning</a:t>
            </a:r>
            <a:r>
              <a:rPr lang="en-US" dirty="0"/>
              <a:t>: During training, LLMs use self-supervised learning, meaning they learn from the data without explicit instructions, identifying statistical relationships between words and their context. To specialize in specific tasks, they are often fine-tuned or prompt-tuned with additional, task-specific data.</a:t>
            </a:r>
          </a:p>
          <a:p>
            <a:r>
              <a:rPr lang="en-US" dirty="0">
                <a:highlight>
                  <a:srgbClr val="00FF00"/>
                </a:highlight>
              </a:rPr>
              <a:t>Generative Capabilities</a:t>
            </a:r>
            <a:r>
              <a:rPr lang="en-US" dirty="0"/>
              <a:t>: A core function of LLMs is their ability to generate human-like text in response to user prompts. This makes them a type of generative AI. </a:t>
            </a:r>
            <a:br>
              <a:rPr lang="en-US" dirty="0"/>
            </a:br>
            <a:endParaRPr lang="en-US" dirty="0"/>
          </a:p>
          <a:p>
            <a:r>
              <a:rPr lang="en-US" dirty="0"/>
              <a:t>Source: Google AI</a:t>
            </a:r>
          </a:p>
        </p:txBody>
      </p:sp>
      <p:sp>
        <p:nvSpPr>
          <p:cNvPr id="4" name="Slide Number Placeholder 3">
            <a:extLst>
              <a:ext uri="{FF2B5EF4-FFF2-40B4-BE49-F238E27FC236}">
                <a16:creationId xmlns:a16="http://schemas.microsoft.com/office/drawing/2014/main" id="{A5581E6A-1C4B-472C-7D66-AD3E27F6168F}"/>
              </a:ext>
            </a:extLst>
          </p:cNvPr>
          <p:cNvSpPr>
            <a:spLocks noGrp="1"/>
          </p:cNvSpPr>
          <p:nvPr>
            <p:ph type="sldNum" sz="quarter" idx="12"/>
          </p:nvPr>
        </p:nvSpPr>
        <p:spPr/>
        <p:txBody>
          <a:bodyPr/>
          <a:lstStyle/>
          <a:p>
            <a:fld id="{C1FF6DA9-008F-8B48-92A6-B652298478BF}" type="slidenum">
              <a:rPr lang="en-US" smtClean="0"/>
              <a:t>11</a:t>
            </a:fld>
            <a:endParaRPr lang="en-US"/>
          </a:p>
        </p:txBody>
      </p:sp>
    </p:spTree>
    <p:extLst>
      <p:ext uri="{BB962C8B-B14F-4D97-AF65-F5344CB8AC3E}">
        <p14:creationId xmlns:p14="http://schemas.microsoft.com/office/powerpoint/2010/main" val="3320624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E94CB-A2B1-E7EE-D96A-3496F6D4EA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F9B07B-96D4-E63D-DFD6-063D88230951}"/>
              </a:ext>
            </a:extLst>
          </p:cNvPr>
          <p:cNvSpPr>
            <a:spLocks noGrp="1"/>
          </p:cNvSpPr>
          <p:nvPr>
            <p:ph type="title"/>
          </p:nvPr>
        </p:nvSpPr>
        <p:spPr>
          <a:xfrm>
            <a:off x="457200" y="362157"/>
            <a:ext cx="8229600" cy="565224"/>
          </a:xfrm>
        </p:spPr>
        <p:txBody>
          <a:bodyPr>
            <a:noAutofit/>
          </a:bodyPr>
          <a:lstStyle/>
          <a:p>
            <a:br>
              <a:rPr lang="en-US" sz="3200" dirty="0">
                <a:highlight>
                  <a:srgbClr val="C0C0C0"/>
                </a:highlight>
              </a:rPr>
            </a:br>
            <a:r>
              <a:rPr lang="en-US" sz="3200" dirty="0">
                <a:highlight>
                  <a:srgbClr val="C0C0C0"/>
                </a:highlight>
              </a:rPr>
              <a:t>What Can LLMs Do?</a:t>
            </a:r>
            <a:br>
              <a:rPr lang="en-US" sz="3200" dirty="0">
                <a:highlight>
                  <a:srgbClr val="C0C0C0"/>
                </a:highlight>
              </a:rPr>
            </a:br>
            <a:endParaRPr lang="en-US" sz="3200" dirty="0">
              <a:highlight>
                <a:srgbClr val="C0C0C0"/>
              </a:highlight>
            </a:endParaRPr>
          </a:p>
        </p:txBody>
      </p:sp>
      <p:sp>
        <p:nvSpPr>
          <p:cNvPr id="3" name="Content Placeholder 2">
            <a:extLst>
              <a:ext uri="{FF2B5EF4-FFF2-40B4-BE49-F238E27FC236}">
                <a16:creationId xmlns:a16="http://schemas.microsoft.com/office/drawing/2014/main" id="{601C00A6-B667-BFEB-B199-254BA7276816}"/>
              </a:ext>
            </a:extLst>
          </p:cNvPr>
          <p:cNvSpPr>
            <a:spLocks noGrp="1"/>
          </p:cNvSpPr>
          <p:nvPr>
            <p:ph idx="1"/>
          </p:nvPr>
        </p:nvSpPr>
        <p:spPr>
          <a:xfrm>
            <a:off x="457200" y="1128156"/>
            <a:ext cx="8229600" cy="5228194"/>
          </a:xfrm>
        </p:spPr>
        <p:txBody>
          <a:bodyPr>
            <a:normAutofit fontScale="70000" lnSpcReduction="20000"/>
          </a:bodyPr>
          <a:lstStyle/>
          <a:p>
            <a:pPr marL="0" indent="0">
              <a:buNone/>
            </a:pPr>
            <a:r>
              <a:rPr lang="en-US" dirty="0">
                <a:highlight>
                  <a:srgbClr val="00FF00"/>
                </a:highlight>
              </a:rPr>
              <a:t>Natural Language Processing (NLP) Tasks:</a:t>
            </a:r>
          </a:p>
          <a:p>
            <a:r>
              <a:rPr lang="en-US" sz="2900" dirty="0"/>
              <a:t>Text generation</a:t>
            </a:r>
          </a:p>
          <a:p>
            <a:r>
              <a:rPr lang="en-US" sz="2900" dirty="0"/>
              <a:t>Summarization</a:t>
            </a:r>
          </a:p>
          <a:p>
            <a:r>
              <a:rPr lang="en-US" sz="2900" dirty="0"/>
              <a:t>Translation</a:t>
            </a:r>
          </a:p>
          <a:p>
            <a:r>
              <a:rPr lang="en-US" sz="2900" dirty="0"/>
              <a:t>Sentiment analysis</a:t>
            </a:r>
          </a:p>
          <a:p>
            <a:r>
              <a:rPr lang="en-US" sz="2900" dirty="0"/>
              <a:t>Chatbots / virtual assistants</a:t>
            </a:r>
          </a:p>
          <a:p>
            <a:pPr marL="0" indent="0">
              <a:buNone/>
            </a:pPr>
            <a:endParaRPr lang="en-US" dirty="0"/>
          </a:p>
          <a:p>
            <a:pPr marL="0" indent="0">
              <a:buNone/>
            </a:pPr>
            <a:r>
              <a:rPr lang="en-US" dirty="0">
                <a:highlight>
                  <a:srgbClr val="00FF00"/>
                </a:highlight>
              </a:rPr>
              <a:t>Beyond Text:</a:t>
            </a:r>
          </a:p>
          <a:p>
            <a:r>
              <a:rPr lang="en-US" dirty="0"/>
              <a:t>LLMs can also write code, </a:t>
            </a:r>
          </a:p>
          <a:p>
            <a:r>
              <a:rPr lang="en-US" dirty="0"/>
              <a:t>Solve math problems, </a:t>
            </a:r>
          </a:p>
          <a:p>
            <a:r>
              <a:rPr lang="en-US" dirty="0"/>
              <a:t>Generate SQL, and more.</a:t>
            </a:r>
          </a:p>
          <a:p>
            <a:pPr marL="0" indent="0">
              <a:buNone/>
            </a:pPr>
            <a:endParaRPr lang="en-US" dirty="0"/>
          </a:p>
          <a:p>
            <a:pPr marL="0" indent="0">
              <a:buNone/>
            </a:pPr>
            <a:r>
              <a:rPr lang="en-US" dirty="0">
                <a:highlight>
                  <a:srgbClr val="00FF00"/>
                </a:highlight>
              </a:rPr>
              <a:t>Prompting:</a:t>
            </a:r>
          </a:p>
          <a:p>
            <a:pPr marL="0" indent="0">
              <a:buNone/>
            </a:pPr>
            <a:r>
              <a:rPr lang="en-US" dirty="0"/>
              <a:t> Just give an instruction or question → LLM responds intelligently.</a:t>
            </a:r>
          </a:p>
          <a:p>
            <a:pPr marL="0" indent="0">
              <a:buNone/>
            </a:pPr>
            <a:endParaRPr lang="en-US" dirty="0"/>
          </a:p>
        </p:txBody>
      </p:sp>
      <p:sp>
        <p:nvSpPr>
          <p:cNvPr id="4" name="Slide Number Placeholder 3">
            <a:extLst>
              <a:ext uri="{FF2B5EF4-FFF2-40B4-BE49-F238E27FC236}">
                <a16:creationId xmlns:a16="http://schemas.microsoft.com/office/drawing/2014/main" id="{F58D8A15-2DF8-E892-7C96-2F1D4789AFC4}"/>
              </a:ext>
            </a:extLst>
          </p:cNvPr>
          <p:cNvSpPr>
            <a:spLocks noGrp="1"/>
          </p:cNvSpPr>
          <p:nvPr>
            <p:ph type="sldNum" sz="quarter" idx="12"/>
          </p:nvPr>
        </p:nvSpPr>
        <p:spPr/>
        <p:txBody>
          <a:bodyPr/>
          <a:lstStyle/>
          <a:p>
            <a:fld id="{C1FF6DA9-008F-8B48-92A6-B652298478BF}" type="slidenum">
              <a:rPr lang="en-US" smtClean="0"/>
              <a:t>12</a:t>
            </a:fld>
            <a:endParaRPr lang="en-US"/>
          </a:p>
        </p:txBody>
      </p:sp>
    </p:spTree>
    <p:extLst>
      <p:ext uri="{BB962C8B-B14F-4D97-AF65-F5344CB8AC3E}">
        <p14:creationId xmlns:p14="http://schemas.microsoft.com/office/powerpoint/2010/main" val="3260683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8A6C4-088D-E155-F73B-08DA92A8B9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17A732-3AA8-4454-C39A-F924120EA9FC}"/>
              </a:ext>
            </a:extLst>
          </p:cNvPr>
          <p:cNvSpPr>
            <a:spLocks noGrp="1"/>
          </p:cNvSpPr>
          <p:nvPr>
            <p:ph type="title"/>
          </p:nvPr>
        </p:nvSpPr>
        <p:spPr/>
        <p:txBody>
          <a:bodyPr/>
          <a:lstStyle/>
          <a:p>
            <a:r>
              <a:rPr lang="en-US" dirty="0">
                <a:highlight>
                  <a:srgbClr val="C0C0C0"/>
                </a:highlight>
              </a:rPr>
              <a:t>Building an LLM</a:t>
            </a:r>
            <a:endParaRPr dirty="0">
              <a:highlight>
                <a:srgbClr val="C0C0C0"/>
              </a:highlight>
            </a:endParaRPr>
          </a:p>
        </p:txBody>
      </p:sp>
      <p:sp>
        <p:nvSpPr>
          <p:cNvPr id="4" name="Slide Number Placeholder 3">
            <a:extLst>
              <a:ext uri="{FF2B5EF4-FFF2-40B4-BE49-F238E27FC236}">
                <a16:creationId xmlns:a16="http://schemas.microsoft.com/office/drawing/2014/main" id="{8D5EFE33-8BBD-80FB-D325-5E25E190E726}"/>
              </a:ext>
            </a:extLst>
          </p:cNvPr>
          <p:cNvSpPr>
            <a:spLocks noGrp="1"/>
          </p:cNvSpPr>
          <p:nvPr>
            <p:ph type="sldNum" sz="quarter" idx="12"/>
          </p:nvPr>
        </p:nvSpPr>
        <p:spPr/>
        <p:txBody>
          <a:bodyPr/>
          <a:lstStyle/>
          <a:p>
            <a:fld id="{C1FF6DA9-008F-8B48-92A6-B652298478BF}" type="slidenum">
              <a:rPr lang="en-US" smtClean="0"/>
              <a:t>13</a:t>
            </a:fld>
            <a:endParaRPr lang="en-US"/>
          </a:p>
        </p:txBody>
      </p:sp>
      <p:pic>
        <p:nvPicPr>
          <p:cNvPr id="1026" name="Picture 2" descr="Image by Author">
            <a:extLst>
              <a:ext uri="{FF2B5EF4-FFF2-40B4-BE49-F238E27FC236}">
                <a16:creationId xmlns:a16="http://schemas.microsoft.com/office/drawing/2014/main" id="{145AC4B8-76CF-6B81-9274-27AA9B6A3C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745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3EAC5-4645-A3DF-E3DB-9C5CBC14A2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2214D3-95E6-42EC-48B0-5666B6C124E2}"/>
              </a:ext>
            </a:extLst>
          </p:cNvPr>
          <p:cNvSpPr>
            <a:spLocks noGrp="1"/>
          </p:cNvSpPr>
          <p:nvPr>
            <p:ph type="title"/>
          </p:nvPr>
        </p:nvSpPr>
        <p:spPr>
          <a:xfrm>
            <a:off x="457200" y="274638"/>
            <a:ext cx="8229600" cy="692925"/>
          </a:xfrm>
        </p:spPr>
        <p:txBody>
          <a:bodyPr>
            <a:normAutofit fontScale="90000"/>
          </a:bodyPr>
          <a:lstStyle/>
          <a:p>
            <a:r>
              <a:rPr lang="en-US" dirty="0">
                <a:highlight>
                  <a:srgbClr val="C0C0C0"/>
                </a:highlight>
              </a:rPr>
              <a:t>How Does an LLM Work</a:t>
            </a:r>
            <a:r>
              <a:rPr dirty="0">
                <a:highlight>
                  <a:srgbClr val="C0C0C0"/>
                </a:highlight>
              </a:rPr>
              <a:t>?</a:t>
            </a:r>
          </a:p>
        </p:txBody>
      </p:sp>
      <p:sp>
        <p:nvSpPr>
          <p:cNvPr id="3" name="Content Placeholder 2">
            <a:extLst>
              <a:ext uri="{FF2B5EF4-FFF2-40B4-BE49-F238E27FC236}">
                <a16:creationId xmlns:a16="http://schemas.microsoft.com/office/drawing/2014/main" id="{79F1D780-A5F7-47DE-558E-405C7E580D6B}"/>
              </a:ext>
            </a:extLst>
          </p:cNvPr>
          <p:cNvSpPr>
            <a:spLocks noGrp="1"/>
          </p:cNvSpPr>
          <p:nvPr>
            <p:ph idx="1"/>
          </p:nvPr>
        </p:nvSpPr>
        <p:spPr>
          <a:xfrm>
            <a:off x="457200" y="967564"/>
            <a:ext cx="8229600" cy="5158600"/>
          </a:xfrm>
        </p:spPr>
        <p:txBody>
          <a:bodyPr>
            <a:normAutofit fontScale="77500" lnSpcReduction="20000"/>
          </a:bodyPr>
          <a:lstStyle/>
          <a:p>
            <a:pPr marL="0" indent="0">
              <a:buNone/>
            </a:pPr>
            <a:r>
              <a:rPr lang="en-US" dirty="0">
                <a:highlight>
                  <a:srgbClr val="00FF00"/>
                </a:highlight>
              </a:rPr>
              <a:t>Step-by-step:</a:t>
            </a:r>
          </a:p>
          <a:p>
            <a:pPr marL="0" indent="0">
              <a:buNone/>
            </a:pPr>
            <a:r>
              <a:rPr lang="en-US" dirty="0"/>
              <a:t>  1. Breaks input into "tokens" (words or word parts).</a:t>
            </a:r>
          </a:p>
          <a:p>
            <a:pPr marL="0" indent="0">
              <a:buNone/>
            </a:pPr>
            <a:r>
              <a:rPr lang="en-US" dirty="0"/>
              <a:t>  2. Uses attention mechanisms to understand context.</a:t>
            </a:r>
          </a:p>
          <a:p>
            <a:pPr marL="0" indent="0">
              <a:buNone/>
            </a:pPr>
            <a:r>
              <a:rPr lang="en-US" dirty="0"/>
              <a:t>  3. Predicts the next word (token) one at a time.</a:t>
            </a:r>
          </a:p>
          <a:p>
            <a:pPr marL="0" indent="0">
              <a:buNone/>
            </a:pPr>
            <a:endParaRPr lang="en-US" dirty="0"/>
          </a:p>
          <a:p>
            <a:pPr marL="0" indent="0">
              <a:buNone/>
            </a:pPr>
            <a:r>
              <a:rPr lang="en-US" dirty="0">
                <a:highlight>
                  <a:srgbClr val="00FF00"/>
                </a:highlight>
              </a:rPr>
              <a:t>Transformer Architecture </a:t>
            </a:r>
            <a:r>
              <a:rPr lang="en-US" dirty="0"/>
              <a:t>(key innovation):</a:t>
            </a:r>
          </a:p>
          <a:p>
            <a:pPr marL="0" indent="0">
              <a:buNone/>
            </a:pPr>
            <a:r>
              <a:rPr lang="en-US" dirty="0"/>
              <a:t>Introduced by Google in 2017 (“</a:t>
            </a:r>
            <a:r>
              <a:rPr lang="en-US" dirty="0">
                <a:highlight>
                  <a:srgbClr val="FFFF00"/>
                </a:highlight>
              </a:rPr>
              <a:t>Attention is All You Need</a:t>
            </a:r>
            <a:r>
              <a:rPr lang="en-US" dirty="0"/>
              <a:t>”).</a:t>
            </a:r>
          </a:p>
          <a:p>
            <a:pPr marL="0" indent="0">
              <a:buNone/>
            </a:pPr>
            <a:endParaRPr lang="en-US" dirty="0"/>
          </a:p>
          <a:p>
            <a:pPr marL="0" indent="0">
              <a:buNone/>
            </a:pPr>
            <a:r>
              <a:rPr lang="en-US" dirty="0">
                <a:highlight>
                  <a:srgbClr val="00FF00"/>
                </a:highlight>
              </a:rPr>
              <a:t>Self-supervised Training:</a:t>
            </a:r>
          </a:p>
          <a:p>
            <a:r>
              <a:rPr lang="en-US" dirty="0"/>
              <a:t>Learns patterns by predicting masked or next words in sentences.</a:t>
            </a:r>
          </a:p>
          <a:p>
            <a:r>
              <a:rPr lang="en-US" dirty="0"/>
              <a:t>(Include a simple transformer diagram or attention flow visual)</a:t>
            </a:r>
          </a:p>
          <a:p>
            <a:pPr marL="0" indent="0">
              <a:buNone/>
            </a:pPr>
            <a:endParaRPr dirty="0"/>
          </a:p>
        </p:txBody>
      </p:sp>
      <p:sp>
        <p:nvSpPr>
          <p:cNvPr id="4" name="Slide Number Placeholder 3">
            <a:extLst>
              <a:ext uri="{FF2B5EF4-FFF2-40B4-BE49-F238E27FC236}">
                <a16:creationId xmlns:a16="http://schemas.microsoft.com/office/drawing/2014/main" id="{32C7A3E9-762E-9344-78A7-99706110DA75}"/>
              </a:ext>
            </a:extLst>
          </p:cNvPr>
          <p:cNvSpPr>
            <a:spLocks noGrp="1"/>
          </p:cNvSpPr>
          <p:nvPr>
            <p:ph type="sldNum" sz="quarter" idx="12"/>
          </p:nvPr>
        </p:nvSpPr>
        <p:spPr/>
        <p:txBody>
          <a:bodyPr/>
          <a:lstStyle/>
          <a:p>
            <a:fld id="{C1FF6DA9-008F-8B48-92A6-B652298478BF}" type="slidenum">
              <a:rPr lang="en-US" smtClean="0"/>
              <a:t>14</a:t>
            </a:fld>
            <a:endParaRPr lang="en-US"/>
          </a:p>
        </p:txBody>
      </p:sp>
    </p:spTree>
    <p:extLst>
      <p:ext uri="{BB962C8B-B14F-4D97-AF65-F5344CB8AC3E}">
        <p14:creationId xmlns:p14="http://schemas.microsoft.com/office/powerpoint/2010/main" val="1581868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E333-BA0A-0D3A-467F-B10C259B81BE}"/>
              </a:ext>
            </a:extLst>
          </p:cNvPr>
          <p:cNvSpPr>
            <a:spLocks noGrp="1"/>
          </p:cNvSpPr>
          <p:nvPr>
            <p:ph type="title"/>
          </p:nvPr>
        </p:nvSpPr>
        <p:spPr>
          <a:xfrm>
            <a:off x="457200" y="274638"/>
            <a:ext cx="8229600" cy="592261"/>
          </a:xfrm>
        </p:spPr>
        <p:txBody>
          <a:bodyPr>
            <a:normAutofit fontScale="90000"/>
          </a:bodyPr>
          <a:lstStyle/>
          <a:p>
            <a:r>
              <a:rPr lang="en-US" dirty="0">
                <a:highlight>
                  <a:srgbClr val="C0C0C0"/>
                </a:highlight>
              </a:rPr>
              <a:t>What is a Transformer?</a:t>
            </a:r>
          </a:p>
        </p:txBody>
      </p:sp>
      <p:sp>
        <p:nvSpPr>
          <p:cNvPr id="3" name="Content Placeholder 2">
            <a:extLst>
              <a:ext uri="{FF2B5EF4-FFF2-40B4-BE49-F238E27FC236}">
                <a16:creationId xmlns:a16="http://schemas.microsoft.com/office/drawing/2014/main" id="{9D41DFA6-A483-E308-AB37-93ED3A9F3F67}"/>
              </a:ext>
            </a:extLst>
          </p:cNvPr>
          <p:cNvSpPr>
            <a:spLocks noGrp="1"/>
          </p:cNvSpPr>
          <p:nvPr>
            <p:ph idx="1"/>
          </p:nvPr>
        </p:nvSpPr>
        <p:spPr>
          <a:xfrm>
            <a:off x="457200" y="950026"/>
            <a:ext cx="8229600" cy="5176137"/>
          </a:xfrm>
        </p:spPr>
        <p:txBody>
          <a:bodyPr/>
          <a:lstStyle/>
          <a:p>
            <a:r>
              <a:rPr lang="en-US" dirty="0"/>
              <a:t>Transformers have emerged as a groundbreaking technology, reshaping how computers understand human language.</a:t>
            </a:r>
          </a:p>
          <a:p>
            <a:pPr marL="0" indent="0">
              <a:buNone/>
            </a:pPr>
            <a:endParaRPr lang="en-US" dirty="0"/>
          </a:p>
          <a:p>
            <a:r>
              <a:rPr lang="en-US" dirty="0"/>
              <a:t>Unlike traditional models that process words one after another,  Transformers can look at an </a:t>
            </a:r>
            <a:r>
              <a:rPr lang="en-US" dirty="0">
                <a:highlight>
                  <a:srgbClr val="FFFF00"/>
                </a:highlight>
              </a:rPr>
              <a:t>entire sentence all at once</a:t>
            </a:r>
            <a:r>
              <a:rPr lang="en-US" dirty="0"/>
              <a:t>, making them incredibly efficient at picking up the nuances of language.</a:t>
            </a:r>
          </a:p>
        </p:txBody>
      </p:sp>
      <p:sp>
        <p:nvSpPr>
          <p:cNvPr id="4" name="Slide Number Placeholder 3">
            <a:extLst>
              <a:ext uri="{FF2B5EF4-FFF2-40B4-BE49-F238E27FC236}">
                <a16:creationId xmlns:a16="http://schemas.microsoft.com/office/drawing/2014/main" id="{6D8DF1E3-F4AA-C1AC-C3AD-416444E068A7}"/>
              </a:ext>
            </a:extLst>
          </p:cNvPr>
          <p:cNvSpPr>
            <a:spLocks noGrp="1"/>
          </p:cNvSpPr>
          <p:nvPr>
            <p:ph type="sldNum" sz="quarter" idx="12"/>
          </p:nvPr>
        </p:nvSpPr>
        <p:spPr/>
        <p:txBody>
          <a:bodyPr/>
          <a:lstStyle/>
          <a:p>
            <a:fld id="{C1FF6DA9-008F-8B48-92A6-B652298478BF}" type="slidenum">
              <a:rPr lang="en-US" smtClean="0"/>
              <a:t>15</a:t>
            </a:fld>
            <a:endParaRPr lang="en-US"/>
          </a:p>
        </p:txBody>
      </p:sp>
    </p:spTree>
    <p:extLst>
      <p:ext uri="{BB962C8B-B14F-4D97-AF65-F5344CB8AC3E}">
        <p14:creationId xmlns:p14="http://schemas.microsoft.com/office/powerpoint/2010/main" val="2436327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9C4A7-2499-DE3E-0D7F-E707CA0FAE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883449-1AA7-CD0E-7821-00AED8EDCEB4}"/>
              </a:ext>
            </a:extLst>
          </p:cNvPr>
          <p:cNvSpPr>
            <a:spLocks noGrp="1"/>
          </p:cNvSpPr>
          <p:nvPr>
            <p:ph type="title"/>
          </p:nvPr>
        </p:nvSpPr>
        <p:spPr>
          <a:xfrm>
            <a:off x="457200" y="274638"/>
            <a:ext cx="8229600" cy="692925"/>
          </a:xfrm>
        </p:spPr>
        <p:txBody>
          <a:bodyPr>
            <a:normAutofit fontScale="90000"/>
          </a:bodyPr>
          <a:lstStyle/>
          <a:p>
            <a:r>
              <a:rPr lang="en-US" dirty="0">
                <a:highlight>
                  <a:srgbClr val="C0C0C0"/>
                </a:highlight>
              </a:rPr>
              <a:t>Transformer Example</a:t>
            </a:r>
            <a:endParaRPr dirty="0">
              <a:highlight>
                <a:srgbClr val="C0C0C0"/>
              </a:highlight>
            </a:endParaRPr>
          </a:p>
        </p:txBody>
      </p:sp>
      <p:sp>
        <p:nvSpPr>
          <p:cNvPr id="4" name="Slide Number Placeholder 3">
            <a:extLst>
              <a:ext uri="{FF2B5EF4-FFF2-40B4-BE49-F238E27FC236}">
                <a16:creationId xmlns:a16="http://schemas.microsoft.com/office/drawing/2014/main" id="{447CD2B8-E47D-3B27-AA6E-4FEE934E355A}"/>
              </a:ext>
            </a:extLst>
          </p:cNvPr>
          <p:cNvSpPr>
            <a:spLocks noGrp="1"/>
          </p:cNvSpPr>
          <p:nvPr>
            <p:ph type="sldNum" sz="quarter" idx="12"/>
          </p:nvPr>
        </p:nvSpPr>
        <p:spPr/>
        <p:txBody>
          <a:bodyPr/>
          <a:lstStyle/>
          <a:p>
            <a:fld id="{C1FF6DA9-008F-8B48-92A6-B652298478BF}" type="slidenum">
              <a:rPr lang="en-US" smtClean="0"/>
              <a:t>16</a:t>
            </a:fld>
            <a:endParaRPr lang="en-US"/>
          </a:p>
        </p:txBody>
      </p:sp>
      <p:pic>
        <p:nvPicPr>
          <p:cNvPr id="4098" name="Picture 2" descr="Large language models, explained with a minimum of math and jargon">
            <a:extLst>
              <a:ext uri="{FF2B5EF4-FFF2-40B4-BE49-F238E27FC236}">
                <a16:creationId xmlns:a16="http://schemas.microsoft.com/office/drawing/2014/main" id="{9864C625-A994-8312-CB23-C810FA17F2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972154"/>
            <a:ext cx="8229600" cy="5148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427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9"/>
          </a:xfrm>
        </p:spPr>
        <p:txBody>
          <a:bodyPr>
            <a:noAutofit/>
          </a:bodyPr>
          <a:lstStyle/>
          <a:p>
            <a:r>
              <a:rPr sz="2800" dirty="0">
                <a:highlight>
                  <a:srgbClr val="C0C0C0"/>
                </a:highlight>
              </a:rPr>
              <a:t>Transformer Architecture</a:t>
            </a:r>
            <a:r>
              <a:rPr lang="en-US" sz="2800" dirty="0">
                <a:highlight>
                  <a:srgbClr val="C0C0C0"/>
                </a:highlight>
              </a:rPr>
              <a:t>:</a:t>
            </a:r>
            <a:br>
              <a:rPr lang="en-US" sz="2800" dirty="0">
                <a:highlight>
                  <a:srgbClr val="C0C0C0"/>
                </a:highlight>
              </a:rPr>
            </a:br>
            <a:r>
              <a:rPr lang="en-US" sz="2800" b="1" dirty="0">
                <a:highlight>
                  <a:srgbClr val="00FF00"/>
                </a:highlight>
              </a:rPr>
              <a:t>Encoder</a:t>
            </a:r>
            <a:r>
              <a:rPr lang="en-US" sz="2800" b="1" dirty="0">
                <a:highlight>
                  <a:srgbClr val="C0C0C0"/>
                </a:highlight>
              </a:rPr>
              <a:t> and </a:t>
            </a:r>
            <a:r>
              <a:rPr lang="en-US" sz="2800" b="1" dirty="0">
                <a:highlight>
                  <a:srgbClr val="00FF00"/>
                </a:highlight>
              </a:rPr>
              <a:t>Decoder</a:t>
            </a:r>
            <a:r>
              <a:rPr sz="2800" dirty="0">
                <a:highlight>
                  <a:srgbClr val="C0C0C0"/>
                </a:highlight>
              </a:rPr>
              <a:t> </a:t>
            </a:r>
          </a:p>
        </p:txBody>
      </p:sp>
      <p:sp>
        <p:nvSpPr>
          <p:cNvPr id="3" name="Content Placeholder 2"/>
          <p:cNvSpPr>
            <a:spLocks noGrp="1"/>
          </p:cNvSpPr>
          <p:nvPr>
            <p:ph idx="1"/>
          </p:nvPr>
        </p:nvSpPr>
        <p:spPr>
          <a:xfrm>
            <a:off x="457200" y="1052624"/>
            <a:ext cx="8229600" cy="5073540"/>
          </a:xfrm>
        </p:spPr>
        <p:txBody>
          <a:bodyPr>
            <a:normAutofit fontScale="85000" lnSpcReduction="20000"/>
          </a:bodyPr>
          <a:lstStyle/>
          <a:p>
            <a:pPr marL="0" indent="0">
              <a:buNone/>
            </a:pPr>
            <a:r>
              <a:rPr lang="en-US" dirty="0"/>
              <a:t>The architecture of Transformers stands on two pillars: </a:t>
            </a:r>
          </a:p>
          <a:p>
            <a:r>
              <a:rPr lang="en-US" dirty="0"/>
              <a:t>the </a:t>
            </a:r>
            <a:r>
              <a:rPr lang="en-US" dirty="0">
                <a:highlight>
                  <a:srgbClr val="00FF00"/>
                </a:highlight>
              </a:rPr>
              <a:t>encoder</a:t>
            </a:r>
            <a:r>
              <a:rPr lang="en-US" dirty="0"/>
              <a:t> and </a:t>
            </a:r>
          </a:p>
          <a:p>
            <a:r>
              <a:rPr lang="en-US" dirty="0"/>
              <a:t>the </a:t>
            </a:r>
            <a:r>
              <a:rPr lang="en-US" dirty="0">
                <a:highlight>
                  <a:srgbClr val="00FF00"/>
                </a:highlight>
              </a:rPr>
              <a:t>decoder</a:t>
            </a:r>
          </a:p>
          <a:p>
            <a:pPr marL="457200" lvl="1" indent="0">
              <a:buNone/>
            </a:pPr>
            <a:endParaRPr lang="en-US" dirty="0"/>
          </a:p>
          <a:p>
            <a:pPr marL="457200" lvl="1" indent="0">
              <a:buNone/>
            </a:pPr>
            <a:r>
              <a:rPr lang="en-US" dirty="0"/>
              <a:t>In large language models (LLMs), encoders and decoders are fundamental components of the transformer architecture. </a:t>
            </a:r>
          </a:p>
          <a:p>
            <a:pPr marL="457200" lvl="1" indent="0">
              <a:buNone/>
            </a:pPr>
            <a:endParaRPr lang="en-US" dirty="0"/>
          </a:p>
          <a:p>
            <a:pPr marL="457200" lvl="1" indent="0">
              <a:buNone/>
            </a:pPr>
            <a:r>
              <a:rPr lang="en-US" dirty="0">
                <a:highlight>
                  <a:srgbClr val="00FF00"/>
                </a:highlight>
              </a:rPr>
              <a:t>The encoder processes</a:t>
            </a:r>
            <a:r>
              <a:rPr lang="en-US" dirty="0"/>
              <a:t> the input sequence (like a sentence) and converts it into a numerical representation called an embedding. </a:t>
            </a:r>
          </a:p>
          <a:p>
            <a:pPr marL="457200" lvl="1" indent="0">
              <a:buNone/>
            </a:pPr>
            <a:endParaRPr lang="en-US" dirty="0"/>
          </a:p>
          <a:p>
            <a:pPr marL="457200" lvl="1" indent="0">
              <a:buNone/>
            </a:pPr>
            <a:r>
              <a:rPr lang="en-US" dirty="0">
                <a:highlight>
                  <a:srgbClr val="00FF00"/>
                </a:highlight>
              </a:rPr>
              <a:t>The decoder</a:t>
            </a:r>
            <a:r>
              <a:rPr lang="en-US" dirty="0"/>
              <a:t> then takes this embedding and generates a new sequence, such as a translation or a response</a:t>
            </a:r>
            <a:endParaRPr lang="en-US" b="1" dirty="0"/>
          </a:p>
        </p:txBody>
      </p:sp>
    </p:spTree>
    <p:extLst>
      <p:ext uri="{BB962C8B-B14F-4D97-AF65-F5344CB8AC3E}">
        <p14:creationId xmlns:p14="http://schemas.microsoft.com/office/powerpoint/2010/main" val="4093281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4DA67-2E8E-D5F5-4D5A-FDDAEDB115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A09802-7E61-DDA2-05D5-48E562A72501}"/>
              </a:ext>
            </a:extLst>
          </p:cNvPr>
          <p:cNvSpPr>
            <a:spLocks noGrp="1"/>
          </p:cNvSpPr>
          <p:nvPr>
            <p:ph type="title"/>
          </p:nvPr>
        </p:nvSpPr>
        <p:spPr/>
        <p:txBody>
          <a:bodyPr>
            <a:normAutofit fontScale="90000"/>
          </a:bodyPr>
          <a:lstStyle/>
          <a:p>
            <a:r>
              <a:rPr dirty="0">
                <a:highlight>
                  <a:srgbClr val="C0C0C0"/>
                </a:highlight>
              </a:rPr>
              <a:t>Transformer Architecture</a:t>
            </a:r>
            <a:r>
              <a:rPr lang="en-US" dirty="0">
                <a:highlight>
                  <a:srgbClr val="C0C0C0"/>
                </a:highlight>
              </a:rPr>
              <a:t>:</a:t>
            </a:r>
            <a:br>
              <a:rPr lang="en-US" dirty="0">
                <a:highlight>
                  <a:srgbClr val="C0C0C0"/>
                </a:highlight>
              </a:rPr>
            </a:br>
            <a:r>
              <a:rPr lang="en-US" b="1" dirty="0">
                <a:highlight>
                  <a:srgbClr val="C0C0C0"/>
                </a:highlight>
              </a:rPr>
              <a:t>Encoder and Decoder</a:t>
            </a:r>
            <a:r>
              <a:rPr dirty="0">
                <a:highlight>
                  <a:srgbClr val="C0C0C0"/>
                </a:highlight>
              </a:rPr>
              <a:t> </a:t>
            </a:r>
          </a:p>
        </p:txBody>
      </p:sp>
      <p:pic>
        <p:nvPicPr>
          <p:cNvPr id="1028" name="Picture 4" descr="The Power of Advanced Encoders and Decoders in Generative AI ...">
            <a:extLst>
              <a:ext uri="{FF2B5EF4-FFF2-40B4-BE49-F238E27FC236}">
                <a16:creationId xmlns:a16="http://schemas.microsoft.com/office/drawing/2014/main" id="{2113199D-2B9C-2CD8-ADAE-175F653542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8160" y="1615044"/>
            <a:ext cx="6519553" cy="407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249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F01D8-C234-0A89-B2BC-8D05028DD9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8EF7D1-F61B-4878-9981-65CF97CB3606}"/>
              </a:ext>
            </a:extLst>
          </p:cNvPr>
          <p:cNvSpPr>
            <a:spLocks noGrp="1"/>
          </p:cNvSpPr>
          <p:nvPr>
            <p:ph type="title"/>
          </p:nvPr>
        </p:nvSpPr>
        <p:spPr>
          <a:xfrm>
            <a:off x="457200" y="274638"/>
            <a:ext cx="8229600" cy="1628590"/>
          </a:xfrm>
        </p:spPr>
        <p:txBody>
          <a:bodyPr>
            <a:normAutofit/>
          </a:bodyPr>
          <a:lstStyle/>
          <a:p>
            <a:r>
              <a:rPr dirty="0">
                <a:highlight>
                  <a:srgbClr val="C0C0C0"/>
                </a:highlight>
              </a:rPr>
              <a:t>What is PySpark?</a:t>
            </a:r>
          </a:p>
        </p:txBody>
      </p:sp>
      <p:sp>
        <p:nvSpPr>
          <p:cNvPr id="4" name="Slide Number Placeholder 3">
            <a:extLst>
              <a:ext uri="{FF2B5EF4-FFF2-40B4-BE49-F238E27FC236}">
                <a16:creationId xmlns:a16="http://schemas.microsoft.com/office/drawing/2014/main" id="{F48E92E7-6CB7-C30D-7246-2C653EC10B0A}"/>
              </a:ext>
            </a:extLst>
          </p:cNvPr>
          <p:cNvSpPr>
            <a:spLocks noGrp="1"/>
          </p:cNvSpPr>
          <p:nvPr>
            <p:ph type="sldNum" sz="quarter" idx="12"/>
          </p:nvPr>
        </p:nvSpPr>
        <p:spPr/>
        <p:txBody>
          <a:bodyPr/>
          <a:lstStyle/>
          <a:p>
            <a:fld id="{C1FF6DA9-008F-8B48-92A6-B652298478BF}" type="slidenum">
              <a:rPr lang="en-US" smtClean="0"/>
              <a:t>19</a:t>
            </a:fld>
            <a:endParaRPr lang="en-US"/>
          </a:p>
        </p:txBody>
      </p:sp>
      <p:pic>
        <p:nvPicPr>
          <p:cNvPr id="2052" name="Picture 4" descr="What is PySpark ??. To understand PySpark we should first… | by Rajatkumar  | Medium">
            <a:extLst>
              <a:ext uri="{FF2B5EF4-FFF2-40B4-BE49-F238E27FC236}">
                <a16:creationId xmlns:a16="http://schemas.microsoft.com/office/drawing/2014/main" id="{9E0B8529-687F-C44C-FFAB-0D3CE87A45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4158" y="1737337"/>
            <a:ext cx="8229600" cy="2672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65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C0C0C0"/>
                </a:highlight>
              </a:rPr>
              <a:t>This presentation includes:</a:t>
            </a:r>
          </a:p>
        </p:txBody>
      </p:sp>
      <p:sp>
        <p:nvSpPr>
          <p:cNvPr id="3" name="Content Placeholder 2"/>
          <p:cNvSpPr>
            <a:spLocks noGrp="1"/>
          </p:cNvSpPr>
          <p:nvPr>
            <p:ph idx="1"/>
          </p:nvPr>
        </p:nvSpPr>
        <p:spPr/>
        <p:txBody>
          <a:bodyPr/>
          <a:lstStyle/>
          <a:p>
            <a:r>
              <a:rPr lang="en-US" dirty="0"/>
              <a:t>Introduction to LLMs and PySpark</a:t>
            </a:r>
          </a:p>
          <a:p>
            <a:r>
              <a:rPr lang="en-US" dirty="0"/>
              <a:t>Motivations and architectures for integration</a:t>
            </a:r>
          </a:p>
          <a:p>
            <a:r>
              <a:rPr lang="en-US" dirty="0"/>
              <a:t>Working integration examples</a:t>
            </a:r>
          </a:p>
          <a:p>
            <a:r>
              <a:rPr lang="en-US" dirty="0"/>
              <a:t>Code snippets using UDFs</a:t>
            </a:r>
          </a:p>
          <a:p>
            <a:pPr lvl="1"/>
            <a:r>
              <a:rPr lang="en-US" sz="2000" dirty="0"/>
              <a:t>UDF = User Defined Function</a:t>
            </a:r>
          </a:p>
          <a:p>
            <a:r>
              <a:rPr lang="en-US" dirty="0"/>
              <a:t>Testing, deployment, cost, and monitoring tips</a:t>
            </a:r>
          </a:p>
        </p:txBody>
      </p:sp>
      <p:sp>
        <p:nvSpPr>
          <p:cNvPr id="4" name="Slide Number Placeholder 3">
            <a:extLst>
              <a:ext uri="{FF2B5EF4-FFF2-40B4-BE49-F238E27FC236}">
                <a16:creationId xmlns:a16="http://schemas.microsoft.com/office/drawing/2014/main" id="{09D56420-6A6C-1B31-92D9-1EEDCC85BB7E}"/>
              </a:ext>
            </a:extLst>
          </p:cNvPr>
          <p:cNvSpPr>
            <a:spLocks noGrp="1"/>
          </p:cNvSpPr>
          <p:nvPr>
            <p:ph type="sldNum" sz="quarter" idx="12"/>
          </p:nvPr>
        </p:nvSpPr>
        <p:spPr/>
        <p:txBody>
          <a:bodyPr/>
          <a:lstStyle/>
          <a:p>
            <a:fld id="{C1FF6DA9-008F-8B48-92A6-B652298478BF}"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FE0D5-BE71-FAB5-4972-C16DAA102B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95743-2707-D278-6416-1ADF877E7E6E}"/>
              </a:ext>
            </a:extLst>
          </p:cNvPr>
          <p:cNvSpPr>
            <a:spLocks noGrp="1"/>
          </p:cNvSpPr>
          <p:nvPr>
            <p:ph type="title"/>
          </p:nvPr>
        </p:nvSpPr>
        <p:spPr>
          <a:xfrm>
            <a:off x="457200" y="350875"/>
            <a:ext cx="8229600" cy="1020726"/>
          </a:xfrm>
        </p:spPr>
        <p:txBody>
          <a:bodyPr>
            <a:normAutofit fontScale="90000"/>
          </a:bodyPr>
          <a:lstStyle/>
          <a:p>
            <a:br>
              <a:rPr lang="en-US" dirty="0">
                <a:highlight>
                  <a:srgbClr val="C0C0C0"/>
                </a:highlight>
              </a:rPr>
            </a:br>
            <a:r>
              <a:rPr sz="4000" dirty="0">
                <a:highlight>
                  <a:srgbClr val="C0C0C0"/>
                </a:highlight>
              </a:rPr>
              <a:t>What is PySpark?</a:t>
            </a:r>
            <a:br>
              <a:rPr lang="en-US" sz="4000" dirty="0">
                <a:highlight>
                  <a:srgbClr val="C0C0C0"/>
                </a:highlight>
              </a:rPr>
            </a:br>
            <a:r>
              <a:rPr lang="en-US" sz="4000" dirty="0">
                <a:highlight>
                  <a:srgbClr val="C0C0C0"/>
                </a:highlight>
              </a:rPr>
              <a:t>Spark + Python = PySpark</a:t>
            </a:r>
            <a:br>
              <a:rPr lang="en-US" dirty="0"/>
            </a:br>
            <a:endParaRPr dirty="0"/>
          </a:p>
        </p:txBody>
      </p:sp>
      <p:sp>
        <p:nvSpPr>
          <p:cNvPr id="3" name="Content Placeholder 2">
            <a:extLst>
              <a:ext uri="{FF2B5EF4-FFF2-40B4-BE49-F238E27FC236}">
                <a16:creationId xmlns:a16="http://schemas.microsoft.com/office/drawing/2014/main" id="{BBEEF971-F947-196E-2976-905500CE6AE7}"/>
              </a:ext>
            </a:extLst>
          </p:cNvPr>
          <p:cNvSpPr>
            <a:spLocks noGrp="1"/>
          </p:cNvSpPr>
          <p:nvPr>
            <p:ph idx="1"/>
          </p:nvPr>
        </p:nvSpPr>
        <p:spPr>
          <a:xfrm>
            <a:off x="457200" y="1499192"/>
            <a:ext cx="8229600" cy="5007934"/>
          </a:xfrm>
        </p:spPr>
        <p:txBody>
          <a:bodyPr/>
          <a:lstStyle/>
          <a:p>
            <a:r>
              <a:rPr lang="en-US" dirty="0">
                <a:highlight>
                  <a:srgbClr val="00FF00"/>
                </a:highlight>
              </a:rPr>
              <a:t>Spark</a:t>
            </a:r>
            <a:r>
              <a:rPr lang="en-US" dirty="0"/>
              <a:t> is a multi-language engine for executing data engineering, data science, and machine learning on </a:t>
            </a:r>
            <a:r>
              <a:rPr lang="en-US" u="sng" dirty="0"/>
              <a:t>single-node machines </a:t>
            </a:r>
            <a:r>
              <a:rPr lang="en-US" dirty="0"/>
              <a:t>or </a:t>
            </a:r>
            <a:r>
              <a:rPr lang="en-US" u="sng" dirty="0"/>
              <a:t>clusters</a:t>
            </a:r>
            <a:r>
              <a:rPr lang="en-US" dirty="0"/>
              <a:t>.</a:t>
            </a:r>
          </a:p>
          <a:p>
            <a:r>
              <a:rPr dirty="0">
                <a:highlight>
                  <a:srgbClr val="00FF00"/>
                </a:highlight>
              </a:rPr>
              <a:t>Spark Python API</a:t>
            </a:r>
            <a:r>
              <a:rPr lang="en-US" dirty="0">
                <a:highlight>
                  <a:srgbClr val="00FF00"/>
                </a:highlight>
              </a:rPr>
              <a:t> (PySpark)</a:t>
            </a:r>
          </a:p>
          <a:p>
            <a:r>
              <a:rPr dirty="0">
                <a:highlight>
                  <a:srgbClr val="00FF00"/>
                </a:highlight>
              </a:rPr>
              <a:t>Used for big data processing and analysis</a:t>
            </a:r>
          </a:p>
          <a:p>
            <a:r>
              <a:rPr dirty="0">
                <a:highlight>
                  <a:srgbClr val="00FF00"/>
                </a:highlight>
              </a:rPr>
              <a:t>Enables distributed data transformations and actions</a:t>
            </a:r>
          </a:p>
        </p:txBody>
      </p:sp>
      <p:sp>
        <p:nvSpPr>
          <p:cNvPr id="4" name="Slide Number Placeholder 3">
            <a:extLst>
              <a:ext uri="{FF2B5EF4-FFF2-40B4-BE49-F238E27FC236}">
                <a16:creationId xmlns:a16="http://schemas.microsoft.com/office/drawing/2014/main" id="{444F3323-208B-12A6-BFC8-60BD134873EC}"/>
              </a:ext>
            </a:extLst>
          </p:cNvPr>
          <p:cNvSpPr>
            <a:spLocks noGrp="1"/>
          </p:cNvSpPr>
          <p:nvPr>
            <p:ph type="sldNum" sz="quarter" idx="12"/>
          </p:nvPr>
        </p:nvSpPr>
        <p:spPr/>
        <p:txBody>
          <a:bodyPr/>
          <a:lstStyle/>
          <a:p>
            <a:fld id="{C1FF6DA9-008F-8B48-92A6-B652298478BF}" type="slidenum">
              <a:rPr lang="en-US" smtClean="0"/>
              <a:t>20</a:t>
            </a:fld>
            <a:endParaRPr lang="en-US"/>
          </a:p>
        </p:txBody>
      </p:sp>
    </p:spTree>
    <p:extLst>
      <p:ext uri="{BB962C8B-B14F-4D97-AF65-F5344CB8AC3E}">
        <p14:creationId xmlns:p14="http://schemas.microsoft.com/office/powerpoint/2010/main" val="2907481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C0C0C0"/>
                </a:highlight>
              </a:rPr>
              <a:t>Why Integrate LLMs with PySpark?</a:t>
            </a:r>
          </a:p>
        </p:txBody>
      </p:sp>
      <p:sp>
        <p:nvSpPr>
          <p:cNvPr id="3" name="Content Placeholder 2"/>
          <p:cNvSpPr>
            <a:spLocks noGrp="1"/>
          </p:cNvSpPr>
          <p:nvPr>
            <p:ph idx="1"/>
          </p:nvPr>
        </p:nvSpPr>
        <p:spPr/>
        <p:txBody>
          <a:bodyPr/>
          <a:lstStyle/>
          <a:p>
            <a:r>
              <a:rPr dirty="0"/>
              <a:t>To enable intelligent processing of big data</a:t>
            </a:r>
          </a:p>
          <a:p>
            <a:r>
              <a:rPr dirty="0"/>
              <a:t>For semantic understanding of unstructured data</a:t>
            </a:r>
          </a:p>
          <a:p>
            <a:r>
              <a:rPr dirty="0"/>
              <a:t>To enhance ML/NLP pipelines in PySpark</a:t>
            </a:r>
          </a:p>
        </p:txBody>
      </p:sp>
      <p:sp>
        <p:nvSpPr>
          <p:cNvPr id="4" name="Slide Number Placeholder 3">
            <a:extLst>
              <a:ext uri="{FF2B5EF4-FFF2-40B4-BE49-F238E27FC236}">
                <a16:creationId xmlns:a16="http://schemas.microsoft.com/office/drawing/2014/main" id="{1CC5ECF2-B4D5-374F-79A3-9A565CA5C233}"/>
              </a:ext>
            </a:extLst>
          </p:cNvPr>
          <p:cNvSpPr>
            <a:spLocks noGrp="1"/>
          </p:cNvSpPr>
          <p:nvPr>
            <p:ph type="sldNum" sz="quarter" idx="12"/>
          </p:nvPr>
        </p:nvSpPr>
        <p:spPr/>
        <p:txBody>
          <a:bodyPr/>
          <a:lstStyle/>
          <a:p>
            <a:fld id="{C1FF6DA9-008F-8B48-92A6-B652298478BF}"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BF809-0A20-4111-EB75-AB5F4BFF12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7C19B2-18BA-C571-5F69-A78CB85A65DC}"/>
              </a:ext>
            </a:extLst>
          </p:cNvPr>
          <p:cNvSpPr>
            <a:spLocks noGrp="1"/>
          </p:cNvSpPr>
          <p:nvPr>
            <p:ph type="title"/>
          </p:nvPr>
        </p:nvSpPr>
        <p:spPr/>
        <p:txBody>
          <a:bodyPr/>
          <a:lstStyle/>
          <a:p>
            <a:r>
              <a:rPr dirty="0">
                <a:highlight>
                  <a:srgbClr val="C0C0C0"/>
                </a:highlight>
              </a:rPr>
              <a:t>Why Integrate LLMs with PySpark?</a:t>
            </a:r>
          </a:p>
        </p:txBody>
      </p:sp>
      <p:sp>
        <p:nvSpPr>
          <p:cNvPr id="3" name="Content Placeholder 2">
            <a:extLst>
              <a:ext uri="{FF2B5EF4-FFF2-40B4-BE49-F238E27FC236}">
                <a16:creationId xmlns:a16="http://schemas.microsoft.com/office/drawing/2014/main" id="{F6FF9BEA-15DA-5575-A4F8-BE1C1B61E21C}"/>
              </a:ext>
            </a:extLst>
          </p:cNvPr>
          <p:cNvSpPr>
            <a:spLocks noGrp="1"/>
          </p:cNvSpPr>
          <p:nvPr>
            <p:ph idx="1"/>
          </p:nvPr>
        </p:nvSpPr>
        <p:spPr/>
        <p:txBody>
          <a:bodyPr>
            <a:normAutofit fontScale="92500"/>
          </a:bodyPr>
          <a:lstStyle/>
          <a:p>
            <a:pPr marL="0" indent="0">
              <a:buNone/>
            </a:pPr>
            <a:r>
              <a:rPr lang="en-US" dirty="0">
                <a:highlight>
                  <a:srgbClr val="00FF00"/>
                </a:highlight>
              </a:rPr>
              <a:t>Combine:</a:t>
            </a:r>
          </a:p>
          <a:p>
            <a:r>
              <a:rPr lang="en-US" dirty="0"/>
              <a:t>PySpark → Big data processing</a:t>
            </a:r>
          </a:p>
          <a:p>
            <a:r>
              <a:rPr lang="en-US" dirty="0"/>
              <a:t>LLMs → Intelligence (NLP, NLU, reasoning)</a:t>
            </a:r>
          </a:p>
          <a:p>
            <a:pPr marL="0" indent="0">
              <a:buNone/>
            </a:pPr>
            <a:endParaRPr lang="en-US" dirty="0"/>
          </a:p>
          <a:p>
            <a:pPr marL="0" indent="0">
              <a:buNone/>
            </a:pPr>
            <a:r>
              <a:rPr lang="en-US" dirty="0">
                <a:highlight>
                  <a:srgbClr val="00FF00"/>
                </a:highlight>
              </a:rPr>
              <a:t>Use Cases:</a:t>
            </a:r>
          </a:p>
          <a:p>
            <a:r>
              <a:rPr lang="en-US" dirty="0"/>
              <a:t>Summarizing massive documents</a:t>
            </a:r>
          </a:p>
          <a:p>
            <a:r>
              <a:rPr lang="en-US" dirty="0"/>
              <a:t>Extracting structured info from unstructured data</a:t>
            </a:r>
          </a:p>
          <a:p>
            <a:r>
              <a:rPr lang="en-US" dirty="0"/>
              <a:t>Semantic enrichment of rows</a:t>
            </a:r>
            <a:endParaRPr dirty="0"/>
          </a:p>
        </p:txBody>
      </p:sp>
      <p:sp>
        <p:nvSpPr>
          <p:cNvPr id="4" name="Slide Number Placeholder 3">
            <a:extLst>
              <a:ext uri="{FF2B5EF4-FFF2-40B4-BE49-F238E27FC236}">
                <a16:creationId xmlns:a16="http://schemas.microsoft.com/office/drawing/2014/main" id="{5038B7C1-7163-F921-AA85-A05729CF6013}"/>
              </a:ext>
            </a:extLst>
          </p:cNvPr>
          <p:cNvSpPr>
            <a:spLocks noGrp="1"/>
          </p:cNvSpPr>
          <p:nvPr>
            <p:ph type="sldNum" sz="quarter" idx="12"/>
          </p:nvPr>
        </p:nvSpPr>
        <p:spPr/>
        <p:txBody>
          <a:bodyPr/>
          <a:lstStyle/>
          <a:p>
            <a:fld id="{C1FF6DA9-008F-8B48-92A6-B652298478BF}" type="slidenum">
              <a:rPr lang="en-US" smtClean="0"/>
              <a:t>22</a:t>
            </a:fld>
            <a:endParaRPr lang="en-US"/>
          </a:p>
        </p:txBody>
      </p:sp>
    </p:spTree>
    <p:extLst>
      <p:ext uri="{BB962C8B-B14F-4D97-AF65-F5344CB8AC3E}">
        <p14:creationId xmlns:p14="http://schemas.microsoft.com/office/powerpoint/2010/main" val="2933856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C0C0C0"/>
                </a:highlight>
              </a:rPr>
              <a:t>Architectures for Integration</a:t>
            </a:r>
          </a:p>
        </p:txBody>
      </p:sp>
      <p:sp>
        <p:nvSpPr>
          <p:cNvPr id="3" name="Content Placeholder 2"/>
          <p:cNvSpPr>
            <a:spLocks noGrp="1"/>
          </p:cNvSpPr>
          <p:nvPr>
            <p:ph idx="1"/>
          </p:nvPr>
        </p:nvSpPr>
        <p:spPr/>
        <p:txBody>
          <a:bodyPr/>
          <a:lstStyle/>
          <a:p>
            <a:pPr marL="0" indent="0">
              <a:buNone/>
            </a:pPr>
            <a:r>
              <a:rPr dirty="0"/>
              <a:t>1. PySpark ↔ LLM API </a:t>
            </a:r>
            <a:endParaRPr lang="en-US" dirty="0"/>
          </a:p>
          <a:p>
            <a:pPr lvl="1"/>
            <a:r>
              <a:rPr lang="en-US" dirty="0"/>
              <a:t> </a:t>
            </a:r>
            <a:r>
              <a:rPr dirty="0"/>
              <a:t>(e.g. OpenAI, HuggingFace)</a:t>
            </a:r>
          </a:p>
          <a:p>
            <a:pPr marL="0" indent="0">
              <a:buNone/>
            </a:pPr>
            <a:endParaRPr lang="en-US" dirty="0"/>
          </a:p>
          <a:p>
            <a:pPr marL="0" indent="0">
              <a:buNone/>
            </a:pPr>
            <a:r>
              <a:rPr dirty="0"/>
              <a:t>2. PySpark + UDFs calling LLMs</a:t>
            </a:r>
            <a:endParaRPr lang="en-US" dirty="0"/>
          </a:p>
          <a:p>
            <a:pPr marL="0" indent="0">
              <a:buNone/>
            </a:pPr>
            <a:endParaRPr dirty="0"/>
          </a:p>
          <a:p>
            <a:pPr marL="0" indent="0">
              <a:buNone/>
            </a:pPr>
            <a:r>
              <a:rPr dirty="0"/>
              <a:t>3. PySpark streaming + LLMs in real-time pipelines</a:t>
            </a:r>
          </a:p>
        </p:txBody>
      </p:sp>
      <p:sp>
        <p:nvSpPr>
          <p:cNvPr id="4" name="Slide Number Placeholder 3">
            <a:extLst>
              <a:ext uri="{FF2B5EF4-FFF2-40B4-BE49-F238E27FC236}">
                <a16:creationId xmlns:a16="http://schemas.microsoft.com/office/drawing/2014/main" id="{5E2F2FC8-B512-4A24-98C5-DCE15EDEE14A}"/>
              </a:ext>
            </a:extLst>
          </p:cNvPr>
          <p:cNvSpPr>
            <a:spLocks noGrp="1"/>
          </p:cNvSpPr>
          <p:nvPr>
            <p:ph type="sldNum" sz="quarter" idx="12"/>
          </p:nvPr>
        </p:nvSpPr>
        <p:spPr/>
        <p:txBody>
          <a:bodyPr/>
          <a:lstStyle/>
          <a:p>
            <a:fld id="{C1FF6DA9-008F-8B48-92A6-B652298478BF}"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E80CC-D435-DEC4-282F-FAF31D0AC2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66CAE4-3851-BAAA-D4DA-AE9AD8F20909}"/>
              </a:ext>
            </a:extLst>
          </p:cNvPr>
          <p:cNvSpPr>
            <a:spLocks noGrp="1"/>
          </p:cNvSpPr>
          <p:nvPr>
            <p:ph type="title"/>
          </p:nvPr>
        </p:nvSpPr>
        <p:spPr/>
        <p:txBody>
          <a:bodyPr/>
          <a:lstStyle/>
          <a:p>
            <a:r>
              <a:rPr dirty="0">
                <a:highlight>
                  <a:srgbClr val="C0C0C0"/>
                </a:highlight>
              </a:rPr>
              <a:t>Architectures for Integration</a:t>
            </a:r>
          </a:p>
        </p:txBody>
      </p:sp>
      <p:sp>
        <p:nvSpPr>
          <p:cNvPr id="3" name="Content Placeholder 2">
            <a:extLst>
              <a:ext uri="{FF2B5EF4-FFF2-40B4-BE49-F238E27FC236}">
                <a16:creationId xmlns:a16="http://schemas.microsoft.com/office/drawing/2014/main" id="{F0CA45F9-90C0-7EB9-2D5C-E4562ACB3E31}"/>
              </a:ext>
            </a:extLst>
          </p:cNvPr>
          <p:cNvSpPr>
            <a:spLocks noGrp="1"/>
          </p:cNvSpPr>
          <p:nvPr>
            <p:ph idx="1"/>
          </p:nvPr>
        </p:nvSpPr>
        <p:spPr/>
        <p:txBody>
          <a:bodyPr>
            <a:normAutofit/>
          </a:bodyPr>
          <a:lstStyle/>
          <a:p>
            <a:pPr marL="0" indent="0">
              <a:buNone/>
            </a:pPr>
            <a:r>
              <a:rPr lang="en-US" sz="1900" dirty="0">
                <a:latin typeface="Courier New" panose="02070309020205020404" pitchFamily="49" charset="0"/>
                <a:cs typeface="Courier New" panose="02070309020205020404" pitchFamily="49" charset="0"/>
              </a:rPr>
              <a:t>+---------+       +-------------+       +----------+</a:t>
            </a:r>
          </a:p>
          <a:p>
            <a:pPr marL="0" indent="0">
              <a:buNone/>
            </a:pPr>
            <a:r>
              <a:rPr lang="en-US" sz="1900" dirty="0">
                <a:latin typeface="Courier New" panose="02070309020205020404" pitchFamily="49" charset="0"/>
                <a:cs typeface="Courier New" panose="02070309020205020404" pitchFamily="49" charset="0"/>
              </a:rPr>
              <a:t>| PySpark |  --&gt;  | LLM Service |  --&gt;  | Enhanced |</a:t>
            </a:r>
          </a:p>
          <a:p>
            <a:pPr marL="0" indent="0">
              <a:buNone/>
            </a:pPr>
            <a:r>
              <a:rPr lang="en-US" sz="1900" dirty="0">
                <a:latin typeface="Courier New" panose="02070309020205020404" pitchFamily="49" charset="0"/>
                <a:cs typeface="Courier New" panose="02070309020205020404" pitchFamily="49" charset="0"/>
              </a:rPr>
              <a:t>| Job     |       | (API)       |       | DataFrame|</a:t>
            </a:r>
          </a:p>
          <a:p>
            <a:pPr marL="0" indent="0">
              <a:buNone/>
            </a:pPr>
            <a:r>
              <a:rPr lang="en-US" sz="1900" dirty="0">
                <a:latin typeface="Courier New" panose="02070309020205020404" pitchFamily="49" charset="0"/>
                <a:cs typeface="Courier New" panose="02070309020205020404" pitchFamily="49" charset="0"/>
              </a:rPr>
              <a:t>+---------+       +-------------+       +----------+</a:t>
            </a:r>
          </a:p>
          <a:p>
            <a:pPr marL="0" indent="0">
              <a:buNone/>
            </a:pPr>
            <a:endParaRPr lang="en-US" dirty="0"/>
          </a:p>
          <a:p>
            <a:r>
              <a:rPr lang="en-US" dirty="0"/>
              <a:t>LLM via REST API (e.g., OpenAI, Cohere, local LLM)</a:t>
            </a:r>
          </a:p>
          <a:p>
            <a:r>
              <a:rPr lang="en-US" dirty="0"/>
              <a:t>Can be batched, streamed, or partitioned</a:t>
            </a:r>
          </a:p>
        </p:txBody>
      </p:sp>
      <p:sp>
        <p:nvSpPr>
          <p:cNvPr id="4" name="Slide Number Placeholder 3">
            <a:extLst>
              <a:ext uri="{FF2B5EF4-FFF2-40B4-BE49-F238E27FC236}">
                <a16:creationId xmlns:a16="http://schemas.microsoft.com/office/drawing/2014/main" id="{1C24E2B9-0A5D-BAE4-F62E-8D70DC64A23E}"/>
              </a:ext>
            </a:extLst>
          </p:cNvPr>
          <p:cNvSpPr>
            <a:spLocks noGrp="1"/>
          </p:cNvSpPr>
          <p:nvPr>
            <p:ph type="sldNum" sz="quarter" idx="12"/>
          </p:nvPr>
        </p:nvSpPr>
        <p:spPr/>
        <p:txBody>
          <a:bodyPr/>
          <a:lstStyle/>
          <a:p>
            <a:fld id="{C1FF6DA9-008F-8B48-92A6-B652298478BF}" type="slidenum">
              <a:rPr lang="en-US" smtClean="0"/>
              <a:t>24</a:t>
            </a:fld>
            <a:endParaRPr lang="en-US"/>
          </a:p>
        </p:txBody>
      </p:sp>
    </p:spTree>
    <p:extLst>
      <p:ext uri="{BB962C8B-B14F-4D97-AF65-F5344CB8AC3E}">
        <p14:creationId xmlns:p14="http://schemas.microsoft.com/office/powerpoint/2010/main" val="1806778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highlight>
                  <a:srgbClr val="C0C0C0"/>
                </a:highlight>
              </a:rPr>
              <a:t>Example 1: </a:t>
            </a:r>
            <a:br>
              <a:rPr lang="en-US" dirty="0">
                <a:highlight>
                  <a:srgbClr val="C0C0C0"/>
                </a:highlight>
              </a:rPr>
            </a:br>
            <a:r>
              <a:rPr dirty="0">
                <a:highlight>
                  <a:srgbClr val="C0C0C0"/>
                </a:highlight>
              </a:rPr>
              <a:t>Sentiment Analysis of Reviews</a:t>
            </a:r>
          </a:p>
        </p:txBody>
      </p:sp>
      <p:sp>
        <p:nvSpPr>
          <p:cNvPr id="3" name="Content Placeholder 2"/>
          <p:cNvSpPr>
            <a:spLocks noGrp="1"/>
          </p:cNvSpPr>
          <p:nvPr>
            <p:ph idx="1"/>
          </p:nvPr>
        </p:nvSpPr>
        <p:spPr>
          <a:xfrm>
            <a:off x="457200" y="1947553"/>
            <a:ext cx="8229600" cy="4178610"/>
          </a:xfrm>
        </p:spPr>
        <p:txBody>
          <a:bodyPr/>
          <a:lstStyle/>
          <a:p>
            <a:r>
              <a:rPr dirty="0"/>
              <a:t>Read review data using PySpark</a:t>
            </a:r>
            <a:endParaRPr lang="en-US" dirty="0"/>
          </a:p>
          <a:p>
            <a:pPr lvl="1"/>
            <a:r>
              <a:rPr lang="en-US" dirty="0"/>
              <a:t>Create a DataFrame as </a:t>
            </a:r>
            <a:r>
              <a:rPr lang="en-US" dirty="0" err="1">
                <a:highlight>
                  <a:srgbClr val="00FF00"/>
                </a:highlight>
              </a:rPr>
              <a:t>df</a:t>
            </a:r>
            <a:endParaRPr dirty="0">
              <a:highlight>
                <a:srgbClr val="00FF00"/>
              </a:highlight>
            </a:endParaRPr>
          </a:p>
          <a:p>
            <a:r>
              <a:rPr dirty="0"/>
              <a:t>Send batches to LLM for sentiment classification</a:t>
            </a:r>
          </a:p>
          <a:p>
            <a:r>
              <a:rPr dirty="0"/>
              <a:t>Append </a:t>
            </a:r>
            <a:r>
              <a:rPr lang="en-US" dirty="0"/>
              <a:t>LLM </a:t>
            </a:r>
            <a:r>
              <a:rPr dirty="0"/>
              <a:t>results to DataFrame</a:t>
            </a:r>
            <a:r>
              <a:rPr lang="en-US" dirty="0"/>
              <a:t> </a:t>
            </a:r>
            <a:r>
              <a:rPr lang="en-US" dirty="0" err="1">
                <a:highlight>
                  <a:srgbClr val="00FF00"/>
                </a:highlight>
              </a:rPr>
              <a:t>df</a:t>
            </a:r>
            <a:endParaRPr dirty="0">
              <a:highlight>
                <a:srgbClr val="00FF00"/>
              </a:highlight>
            </a:endParaRPr>
          </a:p>
        </p:txBody>
      </p:sp>
      <p:sp>
        <p:nvSpPr>
          <p:cNvPr id="4" name="Slide Number Placeholder 3">
            <a:extLst>
              <a:ext uri="{FF2B5EF4-FFF2-40B4-BE49-F238E27FC236}">
                <a16:creationId xmlns:a16="http://schemas.microsoft.com/office/drawing/2014/main" id="{2F8F3DC3-AD22-E074-1C52-B4198ECC799D}"/>
              </a:ext>
            </a:extLst>
          </p:cNvPr>
          <p:cNvSpPr>
            <a:spLocks noGrp="1"/>
          </p:cNvSpPr>
          <p:nvPr>
            <p:ph type="sldNum" sz="quarter" idx="12"/>
          </p:nvPr>
        </p:nvSpPr>
        <p:spPr/>
        <p:txBody>
          <a:bodyPr/>
          <a:lstStyle/>
          <a:p>
            <a:fld id="{C1FF6DA9-008F-8B48-92A6-B652298478BF}"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4702"/>
          </a:xfrm>
        </p:spPr>
        <p:txBody>
          <a:bodyPr>
            <a:normAutofit fontScale="90000"/>
          </a:bodyPr>
          <a:lstStyle/>
          <a:p>
            <a:r>
              <a:rPr sz="3600" dirty="0">
                <a:highlight>
                  <a:srgbClr val="C0C0C0"/>
                </a:highlight>
              </a:rPr>
              <a:t>Code: Sentiment Analysis Integration</a:t>
            </a:r>
          </a:p>
        </p:txBody>
      </p:sp>
      <p:sp>
        <p:nvSpPr>
          <p:cNvPr id="3" name="Content Placeholder 2"/>
          <p:cNvSpPr>
            <a:spLocks noGrp="1"/>
          </p:cNvSpPr>
          <p:nvPr>
            <p:ph idx="1"/>
          </p:nvPr>
        </p:nvSpPr>
        <p:spPr>
          <a:xfrm>
            <a:off x="329609" y="1031358"/>
            <a:ext cx="8665535" cy="5094805"/>
          </a:xfrm>
        </p:spPr>
        <p:txBody>
          <a:bodyPr>
            <a:normAutofit fontScale="70000" lnSpcReduction="20000"/>
          </a:bodyPr>
          <a:lstStyle/>
          <a:p>
            <a:pPr marL="0" indent="0">
              <a:buNone/>
            </a:pPr>
            <a:r>
              <a:rPr lang="en-US" dirty="0">
                <a:highlight>
                  <a:srgbClr val="00FF00"/>
                </a:highlight>
                <a:latin typeface="Consolas" panose="020B0609020204030204" pitchFamily="49" charset="0"/>
                <a:cs typeface="Consolas" panose="020B0609020204030204" pitchFamily="49" charset="0"/>
              </a:rPr>
              <a:t># 1. import required libraries</a:t>
            </a:r>
          </a:p>
          <a:p>
            <a:pPr marL="0" indent="0">
              <a:buNone/>
            </a:pP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pyspark.sql.functions</a:t>
            </a:r>
            <a:r>
              <a:rPr lang="en-US" dirty="0">
                <a:latin typeface="Consolas" panose="020B0609020204030204" pitchFamily="49" charset="0"/>
                <a:cs typeface="Consolas" panose="020B0609020204030204" pitchFamily="49" charset="0"/>
              </a:rPr>
              <a:t> import </a:t>
            </a:r>
            <a:r>
              <a:rPr lang="en-US" dirty="0" err="1">
                <a:latin typeface="Consolas" panose="020B0609020204030204" pitchFamily="49" charset="0"/>
                <a:cs typeface="Consolas" panose="020B0609020204030204" pitchFamily="49" charset="0"/>
              </a:rPr>
              <a:t>udf</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pyspark.sql.types</a:t>
            </a:r>
            <a:r>
              <a:rPr lang="en-US" dirty="0">
                <a:latin typeface="Consolas" panose="020B0609020204030204" pitchFamily="49" charset="0"/>
                <a:cs typeface="Consolas" panose="020B0609020204030204" pitchFamily="49" charset="0"/>
              </a:rPr>
              <a:t> import </a:t>
            </a:r>
            <a:r>
              <a:rPr lang="en-US" dirty="0" err="1">
                <a:latin typeface="Consolas" panose="020B0609020204030204" pitchFamily="49" charset="0"/>
                <a:cs typeface="Consolas" panose="020B0609020204030204" pitchFamily="49" charset="0"/>
              </a:rPr>
              <a:t>StringType</a:t>
            </a: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highlight>
                  <a:srgbClr val="00FF00"/>
                </a:highlight>
                <a:latin typeface="Consolas" panose="020B0609020204030204" pitchFamily="49" charset="0"/>
                <a:cs typeface="Consolas" panose="020B0609020204030204" pitchFamily="49" charset="0"/>
              </a:rPr>
              <a:t># 2. create a DataFrame:</a:t>
            </a:r>
          </a:p>
          <a:p>
            <a:pPr marL="0" indent="0">
              <a:buNone/>
            </a:pPr>
            <a:r>
              <a:rPr dirty="0" err="1">
                <a:latin typeface="Consolas" panose="020B0609020204030204" pitchFamily="49" charset="0"/>
                <a:cs typeface="Consolas" panose="020B0609020204030204" pitchFamily="49" charset="0"/>
              </a:rPr>
              <a:t>df</a:t>
            </a:r>
            <a:r>
              <a:rPr dirty="0">
                <a:latin typeface="Consolas" panose="020B0609020204030204" pitchFamily="49" charset="0"/>
                <a:cs typeface="Consolas" panose="020B0609020204030204" pitchFamily="49" charset="0"/>
              </a:rPr>
              <a:t> = </a:t>
            </a:r>
            <a:r>
              <a:rPr dirty="0" err="1">
                <a:latin typeface="Consolas" panose="020B0609020204030204" pitchFamily="49" charset="0"/>
                <a:cs typeface="Consolas" panose="020B0609020204030204" pitchFamily="49" charset="0"/>
              </a:rPr>
              <a:t>spark.read.csv</a:t>
            </a:r>
            <a:r>
              <a:rPr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movie_</a:t>
            </a:r>
            <a:r>
              <a:rPr dirty="0" err="1">
                <a:latin typeface="Consolas" panose="020B0609020204030204" pitchFamily="49" charset="0"/>
                <a:cs typeface="Consolas" panose="020B0609020204030204" pitchFamily="49" charset="0"/>
              </a:rPr>
              <a:t>reviews.csv</a:t>
            </a:r>
            <a:r>
              <a:rPr lang="en-US" dirty="0">
                <a:latin typeface="Consolas" panose="020B0609020204030204" pitchFamily="49" charset="0"/>
                <a:cs typeface="Consolas" panose="020B0609020204030204" pitchFamily="49" charset="0"/>
              </a:rPr>
              <a:t>'</a:t>
            </a:r>
            <a:r>
              <a:rPr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sz="2600" dirty="0">
                <a:highlight>
                  <a:srgbClr val="00FF00"/>
                </a:highlight>
                <a:latin typeface="Consolas" panose="020B0609020204030204" pitchFamily="49" charset="0"/>
                <a:cs typeface="Consolas" panose="020B0609020204030204" pitchFamily="49" charset="0"/>
              </a:rPr>
              <a:t># 3. define UDF as classification algorithm by calling LLM</a:t>
            </a:r>
          </a:p>
          <a:p>
            <a:pPr marL="0" indent="0">
              <a:buNone/>
            </a:pPr>
            <a:endParaRPr lang="en-US" sz="2800" dirty="0">
              <a:latin typeface="Consolas" panose="020B0609020204030204" pitchFamily="49" charset="0"/>
              <a:cs typeface="Consolas" panose="020B0609020204030204" pitchFamily="49" charset="0"/>
            </a:endParaRPr>
          </a:p>
          <a:p>
            <a:pPr marL="0" indent="0">
              <a:buNone/>
            </a:pPr>
            <a:r>
              <a:rPr lang="en-US" sz="2900" dirty="0">
                <a:latin typeface="Consolas" panose="020B0609020204030204" pitchFamily="49" charset="0"/>
                <a:cs typeface="Consolas" panose="020B0609020204030204" pitchFamily="49" charset="0"/>
              </a:rPr>
              <a:t>@</a:t>
            </a:r>
            <a:r>
              <a:rPr lang="en-US" sz="2900" dirty="0" err="1">
                <a:latin typeface="Consolas" panose="020B0609020204030204" pitchFamily="49" charset="0"/>
                <a:cs typeface="Consolas" panose="020B0609020204030204" pitchFamily="49" charset="0"/>
              </a:rPr>
              <a:t>udf</a:t>
            </a:r>
            <a:r>
              <a:rPr lang="en-US" sz="2900" dirty="0">
                <a:latin typeface="Consolas" panose="020B0609020204030204" pitchFamily="49" charset="0"/>
                <a:cs typeface="Consolas" panose="020B0609020204030204" pitchFamily="49" charset="0"/>
              </a:rPr>
              <a:t>(</a:t>
            </a:r>
            <a:r>
              <a:rPr lang="en-US" sz="2900" dirty="0" err="1">
                <a:latin typeface="Consolas" panose="020B0609020204030204" pitchFamily="49" charset="0"/>
                <a:cs typeface="Consolas" panose="020B0609020204030204" pitchFamily="49" charset="0"/>
              </a:rPr>
              <a:t>returnType</a:t>
            </a:r>
            <a:r>
              <a:rPr lang="en-US" sz="2900" dirty="0">
                <a:latin typeface="Consolas" panose="020B0609020204030204" pitchFamily="49" charset="0"/>
                <a:cs typeface="Consolas" panose="020B0609020204030204" pitchFamily="49" charset="0"/>
              </a:rPr>
              <a:t>=</a:t>
            </a:r>
            <a:r>
              <a:rPr lang="en-US" sz="2900" dirty="0" err="1">
                <a:latin typeface="Consolas" panose="020B0609020204030204" pitchFamily="49" charset="0"/>
                <a:cs typeface="Consolas" panose="020B0609020204030204" pitchFamily="49" charset="0"/>
              </a:rPr>
              <a:t>StringType</a:t>
            </a:r>
            <a:r>
              <a:rPr lang="en-US" sz="2900" dirty="0">
                <a:latin typeface="Consolas" panose="020B0609020204030204" pitchFamily="49" charset="0"/>
                <a:cs typeface="Consolas" panose="020B0609020204030204" pitchFamily="49" charset="0"/>
              </a:rPr>
              <a:t>()) </a:t>
            </a:r>
          </a:p>
          <a:p>
            <a:pPr marL="0" indent="0">
              <a:buNone/>
            </a:pPr>
            <a:r>
              <a:rPr sz="2900" dirty="0">
                <a:latin typeface="Consolas" panose="020B0609020204030204" pitchFamily="49" charset="0"/>
                <a:cs typeface="Consolas" panose="020B0609020204030204" pitchFamily="49" charset="0"/>
              </a:rPr>
              <a:t>def </a:t>
            </a:r>
            <a:r>
              <a:rPr sz="2900" dirty="0" err="1">
                <a:latin typeface="Consolas" panose="020B0609020204030204" pitchFamily="49" charset="0"/>
                <a:cs typeface="Consolas" panose="020B0609020204030204" pitchFamily="49" charset="0"/>
              </a:rPr>
              <a:t>classify_sentiment</a:t>
            </a:r>
            <a:r>
              <a:rPr sz="2900" dirty="0">
                <a:latin typeface="Consolas" panose="020B0609020204030204" pitchFamily="49" charset="0"/>
                <a:cs typeface="Consolas" panose="020B0609020204030204" pitchFamily="49" charset="0"/>
              </a:rPr>
              <a:t>(text): </a:t>
            </a:r>
            <a:endParaRPr lang="en-US" sz="2900" dirty="0">
              <a:latin typeface="Consolas" panose="020B0609020204030204" pitchFamily="49" charset="0"/>
              <a:cs typeface="Consolas" panose="020B0609020204030204" pitchFamily="49" charset="0"/>
            </a:endParaRPr>
          </a:p>
          <a:p>
            <a:pPr marL="0" indent="0">
              <a:buNone/>
            </a:pPr>
            <a:r>
              <a:rPr lang="en-US" sz="2900" dirty="0">
                <a:latin typeface="Consolas" panose="020B0609020204030204" pitchFamily="49" charset="0"/>
                <a:cs typeface="Consolas" panose="020B0609020204030204" pitchFamily="49" charset="0"/>
              </a:rPr>
              <a:t>     </a:t>
            </a:r>
            <a:r>
              <a:rPr sz="2900" dirty="0">
                <a:latin typeface="Consolas" panose="020B0609020204030204" pitchFamily="49" charset="0"/>
                <a:cs typeface="Consolas" panose="020B0609020204030204" pitchFamily="49" charset="0"/>
              </a:rPr>
              <a:t>call LLM</a:t>
            </a:r>
          </a:p>
          <a:p>
            <a:pPr marL="0" indent="0">
              <a:buNone/>
            </a:pPr>
            <a:endParaRPr lang="en-US" sz="2800" dirty="0">
              <a:latin typeface="Consolas" panose="020B0609020204030204" pitchFamily="49" charset="0"/>
              <a:cs typeface="Consolas" panose="020B0609020204030204" pitchFamily="49" charset="0"/>
            </a:endParaRPr>
          </a:p>
          <a:p>
            <a:pPr marL="0" indent="0">
              <a:buNone/>
            </a:pPr>
            <a:r>
              <a:rPr lang="en-US" sz="2600" dirty="0">
                <a:highlight>
                  <a:srgbClr val="00FF00"/>
                </a:highlight>
                <a:latin typeface="Consolas" panose="020B0609020204030204" pitchFamily="49" charset="0"/>
                <a:cs typeface="Consolas" panose="020B0609020204030204" pitchFamily="49" charset="0"/>
              </a:rPr>
              <a:t># 4. Use UDF and add a new column to </a:t>
            </a:r>
            <a:r>
              <a:rPr lang="en-US" sz="2600" dirty="0" err="1">
                <a:highlight>
                  <a:srgbClr val="00FF00"/>
                </a:highlight>
                <a:latin typeface="Consolas" panose="020B0609020204030204" pitchFamily="49" charset="0"/>
                <a:cs typeface="Consolas" panose="020B0609020204030204" pitchFamily="49" charset="0"/>
              </a:rPr>
              <a:t>df</a:t>
            </a:r>
            <a:endParaRPr lang="en-US" sz="2600" dirty="0">
              <a:highlight>
                <a:srgbClr val="00FF00"/>
              </a:highlight>
              <a:latin typeface="Consolas" panose="020B0609020204030204" pitchFamily="49" charset="0"/>
              <a:cs typeface="Consolas" panose="020B0609020204030204" pitchFamily="49" charset="0"/>
            </a:endParaRPr>
          </a:p>
          <a:p>
            <a:pPr marL="0" indent="0">
              <a:buNone/>
            </a:pPr>
            <a:r>
              <a:rPr sz="2400" dirty="0" err="1">
                <a:latin typeface="Consolas" panose="020B0609020204030204" pitchFamily="49" charset="0"/>
                <a:cs typeface="Consolas" panose="020B0609020204030204" pitchFamily="49" charset="0"/>
              </a:rPr>
              <a:t>df</a:t>
            </a:r>
            <a:r>
              <a:rPr sz="2400" dirty="0">
                <a:latin typeface="Consolas" panose="020B0609020204030204" pitchFamily="49" charset="0"/>
                <a:cs typeface="Consolas" panose="020B0609020204030204" pitchFamily="49" charset="0"/>
              </a:rPr>
              <a:t> = </a:t>
            </a:r>
            <a:r>
              <a:rPr sz="2400" dirty="0" err="1">
                <a:latin typeface="Consolas" panose="020B0609020204030204" pitchFamily="49" charset="0"/>
                <a:cs typeface="Consolas" panose="020B0609020204030204" pitchFamily="49" charset="0"/>
              </a:rPr>
              <a:t>df.withColumn</a:t>
            </a:r>
            <a:r>
              <a:rPr sz="2400" dirty="0">
                <a:latin typeface="Consolas" panose="020B0609020204030204" pitchFamily="49" charset="0"/>
                <a:cs typeface="Consolas" panose="020B0609020204030204" pitchFamily="49" charset="0"/>
              </a:rPr>
              <a:t>('sentiment', </a:t>
            </a:r>
            <a:r>
              <a:rPr lang="en-US" sz="2400" dirty="0" err="1">
                <a:latin typeface="Consolas" panose="020B0609020204030204" pitchFamily="49" charset="0"/>
                <a:cs typeface="Consolas" panose="020B0609020204030204" pitchFamily="49" charset="0"/>
              </a:rPr>
              <a:t>classify_sentiment</a:t>
            </a:r>
            <a:r>
              <a:rPr sz="2400" dirty="0">
                <a:latin typeface="Consolas" panose="020B0609020204030204" pitchFamily="49" charset="0"/>
                <a:cs typeface="Consolas" panose="020B0609020204030204" pitchFamily="49" charset="0"/>
              </a:rPr>
              <a:t>(</a:t>
            </a:r>
            <a:r>
              <a:rPr sz="2400" dirty="0" err="1">
                <a:latin typeface="Consolas" panose="020B0609020204030204" pitchFamily="49" charset="0"/>
                <a:cs typeface="Consolas" panose="020B0609020204030204" pitchFamily="49" charset="0"/>
              </a:rPr>
              <a:t>df.</a:t>
            </a:r>
            <a:r>
              <a:rPr lang="en-US" sz="2400" dirty="0" err="1">
                <a:latin typeface="Consolas" panose="020B0609020204030204" pitchFamily="49" charset="0"/>
                <a:cs typeface="Consolas" panose="020B0609020204030204" pitchFamily="49" charset="0"/>
              </a:rPr>
              <a:t>review</a:t>
            </a:r>
            <a:r>
              <a:rPr sz="2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46639C9F-F74A-85B3-23A8-D85DE9D8F521}"/>
              </a:ext>
            </a:extLst>
          </p:cNvPr>
          <p:cNvSpPr>
            <a:spLocks noGrp="1"/>
          </p:cNvSpPr>
          <p:nvPr>
            <p:ph type="sldNum" sz="quarter" idx="12"/>
          </p:nvPr>
        </p:nvSpPr>
        <p:spPr/>
        <p:txBody>
          <a:bodyPr/>
          <a:lstStyle/>
          <a:p>
            <a:fld id="{C1FF6DA9-008F-8B48-92A6-B652298478BF}"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C0C0C0"/>
                </a:highlight>
              </a:rPr>
              <a:t>Example 2: Summarizing Articles</a:t>
            </a:r>
          </a:p>
        </p:txBody>
      </p:sp>
      <p:sp>
        <p:nvSpPr>
          <p:cNvPr id="3" name="Content Placeholder 2"/>
          <p:cNvSpPr>
            <a:spLocks noGrp="1"/>
          </p:cNvSpPr>
          <p:nvPr>
            <p:ph idx="1"/>
          </p:nvPr>
        </p:nvSpPr>
        <p:spPr/>
        <p:txBody>
          <a:bodyPr/>
          <a:lstStyle/>
          <a:p>
            <a:pPr marL="0" indent="0">
              <a:buNone/>
            </a:pPr>
            <a:r>
              <a:rPr lang="en-US" dirty="0"/>
              <a:t>1. </a:t>
            </a:r>
            <a:r>
              <a:rPr dirty="0"/>
              <a:t>Load article dataset</a:t>
            </a:r>
            <a:endParaRPr lang="en-US" dirty="0"/>
          </a:p>
          <a:p>
            <a:pPr marL="457200" lvl="1" indent="0">
              <a:buNone/>
            </a:pPr>
            <a:r>
              <a:rPr lang="en-US" dirty="0">
                <a:highlight>
                  <a:srgbClr val="00FF00"/>
                </a:highlight>
                <a:latin typeface="Consolas" panose="020B0609020204030204" pitchFamily="49" charset="0"/>
                <a:cs typeface="Consolas" panose="020B0609020204030204" pitchFamily="49" charset="0"/>
              </a:rPr>
              <a:t>DataFrame(review, …)</a:t>
            </a:r>
            <a:endParaRPr dirty="0">
              <a:highlight>
                <a:srgbClr val="00FF00"/>
              </a:highlight>
              <a:latin typeface="Consolas" panose="020B0609020204030204" pitchFamily="49" charset="0"/>
              <a:cs typeface="Consolas" panose="020B0609020204030204" pitchFamily="49" charset="0"/>
            </a:endParaRPr>
          </a:p>
          <a:p>
            <a:pPr marL="0" indent="0">
              <a:buNone/>
            </a:pPr>
            <a:r>
              <a:rPr lang="en-US" dirty="0"/>
              <a:t>2. </a:t>
            </a:r>
            <a:r>
              <a:rPr dirty="0"/>
              <a:t>Use LLM to summarize each article</a:t>
            </a:r>
            <a:endParaRPr lang="en-US" dirty="0"/>
          </a:p>
          <a:p>
            <a:pPr marL="0" indent="0">
              <a:buNone/>
            </a:pPr>
            <a:r>
              <a:rPr lang="en-US" dirty="0"/>
              <a:t>    </a:t>
            </a:r>
            <a:r>
              <a:rPr lang="en-US" dirty="0">
                <a:highlight>
                  <a:srgbClr val="00FF00"/>
                </a:highlight>
              </a:rPr>
              <a:t>summary = LLM_CALL(review)</a:t>
            </a:r>
            <a:endParaRPr dirty="0">
              <a:highlight>
                <a:srgbClr val="00FF00"/>
              </a:highlight>
            </a:endParaRPr>
          </a:p>
          <a:p>
            <a:pPr marL="0" indent="0">
              <a:buNone/>
            </a:pPr>
            <a:r>
              <a:rPr lang="en-US" dirty="0"/>
              <a:t>3. </a:t>
            </a:r>
            <a:r>
              <a:rPr dirty="0"/>
              <a:t>Store summary in new column</a:t>
            </a:r>
            <a:endParaRPr lang="en-US" dirty="0"/>
          </a:p>
          <a:p>
            <a:pPr marL="0" indent="0">
              <a:buNone/>
            </a:pPr>
            <a:r>
              <a:rPr lang="en-US" dirty="0">
                <a:latin typeface="Consolas" panose="020B0609020204030204" pitchFamily="49" charset="0"/>
                <a:cs typeface="Consolas" panose="020B0609020204030204" pitchFamily="49" charset="0"/>
              </a:rPr>
              <a:t>	</a:t>
            </a:r>
            <a:r>
              <a:rPr lang="en-US" dirty="0">
                <a:highlight>
                  <a:srgbClr val="00FF00"/>
                </a:highlight>
                <a:latin typeface="Consolas" panose="020B0609020204030204" pitchFamily="49" charset="0"/>
                <a:cs typeface="Consolas" panose="020B0609020204030204" pitchFamily="49" charset="0"/>
              </a:rPr>
              <a:t>DataFrame(review, summary, …)</a:t>
            </a:r>
          </a:p>
          <a:p>
            <a:pPr marL="0" indent="0">
              <a:buNone/>
            </a:pPr>
            <a:endParaRPr dirty="0"/>
          </a:p>
        </p:txBody>
      </p:sp>
      <p:sp>
        <p:nvSpPr>
          <p:cNvPr id="4" name="Slide Number Placeholder 3">
            <a:extLst>
              <a:ext uri="{FF2B5EF4-FFF2-40B4-BE49-F238E27FC236}">
                <a16:creationId xmlns:a16="http://schemas.microsoft.com/office/drawing/2014/main" id="{636AF05C-E3F4-B2A1-A4CF-2FFBE32F692A}"/>
              </a:ext>
            </a:extLst>
          </p:cNvPr>
          <p:cNvSpPr>
            <a:spLocks noGrp="1"/>
          </p:cNvSpPr>
          <p:nvPr>
            <p:ph type="sldNum" sz="quarter" idx="12"/>
          </p:nvPr>
        </p:nvSpPr>
        <p:spPr/>
        <p:txBody>
          <a:bodyPr/>
          <a:lstStyle/>
          <a:p>
            <a:fld id="{C1FF6DA9-008F-8B48-92A6-B652298478BF}"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4702"/>
          </a:xfrm>
        </p:spPr>
        <p:txBody>
          <a:bodyPr>
            <a:normAutofit fontScale="90000"/>
          </a:bodyPr>
          <a:lstStyle/>
          <a:p>
            <a:r>
              <a:rPr dirty="0">
                <a:highlight>
                  <a:srgbClr val="C0C0C0"/>
                </a:highlight>
              </a:rPr>
              <a:t>Code: Summarization UDF</a:t>
            </a:r>
          </a:p>
        </p:txBody>
      </p:sp>
      <p:sp>
        <p:nvSpPr>
          <p:cNvPr id="3" name="Content Placeholder 2"/>
          <p:cNvSpPr>
            <a:spLocks noGrp="1"/>
          </p:cNvSpPr>
          <p:nvPr>
            <p:ph idx="1"/>
          </p:nvPr>
        </p:nvSpPr>
        <p:spPr>
          <a:xfrm>
            <a:off x="457200" y="914400"/>
            <a:ext cx="8229600" cy="5211763"/>
          </a:xfrm>
        </p:spPr>
        <p:txBody>
          <a:bodyPr>
            <a:normAutofit fontScale="70000" lnSpcReduction="20000"/>
          </a:bodyPr>
          <a:lstStyle/>
          <a:p>
            <a:pPr marL="0" indent="0">
              <a:buNone/>
            </a:pPr>
            <a:r>
              <a:rPr lang="en-US" dirty="0">
                <a:highlight>
                  <a:srgbClr val="00FF00"/>
                </a:highlight>
                <a:latin typeface="Consolas" panose="020B0609020204030204" pitchFamily="49" charset="0"/>
                <a:cs typeface="Consolas" panose="020B0609020204030204" pitchFamily="49" charset="0"/>
              </a:rPr>
              <a:t># 1. import required libraries</a:t>
            </a:r>
          </a:p>
          <a:p>
            <a:pPr marL="0" indent="0">
              <a:buNone/>
            </a:pP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pyspark.sql.functions</a:t>
            </a:r>
            <a:r>
              <a:rPr lang="en-US" dirty="0">
                <a:latin typeface="Consolas" panose="020B0609020204030204" pitchFamily="49" charset="0"/>
                <a:cs typeface="Consolas" panose="020B0609020204030204" pitchFamily="49" charset="0"/>
              </a:rPr>
              <a:t> import </a:t>
            </a:r>
            <a:r>
              <a:rPr lang="en-US" dirty="0" err="1">
                <a:latin typeface="Consolas" panose="020B0609020204030204" pitchFamily="49" charset="0"/>
                <a:cs typeface="Consolas" panose="020B0609020204030204" pitchFamily="49" charset="0"/>
              </a:rPr>
              <a:t>udf</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pyspark.sql.types</a:t>
            </a:r>
            <a:r>
              <a:rPr lang="en-US" dirty="0">
                <a:latin typeface="Consolas" panose="020B0609020204030204" pitchFamily="49" charset="0"/>
                <a:cs typeface="Consolas" panose="020B0609020204030204" pitchFamily="49" charset="0"/>
              </a:rPr>
              <a:t> import </a:t>
            </a:r>
            <a:r>
              <a:rPr lang="en-US" dirty="0" err="1">
                <a:latin typeface="Consolas" panose="020B0609020204030204" pitchFamily="49" charset="0"/>
                <a:cs typeface="Consolas" panose="020B0609020204030204" pitchFamily="49" charset="0"/>
              </a:rPr>
              <a:t>StringType</a:t>
            </a:r>
            <a:endParaRPr lang="en-US" dirty="0">
              <a:latin typeface="Consolas" panose="020B0609020204030204" pitchFamily="49" charset="0"/>
              <a:cs typeface="Consolas" panose="020B0609020204030204" pitchFamily="49" charset="0"/>
            </a:endParaRPr>
          </a:p>
          <a:p>
            <a:pPr marL="0" indent="0">
              <a:buNone/>
            </a:pPr>
            <a:r>
              <a:rPr dirty="0">
                <a:latin typeface="Consolas" panose="020B0609020204030204" pitchFamily="49" charset="0"/>
                <a:cs typeface="Consolas" panose="020B0609020204030204" pitchFamily="49" charset="0"/>
              </a:rPr>
              <a:t>from </a:t>
            </a:r>
            <a:r>
              <a:rPr dirty="0" err="1">
                <a:latin typeface="Consolas" panose="020B0609020204030204" pitchFamily="49" charset="0"/>
                <a:cs typeface="Consolas" panose="020B0609020204030204" pitchFamily="49" charset="0"/>
              </a:rPr>
              <a:t>openai</a:t>
            </a:r>
            <a:r>
              <a:rPr dirty="0">
                <a:latin typeface="Consolas" panose="020B0609020204030204" pitchFamily="49" charset="0"/>
                <a:cs typeface="Consolas" panose="020B0609020204030204" pitchFamily="49" charset="0"/>
              </a:rPr>
              <a:t> import OpenAI</a:t>
            </a:r>
            <a:endParaRPr lang="en-US" dirty="0">
              <a:latin typeface="Consolas" panose="020B0609020204030204" pitchFamily="49" charset="0"/>
              <a:cs typeface="Consolas" panose="020B0609020204030204" pitchFamily="49" charset="0"/>
            </a:endParaRPr>
          </a:p>
          <a:p>
            <a:pPr marL="0" indent="0">
              <a:buNone/>
            </a:pPr>
            <a:endParaRPr lang="en-US" sz="2800" dirty="0">
              <a:latin typeface="Consolas" panose="020B0609020204030204" pitchFamily="49" charset="0"/>
              <a:cs typeface="Consolas" panose="020B0609020204030204" pitchFamily="49" charset="0"/>
            </a:endParaRPr>
          </a:p>
          <a:p>
            <a:pPr marL="0" indent="0">
              <a:buNone/>
            </a:pPr>
            <a:r>
              <a:rPr lang="en-US" sz="2800" dirty="0">
                <a:highlight>
                  <a:srgbClr val="00FF00"/>
                </a:highlight>
                <a:latin typeface="Consolas" panose="020B0609020204030204" pitchFamily="49" charset="0"/>
                <a:cs typeface="Consolas" panose="020B0609020204030204" pitchFamily="49" charset="0"/>
              </a:rPr>
              <a:t># 2. create a DataFrame(‘content’, …)</a:t>
            </a:r>
          </a:p>
          <a:p>
            <a:pPr marL="0" indent="0">
              <a:buNone/>
            </a:pPr>
            <a:r>
              <a:rPr lang="en-US" sz="2800" dirty="0" err="1">
                <a:latin typeface="Consolas" panose="020B0609020204030204" pitchFamily="49" charset="0"/>
                <a:cs typeface="Consolas" panose="020B0609020204030204" pitchFamily="49" charset="0"/>
              </a:rPr>
              <a:t>df</a:t>
            </a:r>
            <a:r>
              <a:rPr lang="en-US" sz="2800" dirty="0">
                <a:latin typeface="Consolas" panose="020B0609020204030204" pitchFamily="49" charset="0"/>
                <a:cs typeface="Consolas" panose="020B0609020204030204" pitchFamily="49" charset="0"/>
              </a:rPr>
              <a:t> = …</a:t>
            </a:r>
            <a:endParaRPr sz="2800"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highlight>
                  <a:srgbClr val="00FF00"/>
                </a:highlight>
                <a:latin typeface="Consolas" panose="020B0609020204030204" pitchFamily="49" charset="0"/>
                <a:cs typeface="Consolas" panose="020B0609020204030204" pitchFamily="49" charset="0"/>
              </a:rPr>
              <a:t># 3. define a UDF as a summarize function</a:t>
            </a:r>
          </a:p>
          <a:p>
            <a:pPr marL="0" indent="0">
              <a:buNone/>
            </a:pP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udf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returnType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StringType</a:t>
            </a:r>
            <a:r>
              <a:rPr lang="en-US" dirty="0">
                <a:latin typeface="Consolas" panose="020B0609020204030204" pitchFamily="49" charset="0"/>
                <a:cs typeface="Consolas" panose="020B0609020204030204" pitchFamily="49" charset="0"/>
              </a:rPr>
              <a:t>()) </a:t>
            </a:r>
          </a:p>
          <a:p>
            <a:pPr marL="0" indent="0">
              <a:buNone/>
            </a:pPr>
            <a:r>
              <a:rPr dirty="0">
                <a:latin typeface="Consolas" panose="020B0609020204030204" pitchFamily="49" charset="0"/>
                <a:cs typeface="Consolas" panose="020B0609020204030204" pitchFamily="49" charset="0"/>
              </a:rPr>
              <a:t>def summarize(text): </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dirty="0">
                <a:latin typeface="Consolas" panose="020B0609020204030204" pitchFamily="49" charset="0"/>
                <a:cs typeface="Consolas" panose="020B0609020204030204" pitchFamily="49" charset="0"/>
              </a:rPr>
              <a:t>call LLM API</a:t>
            </a:r>
            <a:r>
              <a:rPr lang="en-US" dirty="0">
                <a:latin typeface="Consolas" panose="020B0609020204030204" pitchFamily="49" charset="0"/>
                <a:cs typeface="Consolas" panose="020B0609020204030204" pitchFamily="49" charset="0"/>
              </a:rPr>
              <a:t> using OpenAI</a:t>
            </a:r>
            <a:endParaRPr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highlight>
                  <a:srgbClr val="00FF00"/>
                </a:highlight>
                <a:latin typeface="Consolas" panose="020B0609020204030204" pitchFamily="49" charset="0"/>
                <a:cs typeface="Consolas" panose="020B0609020204030204" pitchFamily="49" charset="0"/>
              </a:rPr>
              <a:t># 4. add a new column to </a:t>
            </a:r>
            <a:r>
              <a:rPr lang="en-US" dirty="0" err="1">
                <a:highlight>
                  <a:srgbClr val="00FF00"/>
                </a:highlight>
                <a:latin typeface="Consolas" panose="020B0609020204030204" pitchFamily="49" charset="0"/>
                <a:cs typeface="Consolas" panose="020B0609020204030204" pitchFamily="49" charset="0"/>
              </a:rPr>
              <a:t>df</a:t>
            </a:r>
            <a:endParaRPr lang="en-US" dirty="0">
              <a:highlight>
                <a:srgbClr val="00FF00"/>
              </a:highlight>
              <a:latin typeface="Consolas" panose="020B0609020204030204" pitchFamily="49" charset="0"/>
              <a:cs typeface="Consolas" panose="020B0609020204030204" pitchFamily="49" charset="0"/>
            </a:endParaRPr>
          </a:p>
          <a:p>
            <a:pPr marL="0" indent="0">
              <a:buNone/>
            </a:pPr>
            <a:r>
              <a:rPr sz="2900" dirty="0" err="1">
                <a:latin typeface="Consolas" panose="020B0609020204030204" pitchFamily="49" charset="0"/>
                <a:cs typeface="Consolas" panose="020B0609020204030204" pitchFamily="49" charset="0"/>
              </a:rPr>
              <a:t>df</a:t>
            </a:r>
            <a:r>
              <a:rPr sz="2900" dirty="0">
                <a:latin typeface="Consolas" panose="020B0609020204030204" pitchFamily="49" charset="0"/>
                <a:cs typeface="Consolas" panose="020B0609020204030204" pitchFamily="49" charset="0"/>
              </a:rPr>
              <a:t> = </a:t>
            </a:r>
            <a:r>
              <a:rPr sz="2900" dirty="0" err="1">
                <a:latin typeface="Consolas" panose="020B0609020204030204" pitchFamily="49" charset="0"/>
                <a:cs typeface="Consolas" panose="020B0609020204030204" pitchFamily="49" charset="0"/>
              </a:rPr>
              <a:t>df.withColumn</a:t>
            </a:r>
            <a:r>
              <a:rPr sz="2900" dirty="0">
                <a:latin typeface="Consolas" panose="020B0609020204030204" pitchFamily="49" charset="0"/>
                <a:cs typeface="Consolas" panose="020B0609020204030204" pitchFamily="49" charset="0"/>
              </a:rPr>
              <a:t>('summary', </a:t>
            </a:r>
            <a:r>
              <a:rPr lang="en-US" sz="2800" dirty="0">
                <a:latin typeface="Consolas" panose="020B0609020204030204" pitchFamily="49" charset="0"/>
                <a:cs typeface="Consolas" panose="020B0609020204030204" pitchFamily="49" charset="0"/>
              </a:rPr>
              <a:t>summarize</a:t>
            </a:r>
            <a:r>
              <a:rPr sz="2900" dirty="0">
                <a:latin typeface="Consolas" panose="020B0609020204030204" pitchFamily="49" charset="0"/>
                <a:cs typeface="Consolas" panose="020B0609020204030204" pitchFamily="49" charset="0"/>
              </a:rPr>
              <a:t>(</a:t>
            </a:r>
            <a:r>
              <a:rPr sz="2900" dirty="0" err="1">
                <a:latin typeface="Consolas" panose="020B0609020204030204" pitchFamily="49" charset="0"/>
                <a:cs typeface="Consolas" panose="020B0609020204030204" pitchFamily="49" charset="0"/>
              </a:rPr>
              <a:t>df.content</a:t>
            </a:r>
            <a:r>
              <a:rPr sz="29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BA878B20-E13A-3333-9260-BEF94F5A93E8}"/>
              </a:ext>
            </a:extLst>
          </p:cNvPr>
          <p:cNvSpPr>
            <a:spLocks noGrp="1"/>
          </p:cNvSpPr>
          <p:nvPr>
            <p:ph type="sldNum" sz="quarter" idx="12"/>
          </p:nvPr>
        </p:nvSpPr>
        <p:spPr/>
        <p:txBody>
          <a:bodyPr/>
          <a:lstStyle/>
          <a:p>
            <a:fld id="{C1FF6DA9-008F-8B48-92A6-B652298478BF}"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C0C0C0"/>
                </a:highlight>
              </a:rPr>
              <a:t>Example 3: Extracting Entities</a:t>
            </a:r>
          </a:p>
        </p:txBody>
      </p:sp>
      <p:sp>
        <p:nvSpPr>
          <p:cNvPr id="3" name="Content Placeholder 2"/>
          <p:cNvSpPr>
            <a:spLocks noGrp="1"/>
          </p:cNvSpPr>
          <p:nvPr>
            <p:ph idx="1"/>
          </p:nvPr>
        </p:nvSpPr>
        <p:spPr/>
        <p:txBody>
          <a:bodyPr/>
          <a:lstStyle/>
          <a:p>
            <a:r>
              <a:t>Use LLM to extract names, dates, products</a:t>
            </a:r>
          </a:p>
          <a:p>
            <a:r>
              <a:t>Store entities as JSON in new column</a:t>
            </a:r>
          </a:p>
          <a:p>
            <a:r>
              <a:t>Helpful for knowledge graphs and indexing</a:t>
            </a:r>
          </a:p>
        </p:txBody>
      </p:sp>
      <p:sp>
        <p:nvSpPr>
          <p:cNvPr id="4" name="Slide Number Placeholder 3">
            <a:extLst>
              <a:ext uri="{FF2B5EF4-FFF2-40B4-BE49-F238E27FC236}">
                <a16:creationId xmlns:a16="http://schemas.microsoft.com/office/drawing/2014/main" id="{481539BA-1234-E29B-BDC7-5AA8E2655F55}"/>
              </a:ext>
            </a:extLst>
          </p:cNvPr>
          <p:cNvSpPr>
            <a:spLocks noGrp="1"/>
          </p:cNvSpPr>
          <p:nvPr>
            <p:ph type="sldNum" sz="quarter" idx="12"/>
          </p:nvPr>
        </p:nvSpPr>
        <p:spPr/>
        <p:txBody>
          <a:bodyPr/>
          <a:lstStyle/>
          <a:p>
            <a:fld id="{C1FF6DA9-008F-8B48-92A6-B652298478BF}"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4136"/>
          </a:xfrm>
        </p:spPr>
        <p:txBody>
          <a:bodyPr>
            <a:normAutofit fontScale="90000"/>
          </a:bodyPr>
          <a:lstStyle/>
          <a:p>
            <a:r>
              <a:rPr dirty="0">
                <a:highlight>
                  <a:srgbClr val="C0C0C0"/>
                </a:highlight>
              </a:rPr>
              <a:t>Learning Goals of This Module</a:t>
            </a:r>
          </a:p>
        </p:txBody>
      </p:sp>
      <p:sp>
        <p:nvSpPr>
          <p:cNvPr id="3" name="Content Placeholder 2"/>
          <p:cNvSpPr>
            <a:spLocks noGrp="1"/>
          </p:cNvSpPr>
          <p:nvPr>
            <p:ph idx="1"/>
          </p:nvPr>
        </p:nvSpPr>
        <p:spPr>
          <a:xfrm>
            <a:off x="457200" y="1021278"/>
            <a:ext cx="8229600" cy="5104885"/>
          </a:xfrm>
        </p:spPr>
        <p:txBody>
          <a:bodyPr>
            <a:normAutofit lnSpcReduction="10000"/>
          </a:bodyPr>
          <a:lstStyle/>
          <a:p>
            <a:r>
              <a:rPr dirty="0"/>
              <a:t>Understand what Large Language Models (LLMs) are and how they work</a:t>
            </a:r>
          </a:p>
          <a:p>
            <a:r>
              <a:rPr dirty="0"/>
              <a:t>Learn the basics of PySpark and distributed processing</a:t>
            </a:r>
            <a:r>
              <a:rPr lang="en-US" dirty="0"/>
              <a:t> </a:t>
            </a:r>
            <a:r>
              <a:rPr lang="en-US" sz="2400" dirty="0">
                <a:highlight>
                  <a:srgbClr val="00FFFF"/>
                </a:highlight>
              </a:rPr>
              <a:t>(covered in previous modules)</a:t>
            </a:r>
            <a:endParaRPr sz="2400" dirty="0">
              <a:highlight>
                <a:srgbClr val="00FFFF"/>
              </a:highlight>
            </a:endParaRPr>
          </a:p>
          <a:p>
            <a:r>
              <a:rPr dirty="0"/>
              <a:t>Explore integration architectures of PySpark with LLM APIs</a:t>
            </a:r>
          </a:p>
          <a:p>
            <a:r>
              <a:rPr dirty="0"/>
              <a:t>Implement real-world examples such as sentiment analysis and summarization</a:t>
            </a:r>
          </a:p>
          <a:p>
            <a:r>
              <a:rPr dirty="0"/>
              <a:t>Understand deployment, testing, cost, and privacy considerations</a:t>
            </a:r>
          </a:p>
        </p:txBody>
      </p:sp>
    </p:spTree>
    <p:extLst>
      <p:ext uri="{BB962C8B-B14F-4D97-AF65-F5344CB8AC3E}">
        <p14:creationId xmlns:p14="http://schemas.microsoft.com/office/powerpoint/2010/main" val="3873688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5334"/>
          </a:xfrm>
        </p:spPr>
        <p:txBody>
          <a:bodyPr>
            <a:normAutofit fontScale="90000"/>
          </a:bodyPr>
          <a:lstStyle/>
          <a:p>
            <a:r>
              <a:rPr dirty="0">
                <a:highlight>
                  <a:srgbClr val="C0C0C0"/>
                </a:highlight>
              </a:rPr>
              <a:t>Code: Entity Extraction</a:t>
            </a:r>
          </a:p>
        </p:txBody>
      </p:sp>
      <p:sp>
        <p:nvSpPr>
          <p:cNvPr id="3" name="Content Placeholder 2"/>
          <p:cNvSpPr>
            <a:spLocks noGrp="1"/>
          </p:cNvSpPr>
          <p:nvPr>
            <p:ph idx="1"/>
          </p:nvPr>
        </p:nvSpPr>
        <p:spPr>
          <a:xfrm>
            <a:off x="457200" y="925034"/>
            <a:ext cx="8229600" cy="5201130"/>
          </a:xfrm>
        </p:spPr>
        <p:txBody>
          <a:bodyPr>
            <a:normAutofit fontScale="62500" lnSpcReduction="20000"/>
          </a:bodyPr>
          <a:lstStyle/>
          <a:p>
            <a:pPr marL="0" indent="0">
              <a:buNone/>
            </a:pPr>
            <a:r>
              <a:rPr lang="en-US" dirty="0">
                <a:highlight>
                  <a:srgbClr val="00FF00"/>
                </a:highlight>
                <a:latin typeface="Consolas" panose="020B0609020204030204" pitchFamily="49" charset="0"/>
                <a:cs typeface="Consolas" panose="020B0609020204030204" pitchFamily="49" charset="0"/>
              </a:rPr>
              <a:t># 1. import required libraries</a:t>
            </a:r>
          </a:p>
          <a:p>
            <a:pPr marL="0" indent="0">
              <a:buNone/>
            </a:pP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pyspark.sql.functions</a:t>
            </a:r>
            <a:r>
              <a:rPr lang="en-US" dirty="0">
                <a:latin typeface="Consolas" panose="020B0609020204030204" pitchFamily="49" charset="0"/>
                <a:cs typeface="Consolas" panose="020B0609020204030204" pitchFamily="49" charset="0"/>
              </a:rPr>
              <a:t> import </a:t>
            </a:r>
            <a:r>
              <a:rPr lang="en-US" dirty="0" err="1">
                <a:latin typeface="Consolas" panose="020B0609020204030204" pitchFamily="49" charset="0"/>
                <a:cs typeface="Consolas" panose="020B0609020204030204" pitchFamily="49" charset="0"/>
              </a:rPr>
              <a:t>udf</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pyspark.sql.types</a:t>
            </a:r>
            <a:r>
              <a:rPr lang="en-US" dirty="0">
                <a:latin typeface="Consolas" panose="020B0609020204030204" pitchFamily="49" charset="0"/>
                <a:cs typeface="Consolas" panose="020B0609020204030204" pitchFamily="49" charset="0"/>
              </a:rPr>
              <a:t> import </a:t>
            </a:r>
            <a:r>
              <a:rPr lang="en-US" dirty="0" err="1">
                <a:latin typeface="Consolas" panose="020B0609020204030204" pitchFamily="49" charset="0"/>
                <a:cs typeface="Consolas" panose="020B0609020204030204" pitchFamily="49" charset="0"/>
              </a:rPr>
              <a:t>StringType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from </a:t>
            </a:r>
            <a:r>
              <a:rPr lang="en-US" dirty="0" err="1">
                <a:latin typeface="Consolas" panose="020B0609020204030204" pitchFamily="49" charset="0"/>
                <a:cs typeface="Consolas" panose="020B0609020204030204" pitchFamily="49" charset="0"/>
              </a:rPr>
              <a:t>openai</a:t>
            </a:r>
            <a:r>
              <a:rPr lang="en-US" dirty="0">
                <a:latin typeface="Consolas" panose="020B0609020204030204" pitchFamily="49" charset="0"/>
                <a:cs typeface="Consolas" panose="020B0609020204030204" pitchFamily="49" charset="0"/>
              </a:rPr>
              <a:t> import OpenAI</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highlight>
                  <a:srgbClr val="00FF00"/>
                </a:highlight>
                <a:latin typeface="Consolas" panose="020B0609020204030204" pitchFamily="49" charset="0"/>
                <a:cs typeface="Consolas" panose="020B0609020204030204" pitchFamily="49" charset="0"/>
              </a:rPr>
              <a:t># 2. Create a DataFrame(‘text’, …)</a:t>
            </a:r>
          </a:p>
          <a:p>
            <a:pPr marL="0" indent="0">
              <a:buNone/>
            </a:pPr>
            <a:r>
              <a:rPr lang="en-US" dirty="0" err="1">
                <a:latin typeface="Consolas" panose="020B0609020204030204" pitchFamily="49" charset="0"/>
                <a:cs typeface="Consolas" panose="020B0609020204030204" pitchFamily="49" charset="0"/>
              </a:rPr>
              <a:t>df</a:t>
            </a:r>
            <a:r>
              <a:rPr lang="en-US" dirty="0">
                <a:latin typeface="Consolas" panose="020B0609020204030204" pitchFamily="49" charset="0"/>
                <a:cs typeface="Consolas" panose="020B0609020204030204" pitchFamily="49" charset="0"/>
              </a:rPr>
              <a:t> = …</a:t>
            </a:r>
          </a:p>
          <a:p>
            <a:pPr marL="0" indent="0">
              <a:buNone/>
            </a:pPr>
            <a:endParaRPr lang="en-US" dirty="0">
              <a:highlight>
                <a:srgbClr val="00FF00"/>
              </a:highlight>
              <a:latin typeface="Consolas" panose="020B0609020204030204" pitchFamily="49" charset="0"/>
              <a:cs typeface="Consolas" panose="020B0609020204030204" pitchFamily="49" charset="0"/>
            </a:endParaRPr>
          </a:p>
          <a:p>
            <a:pPr marL="0" indent="0">
              <a:buNone/>
            </a:pPr>
            <a:r>
              <a:rPr lang="en-US" dirty="0">
                <a:highlight>
                  <a:srgbClr val="00FF00"/>
                </a:highlight>
                <a:latin typeface="Consolas" panose="020B0609020204030204" pitchFamily="49" charset="0"/>
                <a:cs typeface="Consolas" panose="020B0609020204030204" pitchFamily="49" charset="0"/>
              </a:rPr>
              <a:t># 3. define a UDF as a summarize function</a:t>
            </a:r>
          </a:p>
          <a:p>
            <a:pPr marL="0" indent="0">
              <a:buNone/>
            </a:pP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udf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returnType</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StringType</a:t>
            </a:r>
            <a:r>
              <a:rPr lang="en-US" dirty="0">
                <a:latin typeface="Consolas" panose="020B0609020204030204" pitchFamily="49" charset="0"/>
                <a:cs typeface="Consolas" panose="020B0609020204030204" pitchFamily="49" charset="0"/>
              </a:rPr>
              <a:t>()) </a:t>
            </a:r>
          </a:p>
          <a:p>
            <a:pPr marL="0" indent="0">
              <a:buNone/>
            </a:pPr>
            <a:r>
              <a:rPr dirty="0">
                <a:latin typeface="Consolas" panose="020B0609020204030204" pitchFamily="49" charset="0"/>
                <a:cs typeface="Consolas" panose="020B0609020204030204" pitchFamily="49" charset="0"/>
              </a:rPr>
              <a:t>def </a:t>
            </a:r>
            <a:r>
              <a:rPr dirty="0" err="1">
                <a:latin typeface="Consolas" panose="020B0609020204030204" pitchFamily="49" charset="0"/>
                <a:cs typeface="Consolas" panose="020B0609020204030204" pitchFamily="49" charset="0"/>
              </a:rPr>
              <a:t>extract_entities</a:t>
            </a:r>
            <a:r>
              <a:rPr dirty="0">
                <a:latin typeface="Consolas" panose="020B0609020204030204" pitchFamily="49" charset="0"/>
                <a:cs typeface="Consolas" panose="020B0609020204030204" pitchFamily="49" charset="0"/>
              </a:rPr>
              <a:t>(text): </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dirty="0">
                <a:latin typeface="Consolas" panose="020B0609020204030204" pitchFamily="49" charset="0"/>
                <a:cs typeface="Consolas" panose="020B0609020204030204" pitchFamily="49" charset="0"/>
              </a:rPr>
              <a:t>call LLM</a:t>
            </a:r>
            <a:r>
              <a:rPr lang="en-US" dirty="0">
                <a:latin typeface="Consolas" panose="020B0609020204030204" pitchFamily="49" charset="0"/>
                <a:cs typeface="Consolas" panose="020B0609020204030204" pitchFamily="49" charset="0"/>
              </a:rPr>
              <a:t> using OpenAI</a:t>
            </a:r>
          </a:p>
          <a:p>
            <a:pPr marL="0" indent="0">
              <a:buNone/>
            </a:pPr>
            <a:endParaRPr dirty="0">
              <a:latin typeface="Consolas" panose="020B0609020204030204" pitchFamily="49" charset="0"/>
              <a:cs typeface="Consolas" panose="020B0609020204030204" pitchFamily="49" charset="0"/>
            </a:endParaRPr>
          </a:p>
          <a:p>
            <a:pPr marL="0" indent="0">
              <a:buNone/>
            </a:pPr>
            <a:r>
              <a:rPr lang="en-US" dirty="0">
                <a:highlight>
                  <a:srgbClr val="00FF00"/>
                </a:highlight>
                <a:latin typeface="Consolas" panose="020B0609020204030204" pitchFamily="49" charset="0"/>
                <a:cs typeface="Consolas" panose="020B0609020204030204" pitchFamily="49" charset="0"/>
              </a:rPr>
              <a:t># 4. add a new column to </a:t>
            </a:r>
            <a:r>
              <a:rPr lang="en-US" dirty="0" err="1">
                <a:highlight>
                  <a:srgbClr val="00FF00"/>
                </a:highlight>
                <a:latin typeface="Consolas" panose="020B0609020204030204" pitchFamily="49" charset="0"/>
                <a:cs typeface="Consolas" panose="020B0609020204030204" pitchFamily="49" charset="0"/>
              </a:rPr>
              <a:t>df</a:t>
            </a:r>
            <a:endParaRPr lang="en-US" dirty="0">
              <a:highlight>
                <a:srgbClr val="00FF00"/>
              </a:highlight>
              <a:latin typeface="Consolas" panose="020B0609020204030204" pitchFamily="49" charset="0"/>
              <a:cs typeface="Consolas" panose="020B0609020204030204" pitchFamily="49" charset="0"/>
            </a:endParaRPr>
          </a:p>
          <a:p>
            <a:pPr marL="0" indent="0">
              <a:buNone/>
            </a:pPr>
            <a:r>
              <a:rPr dirty="0" err="1">
                <a:latin typeface="Consolas" panose="020B0609020204030204" pitchFamily="49" charset="0"/>
                <a:cs typeface="Consolas" panose="020B0609020204030204" pitchFamily="49" charset="0"/>
              </a:rPr>
              <a:t>df</a:t>
            </a:r>
            <a:r>
              <a:rPr dirty="0">
                <a:latin typeface="Consolas" panose="020B0609020204030204" pitchFamily="49" charset="0"/>
                <a:cs typeface="Consolas" panose="020B0609020204030204" pitchFamily="49" charset="0"/>
              </a:rPr>
              <a:t> = </a:t>
            </a:r>
            <a:r>
              <a:rPr dirty="0" err="1">
                <a:latin typeface="Consolas" panose="020B0609020204030204" pitchFamily="49" charset="0"/>
                <a:cs typeface="Consolas" panose="020B0609020204030204" pitchFamily="49" charset="0"/>
              </a:rPr>
              <a:t>df.withColumn</a:t>
            </a:r>
            <a:r>
              <a:rPr dirty="0">
                <a:latin typeface="Consolas" panose="020B0609020204030204" pitchFamily="49" charset="0"/>
                <a:cs typeface="Consolas" panose="020B0609020204030204" pitchFamily="49" charset="0"/>
              </a:rPr>
              <a:t>('entities’, </a:t>
            </a:r>
            <a:r>
              <a:rPr lang="en-US" dirty="0" err="1">
                <a:latin typeface="Consolas" panose="020B0609020204030204" pitchFamily="49" charset="0"/>
                <a:cs typeface="Consolas" panose="020B0609020204030204" pitchFamily="49" charset="0"/>
              </a:rPr>
              <a:t>extract_</a:t>
            </a:r>
            <a:r>
              <a:rPr dirty="0" err="1">
                <a:latin typeface="Consolas" panose="020B0609020204030204" pitchFamily="49" charset="0"/>
                <a:cs typeface="Consolas" panose="020B0609020204030204" pitchFamily="49" charset="0"/>
              </a:rPr>
              <a:t>entities</a:t>
            </a:r>
            <a:r>
              <a:rPr dirty="0">
                <a:latin typeface="Consolas" panose="020B0609020204030204" pitchFamily="49" charset="0"/>
                <a:cs typeface="Consolas" panose="020B0609020204030204" pitchFamily="49" charset="0"/>
              </a:rPr>
              <a:t>(</a:t>
            </a:r>
            <a:r>
              <a:rPr dirty="0" err="1">
                <a:latin typeface="Consolas" panose="020B0609020204030204" pitchFamily="49" charset="0"/>
                <a:cs typeface="Consolas" panose="020B0609020204030204" pitchFamily="49" charset="0"/>
              </a:rPr>
              <a:t>df.text</a:t>
            </a:r>
            <a:r>
              <a:rPr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65B887CD-2556-17F8-E201-4985F0E19712}"/>
              </a:ext>
            </a:extLst>
          </p:cNvPr>
          <p:cNvSpPr>
            <a:spLocks noGrp="1"/>
          </p:cNvSpPr>
          <p:nvPr>
            <p:ph type="sldNum" sz="quarter" idx="12"/>
          </p:nvPr>
        </p:nvSpPr>
        <p:spPr/>
        <p:txBody>
          <a:bodyPr/>
          <a:lstStyle/>
          <a:p>
            <a:fld id="{C1FF6DA9-008F-8B48-92A6-B652298478BF}"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highlight>
                  <a:srgbClr val="C0C0C0"/>
                </a:highlight>
              </a:rPr>
              <a:t>Example 4: Classifying Support Tickets</a:t>
            </a:r>
          </a:p>
        </p:txBody>
      </p:sp>
      <p:sp>
        <p:nvSpPr>
          <p:cNvPr id="3" name="Content Placeholder 2"/>
          <p:cNvSpPr>
            <a:spLocks noGrp="1"/>
          </p:cNvSpPr>
          <p:nvPr>
            <p:ph idx="1"/>
          </p:nvPr>
        </p:nvSpPr>
        <p:spPr/>
        <p:txBody>
          <a:bodyPr/>
          <a:lstStyle/>
          <a:p>
            <a:r>
              <a:t>Read tickets dataset</a:t>
            </a:r>
          </a:p>
          <a:p>
            <a:r>
              <a:t>Classify ticket topic using LLM</a:t>
            </a:r>
          </a:p>
          <a:p>
            <a:r>
              <a:t>Route tickets accordingly</a:t>
            </a:r>
          </a:p>
        </p:txBody>
      </p:sp>
      <p:sp>
        <p:nvSpPr>
          <p:cNvPr id="4" name="Slide Number Placeholder 3">
            <a:extLst>
              <a:ext uri="{FF2B5EF4-FFF2-40B4-BE49-F238E27FC236}">
                <a16:creationId xmlns:a16="http://schemas.microsoft.com/office/drawing/2014/main" id="{66D1A694-60BD-7973-81E9-29A30335E089}"/>
              </a:ext>
            </a:extLst>
          </p:cNvPr>
          <p:cNvSpPr>
            <a:spLocks noGrp="1"/>
          </p:cNvSpPr>
          <p:nvPr>
            <p:ph type="sldNum" sz="quarter" idx="12"/>
          </p:nvPr>
        </p:nvSpPr>
        <p:spPr/>
        <p:txBody>
          <a:bodyPr/>
          <a:lstStyle/>
          <a:p>
            <a:fld id="{C1FF6DA9-008F-8B48-92A6-B652298478BF}"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C0C0C0"/>
                </a:highlight>
              </a:rPr>
              <a:t>Streaming LLM Integration</a:t>
            </a:r>
          </a:p>
        </p:txBody>
      </p:sp>
      <p:sp>
        <p:nvSpPr>
          <p:cNvPr id="3" name="Content Placeholder 2"/>
          <p:cNvSpPr>
            <a:spLocks noGrp="1"/>
          </p:cNvSpPr>
          <p:nvPr>
            <p:ph idx="1"/>
          </p:nvPr>
        </p:nvSpPr>
        <p:spPr/>
        <p:txBody>
          <a:bodyPr/>
          <a:lstStyle/>
          <a:p>
            <a:r>
              <a:t>Use Spark Structured Streaming</a:t>
            </a:r>
          </a:p>
          <a:p>
            <a:r>
              <a:t>Apply LLM UDF on real-time input</a:t>
            </a:r>
          </a:p>
          <a:p>
            <a:r>
              <a:t>Example: real-time social media tagging</a:t>
            </a:r>
          </a:p>
        </p:txBody>
      </p:sp>
      <p:sp>
        <p:nvSpPr>
          <p:cNvPr id="4" name="Slide Number Placeholder 3">
            <a:extLst>
              <a:ext uri="{FF2B5EF4-FFF2-40B4-BE49-F238E27FC236}">
                <a16:creationId xmlns:a16="http://schemas.microsoft.com/office/drawing/2014/main" id="{6D3BA72C-ACAB-5E43-477B-0B4357C6D5EA}"/>
              </a:ext>
            </a:extLst>
          </p:cNvPr>
          <p:cNvSpPr>
            <a:spLocks noGrp="1"/>
          </p:cNvSpPr>
          <p:nvPr>
            <p:ph type="sldNum" sz="quarter" idx="12"/>
          </p:nvPr>
        </p:nvSpPr>
        <p:spPr/>
        <p:txBody>
          <a:bodyPr/>
          <a:lstStyle/>
          <a:p>
            <a:fld id="{C1FF6DA9-008F-8B48-92A6-B652298478BF}"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C0C0C0"/>
                </a:highlight>
              </a:rPr>
              <a:t>LLM API Integration</a:t>
            </a:r>
          </a:p>
        </p:txBody>
      </p:sp>
      <p:sp>
        <p:nvSpPr>
          <p:cNvPr id="3" name="Content Placeholder 2"/>
          <p:cNvSpPr>
            <a:spLocks noGrp="1"/>
          </p:cNvSpPr>
          <p:nvPr>
            <p:ph idx="1"/>
          </p:nvPr>
        </p:nvSpPr>
        <p:spPr/>
        <p:txBody>
          <a:bodyPr/>
          <a:lstStyle/>
          <a:p>
            <a:r>
              <a:rPr dirty="0"/>
              <a:t>Choose </a:t>
            </a:r>
            <a:r>
              <a:rPr lang="en-US" dirty="0"/>
              <a:t>LLM API </a:t>
            </a:r>
            <a:r>
              <a:rPr dirty="0"/>
              <a:t>provider: </a:t>
            </a:r>
            <a:endParaRPr lang="en-US" dirty="0"/>
          </a:p>
          <a:p>
            <a:pPr lvl="1"/>
            <a:r>
              <a:rPr dirty="0"/>
              <a:t>OpenAI, </a:t>
            </a:r>
            <a:endParaRPr lang="en-US" dirty="0"/>
          </a:p>
          <a:p>
            <a:pPr lvl="1"/>
            <a:r>
              <a:rPr dirty="0"/>
              <a:t>Anthropic, </a:t>
            </a:r>
            <a:endParaRPr lang="en-US" dirty="0"/>
          </a:p>
          <a:p>
            <a:pPr lvl="1"/>
            <a:r>
              <a:rPr dirty="0"/>
              <a:t>HuggingFace</a:t>
            </a:r>
          </a:p>
          <a:p>
            <a:r>
              <a:rPr dirty="0"/>
              <a:t>Use API key and rate-limiting strategies</a:t>
            </a:r>
          </a:p>
          <a:p>
            <a:r>
              <a:rPr dirty="0"/>
              <a:t>Design UDF with retries and caching</a:t>
            </a:r>
          </a:p>
        </p:txBody>
      </p:sp>
      <p:sp>
        <p:nvSpPr>
          <p:cNvPr id="4" name="Slide Number Placeholder 3">
            <a:extLst>
              <a:ext uri="{FF2B5EF4-FFF2-40B4-BE49-F238E27FC236}">
                <a16:creationId xmlns:a16="http://schemas.microsoft.com/office/drawing/2014/main" id="{0CAF2E81-71EB-DD24-3C7F-205CC4BF6801}"/>
              </a:ext>
            </a:extLst>
          </p:cNvPr>
          <p:cNvSpPr>
            <a:spLocks noGrp="1"/>
          </p:cNvSpPr>
          <p:nvPr>
            <p:ph type="sldNum" sz="quarter" idx="12"/>
          </p:nvPr>
        </p:nvSpPr>
        <p:spPr/>
        <p:txBody>
          <a:bodyPr/>
          <a:lstStyle/>
          <a:p>
            <a:fld id="{C1FF6DA9-008F-8B48-92A6-B652298478BF}"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C0C0C0"/>
                </a:highlight>
              </a:rPr>
              <a:t>Best Practices</a:t>
            </a:r>
          </a:p>
        </p:txBody>
      </p:sp>
      <p:sp>
        <p:nvSpPr>
          <p:cNvPr id="3" name="Content Placeholder 2"/>
          <p:cNvSpPr>
            <a:spLocks noGrp="1"/>
          </p:cNvSpPr>
          <p:nvPr>
            <p:ph idx="1"/>
          </p:nvPr>
        </p:nvSpPr>
        <p:spPr/>
        <p:txBody>
          <a:bodyPr/>
          <a:lstStyle/>
          <a:p>
            <a:r>
              <a:rPr dirty="0"/>
              <a:t>Batch API calls for speed</a:t>
            </a:r>
          </a:p>
          <a:p>
            <a:r>
              <a:rPr dirty="0"/>
              <a:t>Use broadcast joins for context</a:t>
            </a:r>
          </a:p>
          <a:p>
            <a:r>
              <a:rPr dirty="0"/>
              <a:t>Rate-limit LLM usage in production</a:t>
            </a:r>
            <a:endParaRPr lang="en-US" dirty="0"/>
          </a:p>
          <a:p>
            <a:r>
              <a:rPr lang="en-US" dirty="0">
                <a:highlight>
                  <a:srgbClr val="FFFF00"/>
                </a:highlight>
              </a:rPr>
              <a:t>Challenge</a:t>
            </a:r>
            <a:r>
              <a:rPr lang="en-US" dirty="0"/>
              <a:t>: Rate limits and throughput</a:t>
            </a:r>
            <a:endParaRPr dirty="0"/>
          </a:p>
        </p:txBody>
      </p:sp>
      <p:sp>
        <p:nvSpPr>
          <p:cNvPr id="4" name="Slide Number Placeholder 3">
            <a:extLst>
              <a:ext uri="{FF2B5EF4-FFF2-40B4-BE49-F238E27FC236}">
                <a16:creationId xmlns:a16="http://schemas.microsoft.com/office/drawing/2014/main" id="{4713C0C8-AB78-F596-9413-EDF2C052880B}"/>
              </a:ext>
            </a:extLst>
          </p:cNvPr>
          <p:cNvSpPr>
            <a:spLocks noGrp="1"/>
          </p:cNvSpPr>
          <p:nvPr>
            <p:ph type="sldNum" sz="quarter" idx="12"/>
          </p:nvPr>
        </p:nvSpPr>
        <p:spPr/>
        <p:txBody>
          <a:bodyPr/>
          <a:lstStyle/>
          <a:p>
            <a:fld id="{C1FF6DA9-008F-8B48-92A6-B652298478BF}"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C0C0C0"/>
                </a:highlight>
              </a:rPr>
              <a:t>Testing Integration</a:t>
            </a:r>
          </a:p>
        </p:txBody>
      </p:sp>
      <p:sp>
        <p:nvSpPr>
          <p:cNvPr id="3" name="Content Placeholder 2"/>
          <p:cNvSpPr>
            <a:spLocks noGrp="1"/>
          </p:cNvSpPr>
          <p:nvPr>
            <p:ph idx="1"/>
          </p:nvPr>
        </p:nvSpPr>
        <p:spPr/>
        <p:txBody>
          <a:bodyPr>
            <a:normAutofit lnSpcReduction="10000"/>
          </a:bodyPr>
          <a:lstStyle/>
          <a:p>
            <a:pPr marL="0" indent="0">
              <a:buNone/>
            </a:pPr>
            <a:r>
              <a:rPr lang="en-US" dirty="0"/>
              <a:t>1. </a:t>
            </a:r>
            <a:r>
              <a:rPr dirty="0"/>
              <a:t>Mock LLM calls for testing</a:t>
            </a:r>
          </a:p>
          <a:p>
            <a:pPr marL="0" indent="0">
              <a:buNone/>
            </a:pPr>
            <a:endParaRPr lang="en-US" dirty="0"/>
          </a:p>
          <a:p>
            <a:pPr marL="0" indent="0">
              <a:buNone/>
            </a:pPr>
            <a:r>
              <a:rPr lang="en-US" dirty="0"/>
              <a:t>2. </a:t>
            </a:r>
            <a:r>
              <a:rPr dirty="0"/>
              <a:t>Test PySpark UDFs independently</a:t>
            </a:r>
          </a:p>
          <a:p>
            <a:pPr marL="0" indent="0">
              <a:buNone/>
            </a:pPr>
            <a:endParaRPr lang="en-US" dirty="0"/>
          </a:p>
          <a:p>
            <a:pPr marL="0" indent="0">
              <a:buNone/>
            </a:pPr>
            <a:r>
              <a:rPr lang="en-US" dirty="0"/>
              <a:t>3. </a:t>
            </a:r>
            <a:r>
              <a:rPr dirty="0"/>
              <a:t>Use small data subsets first</a:t>
            </a:r>
            <a:endParaRPr lang="en-US" dirty="0"/>
          </a:p>
          <a:p>
            <a:pPr marL="0" indent="0">
              <a:buNone/>
            </a:pPr>
            <a:endParaRPr lang="en-US" dirty="0"/>
          </a:p>
          <a:p>
            <a:pPr marL="0" indent="0">
              <a:buNone/>
            </a:pPr>
            <a:r>
              <a:rPr lang="en-US" dirty="0"/>
              <a:t>4. Validate your Input/Output by a well-defined golden dataset</a:t>
            </a:r>
            <a:endParaRPr dirty="0"/>
          </a:p>
        </p:txBody>
      </p:sp>
      <p:sp>
        <p:nvSpPr>
          <p:cNvPr id="4" name="Slide Number Placeholder 3">
            <a:extLst>
              <a:ext uri="{FF2B5EF4-FFF2-40B4-BE49-F238E27FC236}">
                <a16:creationId xmlns:a16="http://schemas.microsoft.com/office/drawing/2014/main" id="{E431815F-4F29-FF9D-D596-978A53046749}"/>
              </a:ext>
            </a:extLst>
          </p:cNvPr>
          <p:cNvSpPr>
            <a:spLocks noGrp="1"/>
          </p:cNvSpPr>
          <p:nvPr>
            <p:ph type="sldNum" sz="quarter" idx="12"/>
          </p:nvPr>
        </p:nvSpPr>
        <p:spPr/>
        <p:txBody>
          <a:bodyPr/>
          <a:lstStyle/>
          <a:p>
            <a:fld id="{C1FF6DA9-008F-8B48-92A6-B652298478BF}"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C0C0C0"/>
                </a:highlight>
              </a:rPr>
              <a:t>Evaluating Outputs</a:t>
            </a:r>
          </a:p>
        </p:txBody>
      </p:sp>
      <p:sp>
        <p:nvSpPr>
          <p:cNvPr id="3" name="Content Placeholder 2"/>
          <p:cNvSpPr>
            <a:spLocks noGrp="1"/>
          </p:cNvSpPr>
          <p:nvPr>
            <p:ph idx="1"/>
          </p:nvPr>
        </p:nvSpPr>
        <p:spPr/>
        <p:txBody>
          <a:bodyPr/>
          <a:lstStyle/>
          <a:p>
            <a:r>
              <a:rPr dirty="0"/>
              <a:t>Manual checks for semantic quality</a:t>
            </a:r>
          </a:p>
          <a:p>
            <a:r>
              <a:rPr dirty="0"/>
              <a:t>Use BLEU/ROUGE for summaries</a:t>
            </a:r>
          </a:p>
          <a:p>
            <a:r>
              <a:rPr dirty="0"/>
              <a:t>Compare LLM output </a:t>
            </a:r>
            <a:r>
              <a:rPr dirty="0">
                <a:highlight>
                  <a:srgbClr val="00FF00"/>
                </a:highlight>
              </a:rPr>
              <a:t>vs.</a:t>
            </a:r>
            <a:r>
              <a:rPr dirty="0"/>
              <a:t> classic NLP tools</a:t>
            </a:r>
          </a:p>
        </p:txBody>
      </p:sp>
      <p:sp>
        <p:nvSpPr>
          <p:cNvPr id="4" name="Slide Number Placeholder 3">
            <a:extLst>
              <a:ext uri="{FF2B5EF4-FFF2-40B4-BE49-F238E27FC236}">
                <a16:creationId xmlns:a16="http://schemas.microsoft.com/office/drawing/2014/main" id="{C126A402-F793-22FA-FA73-A12E3AE4CC9D}"/>
              </a:ext>
            </a:extLst>
          </p:cNvPr>
          <p:cNvSpPr>
            <a:spLocks noGrp="1"/>
          </p:cNvSpPr>
          <p:nvPr>
            <p:ph type="sldNum" sz="quarter" idx="12"/>
          </p:nvPr>
        </p:nvSpPr>
        <p:spPr/>
        <p:txBody>
          <a:bodyPr/>
          <a:lstStyle/>
          <a:p>
            <a:fld id="{C1FF6DA9-008F-8B48-92A6-B652298478BF}"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6209"/>
          </a:xfrm>
        </p:spPr>
        <p:txBody>
          <a:bodyPr>
            <a:noAutofit/>
          </a:bodyPr>
          <a:lstStyle/>
          <a:p>
            <a:r>
              <a:rPr sz="3600" dirty="0">
                <a:highlight>
                  <a:srgbClr val="C0C0C0"/>
                </a:highlight>
              </a:rPr>
              <a:t>Cost Considerations</a:t>
            </a:r>
            <a:br>
              <a:rPr lang="en-US" sz="3600" dirty="0">
                <a:highlight>
                  <a:srgbClr val="C0C0C0"/>
                </a:highlight>
              </a:rPr>
            </a:br>
            <a:r>
              <a:rPr lang="en-US" sz="3600" dirty="0">
                <a:highlight>
                  <a:srgbClr val="C0C0C0"/>
                </a:highlight>
              </a:rPr>
              <a:t>Nothing is FREE</a:t>
            </a:r>
            <a:endParaRPr sz="3600" dirty="0">
              <a:highlight>
                <a:srgbClr val="C0C0C0"/>
              </a:highlight>
            </a:endParaRPr>
          </a:p>
        </p:txBody>
      </p:sp>
      <p:sp>
        <p:nvSpPr>
          <p:cNvPr id="3" name="Content Placeholder 2"/>
          <p:cNvSpPr>
            <a:spLocks noGrp="1"/>
          </p:cNvSpPr>
          <p:nvPr>
            <p:ph idx="1"/>
          </p:nvPr>
        </p:nvSpPr>
        <p:spPr>
          <a:xfrm>
            <a:off x="457200" y="1392866"/>
            <a:ext cx="8229600" cy="4733298"/>
          </a:xfrm>
        </p:spPr>
        <p:txBody>
          <a:bodyPr/>
          <a:lstStyle/>
          <a:p>
            <a:r>
              <a:rPr dirty="0"/>
              <a:t>LLMs can be expensive at scale</a:t>
            </a:r>
          </a:p>
          <a:p>
            <a:r>
              <a:rPr dirty="0"/>
              <a:t>Cache results wherever possible</a:t>
            </a:r>
          </a:p>
          <a:p>
            <a:r>
              <a:rPr dirty="0"/>
              <a:t>Use open-source LLMs when feasible</a:t>
            </a:r>
          </a:p>
        </p:txBody>
      </p:sp>
      <p:sp>
        <p:nvSpPr>
          <p:cNvPr id="4" name="Slide Number Placeholder 3">
            <a:extLst>
              <a:ext uri="{FF2B5EF4-FFF2-40B4-BE49-F238E27FC236}">
                <a16:creationId xmlns:a16="http://schemas.microsoft.com/office/drawing/2014/main" id="{BD37E6EA-6655-413D-959C-B4022A777702}"/>
              </a:ext>
            </a:extLst>
          </p:cNvPr>
          <p:cNvSpPr>
            <a:spLocks noGrp="1"/>
          </p:cNvSpPr>
          <p:nvPr>
            <p:ph type="sldNum" sz="quarter" idx="12"/>
          </p:nvPr>
        </p:nvSpPr>
        <p:spPr/>
        <p:txBody>
          <a:bodyPr/>
          <a:lstStyle/>
          <a:p>
            <a:fld id="{C1FF6DA9-008F-8B48-92A6-B652298478BF}"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C0C0C0"/>
                </a:highlight>
              </a:rPr>
              <a:t>Security &amp; Privacy</a:t>
            </a:r>
          </a:p>
        </p:txBody>
      </p:sp>
      <p:sp>
        <p:nvSpPr>
          <p:cNvPr id="3" name="Content Placeholder 2"/>
          <p:cNvSpPr>
            <a:spLocks noGrp="1"/>
          </p:cNvSpPr>
          <p:nvPr>
            <p:ph idx="1"/>
          </p:nvPr>
        </p:nvSpPr>
        <p:spPr/>
        <p:txBody>
          <a:bodyPr/>
          <a:lstStyle/>
          <a:p>
            <a:r>
              <a:rPr dirty="0"/>
              <a:t>Avoid sending </a:t>
            </a:r>
            <a:r>
              <a:rPr dirty="0">
                <a:highlight>
                  <a:srgbClr val="00FF00"/>
                </a:highlight>
              </a:rPr>
              <a:t>PII</a:t>
            </a:r>
            <a:r>
              <a:rPr dirty="0"/>
              <a:t> to external APIs</a:t>
            </a:r>
          </a:p>
          <a:p>
            <a:r>
              <a:rPr dirty="0"/>
              <a:t>Mask sensitive fields in UDFs</a:t>
            </a:r>
          </a:p>
          <a:p>
            <a:r>
              <a:rPr dirty="0"/>
              <a:t>Use on-prem LLMs for strict privacy</a:t>
            </a:r>
            <a:endParaRPr lang="en-US" dirty="0"/>
          </a:p>
          <a:p>
            <a:endParaRPr lang="en-US" dirty="0"/>
          </a:p>
          <a:p>
            <a:pPr marL="0" indent="0">
              <a:buNone/>
            </a:pPr>
            <a:r>
              <a:rPr lang="en-US" dirty="0">
                <a:highlight>
                  <a:srgbClr val="00FF00"/>
                </a:highlight>
              </a:rPr>
              <a:t>PII</a:t>
            </a:r>
            <a:r>
              <a:rPr lang="en-US" dirty="0"/>
              <a:t> = Personally Identifiable Information</a:t>
            </a:r>
            <a:endParaRPr dirty="0"/>
          </a:p>
        </p:txBody>
      </p:sp>
      <p:sp>
        <p:nvSpPr>
          <p:cNvPr id="4" name="Slide Number Placeholder 3">
            <a:extLst>
              <a:ext uri="{FF2B5EF4-FFF2-40B4-BE49-F238E27FC236}">
                <a16:creationId xmlns:a16="http://schemas.microsoft.com/office/drawing/2014/main" id="{27CD2181-6F5F-1FC5-F6F9-A6D0D6364B22}"/>
              </a:ext>
            </a:extLst>
          </p:cNvPr>
          <p:cNvSpPr>
            <a:spLocks noGrp="1"/>
          </p:cNvSpPr>
          <p:nvPr>
            <p:ph type="sldNum" sz="quarter" idx="12"/>
          </p:nvPr>
        </p:nvSpPr>
        <p:spPr/>
        <p:txBody>
          <a:bodyPr/>
          <a:lstStyle/>
          <a:p>
            <a:fld id="{C1FF6DA9-008F-8B48-92A6-B652298478BF}"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C0C0C0"/>
                </a:highlight>
              </a:rPr>
              <a:t>Deployment Options</a:t>
            </a:r>
          </a:p>
        </p:txBody>
      </p:sp>
      <p:sp>
        <p:nvSpPr>
          <p:cNvPr id="3" name="Content Placeholder 2"/>
          <p:cNvSpPr>
            <a:spLocks noGrp="1"/>
          </p:cNvSpPr>
          <p:nvPr>
            <p:ph idx="1"/>
          </p:nvPr>
        </p:nvSpPr>
        <p:spPr/>
        <p:txBody>
          <a:bodyPr/>
          <a:lstStyle/>
          <a:p>
            <a:r>
              <a:rPr lang="en-US" dirty="0"/>
              <a:t>Private Clusters </a:t>
            </a:r>
            <a:r>
              <a:rPr lang="en-US" sz="2400" dirty="0"/>
              <a:t>(you own and manage cluster)</a:t>
            </a:r>
          </a:p>
          <a:p>
            <a:r>
              <a:rPr dirty="0"/>
              <a:t>Databricks notebooks</a:t>
            </a:r>
          </a:p>
          <a:p>
            <a:r>
              <a:rPr dirty="0"/>
              <a:t>PySpark on EMR or GCP </a:t>
            </a:r>
            <a:r>
              <a:rPr dirty="0" err="1"/>
              <a:t>Dataproc</a:t>
            </a:r>
            <a:endParaRPr dirty="0"/>
          </a:p>
          <a:p>
            <a:r>
              <a:rPr dirty="0"/>
              <a:t>Kubernetes Spark jobs with LLM sidecar</a:t>
            </a:r>
          </a:p>
        </p:txBody>
      </p:sp>
      <p:sp>
        <p:nvSpPr>
          <p:cNvPr id="4" name="Slide Number Placeholder 3">
            <a:extLst>
              <a:ext uri="{FF2B5EF4-FFF2-40B4-BE49-F238E27FC236}">
                <a16:creationId xmlns:a16="http://schemas.microsoft.com/office/drawing/2014/main" id="{243007D0-A6AE-6772-81C1-D0AAAB2A981E}"/>
              </a:ext>
            </a:extLst>
          </p:cNvPr>
          <p:cNvSpPr>
            <a:spLocks noGrp="1"/>
          </p:cNvSpPr>
          <p:nvPr>
            <p:ph type="sldNum" sz="quarter" idx="12"/>
          </p:nvPr>
        </p:nvSpPr>
        <p:spPr/>
        <p:txBody>
          <a:bodyPr/>
          <a:lstStyle/>
          <a:p>
            <a:fld id="{C1FF6DA9-008F-8B48-92A6-B652298478BF}"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5DABD-12F7-98F0-FF73-5937193A14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30634-833B-558F-BD05-052ACB7F792B}"/>
              </a:ext>
            </a:extLst>
          </p:cNvPr>
          <p:cNvSpPr>
            <a:spLocks noGrp="1"/>
          </p:cNvSpPr>
          <p:nvPr>
            <p:ph type="title"/>
          </p:nvPr>
        </p:nvSpPr>
        <p:spPr/>
        <p:txBody>
          <a:bodyPr/>
          <a:lstStyle/>
          <a:p>
            <a:r>
              <a:rPr dirty="0">
                <a:highlight>
                  <a:srgbClr val="C0C0C0"/>
                </a:highlight>
              </a:rPr>
              <a:t>What is an LLM?</a:t>
            </a:r>
          </a:p>
        </p:txBody>
      </p:sp>
      <p:sp>
        <p:nvSpPr>
          <p:cNvPr id="3" name="Content Placeholder 2">
            <a:extLst>
              <a:ext uri="{FF2B5EF4-FFF2-40B4-BE49-F238E27FC236}">
                <a16:creationId xmlns:a16="http://schemas.microsoft.com/office/drawing/2014/main" id="{847294D4-664E-57D7-AF36-BA1C564430EC}"/>
              </a:ext>
            </a:extLst>
          </p:cNvPr>
          <p:cNvSpPr>
            <a:spLocks noGrp="1"/>
          </p:cNvSpPr>
          <p:nvPr>
            <p:ph idx="1"/>
          </p:nvPr>
        </p:nvSpPr>
        <p:spPr/>
        <p:txBody>
          <a:bodyPr>
            <a:normAutofit/>
          </a:bodyPr>
          <a:lstStyle/>
          <a:p>
            <a:r>
              <a:rPr dirty="0"/>
              <a:t>LLM = Large Language Model</a:t>
            </a:r>
          </a:p>
          <a:p>
            <a:r>
              <a:rPr dirty="0"/>
              <a:t>Trained on massive text data</a:t>
            </a:r>
            <a:r>
              <a:rPr lang="en-US" dirty="0"/>
              <a:t>:</a:t>
            </a:r>
          </a:p>
          <a:p>
            <a:pPr lvl="1"/>
            <a:r>
              <a:rPr lang="en-US" sz="1600" dirty="0"/>
              <a:t>Books, papers, articles</a:t>
            </a:r>
          </a:p>
          <a:p>
            <a:pPr lvl="1"/>
            <a:r>
              <a:rPr lang="en-US" sz="1600" dirty="0"/>
              <a:t>Log files</a:t>
            </a:r>
          </a:p>
          <a:p>
            <a:pPr lvl="1"/>
            <a:r>
              <a:rPr lang="en-US" sz="1600" dirty="0"/>
              <a:t>Web Pages</a:t>
            </a:r>
          </a:p>
          <a:p>
            <a:pPr lvl="1"/>
            <a:r>
              <a:rPr lang="en-US" sz="1600" dirty="0"/>
              <a:t>User’s data</a:t>
            </a:r>
          </a:p>
          <a:p>
            <a:pPr lvl="1"/>
            <a:r>
              <a:rPr lang="en-US" sz="1600" dirty="0"/>
              <a:t>GitHub pages</a:t>
            </a:r>
          </a:p>
          <a:p>
            <a:pPr lvl="1"/>
            <a:r>
              <a:rPr lang="en-US" sz="1600" dirty="0"/>
              <a:t>Wiki pages</a:t>
            </a:r>
            <a:endParaRPr sz="1600" dirty="0"/>
          </a:p>
          <a:p>
            <a:r>
              <a:rPr dirty="0"/>
              <a:t>Can understand and generate human language</a:t>
            </a:r>
          </a:p>
        </p:txBody>
      </p:sp>
      <p:sp>
        <p:nvSpPr>
          <p:cNvPr id="4" name="Slide Number Placeholder 3">
            <a:extLst>
              <a:ext uri="{FF2B5EF4-FFF2-40B4-BE49-F238E27FC236}">
                <a16:creationId xmlns:a16="http://schemas.microsoft.com/office/drawing/2014/main" id="{18DBF85C-41A7-DE67-B277-8A8FC322864A}"/>
              </a:ext>
            </a:extLst>
          </p:cNvPr>
          <p:cNvSpPr>
            <a:spLocks noGrp="1"/>
          </p:cNvSpPr>
          <p:nvPr>
            <p:ph type="sldNum" sz="quarter" idx="12"/>
          </p:nvPr>
        </p:nvSpPr>
        <p:spPr/>
        <p:txBody>
          <a:bodyPr/>
          <a:lstStyle/>
          <a:p>
            <a:fld id="{C1FF6DA9-008F-8B48-92A6-B652298478BF}" type="slidenum">
              <a:rPr lang="en-US" smtClean="0"/>
              <a:t>4</a:t>
            </a:fld>
            <a:endParaRPr lang="en-US"/>
          </a:p>
        </p:txBody>
      </p:sp>
    </p:spTree>
    <p:extLst>
      <p:ext uri="{BB962C8B-B14F-4D97-AF65-F5344CB8AC3E}">
        <p14:creationId xmlns:p14="http://schemas.microsoft.com/office/powerpoint/2010/main" val="28282069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C0C0C0"/>
                </a:highlight>
              </a:rPr>
              <a:t>Monitoring Integration</a:t>
            </a:r>
          </a:p>
        </p:txBody>
      </p:sp>
      <p:sp>
        <p:nvSpPr>
          <p:cNvPr id="3" name="Content Placeholder 2"/>
          <p:cNvSpPr>
            <a:spLocks noGrp="1"/>
          </p:cNvSpPr>
          <p:nvPr>
            <p:ph idx="1"/>
          </p:nvPr>
        </p:nvSpPr>
        <p:spPr/>
        <p:txBody>
          <a:bodyPr/>
          <a:lstStyle/>
          <a:p>
            <a:r>
              <a:t>Log API usage and errors</a:t>
            </a:r>
          </a:p>
          <a:p>
            <a:r>
              <a:t>Track inference latency</a:t>
            </a:r>
          </a:p>
          <a:p>
            <a:r>
              <a:t>Alert on failure spikes</a:t>
            </a:r>
          </a:p>
        </p:txBody>
      </p:sp>
      <p:sp>
        <p:nvSpPr>
          <p:cNvPr id="4" name="Slide Number Placeholder 3">
            <a:extLst>
              <a:ext uri="{FF2B5EF4-FFF2-40B4-BE49-F238E27FC236}">
                <a16:creationId xmlns:a16="http://schemas.microsoft.com/office/drawing/2014/main" id="{31CF0B42-B13A-A9FD-BE16-D167E309AC7A}"/>
              </a:ext>
            </a:extLst>
          </p:cNvPr>
          <p:cNvSpPr>
            <a:spLocks noGrp="1"/>
          </p:cNvSpPr>
          <p:nvPr>
            <p:ph type="sldNum" sz="quarter" idx="12"/>
          </p:nvPr>
        </p:nvSpPr>
        <p:spPr/>
        <p:txBody>
          <a:bodyPr/>
          <a:lstStyle/>
          <a:p>
            <a:fld id="{C1FF6DA9-008F-8B48-92A6-B652298478BF}"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C0C0C0"/>
                </a:highlight>
              </a:rPr>
              <a:t>Advanced Use Cases</a:t>
            </a:r>
          </a:p>
        </p:txBody>
      </p:sp>
      <p:sp>
        <p:nvSpPr>
          <p:cNvPr id="3" name="Content Placeholder 2"/>
          <p:cNvSpPr>
            <a:spLocks noGrp="1"/>
          </p:cNvSpPr>
          <p:nvPr>
            <p:ph idx="1"/>
          </p:nvPr>
        </p:nvSpPr>
        <p:spPr/>
        <p:txBody>
          <a:bodyPr/>
          <a:lstStyle/>
          <a:p>
            <a:r>
              <a:t>LLM for code generation from logs</a:t>
            </a:r>
          </a:p>
          <a:p>
            <a:r>
              <a:t>Multi-hop question answering over big data</a:t>
            </a:r>
          </a:p>
          <a:p>
            <a:r>
              <a:t>Conversational analytics using chat history</a:t>
            </a:r>
          </a:p>
        </p:txBody>
      </p:sp>
      <p:sp>
        <p:nvSpPr>
          <p:cNvPr id="4" name="Slide Number Placeholder 3">
            <a:extLst>
              <a:ext uri="{FF2B5EF4-FFF2-40B4-BE49-F238E27FC236}">
                <a16:creationId xmlns:a16="http://schemas.microsoft.com/office/drawing/2014/main" id="{51AFE893-0675-4A7E-0753-DDADEE159461}"/>
              </a:ext>
            </a:extLst>
          </p:cNvPr>
          <p:cNvSpPr>
            <a:spLocks noGrp="1"/>
          </p:cNvSpPr>
          <p:nvPr>
            <p:ph type="sldNum" sz="quarter" idx="12"/>
          </p:nvPr>
        </p:nvSpPr>
        <p:spPr/>
        <p:txBody>
          <a:bodyPr/>
          <a:lstStyle/>
          <a:p>
            <a:fld id="{C1FF6DA9-008F-8B48-92A6-B652298478BF}"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C0C0C0"/>
                </a:highlight>
              </a:rPr>
              <a:t>Summary</a:t>
            </a:r>
          </a:p>
        </p:txBody>
      </p:sp>
      <p:sp>
        <p:nvSpPr>
          <p:cNvPr id="3" name="Content Placeholder 2"/>
          <p:cNvSpPr>
            <a:spLocks noGrp="1"/>
          </p:cNvSpPr>
          <p:nvPr>
            <p:ph idx="1"/>
          </p:nvPr>
        </p:nvSpPr>
        <p:spPr/>
        <p:txBody>
          <a:bodyPr/>
          <a:lstStyle/>
          <a:p>
            <a:r>
              <a:rPr dirty="0"/>
              <a:t>LLMs bring intelligence to PySpark workflows</a:t>
            </a:r>
          </a:p>
          <a:p>
            <a:r>
              <a:rPr dirty="0"/>
              <a:t>UDF-based design enables flexible integration</a:t>
            </a:r>
          </a:p>
          <a:p>
            <a:r>
              <a:rPr lang="en-US" dirty="0">
                <a:highlight>
                  <a:srgbClr val="00FF00"/>
                </a:highlight>
              </a:rPr>
              <a:t>Key considerations:</a:t>
            </a:r>
          </a:p>
          <a:p>
            <a:pPr lvl="1"/>
            <a:r>
              <a:rPr dirty="0">
                <a:highlight>
                  <a:srgbClr val="00FFFF"/>
                </a:highlight>
              </a:rPr>
              <a:t>Testing</a:t>
            </a:r>
            <a:endParaRPr lang="en-US" dirty="0">
              <a:highlight>
                <a:srgbClr val="00FFFF"/>
              </a:highlight>
            </a:endParaRPr>
          </a:p>
          <a:p>
            <a:pPr lvl="1"/>
            <a:r>
              <a:rPr lang="en-US" dirty="0">
                <a:highlight>
                  <a:srgbClr val="00FFFF"/>
                </a:highlight>
              </a:rPr>
              <a:t>Validation</a:t>
            </a:r>
          </a:p>
          <a:p>
            <a:pPr lvl="1"/>
            <a:r>
              <a:rPr lang="en-US" dirty="0">
                <a:highlight>
                  <a:srgbClr val="00FFFF"/>
                </a:highlight>
              </a:rPr>
              <a:t>Cost control</a:t>
            </a:r>
          </a:p>
          <a:p>
            <a:pPr marL="0" indent="0">
              <a:buNone/>
            </a:pPr>
            <a:endParaRPr dirty="0"/>
          </a:p>
        </p:txBody>
      </p:sp>
      <p:sp>
        <p:nvSpPr>
          <p:cNvPr id="4" name="Slide Number Placeholder 3">
            <a:extLst>
              <a:ext uri="{FF2B5EF4-FFF2-40B4-BE49-F238E27FC236}">
                <a16:creationId xmlns:a16="http://schemas.microsoft.com/office/drawing/2014/main" id="{AB630883-C9B4-4556-C391-4A6FAD2F243E}"/>
              </a:ext>
            </a:extLst>
          </p:cNvPr>
          <p:cNvSpPr>
            <a:spLocks noGrp="1"/>
          </p:cNvSpPr>
          <p:nvPr>
            <p:ph type="sldNum" sz="quarter" idx="12"/>
          </p:nvPr>
        </p:nvSpPr>
        <p:spPr/>
        <p:txBody>
          <a:bodyPr/>
          <a:lstStyle/>
          <a:p>
            <a:fld id="{C1FF6DA9-008F-8B48-92A6-B652298478BF}"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C0C0C0"/>
                </a:highlight>
              </a:rPr>
              <a:t>Mini-Project Prompt</a:t>
            </a:r>
          </a:p>
        </p:txBody>
      </p:sp>
      <p:sp>
        <p:nvSpPr>
          <p:cNvPr id="3" name="Content Placeholder 2"/>
          <p:cNvSpPr>
            <a:spLocks noGrp="1"/>
          </p:cNvSpPr>
          <p:nvPr>
            <p:ph idx="1"/>
          </p:nvPr>
        </p:nvSpPr>
        <p:spPr/>
        <p:txBody>
          <a:bodyPr/>
          <a:lstStyle/>
          <a:p>
            <a:pPr marL="0" indent="0">
              <a:buNone/>
            </a:pPr>
            <a:r>
              <a:rPr dirty="0">
                <a:highlight>
                  <a:srgbClr val="00FF00"/>
                </a:highlight>
              </a:rPr>
              <a:t>Project Idea:</a:t>
            </a:r>
          </a:p>
          <a:p>
            <a:r>
              <a:rPr dirty="0"/>
              <a:t>Build a PySpark + LLM pipeline that:</a:t>
            </a:r>
          </a:p>
          <a:p>
            <a:r>
              <a:rPr dirty="0"/>
              <a:t>Ingests customer feedback at scale</a:t>
            </a:r>
          </a:p>
          <a:p>
            <a:r>
              <a:rPr dirty="0"/>
              <a:t>Extracts entities, sentiment, and summarizes trends</a:t>
            </a:r>
          </a:p>
          <a:p>
            <a:r>
              <a:rPr dirty="0"/>
              <a:t>Stores enriched data for analytics and reporting</a:t>
            </a:r>
          </a:p>
        </p:txBody>
      </p:sp>
    </p:spTree>
    <p:extLst>
      <p:ext uri="{BB962C8B-B14F-4D97-AF65-F5344CB8AC3E}">
        <p14:creationId xmlns:p14="http://schemas.microsoft.com/office/powerpoint/2010/main" val="954222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C0C0C0"/>
                </a:highlight>
              </a:rPr>
              <a:t>Q&amp;A / Discussion</a:t>
            </a:r>
          </a:p>
        </p:txBody>
      </p:sp>
      <p:sp>
        <p:nvSpPr>
          <p:cNvPr id="3" name="Content Placeholder 2"/>
          <p:cNvSpPr>
            <a:spLocks noGrp="1"/>
          </p:cNvSpPr>
          <p:nvPr>
            <p:ph idx="1"/>
          </p:nvPr>
        </p:nvSpPr>
        <p:spPr/>
        <p:txBody>
          <a:bodyPr/>
          <a:lstStyle/>
          <a:p>
            <a:r>
              <a:t>Where could you apply this in your projects?</a:t>
            </a:r>
          </a:p>
          <a:p>
            <a:r>
              <a:t>What are the biggest limitations today?</a:t>
            </a:r>
          </a:p>
          <a:p>
            <a:r>
              <a:t>What would you automate using LLMs + Spark?</a:t>
            </a:r>
          </a:p>
        </p:txBody>
      </p:sp>
      <p:sp>
        <p:nvSpPr>
          <p:cNvPr id="4" name="Slide Number Placeholder 3">
            <a:extLst>
              <a:ext uri="{FF2B5EF4-FFF2-40B4-BE49-F238E27FC236}">
                <a16:creationId xmlns:a16="http://schemas.microsoft.com/office/drawing/2014/main" id="{68D24B00-F259-D413-197D-E546AF28F687}"/>
              </a:ext>
            </a:extLst>
          </p:cNvPr>
          <p:cNvSpPr>
            <a:spLocks noGrp="1"/>
          </p:cNvSpPr>
          <p:nvPr>
            <p:ph type="sldNum" sz="quarter" idx="12"/>
          </p:nvPr>
        </p:nvSpPr>
        <p:spPr/>
        <p:txBody>
          <a:bodyPr/>
          <a:lstStyle/>
          <a:p>
            <a:fld id="{C1FF6DA9-008F-8B48-92A6-B652298478BF}"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1AC0A-73FB-8CEB-9E0C-200215BF33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05EDE6-3C3D-BEB4-5BC8-2027423586A1}"/>
              </a:ext>
            </a:extLst>
          </p:cNvPr>
          <p:cNvSpPr>
            <a:spLocks noGrp="1"/>
          </p:cNvSpPr>
          <p:nvPr>
            <p:ph type="title"/>
          </p:nvPr>
        </p:nvSpPr>
        <p:spPr/>
        <p:txBody>
          <a:bodyPr/>
          <a:lstStyle/>
          <a:p>
            <a:r>
              <a:rPr lang="en-US" dirty="0">
                <a:highlight>
                  <a:srgbClr val="C0C0C0"/>
                </a:highlight>
              </a:rPr>
              <a:t>References</a:t>
            </a:r>
            <a:endParaRPr dirty="0">
              <a:highlight>
                <a:srgbClr val="C0C0C0"/>
              </a:highlight>
            </a:endParaRPr>
          </a:p>
        </p:txBody>
      </p:sp>
      <p:sp>
        <p:nvSpPr>
          <p:cNvPr id="3" name="Content Placeholder 2">
            <a:extLst>
              <a:ext uri="{FF2B5EF4-FFF2-40B4-BE49-F238E27FC236}">
                <a16:creationId xmlns:a16="http://schemas.microsoft.com/office/drawing/2014/main" id="{08874C7F-021B-31AD-5A9B-017AA63D15EC}"/>
              </a:ext>
            </a:extLst>
          </p:cNvPr>
          <p:cNvSpPr>
            <a:spLocks noGrp="1"/>
          </p:cNvSpPr>
          <p:nvPr>
            <p:ph idx="1"/>
          </p:nvPr>
        </p:nvSpPr>
        <p:spPr/>
        <p:txBody>
          <a:bodyPr>
            <a:normAutofit/>
          </a:bodyPr>
          <a:lstStyle/>
          <a:p>
            <a:pPr marL="514350" indent="-514350">
              <a:buAutoNum type="arabicPeriod"/>
            </a:pPr>
            <a:r>
              <a:rPr lang="en-US" dirty="0">
                <a:hlinkClick r:id="rId2"/>
              </a:rPr>
              <a:t>Understanding &amp; Building LLM Applications!</a:t>
            </a:r>
            <a:endParaRPr lang="en-US" dirty="0"/>
          </a:p>
          <a:p>
            <a:pPr marL="514350" indent="-514350">
              <a:buAutoNum type="arabicPeriod"/>
            </a:pPr>
            <a:r>
              <a:rPr lang="en-US" dirty="0">
                <a:hlinkClick r:id="rId3"/>
              </a:rPr>
              <a:t>Integrating Generative AI with Spark</a:t>
            </a:r>
            <a:endParaRPr lang="en-US" dirty="0"/>
          </a:p>
          <a:p>
            <a:pPr marL="514350" indent="-514350">
              <a:buAutoNum type="arabicPeriod"/>
            </a:pPr>
            <a:r>
              <a:rPr lang="en-US" dirty="0">
                <a:hlinkClick r:id="rId4"/>
              </a:rPr>
              <a:t>Integrating LLMs and Agents with PySpark</a:t>
            </a:r>
            <a:endParaRPr lang="en-US" dirty="0"/>
          </a:p>
          <a:p>
            <a:pPr marL="514350" indent="-514350">
              <a:buFont typeface="Arial"/>
              <a:buAutoNum type="arabicPeriod"/>
            </a:pPr>
            <a:r>
              <a:rPr lang="en-US" dirty="0">
                <a:hlinkClick r:id="rId5"/>
              </a:rPr>
              <a:t>Transformer Architecture &amp; LLMs</a:t>
            </a:r>
            <a:endParaRPr lang="en-US" dirty="0"/>
          </a:p>
          <a:p>
            <a:pPr marL="514350" indent="-514350">
              <a:buFont typeface="Arial"/>
              <a:buAutoNum type="arabicPeriod"/>
            </a:pPr>
            <a:r>
              <a:rPr lang="en-US" dirty="0">
                <a:hlinkClick r:id="rId6"/>
              </a:rPr>
              <a:t>Transformer Architecture in LLMs</a:t>
            </a:r>
            <a:endParaRPr lang="en-US" dirty="0"/>
          </a:p>
          <a:p>
            <a:pPr marL="514350" indent="-514350">
              <a:buFont typeface="Arial"/>
              <a:buAutoNum type="arabicPeriod"/>
            </a:pPr>
            <a:r>
              <a:rPr lang="en-US" dirty="0">
                <a:hlinkClick r:id="rId7"/>
              </a:rPr>
              <a:t>Understanding Encoder And Decoder LLMs</a:t>
            </a:r>
            <a:endParaRPr lang="en-US" dirty="0"/>
          </a:p>
          <a:p>
            <a:pPr marL="514350" indent="-514350">
              <a:buFont typeface="Arial"/>
              <a:buAutoNum type="arabicPeriod"/>
            </a:pPr>
            <a:r>
              <a:rPr lang="en-US" sz="2800" dirty="0">
                <a:hlinkClick r:id="rId8"/>
              </a:rPr>
              <a:t>Navigating the Basics of Large Language Models</a:t>
            </a:r>
            <a:endParaRPr lang="en-US" dirty="0"/>
          </a:p>
          <a:p>
            <a:pPr marL="0" indent="0">
              <a:buNone/>
            </a:pPr>
            <a:endParaRPr lang="en-US" dirty="0"/>
          </a:p>
          <a:p>
            <a:pPr marL="514350" indent="-514350">
              <a:buAutoNum type="arabicPeriod"/>
            </a:pPr>
            <a:endParaRPr lang="en-US" dirty="0"/>
          </a:p>
          <a:p>
            <a:pPr marL="0" indent="0">
              <a:buNone/>
            </a:pPr>
            <a:endParaRPr dirty="0"/>
          </a:p>
        </p:txBody>
      </p:sp>
      <p:sp>
        <p:nvSpPr>
          <p:cNvPr id="4" name="Slide Number Placeholder 3">
            <a:extLst>
              <a:ext uri="{FF2B5EF4-FFF2-40B4-BE49-F238E27FC236}">
                <a16:creationId xmlns:a16="http://schemas.microsoft.com/office/drawing/2014/main" id="{B86736C6-B60A-E419-3207-F0F96C9864B0}"/>
              </a:ext>
            </a:extLst>
          </p:cNvPr>
          <p:cNvSpPr>
            <a:spLocks noGrp="1"/>
          </p:cNvSpPr>
          <p:nvPr>
            <p:ph type="sldNum" sz="quarter" idx="12"/>
          </p:nvPr>
        </p:nvSpPr>
        <p:spPr/>
        <p:txBody>
          <a:bodyPr/>
          <a:lstStyle/>
          <a:p>
            <a:fld id="{C1FF6DA9-008F-8B48-92A6-B652298478BF}" type="slidenum">
              <a:rPr lang="en-US" smtClean="0"/>
              <a:t>45</a:t>
            </a:fld>
            <a:endParaRPr lang="en-US"/>
          </a:p>
        </p:txBody>
      </p:sp>
    </p:spTree>
    <p:extLst>
      <p:ext uri="{BB962C8B-B14F-4D97-AF65-F5344CB8AC3E}">
        <p14:creationId xmlns:p14="http://schemas.microsoft.com/office/powerpoint/2010/main" val="344947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D1854-7FF5-9736-435B-63D00EA679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9A97A5-ED9D-3C5C-F4F5-3A66A5B8D340}"/>
              </a:ext>
            </a:extLst>
          </p:cNvPr>
          <p:cNvSpPr>
            <a:spLocks noGrp="1"/>
          </p:cNvSpPr>
          <p:nvPr>
            <p:ph type="title"/>
          </p:nvPr>
        </p:nvSpPr>
        <p:spPr/>
        <p:txBody>
          <a:bodyPr/>
          <a:lstStyle/>
          <a:p>
            <a:r>
              <a:rPr dirty="0">
                <a:highlight>
                  <a:srgbClr val="C0C0C0"/>
                </a:highlight>
              </a:rPr>
              <a:t>What is an LLM?</a:t>
            </a:r>
          </a:p>
        </p:txBody>
      </p:sp>
      <p:sp>
        <p:nvSpPr>
          <p:cNvPr id="3" name="Content Placeholder 2">
            <a:extLst>
              <a:ext uri="{FF2B5EF4-FFF2-40B4-BE49-F238E27FC236}">
                <a16:creationId xmlns:a16="http://schemas.microsoft.com/office/drawing/2014/main" id="{55E0F95A-8A05-BEB2-01E9-8A225844ACD9}"/>
              </a:ext>
            </a:extLst>
          </p:cNvPr>
          <p:cNvSpPr>
            <a:spLocks noGrp="1"/>
          </p:cNvSpPr>
          <p:nvPr>
            <p:ph idx="1"/>
          </p:nvPr>
        </p:nvSpPr>
        <p:spPr/>
        <p:txBody>
          <a:bodyPr>
            <a:normAutofit lnSpcReduction="10000"/>
          </a:bodyPr>
          <a:lstStyle/>
          <a:p>
            <a:pPr marL="0" indent="0">
              <a:buNone/>
            </a:pPr>
            <a:r>
              <a:rPr lang="en-US" dirty="0"/>
              <a:t>A large language model (LLM) is an artificial intelligence (AI) program designed to understand and generate human language.</a:t>
            </a:r>
          </a:p>
          <a:p>
            <a:pPr marL="0" indent="0">
              <a:buNone/>
            </a:pPr>
            <a:endParaRPr lang="en-US" dirty="0"/>
          </a:p>
          <a:p>
            <a:pPr marL="0" indent="0">
              <a:buNone/>
            </a:pPr>
            <a:r>
              <a:rPr lang="en-US" dirty="0"/>
              <a:t> LLMs learn patterns and rules of language by being trained on large amounts of text data, often from the internet. This allows them to perform various natural language processing (NLP) tasks. </a:t>
            </a:r>
            <a:endParaRPr dirty="0"/>
          </a:p>
        </p:txBody>
      </p:sp>
      <p:sp>
        <p:nvSpPr>
          <p:cNvPr id="4" name="Slide Number Placeholder 3">
            <a:extLst>
              <a:ext uri="{FF2B5EF4-FFF2-40B4-BE49-F238E27FC236}">
                <a16:creationId xmlns:a16="http://schemas.microsoft.com/office/drawing/2014/main" id="{3CF83559-DD6C-B87E-9DA1-E17241F4EA17}"/>
              </a:ext>
            </a:extLst>
          </p:cNvPr>
          <p:cNvSpPr>
            <a:spLocks noGrp="1"/>
          </p:cNvSpPr>
          <p:nvPr>
            <p:ph type="sldNum" sz="quarter" idx="12"/>
          </p:nvPr>
        </p:nvSpPr>
        <p:spPr/>
        <p:txBody>
          <a:bodyPr/>
          <a:lstStyle/>
          <a:p>
            <a:fld id="{C1FF6DA9-008F-8B48-92A6-B652298478BF}" type="slidenum">
              <a:rPr lang="en-US" smtClean="0"/>
              <a:t>5</a:t>
            </a:fld>
            <a:endParaRPr lang="en-US"/>
          </a:p>
        </p:txBody>
      </p:sp>
    </p:spTree>
    <p:extLst>
      <p:ext uri="{BB962C8B-B14F-4D97-AF65-F5344CB8AC3E}">
        <p14:creationId xmlns:p14="http://schemas.microsoft.com/office/powerpoint/2010/main" val="104298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2E270-C31B-BE87-CFE8-5699673091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04EDE2-2D0C-1F9F-4B27-672B17516584}"/>
              </a:ext>
            </a:extLst>
          </p:cNvPr>
          <p:cNvSpPr>
            <a:spLocks noGrp="1"/>
          </p:cNvSpPr>
          <p:nvPr>
            <p:ph type="title"/>
          </p:nvPr>
        </p:nvSpPr>
        <p:spPr>
          <a:xfrm>
            <a:off x="457200" y="274638"/>
            <a:ext cx="8229600" cy="607864"/>
          </a:xfrm>
        </p:spPr>
        <p:txBody>
          <a:bodyPr>
            <a:normAutofit fontScale="90000"/>
          </a:bodyPr>
          <a:lstStyle/>
          <a:p>
            <a:r>
              <a:rPr dirty="0">
                <a:highlight>
                  <a:srgbClr val="C0C0C0"/>
                </a:highlight>
              </a:rPr>
              <a:t>What is an LLM?</a:t>
            </a:r>
          </a:p>
        </p:txBody>
      </p:sp>
      <p:pic>
        <p:nvPicPr>
          <p:cNvPr id="6" name="Content Placeholder 5" descr="A diagram of machine learning&#10;&#10;AI-generated content may be incorrect.">
            <a:extLst>
              <a:ext uri="{FF2B5EF4-FFF2-40B4-BE49-F238E27FC236}">
                <a16:creationId xmlns:a16="http://schemas.microsoft.com/office/drawing/2014/main" id="{B65036C9-7977-524D-08F4-ED316B00E26D}"/>
              </a:ext>
            </a:extLst>
          </p:cNvPr>
          <p:cNvPicPr>
            <a:picLocks noGrp="1" noChangeAspect="1"/>
          </p:cNvPicPr>
          <p:nvPr>
            <p:ph idx="1"/>
          </p:nvPr>
        </p:nvPicPr>
        <p:blipFill>
          <a:blip r:embed="rId3"/>
          <a:stretch>
            <a:fillRect/>
          </a:stretch>
        </p:blipFill>
        <p:spPr>
          <a:xfrm>
            <a:off x="548922" y="1318438"/>
            <a:ext cx="8046156" cy="5037912"/>
          </a:xfrm>
        </p:spPr>
      </p:pic>
      <p:sp>
        <p:nvSpPr>
          <p:cNvPr id="4" name="Slide Number Placeholder 3">
            <a:extLst>
              <a:ext uri="{FF2B5EF4-FFF2-40B4-BE49-F238E27FC236}">
                <a16:creationId xmlns:a16="http://schemas.microsoft.com/office/drawing/2014/main" id="{7E4FDE09-A1F1-8583-4C6C-D799B169A965}"/>
              </a:ext>
            </a:extLst>
          </p:cNvPr>
          <p:cNvSpPr>
            <a:spLocks noGrp="1"/>
          </p:cNvSpPr>
          <p:nvPr>
            <p:ph type="sldNum" sz="quarter" idx="12"/>
          </p:nvPr>
        </p:nvSpPr>
        <p:spPr/>
        <p:txBody>
          <a:bodyPr/>
          <a:lstStyle/>
          <a:p>
            <a:fld id="{C1FF6DA9-008F-8B48-92A6-B652298478BF}" type="slidenum">
              <a:rPr lang="en-US" smtClean="0"/>
              <a:t>6</a:t>
            </a:fld>
            <a:endParaRPr lang="en-US"/>
          </a:p>
        </p:txBody>
      </p:sp>
    </p:spTree>
    <p:extLst>
      <p:ext uri="{BB962C8B-B14F-4D97-AF65-F5344CB8AC3E}">
        <p14:creationId xmlns:p14="http://schemas.microsoft.com/office/powerpoint/2010/main" val="1421425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26EE2-0AFA-D8E1-FDC8-2C962A80D3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BB15BF-6FAA-0DD8-2B46-72D8BA533576}"/>
              </a:ext>
            </a:extLst>
          </p:cNvPr>
          <p:cNvSpPr>
            <a:spLocks noGrp="1"/>
          </p:cNvSpPr>
          <p:nvPr>
            <p:ph type="title"/>
          </p:nvPr>
        </p:nvSpPr>
        <p:spPr/>
        <p:txBody>
          <a:bodyPr>
            <a:normAutofit fontScale="90000"/>
          </a:bodyPr>
          <a:lstStyle/>
          <a:p>
            <a:r>
              <a:rPr lang="en-US" dirty="0">
                <a:highlight>
                  <a:srgbClr val="C0C0C0"/>
                </a:highlight>
              </a:rPr>
              <a:t>What is a Large Language Model (LLM)?</a:t>
            </a:r>
            <a:endParaRPr dirty="0">
              <a:highlight>
                <a:srgbClr val="C0C0C0"/>
              </a:highlight>
            </a:endParaRPr>
          </a:p>
        </p:txBody>
      </p:sp>
      <p:sp>
        <p:nvSpPr>
          <p:cNvPr id="3" name="Content Placeholder 2">
            <a:extLst>
              <a:ext uri="{FF2B5EF4-FFF2-40B4-BE49-F238E27FC236}">
                <a16:creationId xmlns:a16="http://schemas.microsoft.com/office/drawing/2014/main" id="{A10DCB53-6218-7CE5-33AF-3A33C41FF67C}"/>
              </a:ext>
            </a:extLst>
          </p:cNvPr>
          <p:cNvSpPr>
            <a:spLocks noGrp="1"/>
          </p:cNvSpPr>
          <p:nvPr>
            <p:ph idx="1"/>
          </p:nvPr>
        </p:nvSpPr>
        <p:spPr/>
        <p:txBody>
          <a:bodyPr>
            <a:normAutofit fontScale="62500" lnSpcReduction="20000"/>
          </a:bodyPr>
          <a:lstStyle/>
          <a:p>
            <a:pPr marL="0" indent="0">
              <a:buNone/>
            </a:pPr>
            <a:r>
              <a:rPr lang="en-US" u="sng" dirty="0">
                <a:highlight>
                  <a:srgbClr val="FFFF00"/>
                </a:highlight>
              </a:rPr>
              <a:t>Definition</a:t>
            </a:r>
            <a:r>
              <a:rPr lang="en-US" u="sng" dirty="0"/>
              <a:t>:</a:t>
            </a:r>
            <a:r>
              <a:rPr lang="en-US" dirty="0"/>
              <a:t> </a:t>
            </a:r>
          </a:p>
          <a:p>
            <a:r>
              <a:rPr lang="en-US" dirty="0"/>
              <a:t>LLMs are deep learning models trained on large corpora of text.</a:t>
            </a:r>
          </a:p>
          <a:p>
            <a:r>
              <a:rPr lang="en-US" dirty="0"/>
              <a:t>Created Model Size &gt; 800 GB</a:t>
            </a:r>
          </a:p>
          <a:p>
            <a:pPr marL="0" indent="0">
              <a:buNone/>
            </a:pPr>
            <a:endParaRPr lang="en-US" dirty="0"/>
          </a:p>
          <a:p>
            <a:pPr marL="0" indent="0">
              <a:buNone/>
            </a:pPr>
            <a:r>
              <a:rPr lang="en-US" u="sng" dirty="0">
                <a:highlight>
                  <a:srgbClr val="FFFF00"/>
                </a:highlight>
              </a:rPr>
              <a:t>Examples</a:t>
            </a:r>
            <a:r>
              <a:rPr lang="en-US" dirty="0"/>
              <a:t>: </a:t>
            </a:r>
          </a:p>
          <a:p>
            <a:r>
              <a:rPr lang="en-US" dirty="0"/>
              <a:t>GPT-4, Claude, </a:t>
            </a:r>
            <a:r>
              <a:rPr lang="en-US" dirty="0" err="1"/>
              <a:t>LLaMA</a:t>
            </a:r>
            <a:r>
              <a:rPr lang="en-US" dirty="0"/>
              <a:t>, Mistral</a:t>
            </a:r>
          </a:p>
          <a:p>
            <a:r>
              <a:rPr lang="en-US" dirty="0"/>
              <a:t>BERT, LaMDA</a:t>
            </a:r>
          </a:p>
          <a:p>
            <a:pPr marL="0" indent="0">
              <a:buNone/>
            </a:pPr>
            <a:endParaRPr lang="en-US" dirty="0"/>
          </a:p>
          <a:p>
            <a:pPr marL="0" indent="0">
              <a:buNone/>
            </a:pPr>
            <a:r>
              <a:rPr lang="en-US" u="sng" dirty="0">
                <a:highlight>
                  <a:srgbClr val="FFFF00"/>
                </a:highlight>
              </a:rPr>
              <a:t>Capabilities</a:t>
            </a:r>
            <a:r>
              <a:rPr lang="en-US" u="sng" dirty="0"/>
              <a:t>:</a:t>
            </a:r>
          </a:p>
          <a:p>
            <a:r>
              <a:rPr lang="en-US" dirty="0"/>
              <a:t>Text generation</a:t>
            </a:r>
          </a:p>
          <a:p>
            <a:r>
              <a:rPr lang="en-US" dirty="0"/>
              <a:t> Code generation</a:t>
            </a:r>
          </a:p>
          <a:p>
            <a:r>
              <a:rPr lang="en-US" dirty="0"/>
              <a:t> Summarization</a:t>
            </a:r>
          </a:p>
          <a:p>
            <a:r>
              <a:rPr lang="en-US" dirty="0"/>
              <a:t> Classification</a:t>
            </a:r>
          </a:p>
          <a:p>
            <a:r>
              <a:rPr lang="en-US" dirty="0"/>
              <a:t> Embeddings</a:t>
            </a:r>
            <a:endParaRPr dirty="0"/>
          </a:p>
        </p:txBody>
      </p:sp>
      <p:sp>
        <p:nvSpPr>
          <p:cNvPr id="4" name="Slide Number Placeholder 3">
            <a:extLst>
              <a:ext uri="{FF2B5EF4-FFF2-40B4-BE49-F238E27FC236}">
                <a16:creationId xmlns:a16="http://schemas.microsoft.com/office/drawing/2014/main" id="{51DA2B51-3D5F-AC42-216A-8510136A23D3}"/>
              </a:ext>
            </a:extLst>
          </p:cNvPr>
          <p:cNvSpPr>
            <a:spLocks noGrp="1"/>
          </p:cNvSpPr>
          <p:nvPr>
            <p:ph type="sldNum" sz="quarter" idx="12"/>
          </p:nvPr>
        </p:nvSpPr>
        <p:spPr/>
        <p:txBody>
          <a:bodyPr/>
          <a:lstStyle/>
          <a:p>
            <a:fld id="{C1FF6DA9-008F-8B48-92A6-B652298478BF}" type="slidenum">
              <a:rPr lang="en-US" smtClean="0"/>
              <a:t>7</a:t>
            </a:fld>
            <a:endParaRPr lang="en-US"/>
          </a:p>
        </p:txBody>
      </p:sp>
    </p:spTree>
    <p:extLst>
      <p:ext uri="{BB962C8B-B14F-4D97-AF65-F5344CB8AC3E}">
        <p14:creationId xmlns:p14="http://schemas.microsoft.com/office/powerpoint/2010/main" val="3031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3A9D6-47A8-6D9B-0151-8A01FB1336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DEDB93-4D27-6B1C-2872-A71248298166}"/>
              </a:ext>
            </a:extLst>
          </p:cNvPr>
          <p:cNvSpPr>
            <a:spLocks noGrp="1"/>
          </p:cNvSpPr>
          <p:nvPr>
            <p:ph type="title"/>
          </p:nvPr>
        </p:nvSpPr>
        <p:spPr>
          <a:xfrm>
            <a:off x="457200" y="274638"/>
            <a:ext cx="8229600" cy="692925"/>
          </a:xfrm>
        </p:spPr>
        <p:txBody>
          <a:bodyPr>
            <a:normAutofit fontScale="90000"/>
          </a:bodyPr>
          <a:lstStyle/>
          <a:p>
            <a:r>
              <a:rPr lang="en-US" dirty="0">
                <a:highlight>
                  <a:srgbClr val="C0C0C0"/>
                </a:highlight>
              </a:rPr>
              <a:t>What is a Large Language Model </a:t>
            </a:r>
            <a:r>
              <a:rPr lang="en-US" sz="3600" dirty="0">
                <a:highlight>
                  <a:srgbClr val="C0C0C0"/>
                </a:highlight>
              </a:rPr>
              <a:t>(LLM)?</a:t>
            </a:r>
            <a:endParaRPr dirty="0">
              <a:highlight>
                <a:srgbClr val="C0C0C0"/>
              </a:highlight>
            </a:endParaRPr>
          </a:p>
        </p:txBody>
      </p:sp>
      <p:sp>
        <p:nvSpPr>
          <p:cNvPr id="3" name="Content Placeholder 2">
            <a:extLst>
              <a:ext uri="{FF2B5EF4-FFF2-40B4-BE49-F238E27FC236}">
                <a16:creationId xmlns:a16="http://schemas.microsoft.com/office/drawing/2014/main" id="{6334EFB3-0D05-56D0-7CF9-610893869217}"/>
              </a:ext>
            </a:extLst>
          </p:cNvPr>
          <p:cNvSpPr>
            <a:spLocks noGrp="1"/>
          </p:cNvSpPr>
          <p:nvPr>
            <p:ph idx="1"/>
          </p:nvPr>
        </p:nvSpPr>
        <p:spPr>
          <a:xfrm>
            <a:off x="457200" y="1116420"/>
            <a:ext cx="8229600" cy="5009744"/>
          </a:xfrm>
        </p:spPr>
        <p:txBody>
          <a:bodyPr>
            <a:normAutofit fontScale="85000" lnSpcReduction="10000"/>
          </a:bodyPr>
          <a:lstStyle/>
          <a:p>
            <a:pPr marL="0" indent="0">
              <a:buNone/>
            </a:pPr>
            <a:r>
              <a:rPr lang="en-US" dirty="0">
                <a:highlight>
                  <a:srgbClr val="00FF00"/>
                </a:highlight>
              </a:rPr>
              <a:t>Definition</a:t>
            </a:r>
            <a:r>
              <a:rPr lang="en-US" dirty="0"/>
              <a:t>: A Large Language Model (LLM) is an AI model trained to understand and generate human language.</a:t>
            </a:r>
          </a:p>
          <a:p>
            <a:pPr marL="0" indent="0">
              <a:buNone/>
            </a:pPr>
            <a:r>
              <a:rPr lang="en-US" dirty="0"/>
              <a:t>  </a:t>
            </a:r>
          </a:p>
          <a:p>
            <a:pPr marL="0" indent="0">
              <a:buNone/>
            </a:pPr>
            <a:r>
              <a:rPr lang="en-US" dirty="0">
                <a:highlight>
                  <a:srgbClr val="00FF00"/>
                </a:highlight>
              </a:rPr>
              <a:t>Built on Deep Learning</a:t>
            </a:r>
            <a:r>
              <a:rPr lang="en-US" dirty="0"/>
              <a:t>: uses neural networks (especially transformers) to process text data.</a:t>
            </a:r>
          </a:p>
          <a:p>
            <a:pPr marL="0" indent="0">
              <a:buNone/>
            </a:pPr>
            <a:endParaRPr lang="en-US" dirty="0"/>
          </a:p>
          <a:p>
            <a:pPr marL="0" indent="0">
              <a:buNone/>
            </a:pPr>
            <a:r>
              <a:rPr lang="en-US" dirty="0">
                <a:highlight>
                  <a:srgbClr val="00FF00"/>
                </a:highlight>
              </a:rPr>
              <a:t>Learns from Massive Text Datasets</a:t>
            </a:r>
            <a:r>
              <a:rPr lang="en-US" dirty="0"/>
              <a:t>: Books, websites, Wikipedia, social media, and more.</a:t>
            </a:r>
          </a:p>
          <a:p>
            <a:pPr marL="0" indent="0">
              <a:buNone/>
            </a:pPr>
            <a:endParaRPr lang="en-US" dirty="0"/>
          </a:p>
          <a:p>
            <a:pPr marL="0" indent="0">
              <a:buNone/>
            </a:pPr>
            <a:r>
              <a:rPr lang="en-US" dirty="0">
                <a:highlight>
                  <a:srgbClr val="00FF00"/>
                </a:highlight>
              </a:rPr>
              <a:t>Examples</a:t>
            </a:r>
            <a:r>
              <a:rPr lang="en-US" dirty="0"/>
              <a:t>: GPT (OpenAI), Claude (Anthropic), Gemini (Google), </a:t>
            </a:r>
            <a:r>
              <a:rPr lang="en-US" dirty="0" err="1"/>
              <a:t>LLaMA</a:t>
            </a:r>
            <a:r>
              <a:rPr lang="en-US" dirty="0"/>
              <a:t> (Meta)</a:t>
            </a:r>
          </a:p>
          <a:p>
            <a:endParaRPr dirty="0"/>
          </a:p>
        </p:txBody>
      </p:sp>
      <p:sp>
        <p:nvSpPr>
          <p:cNvPr id="4" name="Slide Number Placeholder 3">
            <a:extLst>
              <a:ext uri="{FF2B5EF4-FFF2-40B4-BE49-F238E27FC236}">
                <a16:creationId xmlns:a16="http://schemas.microsoft.com/office/drawing/2014/main" id="{07BA6761-A0CE-D3DC-DF38-19F2FDBDF153}"/>
              </a:ext>
            </a:extLst>
          </p:cNvPr>
          <p:cNvSpPr>
            <a:spLocks noGrp="1"/>
          </p:cNvSpPr>
          <p:nvPr>
            <p:ph type="sldNum" sz="quarter" idx="12"/>
          </p:nvPr>
        </p:nvSpPr>
        <p:spPr/>
        <p:txBody>
          <a:bodyPr/>
          <a:lstStyle/>
          <a:p>
            <a:fld id="{C1FF6DA9-008F-8B48-92A6-B652298478BF}" type="slidenum">
              <a:rPr lang="en-US" smtClean="0"/>
              <a:t>8</a:t>
            </a:fld>
            <a:endParaRPr lang="en-US"/>
          </a:p>
        </p:txBody>
      </p:sp>
    </p:spTree>
    <p:extLst>
      <p:ext uri="{BB962C8B-B14F-4D97-AF65-F5344CB8AC3E}">
        <p14:creationId xmlns:p14="http://schemas.microsoft.com/office/powerpoint/2010/main" val="3572325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a language model&#10;&#10;AI-generated content may be incorrect.">
            <a:extLst>
              <a:ext uri="{FF2B5EF4-FFF2-40B4-BE49-F238E27FC236}">
                <a16:creationId xmlns:a16="http://schemas.microsoft.com/office/drawing/2014/main" id="{50A28986-2950-A092-A56E-A9CC6DB1978D}"/>
              </a:ext>
            </a:extLst>
          </p:cNvPr>
          <p:cNvPicPr>
            <a:picLocks noGrp="1" noChangeAspect="1"/>
          </p:cNvPicPr>
          <p:nvPr>
            <p:ph idx="1"/>
          </p:nvPr>
        </p:nvPicPr>
        <p:blipFill>
          <a:blip r:embed="rId2"/>
          <a:stretch>
            <a:fillRect/>
          </a:stretch>
        </p:blipFill>
        <p:spPr>
          <a:xfrm>
            <a:off x="967563" y="533550"/>
            <a:ext cx="6730409" cy="5410052"/>
          </a:xfrm>
        </p:spPr>
      </p:pic>
      <p:sp>
        <p:nvSpPr>
          <p:cNvPr id="4" name="Slide Number Placeholder 3">
            <a:extLst>
              <a:ext uri="{FF2B5EF4-FFF2-40B4-BE49-F238E27FC236}">
                <a16:creationId xmlns:a16="http://schemas.microsoft.com/office/drawing/2014/main" id="{E8514032-038F-C3F5-8213-DD286BA47DCD}"/>
              </a:ext>
            </a:extLst>
          </p:cNvPr>
          <p:cNvSpPr>
            <a:spLocks noGrp="1"/>
          </p:cNvSpPr>
          <p:nvPr>
            <p:ph type="sldNum" sz="quarter" idx="12"/>
          </p:nvPr>
        </p:nvSpPr>
        <p:spPr/>
        <p:txBody>
          <a:bodyPr/>
          <a:lstStyle/>
          <a:p>
            <a:fld id="{C1FF6DA9-008F-8B48-92A6-B652298478BF}" type="slidenum">
              <a:rPr lang="en-US" smtClean="0"/>
              <a:t>9</a:t>
            </a:fld>
            <a:endParaRPr lang="en-US"/>
          </a:p>
        </p:txBody>
      </p:sp>
      <p:sp>
        <p:nvSpPr>
          <p:cNvPr id="8" name="Title 7">
            <a:extLst>
              <a:ext uri="{FF2B5EF4-FFF2-40B4-BE49-F238E27FC236}">
                <a16:creationId xmlns:a16="http://schemas.microsoft.com/office/drawing/2014/main" id="{65E9FF8F-7F20-6FFC-DBB1-297BB842199B}"/>
              </a:ext>
            </a:extLst>
          </p:cNvPr>
          <p:cNvSpPr>
            <a:spLocks noGrp="1"/>
          </p:cNvSpPr>
          <p:nvPr>
            <p:ph type="title"/>
          </p:nvPr>
        </p:nvSpPr>
        <p:spPr>
          <a:xfrm>
            <a:off x="457200" y="274639"/>
            <a:ext cx="8229600" cy="258910"/>
          </a:xfrm>
        </p:spPr>
        <p:txBody>
          <a:bodyPr>
            <a:normAutofit fontScale="90000"/>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16834</TotalTime>
  <Words>1944</Words>
  <Application>Microsoft Macintosh PowerPoint</Application>
  <PresentationFormat>On-screen Show (4:3)</PresentationFormat>
  <Paragraphs>336</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Aptos</vt:lpstr>
      <vt:lpstr>Arial</vt:lpstr>
      <vt:lpstr>Calibri</vt:lpstr>
      <vt:lpstr>Consolas</vt:lpstr>
      <vt:lpstr>Courier New</vt:lpstr>
      <vt:lpstr>Office Theme</vt:lpstr>
      <vt:lpstr>PySpark + LLM  Integration</vt:lpstr>
      <vt:lpstr>This presentation includes:</vt:lpstr>
      <vt:lpstr>Learning Goals of This Module</vt:lpstr>
      <vt:lpstr>What is an LLM?</vt:lpstr>
      <vt:lpstr>What is an LLM?</vt:lpstr>
      <vt:lpstr>What is an LLM?</vt:lpstr>
      <vt:lpstr>What is a Large Language Model (LLM)?</vt:lpstr>
      <vt:lpstr>What is a Large Language Model (LLM)?</vt:lpstr>
      <vt:lpstr>PowerPoint Presentation</vt:lpstr>
      <vt:lpstr>User Queries using LLM</vt:lpstr>
      <vt:lpstr>Key Characteristics of an LLM</vt:lpstr>
      <vt:lpstr> What Can LLMs Do? </vt:lpstr>
      <vt:lpstr>Building an LLM</vt:lpstr>
      <vt:lpstr>How Does an LLM Work?</vt:lpstr>
      <vt:lpstr>What is a Transformer?</vt:lpstr>
      <vt:lpstr>Transformer Example</vt:lpstr>
      <vt:lpstr>Transformer Architecture: Encoder and Decoder </vt:lpstr>
      <vt:lpstr>Transformer Architecture: Encoder and Decoder </vt:lpstr>
      <vt:lpstr>What is PySpark?</vt:lpstr>
      <vt:lpstr> What is PySpark? Spark + Python = PySpark </vt:lpstr>
      <vt:lpstr>Why Integrate LLMs with PySpark?</vt:lpstr>
      <vt:lpstr>Why Integrate LLMs with PySpark?</vt:lpstr>
      <vt:lpstr>Architectures for Integration</vt:lpstr>
      <vt:lpstr>Architectures for Integration</vt:lpstr>
      <vt:lpstr>Example 1:  Sentiment Analysis of Reviews</vt:lpstr>
      <vt:lpstr>Code: Sentiment Analysis Integration</vt:lpstr>
      <vt:lpstr>Example 2: Summarizing Articles</vt:lpstr>
      <vt:lpstr>Code: Summarization UDF</vt:lpstr>
      <vt:lpstr>Example 3: Extracting Entities</vt:lpstr>
      <vt:lpstr>Code: Entity Extraction</vt:lpstr>
      <vt:lpstr>Example 4: Classifying Support Tickets</vt:lpstr>
      <vt:lpstr>Streaming LLM Integration</vt:lpstr>
      <vt:lpstr>LLM API Integration</vt:lpstr>
      <vt:lpstr>Best Practices</vt:lpstr>
      <vt:lpstr>Testing Integration</vt:lpstr>
      <vt:lpstr>Evaluating Outputs</vt:lpstr>
      <vt:lpstr>Cost Considerations Nothing is FREE</vt:lpstr>
      <vt:lpstr>Security &amp; Privacy</vt:lpstr>
      <vt:lpstr>Deployment Options</vt:lpstr>
      <vt:lpstr>Monitoring Integration</vt:lpstr>
      <vt:lpstr>Advanced Use Cases</vt:lpstr>
      <vt:lpstr>Summary</vt:lpstr>
      <vt:lpstr>Mini-Project Prompt</vt:lpstr>
      <vt:lpstr>Q&amp;A / Discussion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Mahmoud Parsian</cp:lastModifiedBy>
  <cp:revision>44</cp:revision>
  <dcterms:created xsi:type="dcterms:W3CDTF">2013-01-27T09:14:16Z</dcterms:created>
  <dcterms:modified xsi:type="dcterms:W3CDTF">2025-07-30T05:02:29Z</dcterms:modified>
  <cp:category/>
</cp:coreProperties>
</file>