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1"/>
    <p:sldMasterId id="2147483677" r:id="rId2"/>
  </p:sldMasterIdLst>
  <p:notesMasterIdLst>
    <p:notesMasterId r:id="rId45"/>
  </p:notesMasterIdLst>
  <p:handoutMasterIdLst>
    <p:handoutMasterId r:id="rId46"/>
  </p:handoutMasterIdLst>
  <p:sldIdLst>
    <p:sldId id="265" r:id="rId3"/>
    <p:sldId id="324" r:id="rId4"/>
    <p:sldId id="339" r:id="rId5"/>
    <p:sldId id="376" r:id="rId6"/>
    <p:sldId id="366" r:id="rId7"/>
    <p:sldId id="373" r:id="rId8"/>
    <p:sldId id="367" r:id="rId9"/>
    <p:sldId id="372" r:id="rId10"/>
    <p:sldId id="368" r:id="rId11"/>
    <p:sldId id="365" r:id="rId12"/>
    <p:sldId id="293" r:id="rId13"/>
    <p:sldId id="320" r:id="rId14"/>
    <p:sldId id="369" r:id="rId15"/>
    <p:sldId id="370" r:id="rId16"/>
    <p:sldId id="291" r:id="rId17"/>
    <p:sldId id="298" r:id="rId18"/>
    <p:sldId id="257" r:id="rId19"/>
    <p:sldId id="273" r:id="rId20"/>
    <p:sldId id="326" r:id="rId21"/>
    <p:sldId id="332" r:id="rId22"/>
    <p:sldId id="371" r:id="rId23"/>
    <p:sldId id="374" r:id="rId24"/>
    <p:sldId id="375" r:id="rId25"/>
    <p:sldId id="331" r:id="rId26"/>
    <p:sldId id="333" r:id="rId27"/>
    <p:sldId id="334" r:id="rId28"/>
    <p:sldId id="335" r:id="rId29"/>
    <p:sldId id="337" r:id="rId30"/>
    <p:sldId id="338" r:id="rId31"/>
    <p:sldId id="345" r:id="rId32"/>
    <p:sldId id="280" r:id="rId33"/>
    <p:sldId id="301" r:id="rId34"/>
    <p:sldId id="304" r:id="rId35"/>
    <p:sldId id="358" r:id="rId36"/>
    <p:sldId id="360" r:id="rId37"/>
    <p:sldId id="364" r:id="rId38"/>
    <p:sldId id="322" r:id="rId39"/>
    <p:sldId id="340" r:id="rId40"/>
    <p:sldId id="341" r:id="rId41"/>
    <p:sldId id="343" r:id="rId42"/>
    <p:sldId id="344" r:id="rId43"/>
    <p:sldId id="352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 autoAdjust="0"/>
    <p:restoredTop sz="77619" autoAdjust="0"/>
  </p:normalViewPr>
  <p:slideViewPr>
    <p:cSldViewPr snapToGrid="0" snapToObjects="1">
      <p:cViewPr varScale="1">
        <p:scale>
          <a:sx n="130" d="100"/>
          <a:sy n="130" d="100"/>
        </p:scale>
        <p:origin x="109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3)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4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31370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66-C14B-92C7-565B3B770F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BB258">
                <a:lumMod val="75000"/>
              </a:srgbClr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F66-C14B-92C7-565B3B770FBC}"/>
              </c:ext>
            </c:extLst>
          </c:dPt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68000</c:v>
                </c:pt>
                <c:pt idx="2">
                  <c:v>0</c:v>
                </c:pt>
                <c:pt idx="3">
                  <c:v>0</c:v>
                </c:pt>
                <c:pt idx="4">
                  <c:v>5413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66-C14B-92C7-565B3B770F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87000</c:v>
                </c:pt>
                <c:pt idx="3">
                  <c:v>0</c:v>
                </c:pt>
                <c:pt idx="4">
                  <c:v>9488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66-C14B-92C7-565B3B770FB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74000</c:v>
                </c:pt>
                <c:pt idx="4">
                  <c:v>4129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66-C14B-92C7-565B3B770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0857528"/>
        <c:axId val="-2112686648"/>
      </c:barChart>
      <c:catAx>
        <c:axId val="-2110857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2686648"/>
        <c:crosses val="autoZero"/>
        <c:auto val="1"/>
        <c:lblAlgn val="ctr"/>
        <c:lblOffset val="100"/>
        <c:noMultiLvlLbl val="0"/>
      </c:catAx>
      <c:valAx>
        <c:axId val="-2112686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0857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="0" dirty="0">
                <a:latin typeface="Source Sans Pro"/>
                <a:cs typeface="Source Sans Pro"/>
              </a:rPr>
              <a:t>#</a:t>
            </a:r>
            <a:r>
              <a:rPr lang="en-US" sz="1800" b="0" baseline="0" dirty="0">
                <a:latin typeface="Source Sans Pro"/>
                <a:cs typeface="Source Sans Pro"/>
              </a:rPr>
              <a:t> Of Commits Per Month</a:t>
            </a:r>
            <a:endParaRPr lang="en-US" sz="1800" b="0" dirty="0">
              <a:latin typeface="Source Sans Pro"/>
              <a:cs typeface="Source Sans Pro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(13).csv'!$B$1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'export (13).csv'!$A$2:$A$16</c:f>
              <c:strCache>
                <c:ptCount val="15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</c:strCache>
            </c:strRef>
          </c:cat>
          <c:val>
            <c:numRef>
              <c:f>'export (13).csv'!$B$2:$B$16</c:f>
              <c:numCache>
                <c:formatCode>General</c:formatCode>
                <c:ptCount val="15"/>
                <c:pt idx="0">
                  <c:v>20</c:v>
                </c:pt>
                <c:pt idx="1">
                  <c:v>45</c:v>
                </c:pt>
                <c:pt idx="2">
                  <c:v>45</c:v>
                </c:pt>
                <c:pt idx="3">
                  <c:v>71</c:v>
                </c:pt>
                <c:pt idx="4">
                  <c:v>85</c:v>
                </c:pt>
                <c:pt idx="5">
                  <c:v>95</c:v>
                </c:pt>
                <c:pt idx="6">
                  <c:v>59</c:v>
                </c:pt>
                <c:pt idx="7">
                  <c:v>99</c:v>
                </c:pt>
                <c:pt idx="8">
                  <c:v>82</c:v>
                </c:pt>
                <c:pt idx="9">
                  <c:v>82</c:v>
                </c:pt>
                <c:pt idx="10">
                  <c:v>61</c:v>
                </c:pt>
                <c:pt idx="11">
                  <c:v>160</c:v>
                </c:pt>
                <c:pt idx="12">
                  <c:v>97</c:v>
                </c:pt>
                <c:pt idx="13">
                  <c:v>130</c:v>
                </c:pt>
                <c:pt idx="14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4C-C044-BD8A-E6EF365CB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6129656"/>
        <c:axId val="-2129632424"/>
      </c:barChart>
      <c:catAx>
        <c:axId val="2146129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700000" vert="horz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-2129632424"/>
        <c:crosses val="autoZero"/>
        <c:auto val="1"/>
        <c:lblAlgn val="ctr"/>
        <c:lblOffset val="100"/>
        <c:noMultiLvlLbl val="0"/>
      </c:catAx>
      <c:valAx>
        <c:axId val="-2129632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2146129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>
                <a:latin typeface="Source Sans Pro"/>
                <a:cs typeface="Source Sans Pro"/>
              </a:rPr>
              <a:t>#</a:t>
            </a:r>
            <a:r>
              <a:rPr lang="en-US" b="0" baseline="0" dirty="0">
                <a:latin typeface="Source Sans Pro"/>
                <a:cs typeface="Source Sans Pro"/>
              </a:rPr>
              <a:t> of Contributors</a:t>
            </a:r>
            <a:endParaRPr lang="en-US" b="0" dirty="0">
              <a:latin typeface="Source Sans Pro"/>
              <a:cs typeface="Source Sans Pro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(14).csv'!$B$1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1"/>
            </a:solidFill>
            <a:ln w="25400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'export (14).csv'!$A$2:$A$17</c:f>
              <c:strCache>
                <c:ptCount val="16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  <c:pt idx="15">
                  <c:v>2015-06</c:v>
                </c:pt>
              </c:strCache>
            </c:strRef>
          </c:cat>
          <c:val>
            <c:numRef>
              <c:f>'export (14).csv'!$B$2:$B$17</c:f>
              <c:numCache>
                <c:formatCode>General</c:formatCode>
                <c:ptCount val="16"/>
                <c:pt idx="0">
                  <c:v>0</c:v>
                </c:pt>
                <c:pt idx="1">
                  <c:v>7</c:v>
                </c:pt>
                <c:pt idx="2">
                  <c:v>20</c:v>
                </c:pt>
                <c:pt idx="3">
                  <c:v>28</c:v>
                </c:pt>
                <c:pt idx="4">
                  <c:v>38</c:v>
                </c:pt>
                <c:pt idx="5">
                  <c:v>46</c:v>
                </c:pt>
                <c:pt idx="6">
                  <c:v>60</c:v>
                </c:pt>
                <c:pt idx="7">
                  <c:v>69</c:v>
                </c:pt>
                <c:pt idx="8">
                  <c:v>81</c:v>
                </c:pt>
                <c:pt idx="9">
                  <c:v>90</c:v>
                </c:pt>
                <c:pt idx="10">
                  <c:v>101</c:v>
                </c:pt>
                <c:pt idx="11">
                  <c:v>104</c:v>
                </c:pt>
                <c:pt idx="12">
                  <c:v>116</c:v>
                </c:pt>
                <c:pt idx="13">
                  <c:v>131</c:v>
                </c:pt>
                <c:pt idx="14">
                  <c:v>152</c:v>
                </c:pt>
                <c:pt idx="15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3-9543-B750-6AECCFD73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8254328"/>
        <c:axId val="-2108287784"/>
      </c:barChart>
      <c:catAx>
        <c:axId val="-2108254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700000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-2108287784"/>
        <c:crosses val="autoZero"/>
        <c:auto val="1"/>
        <c:lblAlgn val="ctr"/>
        <c:lblOffset val="100"/>
        <c:noMultiLvlLbl val="0"/>
      </c:catAx>
      <c:valAx>
        <c:axId val="-2108287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-2108254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2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3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5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77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</a:t>
            </a:r>
            <a:r>
              <a:rPr lang="en-US" dirty="0" err="1"/>
              <a:t>sql</a:t>
            </a:r>
            <a:r>
              <a:rPr lang="en-US" baseline="0" dirty="0"/>
              <a:t> convenient for computing multiple things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20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  <a:r>
              <a:rPr lang="en-US" baseline="0" dirty="0"/>
              <a:t> in </a:t>
            </a:r>
            <a:r>
              <a:rPr lang="en-US" baseline="0" dirty="0" err="1"/>
              <a:t>Scala</a:t>
            </a:r>
            <a:r>
              <a:rPr lang="en-US" baseline="0" dirty="0"/>
              <a:t> because functional programming languages naturally support compiler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8" y="2001452"/>
            <a:ext cx="6752167" cy="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91" y="1488808"/>
            <a:ext cx="4630951" cy="520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298156"/>
            <a:ext cx="7772400" cy="951424"/>
          </a:xfrm>
        </p:spPr>
        <p:txBody>
          <a:bodyPr anchor="b"/>
          <a:lstStyle>
            <a:lvl1pPr algn="ctr">
              <a:defRPr sz="4000" b="1" cap="none">
                <a:solidFill>
                  <a:schemeClr val="tx1">
                    <a:lumMod val="40000"/>
                    <a:lumOff val="60000"/>
                  </a:schemeClr>
                </a:solidFill>
                <a:latin typeface="Newslab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613248"/>
            <a:ext cx="7772400" cy="347071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Newslab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22313" y="3254202"/>
            <a:ext cx="7772400" cy="351042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bg2">
                    <a:lumMod val="90000"/>
                  </a:schemeClr>
                </a:solidFill>
                <a:latin typeface="Newslab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996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72" y="265514"/>
            <a:ext cx="8254428" cy="653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72" y="1200151"/>
            <a:ext cx="8254428" cy="3188516"/>
          </a:xfrm>
        </p:spPr>
        <p:txBody>
          <a:bodyPr/>
          <a:lstStyle>
            <a:lvl1pPr marL="0" indent="0">
              <a:buNone/>
              <a:defRPr/>
            </a:lvl1pPr>
            <a:lvl2pPr marL="8001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/>
            </a:lvl2pPr>
            <a:lvl3pPr marL="12573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/>
            </a:lvl3pPr>
            <a:lvl4pPr marL="17145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4pPr>
            <a:lvl5pPr marL="21717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02" y="4737367"/>
            <a:ext cx="2206029" cy="2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771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149048"/>
            <a:ext cx="3556000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048"/>
            <a:ext cx="354027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727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76" y="265514"/>
            <a:ext cx="8229600" cy="653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676" y="1200151"/>
            <a:ext cx="4038600" cy="3394472"/>
          </a:xfrm>
        </p:spPr>
        <p:txBody>
          <a:bodyPr/>
          <a:lstStyle>
            <a:lvl1pPr marL="0" indent="0">
              <a:buNone/>
              <a:defRPr sz="2400"/>
            </a:lvl1pPr>
            <a:lvl2pPr marL="742950" indent="-28575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2pPr>
            <a:lvl3pPr marL="11430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000"/>
            </a:lvl3pPr>
            <a:lvl4pPr marL="16002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4pPr>
            <a:lvl5pPr marL="20574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0" indent="0">
              <a:buClr>
                <a:schemeClr val="bg2">
                  <a:lumMod val="90000"/>
                </a:schemeClr>
              </a:buClr>
              <a:buNone/>
              <a:defRPr sz="2400"/>
            </a:lvl1pPr>
            <a:lvl2pPr marL="742950" indent="-28575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2pPr>
            <a:lvl3pPr marL="11430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000"/>
            </a:lvl3pPr>
            <a:lvl4pPr marL="16002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4pPr>
            <a:lvl5pPr marL="20574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02" y="4737367"/>
            <a:ext cx="2206029" cy="2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96039"/>
            <a:ext cx="7772400" cy="951424"/>
          </a:xfrm>
        </p:spPr>
        <p:txBody>
          <a:bodyPr anchor="b"/>
          <a:lstStyle>
            <a:lvl1pPr algn="ctr">
              <a:defRPr sz="4000" b="1" cap="none" baseline="0">
                <a:solidFill>
                  <a:schemeClr val="tx1">
                    <a:lumMod val="40000"/>
                    <a:lumOff val="60000"/>
                  </a:schemeClr>
                </a:solidFill>
                <a:latin typeface="Newslab"/>
              </a:defRPr>
            </a:lvl1pPr>
          </a:lstStyle>
          <a:p>
            <a:r>
              <a:rPr lang="en-US" dirty="0"/>
              <a:t>Thank you!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8" y="864899"/>
            <a:ext cx="6752167" cy="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53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Fra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3" y="193161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3" y="3050227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Parting words or contact information go here.</a:t>
            </a:r>
          </a:p>
        </p:txBody>
      </p:sp>
      <p:pic>
        <p:nvPicPr>
          <p:cNvPr id="6" name="Picture 5" descr="databricks_logoTM_rev_CMY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984" y="4561356"/>
            <a:ext cx="2235200" cy="25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59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8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>
                    <a:lumMod val="6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D15546-3768-674C-81B9-C40A1A080E88}" type="slidenum">
              <a:rPr lang="en-US" smtClean="0">
                <a:solidFill>
                  <a:prstClr val="white">
                    <a:lumMod val="6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5" y="1029666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7" y="2866268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9399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978" y="265514"/>
            <a:ext cx="8132823" cy="653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978" y="1200151"/>
            <a:ext cx="8132823" cy="318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36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Newslab"/>
          <a:ea typeface="+mj-ea"/>
          <a:cs typeface="Helvetica Neue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None/>
        <a:defRPr sz="2800" kern="1200">
          <a:solidFill>
            <a:schemeClr val="tx1"/>
          </a:solidFill>
          <a:latin typeface="Newslab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400" kern="1200">
          <a:solidFill>
            <a:schemeClr val="tx1"/>
          </a:solidFill>
          <a:latin typeface="Newslab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400" kern="1200">
          <a:solidFill>
            <a:schemeClr val="tx1"/>
          </a:solidFill>
          <a:latin typeface="Newslab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000" kern="1200">
          <a:solidFill>
            <a:schemeClr val="tx1"/>
          </a:solidFill>
          <a:latin typeface="Newslab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000" kern="1200">
          <a:solidFill>
            <a:schemeClr val="tx1"/>
          </a:solidFill>
          <a:latin typeface="Newslab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3" r:id="rId25"/>
    <p:sldLayoutId id="2147483649" r:id="rId26"/>
    <p:sldLayoutId id="2147483663" r:id="rId27"/>
    <p:sldLayoutId id="2147483653" r:id="rId28"/>
    <p:sldLayoutId id="2147483665" r:id="rId2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data-algorithms-with-spark/tree/master/code/bonus_chapters/UDF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data-algorithms-with-spark/tree/master/code/bonus_chapters/dataframes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lipaat.com/blog/tutorial/spark-tutorial/programming-with-rd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800472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Spark DataFrames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256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DataFrames</a:t>
            </a:r>
            <a:r>
              <a:rPr lang="en-US" dirty="0"/>
              <a:t> Transformations Runs in a Cluster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8EC637C-7A8A-B68D-8EEE-8D5C4918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3226" y="796924"/>
            <a:ext cx="6567948" cy="3932391"/>
          </a:xfrm>
        </p:spPr>
      </p:pic>
    </p:spTree>
    <p:extLst>
      <p:ext uri="{BB962C8B-B14F-4D97-AF65-F5344CB8AC3E}">
        <p14:creationId xmlns:p14="http://schemas.microsoft.com/office/powerpoint/2010/main" val="296505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9095"/>
            <a:ext cx="8004073" cy="3579718"/>
          </a:xfrm>
        </p:spPr>
        <p:txBody>
          <a:bodyPr>
            <a:normAutofit/>
          </a:bodyPr>
          <a:lstStyle/>
          <a:p>
            <a:r>
              <a:rPr lang="en-US" dirty="0"/>
              <a:t>Fast and general cluster computing system, interoperable with Hadoop, included in all major distributions</a:t>
            </a:r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Improves efficiency through:</a:t>
            </a:r>
          </a:p>
          <a:p>
            <a:pPr lvl="1"/>
            <a:r>
              <a:rPr lang="en-US" dirty="0"/>
              <a:t>In-memory computing primitives</a:t>
            </a:r>
          </a:p>
          <a:p>
            <a:pPr lvl="1"/>
            <a:r>
              <a:rPr lang="en-US" dirty="0"/>
              <a:t>General computation graphs</a:t>
            </a:r>
          </a:p>
          <a:p>
            <a:r>
              <a:rPr lang="en-US" dirty="0">
                <a:highlight>
                  <a:srgbClr val="00FF00"/>
                </a:highlight>
              </a:rPr>
              <a:t>Improves usability through:</a:t>
            </a:r>
          </a:p>
          <a:p>
            <a:pPr lvl="1"/>
            <a:r>
              <a:rPr lang="en-US" dirty="0"/>
              <a:t>Rich APIs in </a:t>
            </a:r>
            <a:r>
              <a:rPr lang="en-US" dirty="0" err="1"/>
              <a:t>Scala</a:t>
            </a:r>
            <a:r>
              <a:rPr lang="en-US" dirty="0"/>
              <a:t>, Java, Python</a:t>
            </a:r>
          </a:p>
          <a:p>
            <a:pPr lvl="1"/>
            <a:r>
              <a:rPr lang="en-US" dirty="0"/>
              <a:t>Interactive shell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84194" y="2254698"/>
            <a:ext cx="3348528" cy="954107"/>
            <a:chOff x="6168006" y="3688067"/>
            <a:chExt cx="3025052" cy="127214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168006" y="4172280"/>
              <a:ext cx="413034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547000" y="3688067"/>
              <a:ext cx="2646058" cy="1272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Up to 100× faster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(2-10× on disk)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84194" y="3533402"/>
            <a:ext cx="2982293" cy="523220"/>
            <a:chOff x="6532373" y="4357269"/>
            <a:chExt cx="2982293" cy="69762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532373" y="4619503"/>
              <a:ext cx="457200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06104" y="4357269"/>
              <a:ext cx="2508562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2-5× less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7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9095"/>
            <a:ext cx="7886700" cy="3589550"/>
          </a:xfrm>
        </p:spPr>
        <p:txBody>
          <a:bodyPr>
            <a:normAutofit lnSpcReduction="10000"/>
          </a:bodyPr>
          <a:lstStyle/>
          <a:p>
            <a:r>
              <a:rPr lang="en-US" sz="2400" i="1" dirty="0"/>
              <a:t>Write programs in terms of transformations on distributed datasets</a:t>
            </a:r>
          </a:p>
          <a:p>
            <a:r>
              <a:rPr lang="en-US" sz="2400" dirty="0"/>
              <a:t>Resilient Distributed Datasets (RDDs)</a:t>
            </a:r>
          </a:p>
          <a:p>
            <a:pPr lvl="1"/>
            <a:r>
              <a:rPr lang="en-US" sz="2000" dirty="0"/>
              <a:t>Collections of objects that can be stored in memory or disk across a cluster</a:t>
            </a:r>
          </a:p>
          <a:p>
            <a:pPr lvl="1"/>
            <a:r>
              <a:rPr lang="en-US" sz="2000" dirty="0"/>
              <a:t>Parallel functional transformations (map, filter, …)</a:t>
            </a:r>
          </a:p>
          <a:p>
            <a:pPr lvl="1"/>
            <a:r>
              <a:rPr lang="en-US" sz="2000" dirty="0">
                <a:ea typeface="ＭＳ Ｐゴシック" charset="-128"/>
                <a:cs typeface="ＭＳ Ｐゴシック" charset="-128"/>
              </a:rPr>
              <a:t>Automatically rebuilt on failure</a:t>
            </a:r>
          </a:p>
          <a:p>
            <a:pPr lvl="1"/>
            <a:r>
              <a:rPr lang="en-US" sz="2000" dirty="0">
                <a:ea typeface="ＭＳ Ｐゴシック" charset="-128"/>
                <a:cs typeface="ＭＳ Ｐゴシック" charset="-128"/>
              </a:rPr>
              <a:t>Immutable (READ-ONLY)</a:t>
            </a:r>
          </a:p>
          <a:p>
            <a:pPr lvl="1"/>
            <a:r>
              <a:rPr lang="en-US" sz="2000" dirty="0">
                <a:ea typeface="ＭＳ Ｐゴシック" charset="-128"/>
                <a:cs typeface="ＭＳ Ｐゴシック" charset="-128"/>
              </a:rPr>
              <a:t>Distributed (by partitions)</a:t>
            </a:r>
          </a:p>
          <a:p>
            <a:pPr lvl="2"/>
            <a:r>
              <a:rPr lang="en-US" sz="1800" dirty="0">
                <a:ea typeface="ＭＳ Ｐゴシック" charset="-128"/>
                <a:cs typeface="ＭＳ Ｐゴシック" charset="-128"/>
              </a:rPr>
              <a:t>Enables Parallelism</a:t>
            </a:r>
          </a:p>
        </p:txBody>
      </p:sp>
    </p:spTree>
    <p:extLst>
      <p:ext uri="{BB962C8B-B14F-4D97-AF65-F5344CB8AC3E}">
        <p14:creationId xmlns:p14="http://schemas.microsoft.com/office/powerpoint/2010/main" val="103424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2569"/>
          </a:xfrm>
        </p:spPr>
        <p:txBody>
          <a:bodyPr>
            <a:normAutofit fontScale="90000"/>
          </a:bodyPr>
          <a:lstStyle/>
          <a:p>
            <a:r>
              <a:rPr lang="en-US" dirty="0"/>
              <a:t>Resilient Distributed Datasets (RDDs)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72E4B12-C4EB-CB35-BAD9-87D9A3252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884902"/>
            <a:ext cx="6126111" cy="3539613"/>
          </a:xfrm>
        </p:spPr>
      </p:pic>
    </p:spTree>
    <p:extLst>
      <p:ext uri="{BB962C8B-B14F-4D97-AF65-F5344CB8AC3E}">
        <p14:creationId xmlns:p14="http://schemas.microsoft.com/office/powerpoint/2010/main" val="184200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2569"/>
          </a:xfrm>
        </p:spPr>
        <p:txBody>
          <a:bodyPr>
            <a:normAutofit fontScale="90000"/>
          </a:bodyPr>
          <a:lstStyle/>
          <a:p>
            <a:r>
              <a:rPr lang="en-US" dirty="0"/>
              <a:t>Resilient Distributed Datasets (RDDs): Partitioned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B481327-3545-9F83-8017-C9884817E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588" y="894735"/>
            <a:ext cx="6518786" cy="3854246"/>
          </a:xfrm>
        </p:spPr>
      </p:pic>
    </p:spTree>
    <p:extLst>
      <p:ext uri="{BB962C8B-B14F-4D97-AF65-F5344CB8AC3E}">
        <p14:creationId xmlns:p14="http://schemas.microsoft.com/office/powerpoint/2010/main" val="411638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0619" y="4765263"/>
            <a:ext cx="558806" cy="273844"/>
          </a:xfrm>
        </p:spPr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1162528"/>
          </a:xfrm>
        </p:spPr>
        <p:txBody>
          <a:bodyPr>
            <a:noAutofit/>
          </a:bodyPr>
          <a:lstStyle/>
          <a:p>
            <a:r>
              <a:rPr lang="en-US" dirty="0"/>
              <a:t>On-Disk Sort Record:</a:t>
            </a:r>
            <a:br>
              <a:rPr lang="en-US" dirty="0"/>
            </a:br>
            <a:r>
              <a:rPr lang="en-US" sz="2400" dirty="0"/>
              <a:t>Time to sort 100TB 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5290227" y="3390701"/>
            <a:ext cx="398650" cy="1288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6611500" y="595720"/>
            <a:ext cx="398650" cy="39306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924848" y="1706335"/>
            <a:ext cx="24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cs typeface="Source Sans Pro Light"/>
              </a:rPr>
              <a:t>2100 machines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67264" y="1641057"/>
            <a:ext cx="225758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Source Sans Pro Light"/>
                <a:cs typeface="Source Sans Pro Light"/>
              </a:rPr>
              <a:t>2013 Record: </a:t>
            </a:r>
            <a:br>
              <a:rPr lang="en-US" sz="2400" dirty="0">
                <a:latin typeface="Source Sans Pro Light"/>
                <a:cs typeface="Source Sans Pro Light"/>
              </a:rPr>
            </a:br>
            <a:r>
              <a:rPr lang="en-US" sz="2400" dirty="0" err="1">
                <a:latin typeface="Source Sans Pro Light"/>
                <a:cs typeface="Source Sans Pro Light"/>
              </a:rPr>
              <a:t>Hadoop</a:t>
            </a:r>
            <a:endParaRPr lang="en-US" sz="2400" dirty="0">
              <a:latin typeface="Source Sans Pro Light"/>
              <a:cs typeface="Source Sans Pro Light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7264" y="3202839"/>
            <a:ext cx="195232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Source Sans Pro Light"/>
                <a:cs typeface="Source Sans Pro Light"/>
              </a:rPr>
              <a:t>2014 Record: Spark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497" y="4810628"/>
            <a:ext cx="2929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7F7F7F"/>
                </a:solidFill>
                <a:latin typeface="Source Sans Pro Light"/>
                <a:cs typeface="Source Sans Pro Light"/>
              </a:rPr>
              <a:t>Source: Daytona </a:t>
            </a:r>
            <a:r>
              <a:rPr lang="en-US" sz="900" dirty="0" err="1">
                <a:solidFill>
                  <a:srgbClr val="7F7F7F"/>
                </a:solidFill>
                <a:latin typeface="Source Sans Pro Light"/>
                <a:cs typeface="Source Sans Pro Light"/>
              </a:rPr>
              <a:t>GraySort</a:t>
            </a:r>
            <a:r>
              <a:rPr lang="en-US" sz="900" dirty="0">
                <a:solidFill>
                  <a:srgbClr val="7F7F7F"/>
                </a:solidFill>
                <a:latin typeface="Source Sans Pro Light"/>
                <a:cs typeface="Source Sans Pro Light"/>
              </a:rPr>
              <a:t> benchmark, </a:t>
            </a:r>
            <a:r>
              <a:rPr lang="en-US" sz="900" dirty="0" err="1">
                <a:solidFill>
                  <a:srgbClr val="7F7F7F"/>
                </a:solidFill>
                <a:latin typeface="Source Sans Pro Light"/>
                <a:cs typeface="Source Sans Pro Light"/>
              </a:rPr>
              <a:t>sortbenchmark.org</a:t>
            </a:r>
            <a:r>
              <a:rPr lang="en-US" sz="900" dirty="0">
                <a:solidFill>
                  <a:srgbClr val="7F7F7F"/>
                </a:solidFill>
                <a:latin typeface="Source Sans Pro Light"/>
                <a:cs typeface="Source Sans Pro Light"/>
              </a:rPr>
              <a:t>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978261" y="2395088"/>
            <a:ext cx="182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cs typeface="Source Sans Pro Light"/>
              </a:rPr>
              <a:t>72 minutes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78261" y="3118213"/>
            <a:ext cx="164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Source Sans Pro Light"/>
                <a:cs typeface="Source Sans Pro Light"/>
              </a:rPr>
              <a:t>207 machines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978261" y="3840071"/>
            <a:ext cx="182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Source Sans Pro Light"/>
                <a:cs typeface="Source Sans Pro Light"/>
              </a:rPr>
              <a:t>23 minutes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42"/>
          <a:stretch/>
        </p:blipFill>
        <p:spPr>
          <a:xfrm>
            <a:off x="4746484" y="1532741"/>
            <a:ext cx="1435241" cy="8417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9960" y="3327006"/>
            <a:ext cx="706348" cy="18647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707679" y="4255784"/>
            <a:ext cx="5832834" cy="569238"/>
          </a:xfrm>
          <a:prstGeom prst="roundRect">
            <a:avLst/>
          </a:prstGeom>
          <a:solidFill>
            <a:schemeClr val="accent2">
              <a:alpha val="86000"/>
            </a:schemeClr>
          </a:solidFill>
          <a:ln w="9525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aseline="4000" dirty="0">
                <a:solidFill>
                  <a:schemeClr val="bg1"/>
                </a:solidFill>
                <a:latin typeface="Source Sans Pro Light"/>
                <a:cs typeface="Source Sans Pro Light"/>
              </a:rPr>
              <a:t>Also sorted 1PB in 4 hours</a:t>
            </a:r>
          </a:p>
        </p:txBody>
      </p:sp>
    </p:spTree>
    <p:extLst>
      <p:ext uri="{BB962C8B-B14F-4D97-AF65-F5344CB8AC3E}">
        <p14:creationId xmlns:p14="http://schemas.microsoft.com/office/powerpoint/2010/main" val="26546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86" grpId="0"/>
      <p:bldP spid="190" grpId="0"/>
      <p:bldP spid="191" grpId="0"/>
      <p:bldP spid="121" grpId="0"/>
      <p:bldP spid="122" grpId="0"/>
      <p:bldP spid="123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435910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7938" y="2912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GraphX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32259" y="3086100"/>
            <a:ext cx="219075" cy="11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731" y="334794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7935" y="3209151"/>
            <a:ext cx="12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SparkSQL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7440" y="2942975"/>
            <a:ext cx="463422" cy="1035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722721" y="2515826"/>
            <a:ext cx="219075" cy="4539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6793" y="1592496"/>
            <a:ext cx="211001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Your fancy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SIGMOD technique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09528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97968" y="205979"/>
            <a:ext cx="6017991" cy="857250"/>
          </a:xfrm>
        </p:spPr>
        <p:txBody>
          <a:bodyPr/>
          <a:lstStyle/>
          <a:p>
            <a:pPr algn="l"/>
            <a:r>
              <a:rPr lang="en-US" dirty="0"/>
              <a:t>About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16001" y="1237616"/>
            <a:ext cx="7172476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/>
              <a:t>Spark SQL</a:t>
            </a:r>
          </a:p>
          <a:p>
            <a:pPr marL="971550" lvl="1" indent="-342900"/>
            <a:r>
              <a:rPr lang="en-US" dirty="0"/>
              <a:t>Part of the core distribution since Spark 1.0 (April 2014)</a:t>
            </a:r>
          </a:p>
          <a:p>
            <a:pPr lvl="1" indent="0">
              <a:buNone/>
            </a:pPr>
            <a:endParaRPr lang="en-US" dirty="0"/>
          </a:p>
          <a:p>
            <a:pPr marL="971550" lvl="1" indent="-34290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6748" y="337674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13" name="Picture 12" descr="sparklogo_5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06" y="159542"/>
            <a:ext cx="1366483" cy="750226"/>
          </a:xfrm>
          <a:prstGeom prst="rect">
            <a:avLst/>
          </a:prstGeom>
        </p:spPr>
      </p:pic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51640"/>
              </p:ext>
            </p:extLst>
          </p:nvPr>
        </p:nvGraphicFramePr>
        <p:xfrm>
          <a:off x="654868" y="2275810"/>
          <a:ext cx="3886200" cy="25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815137"/>
              </p:ext>
            </p:extLst>
          </p:nvPr>
        </p:nvGraphicFramePr>
        <p:xfrm>
          <a:off x="4837786" y="2275810"/>
          <a:ext cx="3886200" cy="25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97968" y="205979"/>
            <a:ext cx="6017991" cy="857250"/>
          </a:xfrm>
        </p:spPr>
        <p:txBody>
          <a:bodyPr/>
          <a:lstStyle/>
          <a:p>
            <a:pPr algn="l"/>
            <a:r>
              <a:rPr lang="en-US" dirty="0"/>
              <a:t>About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16001" y="1237616"/>
            <a:ext cx="7172476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/>
              <a:t>Spark SQL</a:t>
            </a:r>
          </a:p>
          <a:p>
            <a:pPr marL="971550" lvl="1" indent="-342900"/>
            <a:r>
              <a:rPr lang="en-US" dirty="0"/>
              <a:t>Part of the core distribution since Spark 1.0 (April 2014)</a:t>
            </a:r>
          </a:p>
          <a:p>
            <a:pPr marL="971550" lvl="1" indent="-342900"/>
            <a:r>
              <a:rPr lang="en-US" dirty="0"/>
              <a:t>Runs SQL / </a:t>
            </a:r>
            <a:r>
              <a:rPr lang="en-US" dirty="0" err="1"/>
              <a:t>HiveQL</a:t>
            </a:r>
            <a:r>
              <a:rPr lang="en-US" dirty="0"/>
              <a:t> queries, optionally alongside or replacing existing Hive deployments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86664" y="3169029"/>
            <a:ext cx="4229906" cy="1008618"/>
            <a:chOff x="3068232" y="3233775"/>
            <a:chExt cx="4229906" cy="1008617"/>
          </a:xfrm>
        </p:grpSpPr>
        <p:pic>
          <p:nvPicPr>
            <p:cNvPr id="6" name="Picture 5" descr="hive_logo_medium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232" y="3233775"/>
              <a:ext cx="1085850" cy="10001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445229" y="3319062"/>
              <a:ext cx="28529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SELECT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>
                  <a:solidFill>
                    <a:srgbClr val="0086B3"/>
                  </a:solidFill>
                  <a:latin typeface="Consolas"/>
                  <a:cs typeface="Consolas"/>
                </a:rPr>
                <a:t>COUNT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(</a:t>
              </a:r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*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)</a:t>
              </a:r>
            </a:p>
            <a:p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FROM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nsolas"/>
                  <a:cs typeface="Consolas"/>
                </a:rPr>
                <a:t>hiveTable</a:t>
              </a:r>
              <a:endParaRPr lang="en-US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WHERE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nsolas"/>
                  <a:cs typeface="Consolas"/>
                </a:rPr>
                <a:t>hive_udf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(data)</a:t>
              </a:r>
              <a:r>
                <a:rPr lang="en-US" dirty="0">
                  <a:latin typeface="Consolas"/>
                  <a:cs typeface="Consolas"/>
                </a:rPr>
                <a:t> 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47219" y="511412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15" name="Picture 14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74" y="313003"/>
            <a:ext cx="1366483" cy="7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7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96" y="916907"/>
            <a:ext cx="6312408" cy="38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2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12292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Perform ETL to and from various                (semi- or unstructured) data sources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Perform advanced analytics 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machine learning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graph processing</a:t>
            </a:r>
          </a:p>
          <a:p>
            <a:pPr marL="342900" lvl="1" indent="0">
              <a:buNone/>
            </a:pPr>
            <a:r>
              <a:rPr lang="en-US" dirty="0"/>
              <a:t>that are hard to express in relational systems.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2060"/>
                </a:solidFill>
              </a:rPr>
              <a:t>ETL = Extract Transfer Load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Solutions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189678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b="1" i="1" dirty="0"/>
              <a:t>DataFrame</a:t>
            </a:r>
            <a:r>
              <a:rPr lang="en-US" dirty="0"/>
              <a:t> API that can perform relational operations on both external data sources and Spark’s built-in RDDs.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highly extensible optimizer, </a:t>
            </a:r>
            <a:r>
              <a:rPr lang="en-US" i="1" dirty="0"/>
              <a:t>Catalyst</a:t>
            </a:r>
            <a:r>
              <a:rPr lang="en-US" dirty="0"/>
              <a:t>, that uses features of Scala to add composable rule, control code gen., and define extensions.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930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875071"/>
            <a:ext cx="7172476" cy="410005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A distributed collection of rows with the same schema </a:t>
            </a:r>
          </a:p>
          <a:p>
            <a:pPr marL="685800" lvl="1" indent="-342900">
              <a:buFont typeface="Arial"/>
              <a:buChar char="•"/>
            </a:pPr>
            <a:r>
              <a:rPr lang="en-US" sz="2400" dirty="0"/>
              <a:t>RDDs suffer from type erasure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Can be constructed from external data sources or RDDs into essentially an RDD of Row objects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Supports relational operators (e.g. </a:t>
            </a:r>
            <a:r>
              <a:rPr lang="en-US" sz="2800" i="1" dirty="0"/>
              <a:t>where</a:t>
            </a:r>
            <a:r>
              <a:rPr lang="en-US" sz="2800" dirty="0"/>
              <a:t>, </a:t>
            </a:r>
            <a:r>
              <a:rPr lang="en-US" sz="2800" i="1" dirty="0" err="1"/>
              <a:t>groupby</a:t>
            </a:r>
            <a:r>
              <a:rPr lang="en-US" sz="2800" dirty="0"/>
              <a:t>) as well as Spark operations.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Evaluated lazily </a:t>
            </a:r>
            <a:r>
              <a:rPr lang="en-US" sz="2800" dirty="0">
                <a:sym typeface="Wingdings"/>
              </a:rPr>
              <a:t> </a:t>
            </a:r>
            <a:r>
              <a:rPr lang="en-US" sz="2800" dirty="0" err="1">
                <a:sym typeface="Wingdings"/>
              </a:rPr>
              <a:t>unmaterialized</a:t>
            </a:r>
            <a:r>
              <a:rPr lang="en-US" sz="2800" dirty="0">
                <a:sym typeface="Wingdings"/>
              </a:rPr>
              <a:t> </a:t>
            </a:r>
            <a:r>
              <a:rPr lang="en-US" sz="2800" i="1" dirty="0">
                <a:sym typeface="Wingdings"/>
              </a:rPr>
              <a:t>logical</a:t>
            </a:r>
            <a:r>
              <a:rPr lang="en-US" sz="2800" dirty="0">
                <a:sym typeface="Wingdings"/>
              </a:rPr>
              <a:t> plan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8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431392"/>
          </a:xfrm>
        </p:spPr>
        <p:txBody>
          <a:bodyPr>
            <a:normAutofit fontScale="90000"/>
          </a:bodyPr>
          <a:lstStyle/>
          <a:p>
            <a:r>
              <a:rPr lang="en-US" dirty="0"/>
              <a:t>DataFrame: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99769"/>
            <a:ext cx="7956550" cy="437535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Create a DataFrame(name, age, salary)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['name', 'age', 'salary’]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data is a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Python Collection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data = [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17, 12000), ('jane', 30, 45000), ('ted', 19, 55000)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17| 12000|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45000|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ted| 19| 55000|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name: string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age: long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salary: long (nullable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4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DataFrame: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a DataFrame(name, age, salary)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SparkSession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Register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a table: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table “people” is the same as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df.createOrReplaceTempView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("people")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sql_query_1 = "select * from people where age &lt; 20"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(sql_query_1)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df_teens.show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17| 12000|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ted| 19| 55000|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6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DataFrame: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a DataFrame(name, age, salary)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query_2 = "select * from people where salary &gt; 20000"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high_salaries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(query_2)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high_salaries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45000|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ted| 19| 55000|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3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20" y="69859"/>
            <a:ext cx="5305392" cy="857250"/>
          </a:xfrm>
        </p:spPr>
        <p:txBody>
          <a:bodyPr/>
          <a:lstStyle/>
          <a:p>
            <a:r>
              <a:rPr lang="en-US" dirty="0"/>
              <a:t>:  Declarative Big Data 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5286" y="1532334"/>
            <a:ext cx="8203222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/>
              <a:t>Let Developers Create and Run Spark Programs Faster:</a:t>
            </a:r>
            <a:endParaRPr lang="en-US" dirty="0"/>
          </a:p>
          <a:p>
            <a:pPr marL="971550" lvl="1" indent="-342900"/>
            <a:r>
              <a:rPr lang="en-US" sz="2400" dirty="0"/>
              <a:t>Write less code</a:t>
            </a:r>
          </a:p>
          <a:p>
            <a:pPr marL="971550" lvl="1" indent="-342900"/>
            <a:r>
              <a:rPr lang="en-US" sz="2400" dirty="0"/>
              <a:t>Read less data</a:t>
            </a:r>
          </a:p>
          <a:p>
            <a:pPr marL="971550" lvl="1" indent="-342900"/>
            <a:r>
              <a:rPr lang="en-US" sz="2400" dirty="0"/>
              <a:t>Let the optimizer do the hard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3928" y="355015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7" name="Picture 6" descr="sparklogo_5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6" y="176883"/>
            <a:ext cx="1366483" cy="7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8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Nested data model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Supports both primitive SQL types (</a:t>
            </a:r>
            <a:r>
              <a:rPr lang="en-US" sz="2800" dirty="0" err="1"/>
              <a:t>boolean</a:t>
            </a:r>
            <a:r>
              <a:rPr lang="en-US" sz="2800" dirty="0"/>
              <a:t>, integer, double, decimal, string, data, timestamp) and complex types (structs, arrays, maps, and unions)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First class support for complex data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3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 Operations &amp;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07" y="1200151"/>
            <a:ext cx="7592786" cy="291323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Relational operations (select, where, join, </a:t>
            </a:r>
            <a:r>
              <a:rPr lang="en-US" dirty="0" err="1"/>
              <a:t>groupBy</a:t>
            </a:r>
            <a:r>
              <a:rPr lang="en-US" dirty="0"/>
              <a:t>) via a DSL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Operators take </a:t>
            </a:r>
            <a:r>
              <a:rPr lang="en-US" i="1" dirty="0"/>
              <a:t>expression</a:t>
            </a:r>
            <a:r>
              <a:rPr lang="en-US" dirty="0"/>
              <a:t> objects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Operators build up an abstract syntax tree (AST), which is then optimized by </a:t>
            </a:r>
            <a:r>
              <a:rPr lang="en-US" i="1" dirty="0"/>
              <a:t>Catalyst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Alternatively, register as temp SQL table and perform traditional SQL query 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885" y="2151435"/>
            <a:ext cx="4998475" cy="1010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66" y="3961388"/>
            <a:ext cx="5294193" cy="7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72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8" y="205979"/>
            <a:ext cx="8715784" cy="857250"/>
          </a:xfrm>
        </p:spPr>
        <p:txBody>
          <a:bodyPr>
            <a:noAutofit/>
          </a:bodyPr>
          <a:lstStyle/>
          <a:p>
            <a:r>
              <a:rPr lang="en-US" dirty="0"/>
              <a:t>Advantages over Relational Query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Provides optimization across functions composed in different languages.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Control structures</a:t>
            </a:r>
          </a:p>
          <a:p>
            <a:pPr marL="685800" lvl="1" indent="-342900">
              <a:buFont typeface="Arial"/>
              <a:buChar char="•"/>
            </a:pPr>
            <a:r>
              <a:rPr lang="en-US" i="1" dirty="0"/>
              <a:t>if</a:t>
            </a:r>
          </a:p>
          <a:p>
            <a:pPr marL="685800" lvl="1" indent="-342900">
              <a:buFont typeface="Arial"/>
              <a:buChar char="•"/>
            </a:pPr>
            <a:r>
              <a:rPr lang="en-US" i="1" dirty="0"/>
              <a:t>for</a:t>
            </a:r>
          </a:p>
          <a:p>
            <a:pPr marL="685800" lvl="1" indent="-342900">
              <a:buFont typeface="Arial"/>
              <a:buChar char="•"/>
            </a:pPr>
            <a:r>
              <a:rPr lang="en-US" i="1" dirty="0"/>
              <a:t>where</a:t>
            </a:r>
          </a:p>
          <a:p>
            <a:pPr marL="685800" lvl="1" indent="-342900">
              <a:buFont typeface="Arial"/>
              <a:buChar char="•"/>
            </a:pPr>
            <a:r>
              <a:rPr lang="en-US" i="1" dirty="0" err="1"/>
              <a:t>groupBy</a:t>
            </a:r>
            <a:endParaRPr lang="en-US" i="1" dirty="0"/>
          </a:p>
          <a:p>
            <a:pPr marL="6858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Logical plan analyzed </a:t>
            </a:r>
            <a:r>
              <a:rPr lang="en-US" i="1" dirty="0"/>
              <a:t>eagerly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identify code errors associated with data </a:t>
            </a:r>
            <a:r>
              <a:rPr lang="en-US" i="1" dirty="0">
                <a:sym typeface="Wingdings"/>
              </a:rPr>
              <a:t>schema</a:t>
            </a:r>
            <a:r>
              <a:rPr lang="en-US" dirty="0">
                <a:sym typeface="Wingdings"/>
              </a:rPr>
              <a:t> issues on the fly.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98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06" y="273844"/>
            <a:ext cx="7355144" cy="752851"/>
          </a:xfrm>
        </p:spPr>
        <p:txBody>
          <a:bodyPr/>
          <a:lstStyle/>
          <a:p>
            <a:r>
              <a:rPr lang="en-US" dirty="0"/>
              <a:t>User-Defined Functions (UDFs)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0"/>
            <a:ext cx="7831666" cy="337185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Easy extension of limited operations supported.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Allows inline registration of UDFs</a:t>
            </a:r>
          </a:p>
          <a:p>
            <a:pPr marL="971550" lvl="1" indent="-342900"/>
            <a:r>
              <a:rPr lang="en-US" dirty="0"/>
              <a:t>Compare with Pig, which requires the UDF to be written in a Java package that’s loaded into the Pig script.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Can be defined on simple data types or entire tables.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hlinkClick r:id="rId2"/>
              </a:rPr>
              <a:t>UDF Tutorial with Examples (URL)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98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103" r="9679" b="17466"/>
          <a:stretch/>
        </p:blipFill>
        <p:spPr>
          <a:xfrm>
            <a:off x="261055" y="1850767"/>
            <a:ext cx="3753556" cy="2309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620" y="1764688"/>
            <a:ext cx="5687857" cy="63499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655734" y="2399687"/>
            <a:ext cx="3199996" cy="1054714"/>
            <a:chOff x="5260623" y="1980587"/>
            <a:chExt cx="3199996" cy="1054714"/>
          </a:xfrm>
        </p:grpSpPr>
        <p:sp>
          <p:nvSpPr>
            <p:cNvPr id="10" name="Rounded Rectangle 9"/>
            <p:cNvSpPr/>
            <p:nvPr/>
          </p:nvSpPr>
          <p:spPr>
            <a:xfrm>
              <a:off x="6293556" y="1980587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60623" y="2690376"/>
              <a:ext cx="1315155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Attribute(x)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338786" y="2694610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Literal(3)</a:t>
              </a:r>
            </a:p>
          </p:txBody>
        </p:sp>
        <p:cxnSp>
          <p:nvCxnSpPr>
            <p:cNvPr id="18" name="Straight Connector 17"/>
            <p:cNvCxnSpPr>
              <a:stCxn id="15" idx="0"/>
              <a:endCxn id="10" idx="2"/>
            </p:cNvCxnSpPr>
            <p:nvPr/>
          </p:nvCxnSpPr>
          <p:spPr>
            <a:xfrm flipV="1">
              <a:off x="5918201" y="2321278"/>
              <a:ext cx="936272" cy="3690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6" idx="0"/>
            </p:cNvCxnSpPr>
            <p:nvPr/>
          </p:nvCxnSpPr>
          <p:spPr>
            <a:xfrm>
              <a:off x="6854473" y="2321278"/>
              <a:ext cx="1045230" cy="37333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014611" y="2497360"/>
            <a:ext cx="1234722" cy="48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91238" y="4160566"/>
            <a:ext cx="10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+ (1 + 2)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1124" y="415835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+ 3</a:t>
            </a:r>
          </a:p>
        </p:txBody>
      </p:sp>
    </p:spTree>
    <p:extLst>
      <p:ext uri="{BB962C8B-B14F-4D97-AF65-F5344CB8AC3E}">
        <p14:creationId xmlns:p14="http://schemas.microsoft.com/office/powerpoint/2010/main" val="361468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1241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DataFrame</a:t>
            </a:r>
          </a:p>
          <a:p>
            <a:r>
              <a:rPr lang="en-US" sz="2000" b="1" i="1" dirty="0"/>
              <a:t>noun</a:t>
            </a:r>
            <a:r>
              <a:rPr lang="en-US" sz="2000" dirty="0"/>
              <a:t> – [</a:t>
            </a:r>
            <a:r>
              <a:rPr lang="en-US" sz="2000" dirty="0" err="1"/>
              <a:t>dey-tuh-freym</a:t>
            </a:r>
            <a:r>
              <a:rPr lang="en-US" sz="2000" dirty="0"/>
              <a:t>]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7651" y="1952208"/>
            <a:ext cx="7172476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rows organized into named columns.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i="1" dirty="0"/>
              <a:t>Pattern matching </a:t>
            </a:r>
            <a:r>
              <a:rPr lang="en-US" dirty="0"/>
              <a:t>functions that transform </a:t>
            </a:r>
            <a:r>
              <a:rPr lang="en-US" dirty="0" err="1"/>
              <a:t>subtrees</a:t>
            </a:r>
            <a:r>
              <a:rPr lang="en-US" dirty="0"/>
              <a:t> into specific structures.</a:t>
            </a:r>
          </a:p>
          <a:p>
            <a:pPr marL="971550" lvl="1" indent="-342900"/>
            <a:r>
              <a:rPr lang="en-US" i="1" dirty="0"/>
              <a:t>Partial function</a:t>
            </a:r>
            <a:r>
              <a:rPr lang="en-US" dirty="0"/>
              <a:t>—skip over </a:t>
            </a:r>
            <a:r>
              <a:rPr lang="en-US" dirty="0" err="1"/>
              <a:t>subtrees</a:t>
            </a:r>
            <a:r>
              <a:rPr lang="en-US" dirty="0"/>
              <a:t> that do not match </a:t>
            </a:r>
            <a:r>
              <a:rPr lang="en-US" dirty="0">
                <a:sym typeface="Wingdings"/>
              </a:rPr>
              <a:t> no need to modify existing rules when adding new types of operators.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Wingdings"/>
              </a:rPr>
              <a:t>Multiple patterns in the same </a:t>
            </a:r>
            <a:r>
              <a:rPr lang="en-US" i="1" dirty="0">
                <a:sym typeface="Wingdings"/>
              </a:rPr>
              <a:t>transform</a:t>
            </a:r>
            <a:r>
              <a:rPr lang="en-US" dirty="0">
                <a:sym typeface="Wingdings"/>
              </a:rPr>
              <a:t> call.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Wingdings"/>
              </a:rPr>
              <a:t>May take multiple </a:t>
            </a:r>
            <a:r>
              <a:rPr lang="en-US" i="1" dirty="0">
                <a:sym typeface="Wingdings"/>
              </a:rPr>
              <a:t>batches</a:t>
            </a:r>
            <a:r>
              <a:rPr lang="en-US" dirty="0">
                <a:sym typeface="Wingdings"/>
              </a:rPr>
              <a:t> to reach a </a:t>
            </a:r>
            <a:r>
              <a:rPr lang="en-US" i="1" dirty="0">
                <a:sym typeface="Wingdings"/>
              </a:rPr>
              <a:t>fixed point</a:t>
            </a:r>
            <a:r>
              <a:rPr lang="en-US" dirty="0">
                <a:sym typeface="Wingdings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i="1" dirty="0">
                <a:sym typeface="Wingdings"/>
              </a:rPr>
              <a:t>transform</a:t>
            </a:r>
            <a:r>
              <a:rPr lang="en-US" dirty="0">
                <a:sym typeface="Wingdings"/>
              </a:rPr>
              <a:t> can contain arbitrary </a:t>
            </a:r>
            <a:r>
              <a:rPr lang="en-US" dirty="0" err="1">
                <a:sym typeface="Wingdings"/>
              </a:rPr>
              <a:t>Scala</a:t>
            </a:r>
            <a:r>
              <a:rPr lang="en-US" dirty="0">
                <a:sym typeface="Wingdings"/>
              </a:rPr>
              <a:t> code.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70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Optimization &amp;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SQL AST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DataFrame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Unresolved Logical Plan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Logical Plan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Optimized Logical Plan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RDDs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Selected Physical Plan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Analysis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>
                <a:latin typeface="Source Sans Pro Light"/>
                <a:cs typeface="Source Sans Pro"/>
              </a:rPr>
              <a:t>Optimization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>
                <a:latin typeface="Source Sans Pro Light"/>
                <a:cs typeface="Source Sans Pro"/>
              </a:rPr>
              <a:t>Planning</a:t>
            </a: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Cost Model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Physical </a:t>
            </a:r>
            <a:br>
              <a:rPr lang="en-US" sz="1300" dirty="0">
                <a:latin typeface="Source Sans Pro Light"/>
                <a:cs typeface="Source Sans Pro"/>
              </a:rPr>
            </a:br>
            <a:r>
              <a:rPr lang="en-US" sz="1300" dirty="0">
                <a:latin typeface="Source Sans Pro Light"/>
                <a:cs typeface="Source Sans Pro"/>
              </a:rPr>
              <a:t>Plans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>
                <a:latin typeface="Source Sans Pro Light"/>
                <a:cs typeface="Source Sans Pro"/>
              </a:rPr>
              <a:t>Generation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Catalog</a:t>
            </a: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/>
                <a:cs typeface="Source Sans Pro Light"/>
              </a:rPr>
              <a:t>DataFrames and SQL share the same optimization/execution pipeline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7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587" y="160008"/>
            <a:ext cx="822622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A71D5D"/>
                </a:solidFill>
                <a:latin typeface="Consolas"/>
              </a:rPr>
              <a:t>def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795DA3"/>
                </a:solidFill>
                <a:latin typeface="Consolas"/>
              </a:rPr>
              <a:t>add_demographics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(events):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  u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sqlCtx.table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"users")                    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# Load </a:t>
            </a:r>
            <a:r>
              <a:rPr lang="en-US" sz="1200" b="1" dirty="0">
                <a:solidFill>
                  <a:srgbClr val="969896"/>
                </a:solidFill>
                <a:latin typeface="Consolas"/>
              </a:rPr>
              <a:t>partitioned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 Hive table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  events \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    .join(u,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events.user_id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u.user_id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 \    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# Join on </a:t>
            </a:r>
            <a:r>
              <a:rPr lang="en-US" sz="1200" dirty="0" err="1">
                <a:solidFill>
                  <a:srgbClr val="969896"/>
                </a:solidFill>
                <a:latin typeface="Consolas"/>
              </a:rPr>
              <a:t>user_id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    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    .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withColumn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"city",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zipToCity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df.zip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))     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# Run </a:t>
            </a:r>
            <a:r>
              <a:rPr lang="en-US" sz="1200" dirty="0" err="1">
                <a:solidFill>
                  <a:srgbClr val="969896"/>
                </a:solidFill>
                <a:latin typeface="Consolas"/>
              </a:rPr>
              <a:t>udf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 to add city column</a:t>
            </a:r>
          </a:p>
          <a:p>
            <a:endParaRPr lang="en-US" sz="1200" dirty="0">
              <a:solidFill>
                <a:srgbClr val="969896"/>
              </a:solidFill>
              <a:latin typeface="Consola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7294" y="1738416"/>
            <a:ext cx="30915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Physical Plan</a:t>
            </a:r>
          </a:p>
          <a:p>
            <a:pPr algn="ctr"/>
            <a:r>
              <a:rPr lang="en-US" sz="1400" dirty="0">
                <a:latin typeface="Source Sans Pro Light"/>
                <a:cs typeface="Source Sans Pro Light"/>
              </a:rPr>
              <a:t>with Predicate Pushdown </a:t>
            </a:r>
            <a:br>
              <a:rPr lang="en-US" sz="1400" dirty="0">
                <a:latin typeface="Source Sans Pro Light"/>
                <a:cs typeface="Source Sans Pro Light"/>
              </a:rPr>
            </a:br>
            <a:r>
              <a:rPr lang="en-US" sz="1400" dirty="0">
                <a:latin typeface="Source Sans Pro Light"/>
                <a:cs typeface="Source Sans Pro Light"/>
              </a:rPr>
              <a:t>and Column Pruning</a:t>
            </a:r>
          </a:p>
        </p:txBody>
      </p:sp>
      <p:cxnSp>
        <p:nvCxnSpPr>
          <p:cNvPr id="31" name="Straight Connector 30"/>
          <p:cNvCxnSpPr>
            <a:stCxn id="33" idx="0"/>
          </p:cNvCxnSpPr>
          <p:nvPr/>
        </p:nvCxnSpPr>
        <p:spPr>
          <a:xfrm flipV="1">
            <a:off x="6771427" y="3324281"/>
            <a:ext cx="701520" cy="42651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960091" y="2679080"/>
            <a:ext cx="1014675" cy="6120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 Light"/>
              </a:rPr>
              <a:t>join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264089" y="3750796"/>
            <a:ext cx="1014675" cy="612005"/>
          </a:xfrm>
          <a:prstGeom prst="roundRect">
            <a:avLst/>
          </a:prstGeom>
          <a:ln w="38100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260"/>
              </a:lnSpc>
            </a:pPr>
            <a:r>
              <a:rPr lang="en-US" sz="1300" b="1" i="1" dirty="0">
                <a:latin typeface="Source Sans Pro Light"/>
                <a:cs typeface="Source Sans Pro Light"/>
              </a:rPr>
              <a:t>optimized 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scan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(events)</a:t>
            </a: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 flipH="1" flipV="1">
            <a:off x="7513053" y="3324281"/>
            <a:ext cx="648326" cy="42651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654041" y="3750796"/>
            <a:ext cx="1014675" cy="612005"/>
          </a:xfrm>
          <a:prstGeom prst="roundRect">
            <a:avLst/>
          </a:prstGeom>
          <a:ln w="38100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260"/>
              </a:lnSpc>
            </a:pPr>
            <a:r>
              <a:rPr lang="en-US" sz="1300" b="1" i="1" dirty="0">
                <a:latin typeface="Source Sans Pro Light"/>
                <a:cs typeface="Source Sans Pro Light"/>
              </a:rPr>
              <a:t>optimized</a:t>
            </a:r>
            <a:br>
              <a:rPr lang="en-US" sz="1300" dirty="0">
                <a:latin typeface="Source Sans Pro Light"/>
                <a:cs typeface="Source Sans Pro Light"/>
              </a:rPr>
            </a:br>
            <a:r>
              <a:rPr lang="en-US" sz="1300" dirty="0">
                <a:latin typeface="Source Sans Pro Light"/>
                <a:cs typeface="Source Sans Pro Light"/>
              </a:rPr>
              <a:t>scan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(users)</a:t>
            </a:r>
          </a:p>
        </p:txBody>
      </p:sp>
      <p:sp>
        <p:nvSpPr>
          <p:cNvPr id="2" name="Rectangle 1"/>
          <p:cNvSpPr/>
          <p:nvPr/>
        </p:nvSpPr>
        <p:spPr>
          <a:xfrm>
            <a:off x="484154" y="178962"/>
            <a:ext cx="45719" cy="96232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2587" y="1129461"/>
            <a:ext cx="8300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events </a:t>
            </a:r>
            <a:r>
              <a:rPr lang="en-US" sz="1200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795DA3"/>
                </a:solidFill>
                <a:latin typeface="Consolas"/>
                <a:cs typeface="Consolas"/>
              </a:rPr>
              <a:t>add_demographics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  <a:cs typeface="Consolas"/>
              </a:rPr>
              <a:t>sqlCtx.load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  <a:cs typeface="Consolas"/>
              </a:rPr>
              <a:t>"/data/events"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200" b="1" dirty="0">
                <a:solidFill>
                  <a:srgbClr val="183691"/>
                </a:solidFill>
                <a:latin typeface="Consolas"/>
                <a:cs typeface="Consolas"/>
              </a:rPr>
              <a:t>"parquet"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)) </a:t>
            </a:r>
            <a:endParaRPr lang="en-US" sz="12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lvl="0"/>
            <a:r>
              <a:rPr lang="en-US" sz="1200" dirty="0" err="1">
                <a:solidFill>
                  <a:srgbClr val="333333"/>
                </a:solidFill>
                <a:latin typeface="Consolas"/>
              </a:rPr>
              <a:t>training_data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events.where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events.city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"Melbourne"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).select(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events.timestamp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.collect() </a:t>
            </a:r>
            <a:endParaRPr lang="da-DK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4154" y="1210984"/>
            <a:ext cx="45719" cy="363535"/>
          </a:xfrm>
          <a:prstGeom prst="rect">
            <a:avLst/>
          </a:prstGeom>
          <a:solidFill>
            <a:srgbClr val="EC541B"/>
          </a:solidFill>
          <a:ln>
            <a:solidFill>
              <a:srgbClr val="EC54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4653" y="1857246"/>
            <a:ext cx="2404627" cy="2888271"/>
            <a:chOff x="1376004" y="1918822"/>
            <a:chExt cx="2404627" cy="2888271"/>
          </a:xfrm>
        </p:grpSpPr>
        <p:sp>
          <p:nvSpPr>
            <p:cNvPr id="47" name="TextBox 46"/>
            <p:cNvSpPr txBox="1"/>
            <p:nvPr/>
          </p:nvSpPr>
          <p:spPr>
            <a:xfrm>
              <a:off x="1934914" y="1918822"/>
              <a:ext cx="131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Logical Plan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072006" y="2446629"/>
              <a:ext cx="1014675" cy="532438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filter</a:t>
              </a:r>
            </a:p>
          </p:txBody>
        </p:sp>
        <p:cxnSp>
          <p:nvCxnSpPr>
            <p:cNvPr id="51" name="Straight Connector 50"/>
            <p:cNvCxnSpPr>
              <a:stCxn id="54" idx="0"/>
            </p:cNvCxnSpPr>
            <p:nvPr/>
          </p:nvCxnSpPr>
          <p:spPr>
            <a:xfrm flipV="1">
              <a:off x="1883342" y="3914810"/>
              <a:ext cx="696002" cy="359845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50" idx="2"/>
            </p:cNvCxnSpPr>
            <p:nvPr/>
          </p:nvCxnSpPr>
          <p:spPr>
            <a:xfrm flipV="1">
              <a:off x="2576066" y="2979067"/>
              <a:ext cx="3278" cy="365213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2072006" y="3342274"/>
              <a:ext cx="1014675" cy="53243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join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76004" y="4274655"/>
              <a:ext cx="1014675" cy="532438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events file</a:t>
              </a:r>
            </a:p>
          </p:txBody>
        </p:sp>
        <p:cxnSp>
          <p:nvCxnSpPr>
            <p:cNvPr id="55" name="Straight Connector 54"/>
            <p:cNvCxnSpPr>
              <a:stCxn id="56" idx="0"/>
            </p:cNvCxnSpPr>
            <p:nvPr/>
          </p:nvCxnSpPr>
          <p:spPr>
            <a:xfrm flipH="1" flipV="1">
              <a:off x="2620072" y="3914810"/>
              <a:ext cx="653222" cy="359845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65956" y="4274655"/>
              <a:ext cx="1014675" cy="53243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users table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75328" y="1835788"/>
            <a:ext cx="2404627" cy="2888272"/>
            <a:chOff x="5081161" y="1897364"/>
            <a:chExt cx="2404627" cy="2888272"/>
          </a:xfrm>
        </p:grpSpPr>
        <p:sp>
          <p:nvSpPr>
            <p:cNvPr id="59" name="TextBox 58"/>
            <p:cNvSpPr txBox="1"/>
            <p:nvPr/>
          </p:nvSpPr>
          <p:spPr>
            <a:xfrm>
              <a:off x="5606959" y="1897364"/>
              <a:ext cx="1418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Physical Plan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5570675" y="2979067"/>
              <a:ext cx="696673" cy="362562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777163" y="2410960"/>
              <a:ext cx="1014675" cy="53146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join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1161" y="3341629"/>
              <a:ext cx="1014675" cy="531460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scan</a:t>
              </a:r>
            </a:p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(events)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6307452" y="2979067"/>
              <a:ext cx="703280" cy="362562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6471113" y="3341629"/>
              <a:ext cx="1014675" cy="531460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filter</a:t>
              </a:r>
            </a:p>
          </p:txBody>
        </p:sp>
        <p:cxnSp>
          <p:nvCxnSpPr>
            <p:cNvPr id="65" name="Straight Connector 64"/>
            <p:cNvCxnSpPr>
              <a:stCxn id="66" idx="0"/>
              <a:endCxn id="64" idx="2"/>
            </p:cNvCxnSpPr>
            <p:nvPr/>
          </p:nvCxnSpPr>
          <p:spPr>
            <a:xfrm flipV="1">
              <a:off x="6978451" y="3873089"/>
              <a:ext cx="0" cy="381087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6471113" y="4254176"/>
              <a:ext cx="1014675" cy="53146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scan</a:t>
              </a:r>
            </a:p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(users)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44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3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Catalyst Transformation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3585861" cy="33944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filters on top of projections.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that the filter can be evaluated without the result of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so, switch the operators.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89988" y="3724275"/>
            <a:ext cx="354012" cy="192088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24" y="1200151"/>
            <a:ext cx="1416024" cy="32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476" y="1200151"/>
            <a:ext cx="1963731" cy="3219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73096" y="2236336"/>
            <a:ext cx="1207914" cy="1449585"/>
          </a:xfrm>
          <a:prstGeom prst="rect">
            <a:avLst/>
          </a:prstGeom>
          <a:noFill/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5121" y="2612445"/>
            <a:ext cx="563630" cy="161805"/>
          </a:xfrm>
          <a:prstGeom prst="rect">
            <a:avLst/>
          </a:prstGeom>
          <a:noFill/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218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 Features</a:t>
            </a:r>
            <a:br>
              <a:rPr lang="en-US" dirty="0"/>
            </a:br>
            <a:r>
              <a:rPr lang="en-US" sz="2200" dirty="0"/>
              <a:t>Schema Inference for </a:t>
            </a:r>
            <a:r>
              <a:rPr lang="en-US" sz="2200" dirty="0" err="1"/>
              <a:t>Semistructured</a:t>
            </a:r>
            <a:r>
              <a:rPr lang="en-US" sz="2200" dirty="0"/>
              <a:t> Data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5" y="862104"/>
            <a:ext cx="4171457" cy="37325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JSON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Automatically infers schema from a set of records, in one pass or sample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tree of STRUCT types, each of which may contain atoms, arrays, or other STRUCTs.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Find the most appropriate type for a field based on all data observed in that column. Determine array element types in the same way.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Merge schemata of single records in one </a:t>
            </a:r>
            <a:r>
              <a:rPr lang="en-US" i="1" dirty="0"/>
              <a:t>reduce</a:t>
            </a:r>
            <a:r>
              <a:rPr lang="en-US" dirty="0"/>
              <a:t> operation.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Same trick for Python typing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7833" b="33271"/>
          <a:stretch/>
        </p:blipFill>
        <p:spPr>
          <a:xfrm>
            <a:off x="4721623" y="862104"/>
            <a:ext cx="4040770" cy="3017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82766"/>
          <a:stretch/>
        </p:blipFill>
        <p:spPr>
          <a:xfrm>
            <a:off x="4215491" y="4084482"/>
            <a:ext cx="4803934" cy="6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22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MLlib</a:t>
            </a:r>
            <a:r>
              <a:rPr lang="en-US" dirty="0"/>
              <a:t> Pipelines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0" y="1163677"/>
            <a:ext cx="7008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"text"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"words”)</a:t>
            </a: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"features”)</a:t>
            </a: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LogisticRegression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maxIter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regParam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0.01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pipeline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Pipeline(stages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])</a:t>
            </a:r>
          </a:p>
          <a:p>
            <a:endParaRPr lang="en-US" sz="1200" dirty="0">
              <a:solidFill>
                <a:srgbClr val="333333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sqlCtx.load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"/path/to/data"</a:t>
            </a:r>
            <a:r>
              <a:rPr lang="en-US" sz="1200" dirty="0"/>
              <a:t>)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model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pipeline.fit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/>
              <a:t> 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6" name="Can 5"/>
          <p:cNvSpPr/>
          <p:nvPr/>
        </p:nvSpPr>
        <p:spPr>
          <a:xfrm>
            <a:off x="1094565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ds0</a:t>
            </a:r>
          </a:p>
        </p:txBody>
      </p:sp>
      <p:sp>
        <p:nvSpPr>
          <p:cNvPr id="10" name="Can 9"/>
          <p:cNvSpPr/>
          <p:nvPr/>
        </p:nvSpPr>
        <p:spPr>
          <a:xfrm>
            <a:off x="329331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ds1</a:t>
            </a:r>
          </a:p>
        </p:txBody>
      </p:sp>
      <p:sp>
        <p:nvSpPr>
          <p:cNvPr id="11" name="Can 10"/>
          <p:cNvSpPr/>
          <p:nvPr/>
        </p:nvSpPr>
        <p:spPr>
          <a:xfrm>
            <a:off x="533400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ds2</a:t>
            </a:r>
          </a:p>
        </p:txBody>
      </p:sp>
      <p:sp>
        <p:nvSpPr>
          <p:cNvPr id="12" name="Can 11"/>
          <p:cNvSpPr/>
          <p:nvPr/>
        </p:nvSpPr>
        <p:spPr>
          <a:xfrm>
            <a:off x="760329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0243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tokenizer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48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hashingTF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lr.model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2589465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3134" y="3233356"/>
            <a:ext cx="5556376" cy="1353497"/>
          </a:xfrm>
          <a:prstGeom prst="rect">
            <a:avLst/>
          </a:prstGeom>
          <a:noFill/>
          <a:ln w="28575" cmpd="sng">
            <a:solidFill>
              <a:schemeClr val="tx2">
                <a:lumMod val="75000"/>
                <a:lumOff val="25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endParaRPr lang="en-US" sz="1600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>
            <a:stCxn id="6" idx="4"/>
            <a:endCxn id="13" idx="1"/>
          </p:cNvCxnSpPr>
          <p:nvPr/>
        </p:nvCxnSpPr>
        <p:spPr>
          <a:xfrm>
            <a:off x="1671091" y="3901750"/>
            <a:ext cx="309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2"/>
          </p:cNvCxnSpPr>
          <p:nvPr/>
        </p:nvCxnSpPr>
        <p:spPr>
          <a:xfrm>
            <a:off x="2991253" y="3901750"/>
            <a:ext cx="302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3869836" y="3901749"/>
            <a:ext cx="24496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2"/>
          </p:cNvCxnSpPr>
          <p:nvPr/>
        </p:nvCxnSpPr>
        <p:spPr>
          <a:xfrm flipV="1">
            <a:off x="5125810" y="3901750"/>
            <a:ext cx="208190" cy="6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5" idx="1"/>
          </p:cNvCxnSpPr>
          <p:nvPr/>
        </p:nvCxnSpPr>
        <p:spPr>
          <a:xfrm>
            <a:off x="5910526" y="3901750"/>
            <a:ext cx="3378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2" idx="2"/>
          </p:cNvCxnSpPr>
          <p:nvPr/>
        </p:nvCxnSpPr>
        <p:spPr>
          <a:xfrm>
            <a:off x="7259410" y="3901750"/>
            <a:ext cx="3438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5" idx="0"/>
          </p:cNvCxnSpPr>
          <p:nvPr/>
        </p:nvCxnSpPr>
        <p:spPr>
          <a:xfrm>
            <a:off x="6116410" y="2827581"/>
            <a:ext cx="637495" cy="8360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38800" y="3065696"/>
            <a:ext cx="0" cy="4966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2747" y="4254011"/>
            <a:ext cx="1561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Pipeline Model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8017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36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888"/>
          <a:stretch/>
        </p:blipFill>
        <p:spPr>
          <a:xfrm>
            <a:off x="0" y="1165005"/>
            <a:ext cx="4684152" cy="2761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112"/>
          <a:stretch/>
        </p:blipFill>
        <p:spPr>
          <a:xfrm>
            <a:off x="4684152" y="1205780"/>
            <a:ext cx="4459848" cy="27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01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860591"/>
          </a:xfrm>
        </p:spPr>
        <p:txBody>
          <a:bodyPr/>
          <a:lstStyle/>
          <a:p>
            <a:pPr algn="ctr"/>
            <a:r>
              <a:rPr lang="en-US" dirty="0"/>
              <a:t>Recognize range joins and use interval trees.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" y="1891592"/>
            <a:ext cx="3420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SELECT</a:t>
            </a:r>
            <a:r>
              <a:rPr lang="en-US" dirty="0">
                <a:latin typeface="Consolas"/>
                <a:cs typeface="Consolas"/>
              </a:rPr>
              <a:t> * FROM a JOIN b</a:t>
            </a:r>
          </a:p>
          <a:p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WHERE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a.end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b.end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b.start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a.end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8" name="Picture 7" descr="Genom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4" r="34173"/>
          <a:stretch/>
        </p:blipFill>
        <p:spPr>
          <a:xfrm>
            <a:off x="4707706" y="1630446"/>
            <a:ext cx="1247795" cy="21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23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Write Less Code: Compute an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781628"/>
            <a:ext cx="3556000" cy="2947266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one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output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endParaRPr lang="en-US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proctected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map(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LongWritable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key,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Text value,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Context context) 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[] fields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split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output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Integer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parseInt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(fields[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(one, output)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one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average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A71D5D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protected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reduce(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key,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Iterable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&lt;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Context context) 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count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values) 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get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count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++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average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 count)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(key, average)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  <a:endParaRPr lang="en-US" sz="4000" dirty="0">
              <a:effectLst/>
              <a:latin typeface="Consolas"/>
              <a:ea typeface="ＭＳ 明朝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684" y="1781628"/>
            <a:ext cx="3773793" cy="2812995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8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[x.[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49" y="1063229"/>
            <a:ext cx="2042358" cy="727862"/>
          </a:xfrm>
          <a:prstGeom prst="rect">
            <a:avLst/>
          </a:prstGeom>
        </p:spPr>
      </p:pic>
      <p:pic>
        <p:nvPicPr>
          <p:cNvPr id="9" name="Picture 8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67" y="1016126"/>
            <a:ext cx="1261588" cy="6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Less Code: Compute an Average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1756592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RDDs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14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[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]), 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36517" y="2980588"/>
            <a:ext cx="29320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DataFrames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 err="1">
                <a:solidFill>
                  <a:srgbClr val="333333"/>
                </a:solidFill>
                <a:latin typeface="Consolas"/>
                <a:cs typeface="Consolas"/>
              </a:rPr>
              <a:t>sqlCtx.table</a:t>
            </a:r>
            <a:r>
              <a:rPr lang="en-US" sz="13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"people"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</a:t>
            </a:r>
            <a:r>
              <a:rPr lang="en-US" sz="1300" dirty="0" err="1">
                <a:latin typeface="Consolas"/>
                <a:cs typeface="Consolas"/>
              </a:rPr>
              <a:t>groupBy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"name"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</a:t>
            </a:r>
            <a:r>
              <a:rPr lang="en-US" sz="1300" dirty="0" err="1">
                <a:latin typeface="Consolas"/>
                <a:cs typeface="Consolas"/>
              </a:rPr>
              <a:t>agg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"name"</a:t>
            </a:r>
            <a:r>
              <a:rPr lang="en-US" sz="12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 </a:t>
            </a:r>
            <a:r>
              <a:rPr lang="en-US" sz="1300" dirty="0" err="1">
                <a:latin typeface="Consolas"/>
                <a:cs typeface="Consolas"/>
              </a:rPr>
              <a:t>avg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"age"</a:t>
            </a:r>
            <a:r>
              <a:rPr lang="en-US" sz="1300" dirty="0">
                <a:latin typeface="Consolas"/>
                <a:cs typeface="Consolas"/>
              </a:rPr>
              <a:t>))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.collect() </a:t>
            </a:r>
            <a:endParaRPr lang="en-US" sz="13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317" y="3042036"/>
            <a:ext cx="293204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SQL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SELECT</a:t>
            </a:r>
            <a:r>
              <a:rPr lang="en-US" sz="1300" dirty="0">
                <a:latin typeface="Consolas"/>
                <a:cs typeface="Consolas"/>
              </a:rPr>
              <a:t> name, </a:t>
            </a:r>
            <a:r>
              <a:rPr lang="en-US" sz="1300" dirty="0" err="1">
                <a:latin typeface="Consolas"/>
                <a:cs typeface="Consolas"/>
              </a:rPr>
              <a:t>avg</a:t>
            </a:r>
            <a:r>
              <a:rPr lang="en-US" sz="1300" dirty="0">
                <a:latin typeface="Consolas"/>
                <a:cs typeface="Consolas"/>
              </a:rPr>
              <a:t>(age)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FROM</a:t>
            </a:r>
            <a:r>
              <a:rPr lang="en-US" sz="1300" dirty="0">
                <a:latin typeface="Consolas"/>
                <a:cs typeface="Consolas"/>
              </a:rPr>
              <a:t> people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GROUP</a:t>
            </a:r>
            <a:r>
              <a:rPr lang="en-US" sz="1300" dirty="0">
                <a:latin typeface="Consolas"/>
                <a:cs typeface="Consolas"/>
              </a:rPr>
              <a:t> BY 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1171" y="3040730"/>
            <a:ext cx="376107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Pig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P = load '/people' as (name, name);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 = group P by name;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R = 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foreach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 G generate … AVG(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G.age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);</a:t>
            </a:r>
            <a:endParaRPr lang="en-US" sz="1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268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12414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DataFrame Tutorials </a:t>
            </a:r>
          </a:p>
          <a:p>
            <a:pPr marL="0" indent="0">
              <a:buNone/>
            </a:pPr>
            <a:r>
              <a:rPr lang="en-US" sz="4000" dirty="0"/>
              <a:t>and Examples (URL)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7651" y="1952208"/>
            <a:ext cx="71724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Spark DataFrame Tutorials 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5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06" y="1156710"/>
            <a:ext cx="7628029" cy="91316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Spark’s Data Source API allows optimizations like column pruning and filter pushdown into custom data sources.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1386" y="2649138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{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JSON</a:t>
            </a:r>
            <a:r>
              <a:rPr lang="en-US" sz="1600" b="1" dirty="0">
                <a:latin typeface="Arial"/>
                <a:cs typeface="Arial"/>
              </a:rPr>
              <a:t> 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66321" y="2398288"/>
            <a:ext cx="0" cy="2202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707" y="2068038"/>
            <a:ext cx="937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 Light"/>
                <a:cs typeface="Source Sans Pro Light"/>
              </a:rPr>
              <a:t>Built-In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4990" y="2068038"/>
            <a:ext cx="102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 Light"/>
                <a:cs typeface="Source Sans Pro Light"/>
              </a:rPr>
              <a:t>External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60" y="2662136"/>
            <a:ext cx="1184822" cy="31511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803802" y="2610042"/>
            <a:ext cx="1191465" cy="398480"/>
            <a:chOff x="2757018" y="1874965"/>
            <a:chExt cx="1191465" cy="3984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7018" y="1874965"/>
              <a:ext cx="531306" cy="39848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205171" y="1912212"/>
              <a:ext cx="743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/>
                  <a:cs typeface="Arial"/>
                </a:rPr>
                <a:t>JDBC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218" y="3081495"/>
            <a:ext cx="770967" cy="8570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396" y="3268800"/>
            <a:ext cx="779861" cy="527553"/>
          </a:xfrm>
          <a:prstGeom prst="rect">
            <a:avLst/>
          </a:prstGeom>
        </p:spPr>
      </p:pic>
      <p:pic>
        <p:nvPicPr>
          <p:cNvPr id="16" name="Picture 15" descr="Screen Shot 2015-02-16 at 3.12.4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77" y="4132859"/>
            <a:ext cx="726708" cy="4390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56" y="3173099"/>
            <a:ext cx="660260" cy="6602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86" y="4009498"/>
            <a:ext cx="871419" cy="4873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2608" y="4210231"/>
            <a:ext cx="1005791" cy="2520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9657" y="2727174"/>
            <a:ext cx="1129805" cy="3511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0344" y="2689266"/>
            <a:ext cx="479137" cy="479137"/>
          </a:xfrm>
          <a:prstGeom prst="rect">
            <a:avLst/>
          </a:prstGeom>
        </p:spPr>
      </p:pic>
      <p:pic>
        <p:nvPicPr>
          <p:cNvPr id="22" name="Picture 21" descr="Screen Shot 2015-02-16 at 3.16.07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57" y="3900680"/>
            <a:ext cx="1138629" cy="560556"/>
          </a:xfrm>
          <a:prstGeom prst="rect">
            <a:avLst/>
          </a:prstGeom>
        </p:spPr>
      </p:pic>
      <p:pic>
        <p:nvPicPr>
          <p:cNvPr id="23" name="Picture 22" descr="Screen Shot 2015-02-16 at 3.16.55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72" y="3436890"/>
            <a:ext cx="1339850" cy="3238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1387" y="3287754"/>
            <a:ext cx="619232" cy="6192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9657" y="3474798"/>
            <a:ext cx="1033258" cy="2554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32095" y="2763218"/>
            <a:ext cx="935976" cy="3151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323989" y="4091904"/>
            <a:ext cx="13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/>
                <a:cs typeface="Source Sans Pro Light"/>
              </a:rPr>
              <a:t>and more…</a:t>
            </a:r>
          </a:p>
        </p:txBody>
      </p:sp>
      <p:pic>
        <p:nvPicPr>
          <p:cNvPr id="4" name="Picture 3" descr="imgres-3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6" r="11621"/>
          <a:stretch/>
        </p:blipFill>
        <p:spPr>
          <a:xfrm>
            <a:off x="6324072" y="3868444"/>
            <a:ext cx="1051842" cy="9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84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Seamlessly Integrated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1287320"/>
          </a:xfrm>
        </p:spPr>
        <p:txBody>
          <a:bodyPr/>
          <a:lstStyle/>
          <a:p>
            <a:pPr algn="ctr"/>
            <a:r>
              <a:rPr lang="en-US" dirty="0"/>
              <a:t>Embedding in a full programming language makes UDFs trivial and allows composition using functions.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681538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005" y="2509370"/>
            <a:ext cx="66765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zipToCity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udf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city: 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&lt;custom logic here&gt;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US" dirty="0">
              <a:solidFill>
                <a:srgbClr val="A71D5D"/>
              </a:solidFill>
              <a:latin typeface="Consolas"/>
            </a:endParaRPr>
          </a:p>
          <a:p>
            <a:r>
              <a:rPr lang="en-US" dirty="0" err="1">
                <a:solidFill>
                  <a:srgbClr val="A71D5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DA3"/>
                </a:solidFill>
                <a:latin typeface="Consolas"/>
              </a:rPr>
              <a:t>add_demographics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(events):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  u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sqlCtx.table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"users")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  events \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    .join(u,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events.user_id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u.user_id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) \     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    .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withColumn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"city",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zipToCity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df.zip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))</a:t>
            </a:r>
            <a:endParaRPr lang="en-US" dirty="0">
              <a:solidFill>
                <a:srgbClr val="969896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1234" y="3194434"/>
            <a:ext cx="157908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/>
                <a:cs typeface="Source Sans Pro"/>
              </a:rPr>
              <a:t>Takes and returns a DataFrame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6834678" y="3063516"/>
            <a:ext cx="384898" cy="1477179"/>
          </a:xfrm>
          <a:prstGeom prst="rightBrace">
            <a:avLst>
              <a:gd name="adj1" fmla="val 45748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26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MLlib</a:t>
            </a:r>
            <a:r>
              <a:rPr lang="en-US" dirty="0"/>
              <a:t> Pipelines use DataFrames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0" y="1163677"/>
            <a:ext cx="7008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"text"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"words”)</a:t>
            </a: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"features”)</a:t>
            </a: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LogisticRegression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maxIter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regParam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0.01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pipeline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Pipeline(stages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])</a:t>
            </a:r>
          </a:p>
          <a:p>
            <a:endParaRPr lang="en-US" sz="1200" dirty="0">
              <a:solidFill>
                <a:srgbClr val="333333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sqlCtx.load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"/path/to/data"</a:t>
            </a:r>
            <a:r>
              <a:rPr lang="en-US" sz="1200" dirty="0"/>
              <a:t>)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model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pipeline.fit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/>
              <a:t> 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6" name="Can 5"/>
          <p:cNvSpPr/>
          <p:nvPr/>
        </p:nvSpPr>
        <p:spPr>
          <a:xfrm>
            <a:off x="1094565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ds0</a:t>
            </a:r>
          </a:p>
        </p:txBody>
      </p:sp>
      <p:sp>
        <p:nvSpPr>
          <p:cNvPr id="10" name="Can 9"/>
          <p:cNvSpPr/>
          <p:nvPr/>
        </p:nvSpPr>
        <p:spPr>
          <a:xfrm>
            <a:off x="329331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ds1</a:t>
            </a:r>
          </a:p>
        </p:txBody>
      </p:sp>
      <p:sp>
        <p:nvSpPr>
          <p:cNvPr id="11" name="Can 10"/>
          <p:cNvSpPr/>
          <p:nvPr/>
        </p:nvSpPr>
        <p:spPr>
          <a:xfrm>
            <a:off x="533400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ds2</a:t>
            </a:r>
          </a:p>
        </p:txBody>
      </p:sp>
      <p:sp>
        <p:nvSpPr>
          <p:cNvPr id="12" name="Can 11"/>
          <p:cNvSpPr/>
          <p:nvPr/>
        </p:nvSpPr>
        <p:spPr>
          <a:xfrm>
            <a:off x="760329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0243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tokenizer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48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hashingTF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lr.model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2589465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3134" y="3233356"/>
            <a:ext cx="5556376" cy="1353497"/>
          </a:xfrm>
          <a:prstGeom prst="rect">
            <a:avLst/>
          </a:prstGeom>
          <a:noFill/>
          <a:ln w="28575" cmpd="sng">
            <a:solidFill>
              <a:schemeClr val="tx2">
                <a:lumMod val="75000"/>
                <a:lumOff val="25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endParaRPr lang="en-US" sz="1600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>
            <a:stCxn id="6" idx="4"/>
            <a:endCxn id="13" idx="1"/>
          </p:cNvCxnSpPr>
          <p:nvPr/>
        </p:nvCxnSpPr>
        <p:spPr>
          <a:xfrm>
            <a:off x="1671091" y="3901750"/>
            <a:ext cx="309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2"/>
          </p:cNvCxnSpPr>
          <p:nvPr/>
        </p:nvCxnSpPr>
        <p:spPr>
          <a:xfrm>
            <a:off x="2991253" y="3901750"/>
            <a:ext cx="302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3869836" y="3901749"/>
            <a:ext cx="24496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2"/>
          </p:cNvCxnSpPr>
          <p:nvPr/>
        </p:nvCxnSpPr>
        <p:spPr>
          <a:xfrm flipV="1">
            <a:off x="5125810" y="3901750"/>
            <a:ext cx="208190" cy="6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5" idx="1"/>
          </p:cNvCxnSpPr>
          <p:nvPr/>
        </p:nvCxnSpPr>
        <p:spPr>
          <a:xfrm>
            <a:off x="5910526" y="3901750"/>
            <a:ext cx="3378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2" idx="2"/>
          </p:cNvCxnSpPr>
          <p:nvPr/>
        </p:nvCxnSpPr>
        <p:spPr>
          <a:xfrm>
            <a:off x="7259410" y="3901750"/>
            <a:ext cx="3438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5" idx="0"/>
          </p:cNvCxnSpPr>
          <p:nvPr/>
        </p:nvCxnSpPr>
        <p:spPr>
          <a:xfrm>
            <a:off x="6116410" y="2827581"/>
            <a:ext cx="637495" cy="8360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38800" y="3065696"/>
            <a:ext cx="0" cy="4966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2747" y="4254011"/>
            <a:ext cx="1561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Pipeline Model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826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5127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Spark DataFrame?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25D3E-DDE0-35B7-5EAC-98BC52F4C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5574" y="786581"/>
            <a:ext cx="6961239" cy="3755922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DataFrames are the distributed collections of data, organized into rows and named columns. </a:t>
            </a:r>
          </a:p>
          <a:p>
            <a:r>
              <a:rPr lang="en-US" sz="1900" dirty="0"/>
              <a:t>DataFrames allow the processing of huge amounts of data (billions of rows)</a:t>
            </a:r>
          </a:p>
          <a:p>
            <a:r>
              <a:rPr lang="en-US" sz="1900" dirty="0"/>
              <a:t>Each column in a DataFrame has a name and an associated type. </a:t>
            </a:r>
          </a:p>
          <a:p>
            <a:r>
              <a:rPr lang="en-US" sz="1900" dirty="0"/>
              <a:t>DataFrames are similar to traditional database tables, which are structured and concise.</a:t>
            </a:r>
          </a:p>
          <a:p>
            <a:r>
              <a:rPr lang="en-US" sz="1900" dirty="0"/>
              <a:t>We can say that DataFrames are relational databases with better optimization techniques.</a:t>
            </a:r>
          </a:p>
          <a:p>
            <a:r>
              <a:rPr lang="en-US" sz="1900" dirty="0"/>
              <a:t>Spark DataFrames can be created from many data sources:</a:t>
            </a:r>
          </a:p>
          <a:p>
            <a:pPr lvl="1"/>
            <a:r>
              <a:rPr lang="en-US" sz="1700" dirty="0"/>
              <a:t>Hive tables, log tables,  external databases, or the existing </a:t>
            </a:r>
            <a:r>
              <a:rPr lang="en-US" sz="1700" b="1" dirty="0">
                <a:hlinkClick r:id="rId3"/>
              </a:rPr>
              <a:t>RDDs</a:t>
            </a:r>
            <a:r>
              <a:rPr lang="en-US" sz="170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617934"/>
          </a:xfrm>
        </p:spPr>
        <p:txBody>
          <a:bodyPr/>
          <a:lstStyle/>
          <a:p>
            <a:r>
              <a:rPr lang="en-US" dirty="0"/>
              <a:t>Spark DataFrame: Example</a:t>
            </a:r>
          </a:p>
        </p:txBody>
      </p:sp>
      <p:pic>
        <p:nvPicPr>
          <p:cNvPr id="15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7E42C557-9257-41C3-7745-14F4EC96E6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6748" y="891776"/>
            <a:ext cx="7737411" cy="405384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</a:t>
            </a:r>
            <a:r>
              <a:rPr lang="en-US" sz="2000" b="1" dirty="0"/>
              <a:t>PARTITIONED</a:t>
            </a:r>
            <a:r>
              <a:rPr lang="en-US" sz="2000" dirty="0"/>
              <a:t> and </a:t>
            </a:r>
            <a:r>
              <a:rPr lang="en-US" sz="2000" b="1" dirty="0"/>
              <a:t>Distributed</a:t>
            </a:r>
            <a:r>
              <a:rPr lang="en-US" sz="2000" dirty="0"/>
              <a:t>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4302276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  <a:r>
              <a:rPr lang="en-US" sz="20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  <a:r>
              <a:rPr lang="en-US" sz="20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  <a:r>
              <a:rPr lang="en-US" sz="20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PARTITIONED:</a:t>
            </a:r>
          </a:p>
          <a:p>
            <a:pPr lvl="1"/>
            <a:r>
              <a:rPr lang="en-US" sz="1800" dirty="0"/>
              <a:t>Number of rows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</a:t>
            </a:r>
          </a:p>
          <a:p>
            <a:pPr lvl="1"/>
            <a:r>
              <a:rPr lang="en-US" sz="1800" dirty="0"/>
              <a:t>Number of Partitions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                  </a:t>
            </a:r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pPr lvl="1"/>
            <a:r>
              <a:rPr lang="en-US" sz="1800" dirty="0"/>
              <a:t>Number of rows per partition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40,000,000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pPr lvl="1"/>
            <a:r>
              <a:rPr lang="en-US" sz="1800" dirty="0"/>
              <a:t>Any Transformation of this DataFrame can be parallelized by up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executors/processes</a:t>
            </a:r>
          </a:p>
          <a:p>
            <a:pPr lvl="1"/>
            <a:r>
              <a:rPr lang="en-US" sz="1800" dirty="0"/>
              <a:t>Can register your DataFrame as a table and then fire SQL queries on the table/DataFrame.                  </a:t>
            </a:r>
            <a:r>
              <a:rPr lang="en-US" sz="1800" b="1" dirty="0">
                <a:highlight>
                  <a:srgbClr val="00FF00"/>
                </a:highlight>
              </a:rPr>
              <a:t>Simple Transformations 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3DE4A-85C5-1782-E7B6-4A6346FBE758}"/>
              </a:ext>
            </a:extLst>
          </p:cNvPr>
          <p:cNvCxnSpPr>
            <a:cxnSpLocks/>
          </p:cNvCxnSpPr>
          <p:nvPr/>
        </p:nvCxnSpPr>
        <p:spPr>
          <a:xfrm>
            <a:off x="4355690" y="28808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322EC4-8385-7238-3CA0-24D60D7C4505}"/>
              </a:ext>
            </a:extLst>
          </p:cNvPr>
          <p:cNvCxnSpPr>
            <a:cxnSpLocks/>
          </p:cNvCxnSpPr>
          <p:nvPr/>
        </p:nvCxnSpPr>
        <p:spPr>
          <a:xfrm>
            <a:off x="5186516" y="18140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76EA-0CD7-2EA5-59D2-FAE36BDE2AFF}"/>
              </a:ext>
            </a:extLst>
          </p:cNvPr>
          <p:cNvCxnSpPr>
            <a:cxnSpLocks/>
          </p:cNvCxnSpPr>
          <p:nvPr/>
        </p:nvCxnSpPr>
        <p:spPr>
          <a:xfrm>
            <a:off x="5014451" y="138634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EE4E4-E960-0213-D043-7D857A6DFD89}"/>
              </a:ext>
            </a:extLst>
          </p:cNvPr>
          <p:cNvCxnSpPr>
            <a:cxnSpLocks/>
          </p:cNvCxnSpPr>
          <p:nvPr/>
        </p:nvCxnSpPr>
        <p:spPr>
          <a:xfrm>
            <a:off x="6253316" y="1002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711285-BD19-8AFB-FBEA-AC8779B63B60}"/>
              </a:ext>
            </a:extLst>
          </p:cNvPr>
          <p:cNvCxnSpPr>
            <a:cxnSpLocks/>
          </p:cNvCxnSpPr>
          <p:nvPr/>
        </p:nvCxnSpPr>
        <p:spPr>
          <a:xfrm>
            <a:off x="3018503" y="47096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7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F72BB6FB-8EF7-DE73-27E4-64FA101EC5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219200" y="471947"/>
            <a:ext cx="6636774" cy="4445411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D61EE10-1C63-94E3-FCF7-A8CCC6DB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26142"/>
            <a:ext cx="7886700" cy="10418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51574"/>
      </p:ext>
    </p:extLst>
  </p:cSld>
  <p:clrMapOvr>
    <a:masterClrMapping/>
  </p:clrMapOvr>
</p:sld>
</file>

<file path=ppt/theme/theme1.xml><?xml version="1.0" encoding="utf-8"?>
<a:theme xmlns:a="http://schemas.openxmlformats.org/drawingml/2006/main" name="Databricks_Presentation">
  <a:themeElements>
    <a:clrScheme name="Custom 1">
      <a:dk1>
        <a:srgbClr val="444444"/>
      </a:dk1>
      <a:lt1>
        <a:sysClr val="window" lastClr="FFFFFF"/>
      </a:lt1>
      <a:dk2>
        <a:srgbClr val="444444"/>
      </a:dk2>
      <a:lt2>
        <a:srgbClr val="F8F8F8"/>
      </a:lt2>
      <a:accent1>
        <a:srgbClr val="88BDE6"/>
      </a:accent1>
      <a:accent2>
        <a:srgbClr val="FBB258"/>
      </a:accent2>
      <a:accent3>
        <a:srgbClr val="90CD53"/>
      </a:accent3>
      <a:accent4>
        <a:srgbClr val="EBA9C9"/>
      </a:accent4>
      <a:accent5>
        <a:srgbClr val="BC99C7"/>
      </a:accent5>
      <a:accent6>
        <a:srgbClr val="EDDD46"/>
      </a:accent6>
      <a:hlink>
        <a:srgbClr val="1CB1C2"/>
      </a:hlink>
      <a:folHlink>
        <a:srgbClr val="1CB1C2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rgbClr val="444444"/>
    </a:dk1>
    <a:lt1>
      <a:sysClr val="window" lastClr="FFFFFF"/>
    </a:lt1>
    <a:dk2>
      <a:srgbClr val="444444"/>
    </a:dk2>
    <a:lt2>
      <a:srgbClr val="F8F8F8"/>
    </a:lt2>
    <a:accent1>
      <a:srgbClr val="88BDE6"/>
    </a:accent1>
    <a:accent2>
      <a:srgbClr val="FBB258"/>
    </a:accent2>
    <a:accent3>
      <a:srgbClr val="90CD53"/>
    </a:accent3>
    <a:accent4>
      <a:srgbClr val="EBA9C9"/>
    </a:accent4>
    <a:accent5>
      <a:srgbClr val="BC99C7"/>
    </a:accent5>
    <a:accent6>
      <a:srgbClr val="EDDD46"/>
    </a:accent6>
    <a:hlink>
      <a:srgbClr val="1CB1C2"/>
    </a:hlink>
    <a:folHlink>
      <a:srgbClr val="1CB1C2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18974</TotalTime>
  <Words>2454</Words>
  <Application>Microsoft Macintosh PowerPoint</Application>
  <PresentationFormat>On-screen Show (16:9)</PresentationFormat>
  <Paragraphs>422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Corbel</vt:lpstr>
      <vt:lpstr>Courier New</vt:lpstr>
      <vt:lpstr>Franklin Gothic Medium Cond</vt:lpstr>
      <vt:lpstr>Gill Sans MT</vt:lpstr>
      <vt:lpstr>Helvetica Light</vt:lpstr>
      <vt:lpstr>Helvetica Neue Light</vt:lpstr>
      <vt:lpstr>Lucida Grande</vt:lpstr>
      <vt:lpstr>Monaco</vt:lpstr>
      <vt:lpstr>News Gothic MT</vt:lpstr>
      <vt:lpstr>Newslab</vt:lpstr>
      <vt:lpstr>Newslab Light</vt:lpstr>
      <vt:lpstr>Newslab Thin</vt:lpstr>
      <vt:lpstr>Source Sans Pro</vt:lpstr>
      <vt:lpstr>Source Sans Pro Light</vt:lpstr>
      <vt:lpstr>Wingdings</vt:lpstr>
      <vt:lpstr>Databricks_Presentation</vt:lpstr>
      <vt:lpstr>scu-ppt-master</vt:lpstr>
      <vt:lpstr>Introduction  to Spark DataFrames</vt:lpstr>
      <vt:lpstr>Challenges and Solutions</vt:lpstr>
      <vt:lpstr>PowerPoint Presentation</vt:lpstr>
      <vt:lpstr>PowerPoint Presentation</vt:lpstr>
      <vt:lpstr>What is Spark DataFrame?</vt:lpstr>
      <vt:lpstr>Spark DataFrame: Example</vt:lpstr>
      <vt:lpstr>Spark DataFrame: Features</vt:lpstr>
      <vt:lpstr>Spark DataFrame: Features</vt:lpstr>
      <vt:lpstr>PowerPoint Presentation</vt:lpstr>
      <vt:lpstr>DataFrames Transformations Runs in a Cluster</vt:lpstr>
      <vt:lpstr>What is Apache Spark?</vt:lpstr>
      <vt:lpstr>Spark Model</vt:lpstr>
      <vt:lpstr>Resilient Distributed Datasets (RDDs)</vt:lpstr>
      <vt:lpstr>Resilient Distributed Datasets (RDDs): Partitioned</vt:lpstr>
      <vt:lpstr>On-Disk Sort Record: Time to sort 100TB </vt:lpstr>
      <vt:lpstr>Powerful Stack – Agile Development</vt:lpstr>
      <vt:lpstr>About</vt:lpstr>
      <vt:lpstr>About</vt:lpstr>
      <vt:lpstr>Programming Interface</vt:lpstr>
      <vt:lpstr>DataFrame</vt:lpstr>
      <vt:lpstr>DataFrame: Example</vt:lpstr>
      <vt:lpstr>DataFrame: Example</vt:lpstr>
      <vt:lpstr>DataFrame: Example</vt:lpstr>
      <vt:lpstr>:  Declarative Big Data Processing</vt:lpstr>
      <vt:lpstr>Data Model</vt:lpstr>
      <vt:lpstr>DataFrame Operations &amp; Optimizations</vt:lpstr>
      <vt:lpstr>Advantages over Relational Query Languages</vt:lpstr>
      <vt:lpstr>User-Defined Functions (UDFs)</vt:lpstr>
      <vt:lpstr>Catalyst</vt:lpstr>
      <vt:lpstr>Catalyst Rules</vt:lpstr>
      <vt:lpstr>Plan Optimization &amp; Execution</vt:lpstr>
      <vt:lpstr>PowerPoint Presentation</vt:lpstr>
      <vt:lpstr>An Example Catalyst Transformation</vt:lpstr>
      <vt:lpstr>Advanced Analytics Features Schema Inference for Semistructured Data </vt:lpstr>
      <vt:lpstr>Spark MLlib Pipelines</vt:lpstr>
      <vt:lpstr>PowerPoint Presentation</vt:lpstr>
      <vt:lpstr>Transformation: Genomics</vt:lpstr>
      <vt:lpstr>Write Less Code: Compute an Average</vt:lpstr>
      <vt:lpstr>Write Less Code: Compute an Average</vt:lpstr>
      <vt:lpstr>Extensible Input &amp; Output</vt:lpstr>
      <vt:lpstr>Seamlessly Integrated</vt:lpstr>
      <vt:lpstr>Spark MLlib Pipelines use DataFrames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232</cp:revision>
  <dcterms:created xsi:type="dcterms:W3CDTF">2015-02-13T19:56:21Z</dcterms:created>
  <dcterms:modified xsi:type="dcterms:W3CDTF">2023-05-18T01:18:03Z</dcterms:modified>
</cp:coreProperties>
</file>