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0" r:id="rId5"/>
    <p:sldId id="277" r:id="rId6"/>
    <p:sldId id="278" r:id="rId7"/>
    <p:sldId id="263" r:id="rId8"/>
    <p:sldId id="262" r:id="rId9"/>
    <p:sldId id="271" r:id="rId10"/>
    <p:sldId id="272" r:id="rId11"/>
    <p:sldId id="275" r:id="rId12"/>
    <p:sldId id="280" r:id="rId13"/>
    <p:sldId id="261" r:id="rId14"/>
    <p:sldId id="281" r:id="rId15"/>
    <p:sldId id="279" r:id="rId16"/>
    <p:sldId id="282" r:id="rId17"/>
    <p:sldId id="273" r:id="rId18"/>
    <p:sldId id="265" r:id="rId19"/>
    <p:sldId id="268" r:id="rId20"/>
    <p:sldId id="264" r:id="rId21"/>
    <p:sldId id="269" r:id="rId22"/>
    <p:sldId id="270" r:id="rId23"/>
    <p:sldId id="274" r:id="rId24"/>
    <p:sldId id="276" r:id="rId25"/>
    <p:sldId id="266" r:id="rId26"/>
    <p:sldId id="267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600" y="3991335"/>
            <a:ext cx="9144000" cy="1395551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5600" y="5386885"/>
            <a:ext cx="9144000" cy="556715"/>
          </a:xfrm>
        </p:spPr>
        <p:txBody>
          <a:bodyPr/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3509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620991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1081798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1081799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876801" y="3667447"/>
            <a:ext cx="6713723" cy="23472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5307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0128" y="1464895"/>
            <a:ext cx="6713723" cy="832525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60128" y="85083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0128" y="2371725"/>
            <a:ext cx="6713723" cy="31797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3839572" cy="6858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02456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633" y="1110976"/>
            <a:ext cx="5876111" cy="1363819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65632" y="533317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633" y="2512705"/>
            <a:ext cx="5876111" cy="33086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642744" y="1600200"/>
            <a:ext cx="3657600" cy="36576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67012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337" y="1078391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8224" y="267111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9675" y="1078391"/>
            <a:ext cx="3352799" cy="5000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8250866" y="1078393"/>
            <a:ext cx="3352799" cy="5000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6615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6" y="1081242"/>
            <a:ext cx="8789076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115337" y="2493845"/>
            <a:ext cx="4275325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9892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9067" y="1620992"/>
            <a:ext cx="3665612" cy="1571093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089067" y="3187150"/>
            <a:ext cx="3665939" cy="539751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305" y="447391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31305" y="2401603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31305" y="4349939"/>
            <a:ext cx="6713723" cy="1571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0268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1081242"/>
            <a:ext cx="8621925" cy="108245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542049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476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78752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56028" y="2487447"/>
            <a:ext cx="3434496" cy="37866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4113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231" y="3424738"/>
            <a:ext cx="3535680" cy="2855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11316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8194468" y="3471305"/>
            <a:ext cx="3535680" cy="2798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100650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5038" y="361423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50287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271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8231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64514" y="3587178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50356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11316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27599" y="3587177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33508" y="2273718"/>
            <a:ext cx="3657600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4468" y="2584391"/>
            <a:ext cx="3535680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610751" y="3587175"/>
            <a:ext cx="2703116" cy="224082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20957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568" y="281392"/>
            <a:ext cx="8621925" cy="1082453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63031" y="1417981"/>
            <a:ext cx="3665939" cy="539751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4605" y="2277977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9474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58862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236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1978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3651366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00125" y="2277975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993" y="2591402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574381" y="3594183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07883" y="2277978"/>
            <a:ext cx="2703116" cy="39961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292753" y="2588653"/>
            <a:ext cx="2318105" cy="560916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482141" y="3591434"/>
            <a:ext cx="1939329" cy="176855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0082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406843"/>
            <a:ext cx="9144000" cy="307049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489609"/>
            <a:ext cx="9144000" cy="623015"/>
          </a:xfrm>
        </p:spPr>
        <p:txBody>
          <a:bodyPr/>
          <a:lstStyle>
            <a:lvl1pPr marL="0" indent="0" algn="ctr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83750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8091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81353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7735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133"/>
            </a:lvl2pPr>
            <a:lvl3pPr>
              <a:defRPr sz="1867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3164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96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B50043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6741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4234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34167"/>
            <a:ext cx="5365749" cy="539751"/>
          </a:xfrm>
        </p:spPr>
        <p:txBody>
          <a:bodyPr anchor="t">
            <a:normAutofit/>
          </a:bodyPr>
          <a:lstStyle>
            <a:lvl1pPr marL="0" indent="0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11297"/>
            <a:ext cx="10515600" cy="40656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04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851" y="976617"/>
            <a:ext cx="10515600" cy="100380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8851" y="378638"/>
            <a:ext cx="5365749" cy="539751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851" y="2111297"/>
            <a:ext cx="10515600" cy="20558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4191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695" y="1081798"/>
            <a:ext cx="5365271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8584" y="542605"/>
            <a:ext cx="536574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695" y="2756452"/>
            <a:ext cx="11071829" cy="3420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90525" y="6280526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2858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9" y="1174027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7" y="634834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634834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4294496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134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1587" y="3586056"/>
            <a:ext cx="3665612" cy="157109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476" y="3046863"/>
            <a:ext cx="3665939" cy="539751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0" y="3046863"/>
            <a:ext cx="6713723" cy="27941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2563504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53899" y="6267274"/>
            <a:ext cx="440951" cy="440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19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380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72127"/>
            <a:ext cx="10515600" cy="4604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2052578" y="7253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7150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267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00000"/>
        </a:lnSpc>
        <a:spcBef>
          <a:spcPts val="100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667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685783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24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2133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67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600" y="1948070"/>
            <a:ext cx="9144000" cy="1980719"/>
          </a:xfrm>
        </p:spPr>
        <p:txBody>
          <a:bodyPr>
            <a:normAutofit/>
          </a:bodyPr>
          <a:lstStyle/>
          <a:p>
            <a:r>
              <a:rPr lang="en-US" dirty="0"/>
              <a:t>Big Data </a:t>
            </a:r>
            <a:br>
              <a:rPr lang="en-US" dirty="0"/>
            </a:br>
            <a:r>
              <a:rPr lang="en-US" dirty="0"/>
              <a:t>Modeling &amp; Analytics</a:t>
            </a:r>
            <a:br>
              <a:rPr lang="en-US" dirty="0"/>
            </a:br>
            <a:r>
              <a:rPr lang="en-US" sz="2400" dirty="0"/>
              <a:t>(course outline)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600" y="4268598"/>
            <a:ext cx="9144000" cy="959386"/>
          </a:xfrm>
        </p:spPr>
        <p:txBody>
          <a:bodyPr>
            <a:noAutofit/>
          </a:bodyPr>
          <a:lstStyle/>
          <a:p>
            <a:r>
              <a:rPr lang="en-US"/>
              <a:t>Mahmoud  </a:t>
            </a:r>
            <a:r>
              <a:rPr lang="en-US" dirty="0"/>
              <a:t>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037632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486"/>
            <a:ext cx="9144000" cy="729050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Paradigm Example-1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67678915-5579-AD05-8CBE-3D9BBEB99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508" y="1161537"/>
            <a:ext cx="7092778" cy="433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32486"/>
            <a:ext cx="9144000" cy="630195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Paradigm Example-2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06AB53C-CE79-F689-64B2-7DA6C35EC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062682"/>
            <a:ext cx="8534400" cy="4275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51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6349"/>
            <a:ext cx="9144000" cy="646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Solving a Problem with MapReduce (1)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2392"/>
            <a:ext cx="9144000" cy="4731026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Input data is partitioned by a partitioner into chunks and sent to Mappers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Assume your input is comprised of 80,000,000,000 records, which might be partitioned into 40,000 chunks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Number of partitions: 40,000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Each partition will have about 2,000,000 records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Maximum mapper parallelism can be 40,000 mappers</a:t>
            </a:r>
          </a:p>
          <a:p>
            <a:pPr marL="800089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80,000,000,000 = 40,000 x 2,000,000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mapper function, map(K, V) is executed on all partitions in parallel (as much as possible – depends on resources available).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map(K, V) generates any number of (key, value) pairs such as: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{(K1, V1), (K2, V2), …}</a:t>
            </a:r>
            <a:r>
              <a:rPr lang="en-US" dirty="0">
                <a:solidFill>
                  <a:schemeClr val="tx1"/>
                </a:solidFill>
              </a:rPr>
              <a:t>. For example, K can be a record number and V can be the actual input record </a:t>
            </a:r>
          </a:p>
        </p:txBody>
      </p:sp>
    </p:spTree>
    <p:extLst>
      <p:ext uri="{BB962C8B-B14F-4D97-AF65-F5344CB8AC3E}">
        <p14:creationId xmlns:p14="http://schemas.microsoft.com/office/powerpoint/2010/main" val="6897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6349"/>
            <a:ext cx="9144000" cy="646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Solving a Problem with MapReduce (2)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2392"/>
            <a:ext cx="9144000" cy="47310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 mappers output go to Sort &amp; Shuffle phase, which groups values by unique keys (similar to GROUP BY in SQL). Sort &amp; Shuffle  creates (key, value) pairs as: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(K_1, [v1, v2, …])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(K_2, [u1, u2, …])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…</a:t>
            </a:r>
          </a:p>
          <a:p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K_n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, [t1, t2, …])</a:t>
            </a:r>
          </a:p>
          <a:p>
            <a:r>
              <a:rPr lang="en-US" dirty="0">
                <a:solidFill>
                  <a:schemeClr val="tx1"/>
                </a:solidFill>
              </a:rPr>
              <a:t>Where 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</a:rPr>
              <a:t>{ 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K_1, K_2, … </a:t>
            </a:r>
            <a:r>
              <a:rPr lang="en-US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K_n</a:t>
            </a:r>
            <a:r>
              <a:rPr lang="en-US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} </a:t>
            </a:r>
            <a:r>
              <a:rPr lang="en-US" dirty="0">
                <a:solidFill>
                  <a:schemeClr val="tx1"/>
                </a:solidFill>
              </a:rPr>
              <a:t>are the unique keys created by all mappers</a:t>
            </a:r>
          </a:p>
        </p:txBody>
      </p:sp>
    </p:spTree>
    <p:extLst>
      <p:ext uri="{BB962C8B-B14F-4D97-AF65-F5344CB8AC3E}">
        <p14:creationId xmlns:p14="http://schemas.microsoft.com/office/powerpoint/2010/main" val="2903010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96349"/>
            <a:ext cx="9144000" cy="64604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Solving a Problem with MapReduce (3)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242392"/>
            <a:ext cx="9144000" cy="4731026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Output of Sort &amp; Shuffle goes to reducers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 reducer operates on (key, value) pairs where key is in</a:t>
            </a:r>
          </a:p>
          <a:p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{ K_1, K_2, …, </a:t>
            </a:r>
            <a:r>
              <a:rPr lang="en-US" dirty="0" err="1">
                <a:solidFill>
                  <a:schemeClr val="tx1"/>
                </a:solidFill>
                <a:latin typeface="Courier" pitchFamily="2" charset="0"/>
              </a:rPr>
              <a:t>K_n</a:t>
            </a:r>
            <a:r>
              <a:rPr lang="en-US" dirty="0">
                <a:solidFill>
                  <a:schemeClr val="tx1"/>
                </a:solidFill>
                <a:latin typeface="Courier" pitchFamily="2" charset="0"/>
              </a:rPr>
              <a:t> } </a:t>
            </a:r>
            <a:r>
              <a:rPr lang="en-US" dirty="0">
                <a:solidFill>
                  <a:schemeClr val="tx1"/>
                </a:solidFill>
              </a:rPr>
              <a:t>and value is an associated value for the key.</a:t>
            </a:r>
          </a:p>
          <a:p>
            <a:r>
              <a:rPr lang="en-US" dirty="0">
                <a:solidFill>
                  <a:schemeClr val="tx1"/>
                </a:solidFill>
              </a:rPr>
              <a:t>Therefore, the following reducers can be executed in parallel:</a:t>
            </a:r>
          </a:p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reduce(K_1, [v1, v2, …])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reduce(K_2, [u1, u2, …])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…</a:t>
            </a:r>
          </a:p>
          <a:p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reduce(</a:t>
            </a:r>
            <a:r>
              <a:rPr lang="en-US" sz="20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K_n</a:t>
            </a:r>
            <a:r>
              <a:rPr lang="en-US" sz="20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, [t1, t2, …])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Courier" pitchFamily="2" charset="0"/>
              </a:rPr>
              <a:t>Each reducer can create any number of new (key, value) pairs.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18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583"/>
            <a:ext cx="9144000" cy="6075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2. Apache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9946"/>
            <a:ext cx="9144000" cy="424347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Apache </a:t>
            </a:r>
            <a:r>
              <a:rPr lang="en-US" sz="3200" b="1" dirty="0">
                <a:solidFill>
                  <a:schemeClr val="tx1"/>
                </a:solidFill>
              </a:rPr>
              <a:t>Spark</a:t>
            </a:r>
            <a:r>
              <a:rPr lang="en-US" sz="3200" dirty="0">
                <a:solidFill>
                  <a:schemeClr val="tx1"/>
                </a:solidFill>
              </a:rPr>
              <a:t> is a multi-language (Java, Python, Scala) engine for executing data engineering, data science, and machine learning on single-node machines or clusters.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PySpark is a Python API for Spark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chemeClr val="tx1"/>
                </a:solidFill>
              </a:rPr>
              <a:t>Spark is a superset of MapReduce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</a:rPr>
              <a:t>Spark web site:  https://</a:t>
            </a:r>
            <a:r>
              <a:rPr lang="en-US" sz="3600" dirty="0" err="1">
                <a:solidFill>
                  <a:schemeClr val="tx1"/>
                </a:solidFill>
              </a:rPr>
              <a:t>spark.apache.org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802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583"/>
            <a:ext cx="9144000" cy="607583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2. Apache Spark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9946"/>
            <a:ext cx="9144000" cy="4243471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3200" dirty="0">
                <a:solidFill>
                  <a:schemeClr val="tx1"/>
                </a:solidFill>
                <a:latin typeface="Avenir Next" panose="020B0503020202020204" pitchFamily="34" charset="0"/>
              </a:rPr>
              <a:t>For Apache </a:t>
            </a:r>
            <a:r>
              <a:rPr lang="en-US" sz="3200" b="1" dirty="0">
                <a:solidFill>
                  <a:schemeClr val="tx1"/>
                </a:solidFill>
                <a:latin typeface="Avenir Next" panose="020B0503020202020204" pitchFamily="34" charset="0"/>
              </a:rPr>
              <a:t>Spark</a:t>
            </a:r>
            <a:r>
              <a:rPr lang="en-US" sz="3200" dirty="0">
                <a:solidFill>
                  <a:schemeClr val="tx1"/>
                </a:solidFill>
                <a:latin typeface="Avenir Next" panose="020B0503020202020204" pitchFamily="34" charset="0"/>
              </a:rPr>
              <a:t> , we will use </a:t>
            </a:r>
            <a:r>
              <a:rPr lang="en-US" sz="4400" dirty="0" err="1">
                <a:solidFill>
                  <a:schemeClr val="tx1"/>
                </a:solidFill>
                <a:latin typeface="Avenir Next" panose="020B0503020202020204" pitchFamily="34" charset="0"/>
              </a:rPr>
              <a:t>PySpark</a:t>
            </a:r>
            <a:r>
              <a:rPr lang="en-US" sz="4400" dirty="0">
                <a:solidFill>
                  <a:schemeClr val="tx1"/>
                </a:solidFill>
                <a:latin typeface="Avenir Next" panose="020B0503020202020204" pitchFamily="34" charset="0"/>
              </a:rPr>
              <a:t> and write </a:t>
            </a:r>
            <a:r>
              <a:rPr lang="en-US" sz="4400" b="1" dirty="0">
                <a:solidFill>
                  <a:schemeClr val="tx1"/>
                </a:solidFill>
                <a:latin typeface="Avenir Next" panose="020B0503020202020204" pitchFamily="34" charset="0"/>
              </a:rPr>
              <a:t>actual</a:t>
            </a:r>
            <a:r>
              <a:rPr lang="en-US" sz="440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Avenir Next" panose="020B0503020202020204" pitchFamily="34" charset="0"/>
              </a:rPr>
              <a:t>executable</a:t>
            </a:r>
            <a:r>
              <a:rPr lang="en-US" sz="4400" dirty="0">
                <a:solidFill>
                  <a:schemeClr val="tx1"/>
                </a:solidFill>
                <a:latin typeface="Avenir Next" panose="020B0503020202020204" pitchFamily="34" charset="0"/>
              </a:rPr>
              <a:t> </a:t>
            </a:r>
            <a:r>
              <a:rPr lang="en-US" sz="4400" b="1" dirty="0">
                <a:solidFill>
                  <a:schemeClr val="tx1"/>
                </a:solidFill>
                <a:latin typeface="Avenir Next" panose="020B0503020202020204" pitchFamily="34" charset="0"/>
              </a:rPr>
              <a:t>programs:</a:t>
            </a:r>
          </a:p>
          <a:p>
            <a:pPr algn="l"/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Avenir Next" panose="020B0503020202020204" pitchFamily="34" charset="0"/>
              </a:rPr>
              <a:t>&gt;&gt;&gt; # spark is an instance of 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Avenir Next" panose="020B0503020202020204" pitchFamily="34" charset="0"/>
              </a:rPr>
              <a:t>SparkSession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Avenir Next" panose="020B0503020202020204" pitchFamily="34" charset="0"/>
              </a:rPr>
              <a:t> object</a:t>
            </a:r>
          </a:p>
          <a:p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&gt;&gt;&gt; 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rdd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spark.sparkContext</a:t>
            </a:r>
            <a:endParaRPr lang="en-US" sz="3200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              .parallelize(range(0, 100))</a:t>
            </a:r>
          </a:p>
          <a:p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&gt;&gt;&gt; 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rdd.count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()</a:t>
            </a:r>
          </a:p>
          <a:p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100</a:t>
            </a:r>
          </a:p>
          <a:p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&gt;&gt;&gt; 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sum_of_values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 = 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rdd.reduce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(lambda x, y: 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x+y</a:t>
            </a:r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)</a:t>
            </a:r>
          </a:p>
          <a:p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&gt;&gt;&gt; </a:t>
            </a:r>
            <a:r>
              <a:rPr lang="en-US" sz="3200" dirty="0" err="1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sum_of_values</a:t>
            </a:r>
            <a:endParaRPr lang="en-US" sz="3200" dirty="0">
              <a:solidFill>
                <a:schemeClr val="tx1"/>
              </a:solidFill>
              <a:highlight>
                <a:srgbClr val="FFFF00"/>
              </a:highlight>
              <a:latin typeface="Courier" pitchFamily="2" charset="0"/>
            </a:endParaRPr>
          </a:p>
          <a:p>
            <a:r>
              <a:rPr lang="en-US" sz="3200" dirty="0">
                <a:solidFill>
                  <a:schemeClr val="tx1"/>
                </a:solidFill>
                <a:highlight>
                  <a:srgbClr val="FFFF00"/>
                </a:highlight>
                <a:latin typeface="Courier" pitchFamily="2" charset="0"/>
              </a:rPr>
              <a:t>4950</a:t>
            </a:r>
          </a:p>
        </p:txBody>
      </p:sp>
    </p:spTree>
    <p:extLst>
      <p:ext uri="{BB962C8B-B14F-4D97-AF65-F5344CB8AC3E}">
        <p14:creationId xmlns:p14="http://schemas.microsoft.com/office/powerpoint/2010/main" val="2763456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291090"/>
            <a:ext cx="10515599" cy="932688"/>
          </a:xfrm>
        </p:spPr>
        <p:txBody>
          <a:bodyPr>
            <a:normAutofit/>
          </a:bodyPr>
          <a:lstStyle/>
          <a:p>
            <a:r>
              <a:rPr lang="en-US" sz="5400" dirty="0"/>
              <a:t>Apache Spark: Components</a:t>
            </a: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212027B5-0886-D1E6-5EBB-38CF05BB9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1027" y="1322173"/>
            <a:ext cx="8622303" cy="498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403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70704"/>
            <a:ext cx="9144000" cy="605480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Spark: runs in a cluster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E5006-BB43-EFA5-0DBC-048696079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870" y="1136651"/>
            <a:ext cx="7316230" cy="458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611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29068"/>
            <a:ext cx="9144000" cy="607583"/>
          </a:xfrm>
        </p:spPr>
        <p:txBody>
          <a:bodyPr>
            <a:normAutofit fontScale="90000"/>
          </a:bodyPr>
          <a:lstStyle/>
          <a:p>
            <a:r>
              <a:rPr lang="en-US" dirty="0"/>
              <a:t>Apache Spark: Cluster Manager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5A6EA09-4F57-E43B-8CE5-84BD65000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731" y="1027871"/>
            <a:ext cx="7656167" cy="4802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59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716376"/>
          </a:xfrm>
        </p:spPr>
        <p:txBody>
          <a:bodyPr>
            <a:normAutofit fontScale="90000"/>
          </a:bodyPr>
          <a:lstStyle/>
          <a:p>
            <a:r>
              <a:rPr lang="en-US" dirty="0"/>
              <a:t>Main Course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38740"/>
            <a:ext cx="9144000" cy="4134677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1. Introduction to MapReduce Paradigm (25%)</a:t>
            </a:r>
          </a:p>
          <a:p>
            <a:pPr algn="l"/>
            <a:r>
              <a:rPr lang="en-US" sz="3600" dirty="0"/>
              <a:t>2. Spark and PySpark (60%)</a:t>
            </a:r>
          </a:p>
          <a:p>
            <a:pPr algn="l"/>
            <a:r>
              <a:rPr lang="en-US" sz="3600" dirty="0"/>
              <a:t>3. Serverless SQL Access to Big Data (15%)</a:t>
            </a:r>
            <a:endParaRPr lang="en-US" sz="1200" dirty="0"/>
          </a:p>
          <a:p>
            <a:pPr marL="800100" lvl="1" indent="-342900" algn="l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6493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84583"/>
            <a:ext cx="9144000" cy="1117212"/>
          </a:xfrm>
        </p:spPr>
        <p:txBody>
          <a:bodyPr>
            <a:noAutofit/>
          </a:bodyPr>
          <a:lstStyle/>
          <a:p>
            <a:r>
              <a:rPr lang="en-US" sz="4000" dirty="0"/>
              <a:t>Spark Data Abstractions:</a:t>
            </a:r>
            <a:br>
              <a:rPr lang="en-US" sz="4000" dirty="0"/>
            </a:br>
            <a:r>
              <a:rPr lang="en-US" sz="4000" dirty="0"/>
              <a:t>Read/Write </a:t>
            </a:r>
            <a:r>
              <a:rPr lang="en-US" sz="2800" dirty="0"/>
              <a:t>from/to </a:t>
            </a:r>
            <a:r>
              <a:rPr lang="en-US" sz="4000" dirty="0"/>
              <a:t>Many </a:t>
            </a:r>
            <a:r>
              <a:rPr lang="en-US" sz="4000" dirty="0" err="1"/>
              <a:t>DataSources</a:t>
            </a:r>
            <a:endParaRPr lang="en-US" sz="4000" dirty="0"/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AEA5789F-0CF5-4CAA-D8D7-D72084C1C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471351"/>
            <a:ext cx="6635750" cy="280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44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1660"/>
            <a:ext cx="9144000" cy="915159"/>
          </a:xfrm>
        </p:spPr>
        <p:txBody>
          <a:bodyPr/>
          <a:lstStyle/>
          <a:p>
            <a:r>
              <a:rPr lang="en-US" dirty="0"/>
              <a:t>Spark Data Abstractions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66819"/>
            <a:ext cx="9144000" cy="430659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Your data can be represented as an </a:t>
            </a:r>
            <a:r>
              <a:rPr lang="en-US" sz="3200" dirty="0"/>
              <a:t>RDD</a:t>
            </a:r>
            <a:r>
              <a:rPr lang="en-US" sz="3200" dirty="0">
                <a:solidFill>
                  <a:schemeClr val="tx1"/>
                </a:solidFill>
              </a:rPr>
              <a:t> or </a:t>
            </a:r>
            <a:r>
              <a:rPr lang="en-US" sz="3200" dirty="0" err="1">
                <a:solidFill>
                  <a:schemeClr val="tx1"/>
                </a:solidFill>
                <a:highlight>
                  <a:srgbClr val="00FF00"/>
                </a:highlight>
              </a:rPr>
              <a:t>DataFrame</a:t>
            </a:r>
            <a:endParaRPr lang="en-US" sz="3200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Resilient Distributed Datasets (RDD)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Data is represented as a data type T (integer, string, tuples, arrays, …)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Billions of data points (elements/records)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  <a:highlight>
                  <a:srgbClr val="00FF00"/>
                </a:highlight>
              </a:rPr>
              <a:t>DataFrame</a:t>
            </a:r>
            <a:endParaRPr lang="en-US" sz="3200" dirty="0"/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Data is represented as a table of rows and named columns</a:t>
            </a:r>
          </a:p>
          <a:p>
            <a:pPr marL="914389" lvl="1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Billions of rows of data</a:t>
            </a:r>
          </a:p>
        </p:txBody>
      </p:sp>
    </p:spTree>
    <p:extLst>
      <p:ext uri="{BB962C8B-B14F-4D97-AF65-F5344CB8AC3E}">
        <p14:creationId xmlns:p14="http://schemas.microsoft.com/office/powerpoint/2010/main" val="34956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772"/>
            <a:ext cx="9144000" cy="1544546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Spark Data Abstractions: RDDs</a:t>
            </a:r>
            <a:br>
              <a:rPr lang="en-US" sz="3600" dirty="0"/>
            </a:br>
            <a:r>
              <a:rPr lang="en-US" sz="3600" dirty="0"/>
              <a:t>Billions of data elements</a:t>
            </a:r>
            <a:br>
              <a:rPr lang="en-US" dirty="0"/>
            </a:br>
            <a:r>
              <a:rPr lang="en-US" b="1" dirty="0"/>
              <a:t>Each element</a:t>
            </a:r>
            <a:r>
              <a:rPr lang="en-US" dirty="0"/>
              <a:t>: </a:t>
            </a:r>
            <a:r>
              <a:rPr lang="en-US" sz="3600" dirty="0">
                <a:latin typeface="Courier" pitchFamily="2" charset="0"/>
              </a:rPr>
              <a:t>(String, (Float, Float))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6D03003-7654-F6E6-3F41-F63F0836835D}"/>
              </a:ext>
            </a:extLst>
          </p:cNvPr>
          <p:cNvSpPr/>
          <p:nvPr/>
        </p:nvSpPr>
        <p:spPr>
          <a:xfrm>
            <a:off x="3892378" y="2883839"/>
            <a:ext cx="4522573" cy="61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(gene-1, (3.0, 4.5))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4387292-774D-A2E0-8CFD-AA9655E89DC9}"/>
              </a:ext>
            </a:extLst>
          </p:cNvPr>
          <p:cNvSpPr/>
          <p:nvPr/>
        </p:nvSpPr>
        <p:spPr>
          <a:xfrm>
            <a:off x="3892378" y="3521408"/>
            <a:ext cx="4522573" cy="61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(gene-2, (1.0, 1.5))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0C70153-45FB-FDB9-BA3D-071A040BE1E9}"/>
              </a:ext>
            </a:extLst>
          </p:cNvPr>
          <p:cNvSpPr/>
          <p:nvPr/>
        </p:nvSpPr>
        <p:spPr>
          <a:xfrm>
            <a:off x="3892381" y="4129844"/>
            <a:ext cx="4522572" cy="61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(gene-1, (2.1, 1.6))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C54BA7-A88E-2D55-E068-B678EDBF8D95}"/>
              </a:ext>
            </a:extLst>
          </p:cNvPr>
          <p:cNvSpPr/>
          <p:nvPr/>
        </p:nvSpPr>
        <p:spPr>
          <a:xfrm>
            <a:off x="3892380" y="4747682"/>
            <a:ext cx="4522572" cy="61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A70693-A1D8-34A9-453A-168C09D12FEF}"/>
              </a:ext>
            </a:extLst>
          </p:cNvPr>
          <p:cNvSpPr/>
          <p:nvPr/>
        </p:nvSpPr>
        <p:spPr>
          <a:xfrm>
            <a:off x="3892379" y="5365520"/>
            <a:ext cx="4522572" cy="61783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ourier" pitchFamily="2" charset="0"/>
              </a:rPr>
              <a:t>(gene-8, (3.1, 5.1))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FCA8E-1E83-60DF-7F07-5461F30BA5AE}"/>
              </a:ext>
            </a:extLst>
          </p:cNvPr>
          <p:cNvSpPr txBox="1"/>
          <p:nvPr/>
        </p:nvSpPr>
        <p:spPr>
          <a:xfrm>
            <a:off x="2413066" y="3059668"/>
            <a:ext cx="130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Element-1: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BEB91C-B550-5236-0253-66528F8B1595}"/>
              </a:ext>
            </a:extLst>
          </p:cNvPr>
          <p:cNvSpPr txBox="1"/>
          <p:nvPr/>
        </p:nvSpPr>
        <p:spPr>
          <a:xfrm>
            <a:off x="2413067" y="3645661"/>
            <a:ext cx="130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Element-2: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D15F95-1521-1672-10E9-96080CB96D8F}"/>
              </a:ext>
            </a:extLst>
          </p:cNvPr>
          <p:cNvSpPr txBox="1"/>
          <p:nvPr/>
        </p:nvSpPr>
        <p:spPr>
          <a:xfrm>
            <a:off x="2413067" y="4254097"/>
            <a:ext cx="1300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Element-3:</a:t>
            </a:r>
          </a:p>
        </p:txBody>
      </p:sp>
    </p:spTree>
    <p:extLst>
      <p:ext uri="{BB962C8B-B14F-4D97-AF65-F5344CB8AC3E}">
        <p14:creationId xmlns:p14="http://schemas.microsoft.com/office/powerpoint/2010/main" val="3213318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65772"/>
            <a:ext cx="9144000" cy="915159"/>
          </a:xfrm>
        </p:spPr>
        <p:txBody>
          <a:bodyPr/>
          <a:lstStyle/>
          <a:p>
            <a:r>
              <a:rPr lang="en-US" dirty="0"/>
              <a:t>Spark Data Abstractions: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5" name="Picture 4" descr="A picture containing table&#10;&#10;Description automatically generated">
            <a:extLst>
              <a:ext uri="{FF2B5EF4-FFF2-40B4-BE49-F238E27FC236}">
                <a16:creationId xmlns:a16="http://schemas.microsoft.com/office/drawing/2014/main" id="{6E2B3B01-5246-5903-CF12-03E98989E1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5513" y="1480931"/>
            <a:ext cx="6446907" cy="357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7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74035"/>
            <a:ext cx="9144000" cy="1222893"/>
          </a:xfrm>
        </p:spPr>
        <p:txBody>
          <a:bodyPr>
            <a:normAutofit fontScale="90000"/>
          </a:bodyPr>
          <a:lstStyle/>
          <a:p>
            <a:r>
              <a:rPr lang="en-US" dirty="0"/>
              <a:t>3. Main Course Components</a:t>
            </a:r>
            <a:br>
              <a:rPr lang="en-US" dirty="0"/>
            </a:br>
            <a:r>
              <a:rPr lang="en-US" sz="4800" dirty="0"/>
              <a:t>Serverless SQL Access to Big Data (15%)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15209"/>
            <a:ext cx="9144000" cy="3558208"/>
          </a:xfrm>
        </p:spPr>
        <p:txBody>
          <a:bodyPr>
            <a:normAutofit/>
          </a:bodyPr>
          <a:lstStyle/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Amazon Athena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Google BigQuery</a:t>
            </a:r>
          </a:p>
          <a:p>
            <a:pPr marL="1485900" lvl="2" indent="-571500" algn="l">
              <a:buFont typeface="Arial" panose="020B0604020202020204" pitchFamily="34" charset="0"/>
              <a:buChar char="•"/>
            </a:pPr>
            <a:r>
              <a:rPr lang="en-US" sz="4000" dirty="0"/>
              <a:t>Snowflake</a:t>
            </a:r>
          </a:p>
          <a:p>
            <a:pPr lvl="1" algn="l"/>
            <a:endParaRPr lang="en-US" sz="1200" dirty="0"/>
          </a:p>
          <a:p>
            <a:pPr marL="800100" lvl="1" indent="-342900" algn="l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392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06437"/>
          </a:xfrm>
        </p:spPr>
        <p:txBody>
          <a:bodyPr>
            <a:normAutofit fontScale="90000"/>
          </a:bodyPr>
          <a:lstStyle/>
          <a:p>
            <a:r>
              <a:rPr lang="en-US" dirty="0"/>
              <a:t>Amazon Athena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28800"/>
            <a:ext cx="9144000" cy="4144617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Interactive query service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Serverless. Zero infrastructure. Zero administration.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Put your data in S3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Access your data by SQL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Pay by query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/>
              <a:t>Fast performance</a:t>
            </a:r>
          </a:p>
        </p:txBody>
      </p:sp>
    </p:spTree>
    <p:extLst>
      <p:ext uri="{BB962C8B-B14F-4D97-AF65-F5344CB8AC3E}">
        <p14:creationId xmlns:p14="http://schemas.microsoft.com/office/powerpoint/2010/main" val="336496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28093"/>
            <a:ext cx="9144000" cy="915159"/>
          </a:xfrm>
        </p:spPr>
        <p:txBody>
          <a:bodyPr/>
          <a:lstStyle/>
          <a:p>
            <a:r>
              <a:rPr lang="en-US" dirty="0"/>
              <a:t>Amazon Athena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8FA6E48-77E3-5068-7DC9-F7519FBE0C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659" y="1878226"/>
            <a:ext cx="7253417" cy="3150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80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97565"/>
            <a:ext cx="9144000" cy="750402"/>
          </a:xfrm>
        </p:spPr>
        <p:txBody>
          <a:bodyPr>
            <a:normAutofit/>
          </a:bodyPr>
          <a:lstStyle/>
          <a:p>
            <a:r>
              <a:rPr lang="en-US" dirty="0"/>
              <a:t>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037969"/>
            <a:ext cx="9144000" cy="4219832"/>
          </a:xfrm>
        </p:spPr>
        <p:txBody>
          <a:bodyPr>
            <a:normAutofit/>
          </a:bodyPr>
          <a:lstStyle/>
          <a:p>
            <a:pPr lvl="1" algn="l"/>
            <a:endParaRPr lang="en-US" sz="1200" dirty="0"/>
          </a:p>
          <a:p>
            <a:pPr marL="800100" lvl="1" indent="-342900" algn="l">
              <a:buFont typeface="+mj-lt"/>
              <a:buAutoNum type="arabicPeriod"/>
            </a:pPr>
            <a:endParaRPr lang="en-US" sz="1200" dirty="0"/>
          </a:p>
        </p:txBody>
      </p:sp>
      <p:sp>
        <p:nvSpPr>
          <p:cNvPr id="4" name="Folded Corner 3">
            <a:extLst>
              <a:ext uri="{FF2B5EF4-FFF2-40B4-BE49-F238E27FC236}">
                <a16:creationId xmlns:a16="http://schemas.microsoft.com/office/drawing/2014/main" id="{80131A01-A343-3243-8C0C-F4C051A95EC8}"/>
              </a:ext>
            </a:extLst>
          </p:cNvPr>
          <p:cNvSpPr/>
          <p:nvPr/>
        </p:nvSpPr>
        <p:spPr>
          <a:xfrm>
            <a:off x="1605171" y="3309731"/>
            <a:ext cx="1371600" cy="914400"/>
          </a:xfrm>
          <a:prstGeom prst="foldedCorner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>
                  <a:solidFill>
                    <a:schemeClr val="tx1"/>
                  </a:solidFill>
                </a:ln>
                <a:solidFill>
                  <a:srgbClr val="002060"/>
                </a:solidFill>
              </a:rPr>
              <a:t>Input</a:t>
            </a:r>
            <a:endParaRPr lang="en-US" dirty="0">
              <a:ln>
                <a:solidFill>
                  <a:schemeClr val="tx1"/>
                </a:solidFill>
              </a:ln>
              <a:solidFill>
                <a:srgbClr val="00206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9EB00-CC87-1948-B4C0-5EBF92C2A194}"/>
              </a:ext>
            </a:extLst>
          </p:cNvPr>
          <p:cNvSpPr/>
          <p:nvPr/>
        </p:nvSpPr>
        <p:spPr>
          <a:xfrm>
            <a:off x="3866323" y="2842591"/>
            <a:ext cx="4192654" cy="20673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Data Analysis</a:t>
            </a:r>
          </a:p>
          <a:p>
            <a:pPr algn="ctr"/>
            <a:r>
              <a:rPr lang="en-US" sz="2800" dirty="0">
                <a:solidFill>
                  <a:sysClr val="windowText" lastClr="000000"/>
                </a:solidFill>
              </a:rPr>
              <a:t>Transformations &amp; Actions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Mappers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Filters</a:t>
            </a:r>
          </a:p>
          <a:p>
            <a:pPr algn="ctr"/>
            <a:r>
              <a:rPr lang="en-US" sz="2800" dirty="0">
                <a:solidFill>
                  <a:srgbClr val="0070C0"/>
                </a:solidFill>
              </a:rPr>
              <a:t>Reducers</a:t>
            </a:r>
          </a:p>
        </p:txBody>
      </p:sp>
      <p:sp>
        <p:nvSpPr>
          <p:cNvPr id="6" name="Folded Corner 5">
            <a:extLst>
              <a:ext uri="{FF2B5EF4-FFF2-40B4-BE49-F238E27FC236}">
                <a16:creationId xmlns:a16="http://schemas.microsoft.com/office/drawing/2014/main" id="{FA942C44-4FF8-0948-98C7-ED21DF3F7C0C}"/>
              </a:ext>
            </a:extLst>
          </p:cNvPr>
          <p:cNvSpPr/>
          <p:nvPr/>
        </p:nvSpPr>
        <p:spPr>
          <a:xfrm>
            <a:off x="8882270" y="3177366"/>
            <a:ext cx="1404730" cy="914400"/>
          </a:xfrm>
          <a:prstGeom prst="foldedCorner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Desired </a:t>
            </a:r>
          </a:p>
          <a:p>
            <a:pPr algn="ctr"/>
            <a:r>
              <a:rPr lang="en-US" sz="2400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7DB2D79-6942-6348-B510-E1EAEC3A74C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976771" y="3766931"/>
            <a:ext cx="889552" cy="10933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AEE2C5-33D1-6B4E-8C29-074E7A60DC5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8058977" y="3634566"/>
            <a:ext cx="823293" cy="24169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4017890-C925-904A-B21E-6384DDF3BFF9}"/>
              </a:ext>
            </a:extLst>
          </p:cNvPr>
          <p:cNvSpPr/>
          <p:nvPr/>
        </p:nvSpPr>
        <p:spPr>
          <a:xfrm>
            <a:off x="2730778" y="1254883"/>
            <a:ext cx="1881808" cy="1033669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1. MapReduce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72B3A01-9C2E-DA40-8B22-023FFE73018B}"/>
              </a:ext>
            </a:extLst>
          </p:cNvPr>
          <p:cNvSpPr/>
          <p:nvPr/>
        </p:nvSpPr>
        <p:spPr>
          <a:xfrm>
            <a:off x="4826277" y="1292155"/>
            <a:ext cx="1881808" cy="103366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2.</a:t>
            </a:r>
          </a:p>
          <a:p>
            <a:pPr algn="ctr"/>
            <a:r>
              <a:rPr lang="en-US" sz="2400" dirty="0"/>
              <a:t>Spark</a:t>
            </a:r>
          </a:p>
          <a:p>
            <a:pPr algn="ctr"/>
            <a:r>
              <a:rPr lang="en-US" sz="2400" dirty="0"/>
              <a:t>PySpark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8258C1F-9AEA-F448-93BC-4C001F23E7A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3671682" y="2288552"/>
            <a:ext cx="374374" cy="551489"/>
          </a:xfrm>
          <a:prstGeom prst="line">
            <a:avLst/>
          </a:prstGeom>
          <a:ln w="15875">
            <a:solidFill>
              <a:schemeClr val="tx1">
                <a:alpha val="32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385219-E031-504C-8EC0-1185515601A3}"/>
              </a:ext>
            </a:extLst>
          </p:cNvPr>
          <p:cNvCxnSpPr>
            <a:cxnSpLocks/>
            <a:stCxn id="10" idx="2"/>
            <a:endCxn id="5" idx="0"/>
          </p:cNvCxnSpPr>
          <p:nvPr/>
        </p:nvCxnSpPr>
        <p:spPr>
          <a:xfrm>
            <a:off x="5767181" y="2325824"/>
            <a:ext cx="195469" cy="5167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931F5A5-0E52-4D3E-3C91-209CA1644140}"/>
              </a:ext>
            </a:extLst>
          </p:cNvPr>
          <p:cNvSpPr/>
          <p:nvPr/>
        </p:nvSpPr>
        <p:spPr>
          <a:xfrm>
            <a:off x="6921776" y="1306661"/>
            <a:ext cx="2002735" cy="1033669"/>
          </a:xfrm>
          <a:prstGeom prst="roundRect">
            <a:avLst/>
          </a:prstGeom>
          <a:solidFill>
            <a:srgbClr val="FFC00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002060"/>
                </a:solidFill>
              </a:rPr>
              <a:t>3.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Amazon</a:t>
            </a:r>
          </a:p>
          <a:p>
            <a:pPr algn="ctr"/>
            <a:r>
              <a:rPr lang="en-US" sz="2400" dirty="0">
                <a:solidFill>
                  <a:srgbClr val="002060"/>
                </a:solidFill>
              </a:rPr>
              <a:t>Athena (SQL)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3C9E8F-AC65-554B-EFCE-6DE2142AF8F5}"/>
              </a:ext>
            </a:extLst>
          </p:cNvPr>
          <p:cNvCxnSpPr>
            <a:cxnSpLocks/>
          </p:cNvCxnSpPr>
          <p:nvPr/>
        </p:nvCxnSpPr>
        <p:spPr>
          <a:xfrm flipH="1">
            <a:off x="6830667" y="2340330"/>
            <a:ext cx="424898" cy="5022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50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805"/>
            <a:ext cx="9144000" cy="915159"/>
          </a:xfrm>
        </p:spPr>
        <p:txBody>
          <a:bodyPr/>
          <a:lstStyle/>
          <a:p>
            <a:r>
              <a:rPr lang="en-US" dirty="0"/>
              <a:t>1. MapReduce Paradigm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9652"/>
            <a:ext cx="9144000" cy="428376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2060"/>
                </a:solidFill>
              </a:rPr>
              <a:t>MapReduce</a:t>
            </a:r>
            <a:r>
              <a:rPr lang="en-US" sz="3000" dirty="0">
                <a:solidFill>
                  <a:srgbClr val="002060"/>
                </a:solidFill>
              </a:rPr>
              <a:t> is a programming </a:t>
            </a:r>
            <a:r>
              <a:rPr lang="en-US" sz="3000" b="1" dirty="0">
                <a:solidFill>
                  <a:srgbClr val="002060"/>
                </a:solidFill>
              </a:rPr>
              <a:t>paradigm/model</a:t>
            </a:r>
            <a:r>
              <a:rPr lang="en-US" sz="3000" dirty="0">
                <a:solidFill>
                  <a:srgbClr val="002060"/>
                </a:solidFill>
              </a:rPr>
              <a:t> that enables </a:t>
            </a:r>
            <a:r>
              <a:rPr lang="en-US" sz="3000" b="1" dirty="0">
                <a:solidFill>
                  <a:srgbClr val="002060"/>
                </a:solidFill>
              </a:rPr>
              <a:t>massive scalability </a:t>
            </a:r>
            <a:r>
              <a:rPr lang="en-US" sz="3000" dirty="0">
                <a:solidFill>
                  <a:srgbClr val="002060"/>
                </a:solidFill>
              </a:rPr>
              <a:t>across hundreds or thousands of servers in a cluster.</a:t>
            </a:r>
            <a:endParaRPr lang="en-US" sz="3600" dirty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dirty="0"/>
              <a:t>MapReduce has 3 functions: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  <a:endParaRPr 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l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876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805"/>
            <a:ext cx="9144000" cy="915159"/>
          </a:xfrm>
        </p:spPr>
        <p:txBody>
          <a:bodyPr/>
          <a:lstStyle/>
          <a:p>
            <a:r>
              <a:rPr lang="en-US" dirty="0"/>
              <a:t>1. MapReduce Programs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9652"/>
            <a:ext cx="9144000" cy="428376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b="1" dirty="0">
                <a:solidFill>
                  <a:srgbClr val="002060"/>
                </a:solidFill>
              </a:rPr>
              <a:t>For MapReduce, we will NOT use any concrete implementations (such as Hadoop)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000" dirty="0">
                <a:solidFill>
                  <a:srgbClr val="002060"/>
                </a:solidFill>
              </a:rPr>
              <a:t> For MapReduce, we will focus on learning MapReduce </a:t>
            </a:r>
            <a:r>
              <a:rPr lang="en-US" sz="3000" b="1" dirty="0">
                <a:solidFill>
                  <a:srgbClr val="002060"/>
                </a:solidFill>
              </a:rPr>
              <a:t>paradigm/model</a:t>
            </a:r>
            <a:r>
              <a:rPr lang="en-US" sz="3000" dirty="0">
                <a:solidFill>
                  <a:srgbClr val="002060"/>
                </a:solidFill>
              </a:rPr>
              <a:t> that enables </a:t>
            </a:r>
            <a:r>
              <a:rPr lang="en-US" sz="3000" b="1" dirty="0">
                <a:solidFill>
                  <a:srgbClr val="002060"/>
                </a:solidFill>
              </a:rPr>
              <a:t>massive scalability </a:t>
            </a:r>
            <a:r>
              <a:rPr lang="en-US" sz="3000" dirty="0">
                <a:solidFill>
                  <a:srgbClr val="002060"/>
                </a:solidFill>
              </a:rPr>
              <a:t>across hundreds or thousands of servers in a cluster.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rgbClr val="002060"/>
                </a:solidFill>
              </a:rPr>
              <a:t>For MapReduce, we will write only </a:t>
            </a:r>
            <a:r>
              <a:rPr lang="en-US" sz="3600" b="1" dirty="0">
                <a:solidFill>
                  <a:srgbClr val="002060"/>
                </a:solidFill>
              </a:rPr>
              <a:t>pseudo-code </a:t>
            </a:r>
            <a:r>
              <a:rPr lang="en-US" sz="3600" dirty="0">
                <a:solidFill>
                  <a:srgbClr val="002060"/>
                </a:solidFill>
              </a:rPr>
              <a:t>(examples are given in </a:t>
            </a:r>
            <a:r>
              <a:rPr lang="en-US" dirty="0"/>
              <a:t>Lin, J., &amp; Dyer, C. (2010). </a:t>
            </a:r>
            <a:r>
              <a:rPr lang="en-US" i="1" dirty="0"/>
              <a:t>Data-intensive text processing with MapReduce)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82055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805"/>
            <a:ext cx="9144000" cy="915159"/>
          </a:xfrm>
        </p:spPr>
        <p:txBody>
          <a:bodyPr/>
          <a:lstStyle/>
          <a:p>
            <a:r>
              <a:rPr lang="en-US" dirty="0"/>
              <a:t>1. MapReduce Components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689652"/>
            <a:ext cx="9144000" cy="4283765"/>
          </a:xfrm>
        </p:spPr>
        <p:txBody>
          <a:bodyPr>
            <a:normAutofit/>
          </a:bodyPr>
          <a:lstStyle/>
          <a:p>
            <a:pPr algn="l"/>
            <a:r>
              <a:rPr lang="en-US" sz="3600" dirty="0"/>
              <a:t>MapReduce has 3 functions:</a:t>
            </a:r>
          </a:p>
          <a:p>
            <a:pPr marL="457200" lvl="1" algn="l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map()</a:t>
            </a:r>
          </a:p>
          <a:p>
            <a:pPr marL="1485888" lvl="2" indent="-5715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Mapper function</a:t>
            </a:r>
          </a:p>
          <a:p>
            <a:pPr marL="457200" lvl="1" algn="l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reduce()</a:t>
            </a:r>
          </a:p>
          <a:p>
            <a:pPr marL="1485888" lvl="2" indent="-571500" algn="l">
              <a:buFont typeface="Arial" panose="020B0604020202020204" pitchFamily="34" charset="0"/>
              <a:buChar char="•"/>
            </a:pP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Reducer function</a:t>
            </a:r>
          </a:p>
          <a:p>
            <a:pPr marL="457200" lvl="1" algn="l"/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</a:rPr>
              <a:t>combine()</a:t>
            </a:r>
            <a:r>
              <a:rPr lang="en-US" sz="8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pPr marL="1485888" lvl="2" indent="-571500" algn="l">
              <a:buFont typeface="Arial" panose="020B0604020202020204" pitchFamily="34" charset="0"/>
              <a:buChar char="•"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Optional combiner function</a:t>
            </a:r>
            <a:endParaRPr lang="en-US" sz="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endParaRPr lang="en-US" sz="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800100" lvl="1" indent="-342900" algn="l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9685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806"/>
            <a:ext cx="9144000" cy="830006"/>
          </a:xfrm>
        </p:spPr>
        <p:txBody>
          <a:bodyPr/>
          <a:lstStyle/>
          <a:p>
            <a:r>
              <a:rPr lang="en-US" dirty="0"/>
              <a:t>MapReduce Paradigm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1482812"/>
            <a:ext cx="9362303" cy="4337220"/>
          </a:xfrm>
        </p:spPr>
        <p:txBody>
          <a:bodyPr>
            <a:normAutofit/>
          </a:bodyPr>
          <a:lstStyle/>
          <a:p>
            <a:pPr marL="45721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MapReduce is a foundation model/paradigm for distributed computing using clusters</a:t>
            </a:r>
          </a:p>
          <a:p>
            <a:pPr marL="457211" indent="-45720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0070C0"/>
                </a:solidFill>
              </a:rPr>
              <a:t>MapReduce concrete implementations: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Apache Hadoop implements MapReduce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Apache Spark implements superset of MapReduce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Apache Tez implements MapReduce</a:t>
            </a:r>
          </a:p>
          <a:p>
            <a:pPr marL="457211" indent="-457200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002060"/>
              </a:solidFill>
            </a:endParaRPr>
          </a:p>
          <a:p>
            <a:pPr marL="800100" lvl="1" indent="-342900" algn="l">
              <a:buFont typeface="+mj-lt"/>
              <a:buAutoNum type="arabicPeriod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499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805"/>
            <a:ext cx="9144000" cy="629343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Paradigm: High-Level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BA4937-A89D-8343-B4A3-942B771C88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371600"/>
            <a:ext cx="9144000" cy="4333461"/>
          </a:xfrm>
        </p:spPr>
        <p:txBody>
          <a:bodyPr>
            <a:normAutofit/>
          </a:bodyPr>
          <a:lstStyle/>
          <a:p>
            <a:pPr marL="800100" lvl="1" indent="-342900" algn="l">
              <a:buFont typeface="+mj-lt"/>
              <a:buAutoNum type="arabicPeriod"/>
            </a:pP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1BFEAB-8BBF-7B20-3166-F2CEF8513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828800"/>
            <a:ext cx="88900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8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7F09F-B406-FB4C-ABE0-890E4E4F9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805"/>
            <a:ext cx="9144000" cy="718795"/>
          </a:xfrm>
        </p:spPr>
        <p:txBody>
          <a:bodyPr>
            <a:normAutofit fontScale="90000"/>
          </a:bodyPr>
          <a:lstStyle/>
          <a:p>
            <a:r>
              <a:rPr lang="en-US" dirty="0"/>
              <a:t>MapReduce Paradigm</a:t>
            </a:r>
          </a:p>
        </p:txBody>
      </p:sp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8F8E1082-1B75-2177-A0EF-659F97E96A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0453"/>
            <a:ext cx="7780638" cy="3978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410151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1982</TotalTime>
  <Words>956</Words>
  <Application>Microsoft Macintosh PowerPoint</Application>
  <PresentationFormat>Widescreen</PresentationFormat>
  <Paragraphs>127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Avenir Next</vt:lpstr>
      <vt:lpstr>Calibri</vt:lpstr>
      <vt:lpstr>Calibri Light</vt:lpstr>
      <vt:lpstr>Consolas</vt:lpstr>
      <vt:lpstr>Courier</vt:lpstr>
      <vt:lpstr>Courier New</vt:lpstr>
      <vt:lpstr>Franklin Gothic Medium Cond</vt:lpstr>
      <vt:lpstr>Helvetica Light</vt:lpstr>
      <vt:lpstr>Wingdings</vt:lpstr>
      <vt:lpstr>scu-ppt-master</vt:lpstr>
      <vt:lpstr>Big Data  Modeling &amp; Analytics (course outline)</vt:lpstr>
      <vt:lpstr>Main Course Components</vt:lpstr>
      <vt:lpstr>Data Analysis</vt:lpstr>
      <vt:lpstr>1. MapReduce Paradigm</vt:lpstr>
      <vt:lpstr>1. MapReduce Programs</vt:lpstr>
      <vt:lpstr>1. MapReduce Components</vt:lpstr>
      <vt:lpstr>MapReduce Paradigm</vt:lpstr>
      <vt:lpstr>MapReduce Paradigm: High-Level</vt:lpstr>
      <vt:lpstr>MapReduce Paradigm</vt:lpstr>
      <vt:lpstr>MapReduce Paradigm Example-1</vt:lpstr>
      <vt:lpstr>MapReduce Paradigm Example-2</vt:lpstr>
      <vt:lpstr>Solving a Problem with MapReduce (1)</vt:lpstr>
      <vt:lpstr>Solving a Problem with MapReduce (2)</vt:lpstr>
      <vt:lpstr>Solving a Problem with MapReduce (3)</vt:lpstr>
      <vt:lpstr>2. Apache Spark</vt:lpstr>
      <vt:lpstr>2. Apache Spark Programs</vt:lpstr>
      <vt:lpstr>Apache Spark: Components</vt:lpstr>
      <vt:lpstr>Apache Spark: runs in a cluster</vt:lpstr>
      <vt:lpstr>Apache Spark: Cluster Manager</vt:lpstr>
      <vt:lpstr>Spark Data Abstractions: Read/Write from/to Many DataSources</vt:lpstr>
      <vt:lpstr>Spark Data Abstractions</vt:lpstr>
      <vt:lpstr>Spark Data Abstractions: RDDs Billions of data elements Each element: (String, (Float, Float))</vt:lpstr>
      <vt:lpstr>Spark Data Abstractions: DataFrame</vt:lpstr>
      <vt:lpstr>3. Main Course Components Serverless SQL Access to Big Data (15%)</vt:lpstr>
      <vt:lpstr>Amazon Athena</vt:lpstr>
      <vt:lpstr>Amazon Athena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 Modeling &amp; Analytics</dc:title>
  <dc:creator>Parsian, Mahmoud</dc:creator>
  <cp:lastModifiedBy>Parsian, Mahmoud</cp:lastModifiedBy>
  <cp:revision>23</cp:revision>
  <dcterms:created xsi:type="dcterms:W3CDTF">2022-03-27T03:42:59Z</dcterms:created>
  <dcterms:modified xsi:type="dcterms:W3CDTF">2022-12-20T23:55:26Z</dcterms:modified>
</cp:coreProperties>
</file>