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8"/>
  </p:notesMasterIdLst>
  <p:sldIdLst>
    <p:sldId id="256" r:id="rId2"/>
    <p:sldId id="257" r:id="rId3"/>
    <p:sldId id="258" r:id="rId4"/>
    <p:sldId id="278" r:id="rId5"/>
    <p:sldId id="259" r:id="rId6"/>
    <p:sldId id="275" r:id="rId7"/>
    <p:sldId id="260" r:id="rId8"/>
    <p:sldId id="261" r:id="rId9"/>
    <p:sldId id="279" r:id="rId10"/>
    <p:sldId id="280" r:id="rId11"/>
    <p:sldId id="262" r:id="rId12"/>
    <p:sldId id="276" r:id="rId13"/>
    <p:sldId id="282" r:id="rId14"/>
    <p:sldId id="281" r:id="rId15"/>
    <p:sldId id="283" r:id="rId16"/>
    <p:sldId id="263" r:id="rId17"/>
    <p:sldId id="277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3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01986F-2A69-6944-A5AA-E18175DD8AD7}" type="datetimeFigureOut">
              <a:rPr lang="en-US" smtClean="0"/>
              <a:t>5/3/22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31BD11-F73A-2D4D-A88A-33317B5A2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0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31BD11-F73A-2D4D-A88A-33317B5A2E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83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0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7237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2029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8431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7423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0519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91902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5080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3161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28097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324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248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3466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75260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58668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403034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6319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827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975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7011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14956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56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17102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953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98374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  <p:sldLayoutId id="2147483732" r:id="rId18"/>
    <p:sldLayoutId id="2147483733" r:id="rId19"/>
    <p:sldLayoutId id="2147483734" r:id="rId20"/>
    <p:sldLayoutId id="2147483735" r:id="rId21"/>
    <p:sldLayoutId id="2147483736" r:id="rId22"/>
    <p:sldLayoutId id="2147483737" r:id="rId23"/>
    <p:sldLayoutId id="2147483738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3425422"/>
          </a:xfrm>
        </p:spPr>
        <p:txBody>
          <a:bodyPr/>
          <a:lstStyle/>
          <a:p>
            <a:r>
              <a:rPr lang="en-US"/>
              <a:t>Introduction</a:t>
            </a:r>
            <a:br>
              <a:rPr lang="en-US"/>
            </a:br>
            <a:r>
              <a:rPr lang="en-US"/>
              <a:t>to</a:t>
            </a:r>
            <a:br>
              <a:rPr lang="en-US"/>
            </a:br>
            <a:r>
              <a:rPr lang="en-US"/>
              <a:t>Big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74821"/>
            <a:ext cx="9144000" cy="556715"/>
          </a:xfrm>
        </p:spPr>
        <p:txBody>
          <a:bodyPr>
            <a:normAutofit fontScale="70000" lnSpcReduction="20000"/>
          </a:bodyPr>
          <a:lstStyle/>
          <a:p>
            <a:r>
              <a:rPr lang="en-US"/>
              <a:t>Mahmoud (Max) Parsian</a:t>
            </a:r>
          </a:p>
          <a:p>
            <a:r>
              <a:rPr lang="en-US" sz="14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135862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Google MapReduce Paper </a:t>
            </a:r>
            <a:r>
              <a:rPr lang="en-US" b="1" dirty="0">
                <a:solidFill>
                  <a:srgbClr val="002060"/>
                </a:solidFill>
                <a:sym typeface="Wingdings" pitchFamily="2" charset="2"/>
              </a:rPr>
              <a:t> Hadoop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Google implemented MapReduce (2004)</a:t>
            </a:r>
          </a:p>
          <a:p>
            <a:pPr lvl="1"/>
            <a:r>
              <a:rPr lang="en-US" sz="2533" dirty="0"/>
              <a:t> index billions of documents for its search engine</a:t>
            </a:r>
          </a:p>
          <a:p>
            <a:r>
              <a:rPr lang="en-US" sz="2800" dirty="0"/>
              <a:t>Google did NOT release any MapReduce code to public</a:t>
            </a:r>
          </a:p>
          <a:p>
            <a:r>
              <a:rPr lang="en-US" sz="2800" dirty="0"/>
              <a:t>Hadoop was implemented based on Google’s MapReduce paper</a:t>
            </a:r>
          </a:p>
          <a:p>
            <a:r>
              <a:rPr lang="en-US" sz="2800" dirty="0"/>
              <a:t>Hadoop became an open-source Apache project (2006)</a:t>
            </a:r>
          </a:p>
        </p:txBody>
      </p:sp>
    </p:spTree>
    <p:extLst>
      <p:ext uri="{BB962C8B-B14F-4D97-AF65-F5344CB8AC3E}">
        <p14:creationId xmlns:p14="http://schemas.microsoft.com/office/powerpoint/2010/main" val="112141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875" y="1924903"/>
            <a:ext cx="5000328" cy="3846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5577840" cy="4023360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Hadoop came as the answer of software framework  that would support  technologies, tools and infrastructure and also more effective and efficient management and analysis of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 err="1"/>
              <a:t>Hadoop</a:t>
            </a:r>
            <a:r>
              <a:rPr lang="en-US" sz="2800" dirty="0"/>
              <a:t> tools and services working together in completing its tasks, forming a </a:t>
            </a:r>
            <a:r>
              <a:rPr lang="en-US" sz="2800" dirty="0" err="1"/>
              <a:t>Hadoop</a:t>
            </a:r>
            <a:r>
              <a:rPr lang="en-US" sz="2800" dirty="0"/>
              <a:t> ecosystem.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845" y="286603"/>
            <a:ext cx="632460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16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709"/>
            <a:ext cx="10515600" cy="1003801"/>
          </a:xfrm>
        </p:spPr>
        <p:txBody>
          <a:bodyPr/>
          <a:lstStyle/>
          <a:p>
            <a:r>
              <a:rPr lang="en-US" dirty="0"/>
              <a:t>Hadoop Architecture</a:t>
            </a: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C888BFB7-ADCB-FA3E-1659-4EF5D54EC0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8256" y="1353312"/>
            <a:ext cx="7120128" cy="3986784"/>
          </a:xfrm>
        </p:spPr>
      </p:pic>
    </p:spTree>
    <p:extLst>
      <p:ext uri="{BB962C8B-B14F-4D97-AF65-F5344CB8AC3E}">
        <p14:creationId xmlns:p14="http://schemas.microsoft.com/office/powerpoint/2010/main" val="42373954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709"/>
            <a:ext cx="10515600" cy="1003801"/>
          </a:xfrm>
        </p:spPr>
        <p:txBody>
          <a:bodyPr/>
          <a:lstStyle/>
          <a:p>
            <a:r>
              <a:rPr lang="en-US" dirty="0"/>
              <a:t>Problems with Hadoop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192696"/>
            <a:ext cx="9942576" cy="4512365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Complex: write lots of code </a:t>
            </a:r>
          </a:p>
          <a:p>
            <a:r>
              <a:rPr lang="en-US" sz="2800" dirty="0">
                <a:solidFill>
                  <a:schemeClr val="tx1"/>
                </a:solidFill>
              </a:rPr>
              <a:t>Low level API</a:t>
            </a:r>
          </a:p>
          <a:p>
            <a:r>
              <a:rPr lang="en-US" sz="2800" dirty="0">
                <a:solidFill>
                  <a:schemeClr val="tx1"/>
                </a:solidFill>
              </a:rPr>
              <a:t>Uses disk I/O extensively</a:t>
            </a:r>
          </a:p>
          <a:p>
            <a:r>
              <a:rPr lang="en-US" sz="2800" dirty="0">
                <a:solidFill>
                  <a:schemeClr val="tx1"/>
                </a:solidFill>
              </a:rPr>
              <a:t>Did not use memory/RAM (RAM is 100 times faster than Disk I/O)</a:t>
            </a:r>
          </a:p>
          <a:p>
            <a:r>
              <a:rPr lang="en-US" sz="2800" dirty="0">
                <a:solidFill>
                  <a:schemeClr val="tx1"/>
                </a:solidFill>
              </a:rPr>
              <a:t>Only supported Text files</a:t>
            </a:r>
          </a:p>
          <a:p>
            <a:r>
              <a:rPr lang="en-US" sz="2800" dirty="0">
                <a:solidFill>
                  <a:schemeClr val="tx1"/>
                </a:solidFill>
              </a:rPr>
              <a:t>Not Multi-language support (Python, Java, Scala, SQL)</a:t>
            </a:r>
          </a:p>
          <a:p>
            <a:r>
              <a:rPr lang="en-US" sz="2800" b="1" dirty="0">
                <a:solidFill>
                  <a:srgbClr val="0070C0"/>
                </a:solidFill>
              </a:rPr>
              <a:t>Hadoop Problems </a:t>
            </a:r>
            <a:r>
              <a:rPr lang="en-US" sz="2800" b="1" dirty="0">
                <a:solidFill>
                  <a:srgbClr val="0070C0"/>
                </a:solidFill>
                <a:sym typeface="Wingdings" pitchFamily="2" charset="2"/>
              </a:rPr>
              <a:t> </a:t>
            </a:r>
            <a:r>
              <a:rPr lang="en-US" sz="2800" b="1" dirty="0">
                <a:solidFill>
                  <a:srgbClr val="0070C0"/>
                </a:solidFill>
              </a:rPr>
              <a:t>Apache Spark </a:t>
            </a:r>
          </a:p>
          <a:p>
            <a:pPr lvl="1"/>
            <a:r>
              <a:rPr lang="en-US" sz="2533" b="1" dirty="0">
                <a:solidFill>
                  <a:srgbClr val="0070C0"/>
                </a:solidFill>
              </a:rPr>
              <a:t>Spark addresses Hadoop Problems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CAEFBD-AE94-3406-1A5D-DD7AC862FF7B}"/>
              </a:ext>
            </a:extLst>
          </p:cNvPr>
          <p:cNvSpPr txBox="1"/>
          <p:nvPr/>
        </p:nvSpPr>
        <p:spPr>
          <a:xfrm>
            <a:off x="795130" y="28127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2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7770"/>
          </a:xfrm>
        </p:spPr>
        <p:txBody>
          <a:bodyPr/>
          <a:lstStyle/>
          <a:p>
            <a:r>
              <a:rPr lang="en-US" dirty="0"/>
              <a:t>Apache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393827"/>
            <a:ext cx="9942576" cy="5098413"/>
          </a:xfrm>
        </p:spPr>
        <p:txBody>
          <a:bodyPr>
            <a:normAutofit/>
          </a:bodyPr>
          <a:lstStyle/>
          <a:p>
            <a:r>
              <a:rPr lang="en-US" sz="2400" dirty="0"/>
              <a:t>Spark is a unified engine for large-scale data analytics</a:t>
            </a:r>
          </a:p>
          <a:p>
            <a:r>
              <a:rPr lang="en-US" sz="2400" dirty="0"/>
              <a:t>Spark is a multi-language engine for executing data engineering, data science, and machine learning on single-node machines or clusters.</a:t>
            </a:r>
          </a:p>
          <a:p>
            <a:r>
              <a:rPr lang="en-US" sz="2400" dirty="0">
                <a:solidFill>
                  <a:srgbClr val="0070C0"/>
                </a:solidFill>
              </a:rPr>
              <a:t>Use memory/RAM first, Then Disk</a:t>
            </a:r>
          </a:p>
          <a:p>
            <a:r>
              <a:rPr lang="en-US" sz="2400" dirty="0">
                <a:solidFill>
                  <a:srgbClr val="0070C0"/>
                </a:solidFill>
              </a:rPr>
              <a:t>Parallel Processing (superset of MapReduce)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Partitioning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Scalability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Multi-language support (Python, Java, Scala, SQL)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Data Abstractions: RDDs and DataFrames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Enables SQL access to Big Data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2F41BD-1246-734B-B036-0DF9A5F8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7349"/>
            <a:ext cx="1981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39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07770"/>
          </a:xfrm>
        </p:spPr>
        <p:txBody>
          <a:bodyPr/>
          <a:lstStyle/>
          <a:p>
            <a:r>
              <a:rPr lang="en-US" dirty="0"/>
              <a:t>Apache                       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393827"/>
            <a:ext cx="10515600" cy="50984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Solving Classic Word Count Problem: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# </a:t>
            </a:r>
            <a:r>
              <a:rPr lang="en-US" sz="2300" dirty="0" err="1">
                <a:solidFill>
                  <a:schemeClr val="tx1"/>
                </a:solidFill>
                <a:latin typeface="Courier" pitchFamily="2" charset="0"/>
              </a:rPr>
              <a:t>word_frequencies</a:t>
            </a:r>
            <a:r>
              <a:rPr lang="en-US" sz="2300" dirty="0">
                <a:solidFill>
                  <a:schemeClr val="tx1"/>
                </a:solidFill>
                <a:latin typeface="Courier" pitchFamily="2" charset="0"/>
              </a:rPr>
              <a:t> : {(word1, freq1), (word2, freq2), …}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input_path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= “s3://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my_bucket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/project23/”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word_frequencies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=  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spark.sparkContext.textFile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input_path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)\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.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flatMap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(lambda x: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x.split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(' ')) \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.map(lambda x: (x, 1)) \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   .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reduceByKey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(lambda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a,b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Courier" pitchFamily="2" charset="0"/>
              </a:rPr>
              <a:t>a+b</a:t>
            </a:r>
            <a:r>
              <a:rPr lang="en-US" sz="2400" dirty="0">
                <a:solidFill>
                  <a:schemeClr val="tx1"/>
                </a:solidFill>
                <a:latin typeface="Courier" pitchFamily="2" charset="0"/>
              </a:rPr>
              <a:t>)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52F41BD-1246-734B-B036-0DF9A5F8FB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560" y="117349"/>
            <a:ext cx="1981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394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3157" y="103031"/>
            <a:ext cx="6894443" cy="771445"/>
          </a:xfrm>
        </p:spPr>
        <p:txBody>
          <a:bodyPr/>
          <a:lstStyle/>
          <a:p>
            <a:r>
              <a:rPr lang="en-US" dirty="0"/>
              <a:t>Ecosystem Component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2766" y="1133341"/>
            <a:ext cx="5125792" cy="555079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Primary component: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HDFS – Distributed file system for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MapReduce –Parallel processing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Spark: superset of MapReduce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Typical </a:t>
            </a:r>
            <a:r>
              <a:rPr lang="en-US" dirty="0" err="1"/>
              <a:t>Hadoop</a:t>
            </a:r>
            <a:r>
              <a:rPr lang="en-US" dirty="0"/>
              <a:t> eco-system project might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ZooKeeper</a:t>
            </a:r>
            <a:r>
              <a:rPr lang="en-US" dirty="0"/>
              <a:t> –Coordination framework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Hive – SQL-like </a:t>
            </a:r>
            <a:r>
              <a:rPr lang="en-US" dirty="0" err="1"/>
              <a:t>inferface</a:t>
            </a:r>
            <a:r>
              <a:rPr lang="en-US" dirty="0"/>
              <a:t> for querying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Pig – High level scripting language for batch processing and ETL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Hbase</a:t>
            </a:r>
            <a:r>
              <a:rPr lang="en-US" dirty="0"/>
              <a:t> – Tabular/column storage (non-relational, distribution database)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Flume – Distribution, reliable, service for </a:t>
            </a:r>
            <a:r>
              <a:rPr lang="en-US" dirty="0" err="1"/>
              <a:t>collecting,aggregating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and moving large data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58" y="3799019"/>
            <a:ext cx="2797605" cy="301116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31" y="345926"/>
            <a:ext cx="5308335" cy="356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941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648031"/>
          </a:xfrm>
        </p:spPr>
        <p:txBody>
          <a:bodyPr>
            <a:normAutofit fontScale="90000"/>
          </a:bodyPr>
          <a:lstStyle/>
          <a:p>
            <a:r>
              <a:rPr lang="en-US" dirty="0"/>
              <a:t>Hadoop vs.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36" y="1192696"/>
            <a:ext cx="9942576" cy="529954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Hadoop: very hard to write MapReduce programs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Long programs (complex, low-level API)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Spark: very simple to write distributed programs and beyond</a:t>
            </a:r>
          </a:p>
          <a:p>
            <a:pPr lvl="1"/>
            <a:r>
              <a:rPr lang="en-US" sz="2200" dirty="0">
                <a:solidFill>
                  <a:srgbClr val="0070C0"/>
                </a:solidFill>
              </a:rPr>
              <a:t>Short programs (simple, powerful, high-level API)</a:t>
            </a:r>
          </a:p>
          <a:p>
            <a:r>
              <a:rPr lang="en-US" sz="2400" dirty="0">
                <a:solidFill>
                  <a:srgbClr val="00B050"/>
                </a:solidFill>
              </a:rPr>
              <a:t>Hadoop: Java support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Spark: Multi-language support (Python, Java, Scala, SQL)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Hadoop: slow, uses disk I/O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Spark: fast, uses RAM as much as possible</a:t>
            </a:r>
          </a:p>
          <a:p>
            <a:r>
              <a:rPr lang="en-US" sz="2400" dirty="0">
                <a:solidFill>
                  <a:srgbClr val="002060"/>
                </a:solidFill>
              </a:rPr>
              <a:t>Hadoop: Parallel Processing </a:t>
            </a:r>
          </a:p>
          <a:p>
            <a:r>
              <a:rPr lang="en-US" sz="2400" dirty="0">
                <a:solidFill>
                  <a:srgbClr val="002060"/>
                </a:solidFill>
              </a:rPr>
              <a:t>Spark: Parallel Processing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Spark is (new technology, fast, de facto standard)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2060"/>
                </a:solidFill>
              </a:rPr>
              <a:t>superior to Hadoop (old technology, slow)</a:t>
            </a:r>
          </a:p>
        </p:txBody>
      </p:sp>
    </p:spTree>
    <p:extLst>
      <p:ext uri="{BB962C8B-B14F-4D97-AF65-F5344CB8AC3E}">
        <p14:creationId xmlns:p14="http://schemas.microsoft.com/office/powerpoint/2010/main" val="1270048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80" y="405516"/>
            <a:ext cx="9692640" cy="896510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Big Data’s Characteristic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400" dirty="0"/>
              <a:t>Volume</a:t>
            </a:r>
          </a:p>
          <a:p>
            <a:pPr marL="0" indent="0" algn="ctr">
              <a:buNone/>
            </a:pPr>
            <a:r>
              <a:rPr lang="en-US" sz="4400" dirty="0"/>
              <a:t>Variety</a:t>
            </a:r>
          </a:p>
          <a:p>
            <a:pPr marL="0" indent="0" algn="ctr">
              <a:buNone/>
            </a:pPr>
            <a:r>
              <a:rPr lang="en-US" sz="4400" dirty="0"/>
              <a:t>Velocity</a:t>
            </a:r>
          </a:p>
          <a:p>
            <a:pPr marL="0" indent="0" algn="ctr">
              <a:buNone/>
            </a:pPr>
            <a:r>
              <a:rPr lang="en-US" sz="4400" dirty="0"/>
              <a:t>Complexity</a:t>
            </a:r>
          </a:p>
          <a:p>
            <a:pPr marL="0" indent="0" algn="ctr">
              <a:buNone/>
            </a:pPr>
            <a:r>
              <a:rPr lang="en-US" sz="4400" dirty="0"/>
              <a:t>Validity</a:t>
            </a:r>
          </a:p>
        </p:txBody>
      </p:sp>
    </p:spTree>
    <p:extLst>
      <p:ext uri="{BB962C8B-B14F-4D97-AF65-F5344CB8AC3E}">
        <p14:creationId xmlns:p14="http://schemas.microsoft.com/office/powerpoint/2010/main" val="1654884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1851" y="1490871"/>
            <a:ext cx="10515600" cy="795130"/>
          </a:xfrm>
        </p:spPr>
        <p:txBody>
          <a:bodyPr/>
          <a:lstStyle/>
          <a:p>
            <a:r>
              <a:rPr lang="en-US" dirty="0"/>
              <a:t>Stored Data Processing 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1" y="2395330"/>
            <a:ext cx="10515600" cy="287240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Batch-based stored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Real-Time Data-stream processing</a:t>
            </a:r>
          </a:p>
        </p:txBody>
      </p:sp>
    </p:spTree>
    <p:extLst>
      <p:ext uri="{BB962C8B-B14F-4D97-AF65-F5344CB8AC3E}">
        <p14:creationId xmlns:p14="http://schemas.microsoft.com/office/powerpoint/2010/main" val="4149957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800" dirty="0">
                <a:solidFill>
                  <a:srgbClr val="002060"/>
                </a:solidFill>
              </a:rPr>
              <a:t>Large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datasets, complex and changeable</a:t>
            </a:r>
          </a:p>
          <a:p>
            <a:pPr marL="0" indent="0" algn="ctr">
              <a:buNone/>
            </a:pPr>
            <a:endParaRPr lang="en-US" sz="2800" dirty="0"/>
          </a:p>
          <a:p>
            <a:pPr marL="0" indent="0" algn="ctr">
              <a:buNone/>
            </a:pPr>
            <a:r>
              <a:rPr lang="en-US" sz="2800" dirty="0"/>
              <a:t>Cannot be stored, managed, and processed adequately by traditional software management and software tools.</a:t>
            </a:r>
          </a:p>
        </p:txBody>
      </p:sp>
    </p:spTree>
    <p:extLst>
      <p:ext uri="{BB962C8B-B14F-4D97-AF65-F5344CB8AC3E}">
        <p14:creationId xmlns:p14="http://schemas.microsoft.com/office/powerpoint/2010/main" val="318527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Based Stored Data Processing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800" dirty="0"/>
              <a:t>Process large volumes of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Can be periodic or one-time 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Batch  results are produced after data is collected, entered and processed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Separate techniques or programs for input, processing and output</a:t>
            </a:r>
          </a:p>
        </p:txBody>
      </p:sp>
    </p:spTree>
    <p:extLst>
      <p:ext uri="{BB962C8B-B14F-4D97-AF65-F5344CB8AC3E}">
        <p14:creationId xmlns:p14="http://schemas.microsoft.com/office/powerpoint/2010/main" val="2422508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777874"/>
          </a:xfrm>
        </p:spPr>
        <p:txBody>
          <a:bodyPr/>
          <a:lstStyle/>
          <a:p>
            <a:r>
              <a:rPr lang="en-US" dirty="0"/>
              <a:t>Real Time Data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1"/>
            <a:ext cx="10515600" cy="5033963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Data captured, processed, and acted 24/7</a:t>
            </a:r>
          </a:p>
          <a:p>
            <a:pPr algn="ctr"/>
            <a:r>
              <a:rPr lang="en-US" sz="4000" dirty="0"/>
              <a:t>Computing data real-time</a:t>
            </a:r>
          </a:p>
          <a:p>
            <a:endParaRPr lang="en-US" dirty="0"/>
          </a:p>
          <a:p>
            <a:r>
              <a:rPr lang="en-US" sz="3200" dirty="0"/>
              <a:t>Advantages of Real-time:</a:t>
            </a:r>
          </a:p>
          <a:p>
            <a:pPr lvl="1"/>
            <a:r>
              <a:rPr lang="en-US" sz="2933" dirty="0"/>
              <a:t> System scales elastically based on need</a:t>
            </a:r>
          </a:p>
          <a:p>
            <a:pPr lvl="1"/>
            <a:r>
              <a:rPr lang="en-US" sz="2933" dirty="0"/>
              <a:t> Instant Results</a:t>
            </a:r>
          </a:p>
          <a:p>
            <a:pPr lvl="1"/>
            <a:r>
              <a:rPr lang="en-US" sz="2933" dirty="0"/>
              <a:t> Parallel processing is available</a:t>
            </a:r>
            <a:endParaRPr lang="en-US" sz="3733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2811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Techniques for analyzing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The choice of tools mostly driven by:</a:t>
            </a:r>
          </a:p>
          <a:p>
            <a:pPr algn="ctr"/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Who is going to use the data </a:t>
            </a:r>
          </a:p>
          <a:p>
            <a:pPr marL="0" indent="0" algn="ctr">
              <a:buNone/>
            </a:pPr>
            <a:r>
              <a:rPr lang="en-US" sz="3200" dirty="0"/>
              <a:t>+</a:t>
            </a:r>
          </a:p>
          <a:p>
            <a:pPr marL="0" indent="0" algn="ctr">
              <a:buNone/>
            </a:pPr>
            <a:r>
              <a:rPr lang="en-US" sz="3200" dirty="0"/>
              <a:t>the business requirement for a particular scenario</a:t>
            </a:r>
          </a:p>
        </p:txBody>
      </p:sp>
    </p:spTree>
    <p:extLst>
      <p:ext uri="{BB962C8B-B14F-4D97-AF65-F5344CB8AC3E}">
        <p14:creationId xmlns:p14="http://schemas.microsoft.com/office/powerpoint/2010/main" val="2865398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Store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407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While traditional RDBMSs has many limitations, Big  Data provide alternatives address some of  these limitations.</a:t>
            </a:r>
          </a:p>
          <a:p>
            <a:r>
              <a:rPr lang="en-US" sz="2400" dirty="0"/>
              <a:t>HDFS (Hadoop Distributed File System)</a:t>
            </a:r>
          </a:p>
          <a:p>
            <a:r>
              <a:rPr lang="en-US" sz="2400" dirty="0"/>
              <a:t>Amazon S3</a:t>
            </a:r>
          </a:p>
          <a:p>
            <a:r>
              <a:rPr lang="en-US" sz="2400" dirty="0"/>
              <a:t>Database alternatives: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Document Stores – Apache CouchDB, MongoDB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Graph stores –Neo4j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Key-Value Stores –Apache Cassandra, </a:t>
            </a:r>
            <a:r>
              <a:rPr lang="en-US" sz="2200" dirty="0" err="1"/>
              <a:t>Riak</a:t>
            </a:r>
            <a:endParaRPr lang="en-US" sz="22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Tabular stores –Apache </a:t>
            </a:r>
            <a:r>
              <a:rPr lang="en-US" sz="2400" dirty="0" err="1"/>
              <a:t>Hbase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82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540565"/>
            <a:ext cx="10058400" cy="43285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SQL like connectivity initiates for big data: </a:t>
            </a:r>
          </a:p>
          <a:p>
            <a:pPr lvl="1"/>
            <a:r>
              <a:rPr lang="en-US" dirty="0"/>
              <a:t>Amazon Athena (JDBC), Snowflake (JDBC), Impala, Hive and Stinger</a:t>
            </a:r>
          </a:p>
          <a:p>
            <a:pPr lvl="1"/>
            <a:r>
              <a:rPr lang="en-US" dirty="0"/>
              <a:t>SQL access to Spark DataFrames (table of named columns)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These big data later can be used in:</a:t>
            </a:r>
          </a:p>
          <a:p>
            <a:pPr lvl="1"/>
            <a:r>
              <a:rPr lang="en-US" dirty="0"/>
              <a:t>Sandboxes for data science projects</a:t>
            </a:r>
          </a:p>
          <a:p>
            <a:pPr lvl="1"/>
            <a:r>
              <a:rPr lang="en-US" dirty="0"/>
              <a:t>Analytics development using MapReduce</a:t>
            </a:r>
          </a:p>
          <a:p>
            <a:pPr lvl="1"/>
            <a:r>
              <a:rPr lang="en-US" dirty="0"/>
              <a:t>Analytics-query performance enablers</a:t>
            </a:r>
          </a:p>
          <a:p>
            <a:pPr lvl="1"/>
            <a:r>
              <a:rPr lang="en-US" dirty="0"/>
              <a:t>Search indexes on multi structured data in Hadoop</a:t>
            </a:r>
          </a:p>
          <a:p>
            <a:pPr lvl="1"/>
            <a:r>
              <a:rPr lang="en-US" dirty="0"/>
              <a:t>Analyzing multi structured Big data Using search</a:t>
            </a:r>
          </a:p>
          <a:p>
            <a:pPr lvl="1"/>
            <a:r>
              <a:rPr lang="en-US" dirty="0"/>
              <a:t>Data visualization and in memory data in big data environment</a:t>
            </a:r>
          </a:p>
        </p:txBody>
      </p:sp>
    </p:spTree>
    <p:extLst>
      <p:ext uri="{BB962C8B-B14F-4D97-AF65-F5344CB8AC3E}">
        <p14:creationId xmlns:p14="http://schemas.microsoft.com/office/powerpoint/2010/main" val="28178409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Using big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1872" y="1441174"/>
            <a:ext cx="8595360" cy="4422913"/>
          </a:xfrm>
        </p:spPr>
        <p:txBody>
          <a:bodyPr>
            <a:normAutofit fontScale="62500" lnSpcReduction="20000"/>
          </a:bodyPr>
          <a:lstStyle/>
          <a:p>
            <a:r>
              <a:rPr lang="en-US" sz="5100" dirty="0"/>
              <a:t>Does your problem require a Big Data Solution?</a:t>
            </a:r>
          </a:p>
          <a:p>
            <a:r>
              <a:rPr lang="en-US" sz="5100" dirty="0"/>
              <a:t>Does the solution need to handle data variety?</a:t>
            </a:r>
          </a:p>
          <a:p>
            <a:r>
              <a:rPr lang="en-US" sz="5100" dirty="0"/>
              <a:t>Does the solution require ability to deal with high data velocity?</a:t>
            </a:r>
          </a:p>
          <a:p>
            <a:r>
              <a:rPr lang="en-US" sz="5100" dirty="0"/>
              <a:t>Does the solution handle high data volume?</a:t>
            </a:r>
          </a:p>
          <a:p>
            <a:r>
              <a:rPr lang="en-US" sz="5100" dirty="0"/>
              <a:t>Can the solution handle complexity?</a:t>
            </a:r>
          </a:p>
          <a:p>
            <a:r>
              <a:rPr lang="en-US" sz="5100" dirty="0"/>
              <a:t>How can you optimize the solution?</a:t>
            </a:r>
            <a:br>
              <a:rPr lang="en-US" sz="5100" dirty="0"/>
            </a:br>
            <a:endParaRPr lang="en-US" sz="5100" dirty="0"/>
          </a:p>
        </p:txBody>
      </p:sp>
    </p:spTree>
    <p:extLst>
      <p:ext uri="{BB962C8B-B14F-4D97-AF65-F5344CB8AC3E}">
        <p14:creationId xmlns:p14="http://schemas.microsoft.com/office/powerpoint/2010/main" val="78813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54" y="103030"/>
            <a:ext cx="9668590" cy="55765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14399"/>
            <a:ext cx="2137893" cy="2627291"/>
          </a:xfrm>
        </p:spPr>
        <p:txBody>
          <a:bodyPr>
            <a:normAutofit/>
          </a:bodyPr>
          <a:lstStyle/>
          <a:p>
            <a:r>
              <a:rPr lang="en-US" sz="3600" dirty="0"/>
              <a:t>Case Study: Social Media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307" y="5679583"/>
            <a:ext cx="9800823" cy="123508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2800" dirty="0"/>
              <a:t>Using people’s history on internet, what they buy, what they search giving a rough view of attitude on a product.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More, these output can be used to study:</a:t>
            </a:r>
            <a:br>
              <a:rPr lang="en-US" sz="2800" dirty="0"/>
            </a:br>
            <a:r>
              <a:rPr lang="en-US" sz="2800" dirty="0"/>
              <a:t>customer satisfaction, churn prediction, financial performance, stock performance.</a:t>
            </a:r>
          </a:p>
        </p:txBody>
      </p:sp>
    </p:spTree>
    <p:extLst>
      <p:ext uri="{BB962C8B-B14F-4D97-AF65-F5344CB8AC3E}">
        <p14:creationId xmlns:p14="http://schemas.microsoft.com/office/powerpoint/2010/main" val="733238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Solutions? Cluster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2128"/>
            <a:ext cx="10515600" cy="45702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chemeClr val="tx1"/>
                </a:solidFill>
              </a:rPr>
              <a:t>Relying on the Technology that </a:t>
            </a:r>
            <a:r>
              <a:rPr lang="en-US" sz="3200" b="1" u="sng" dirty="0">
                <a:solidFill>
                  <a:schemeClr val="tx1"/>
                </a:solidFill>
              </a:rPr>
              <a:t>handle</a:t>
            </a:r>
            <a:r>
              <a:rPr lang="en-US" sz="3200" dirty="0">
                <a:solidFill>
                  <a:schemeClr val="tx1"/>
                </a:solidFill>
              </a:rPr>
              <a:t> , </a:t>
            </a:r>
            <a:r>
              <a:rPr lang="en-US" sz="3200" b="1" u="sng" dirty="0">
                <a:solidFill>
                  <a:schemeClr val="tx1"/>
                </a:solidFill>
              </a:rPr>
              <a:t>process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b="1" u="sng" dirty="0">
                <a:solidFill>
                  <a:schemeClr val="tx1"/>
                </a:solidFill>
              </a:rPr>
              <a:t>analyze</a:t>
            </a:r>
            <a:r>
              <a:rPr lang="en-US" sz="3200" dirty="0">
                <a:solidFill>
                  <a:schemeClr val="tx1"/>
                </a:solidFill>
              </a:rPr>
              <a:t> </a:t>
            </a:r>
            <a:r>
              <a:rPr lang="en-US" sz="3200" b="1" u="sng" dirty="0">
                <a:solidFill>
                  <a:schemeClr val="tx1"/>
                </a:solidFill>
              </a:rPr>
              <a:t>large quantities of data</a:t>
            </a:r>
            <a:r>
              <a:rPr lang="en-US" sz="3200" dirty="0">
                <a:solidFill>
                  <a:schemeClr val="tx1"/>
                </a:solidFill>
              </a:rPr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MapReduce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Hadoop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Spark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Snowflake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Amazon Athena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3200" dirty="0"/>
              <a:t>Google BigQuery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464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8239"/>
          </a:xfrm>
        </p:spPr>
        <p:txBody>
          <a:bodyPr/>
          <a:lstStyle/>
          <a:p>
            <a:r>
              <a:rPr lang="en-US" b="1" dirty="0"/>
              <a:t>Solutions? Types of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83365"/>
            <a:ext cx="10515600" cy="505901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Technology that </a:t>
            </a:r>
            <a:r>
              <a:rPr lang="en-US" sz="2800" b="1" dirty="0">
                <a:solidFill>
                  <a:schemeClr val="tx1"/>
                </a:solidFill>
              </a:rPr>
              <a:t>handle</a:t>
            </a:r>
            <a:r>
              <a:rPr lang="en-US" sz="2800" dirty="0">
                <a:solidFill>
                  <a:schemeClr val="tx1"/>
                </a:solidFill>
              </a:rPr>
              <a:t> , </a:t>
            </a:r>
            <a:r>
              <a:rPr lang="en-US" sz="2800" b="1" dirty="0">
                <a:solidFill>
                  <a:schemeClr val="tx1"/>
                </a:solidFill>
              </a:rPr>
              <a:t>process</a:t>
            </a:r>
            <a:r>
              <a:rPr lang="en-US" sz="2800" dirty="0">
                <a:solidFill>
                  <a:schemeClr val="tx1"/>
                </a:solidFill>
              </a:rPr>
              <a:t> and </a:t>
            </a:r>
            <a:r>
              <a:rPr lang="en-US" sz="2800" b="1" dirty="0">
                <a:solidFill>
                  <a:schemeClr val="tx1"/>
                </a:solidFill>
              </a:rPr>
              <a:t>analyze</a:t>
            </a:r>
            <a:r>
              <a:rPr lang="en-US" sz="2800" dirty="0">
                <a:solidFill>
                  <a:schemeClr val="tx1"/>
                </a:solidFill>
              </a:rPr>
              <a:t> large quantities of data:</a:t>
            </a:r>
          </a:p>
          <a:p>
            <a:r>
              <a:rPr lang="en-US" sz="2800" b="1" dirty="0">
                <a:solidFill>
                  <a:srgbClr val="002060"/>
                </a:solidFill>
              </a:rPr>
              <a:t>Types of Data: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</a:rPr>
              <a:t>Structured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333" dirty="0">
                <a:solidFill>
                  <a:srgbClr val="0070C0"/>
                </a:solidFill>
              </a:rPr>
              <a:t>XML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333" dirty="0">
                <a:solidFill>
                  <a:srgbClr val="0070C0"/>
                </a:solidFill>
              </a:rPr>
              <a:t>CSV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333" dirty="0">
                <a:solidFill>
                  <a:srgbClr val="0070C0"/>
                </a:solidFill>
              </a:rPr>
              <a:t>Parquet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600" b="1" dirty="0">
                <a:solidFill>
                  <a:srgbClr val="C00000"/>
                </a:solidFill>
              </a:rPr>
              <a:t>Semi</a:t>
            </a:r>
            <a:r>
              <a:rPr lang="en-US" sz="2800" b="1" dirty="0">
                <a:solidFill>
                  <a:srgbClr val="C00000"/>
                </a:solidFill>
              </a:rPr>
              <a:t>-Structured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rgbClr val="0070C0"/>
                </a:solidFill>
              </a:rPr>
              <a:t>JSON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rgbClr val="0070C0"/>
                </a:solidFill>
              </a:rPr>
              <a:t>XML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Unstructured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533" dirty="0">
                <a:solidFill>
                  <a:srgbClr val="0070C0"/>
                </a:solidFill>
              </a:rPr>
              <a:t>Text files, log files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6611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304" y="1100901"/>
            <a:ext cx="1848678" cy="13417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797"/>
            <a:ext cx="10515600" cy="757998"/>
          </a:xfrm>
        </p:spPr>
        <p:txBody>
          <a:bodyPr/>
          <a:lstStyle/>
          <a:p>
            <a:r>
              <a:rPr lang="en-US" dirty="0"/>
              <a:t>The need of Big Data…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13795"/>
            <a:ext cx="10058400" cy="4293701"/>
          </a:xfrm>
        </p:spPr>
        <p:txBody>
          <a:bodyPr>
            <a:normAutofit/>
          </a:bodyPr>
          <a:lstStyle/>
          <a:p>
            <a:r>
              <a:rPr lang="en-US" sz="2800" dirty="0"/>
              <a:t>Data growth:  </a:t>
            </a:r>
          </a:p>
          <a:p>
            <a:pPr lvl="1"/>
            <a:r>
              <a:rPr lang="en-US" sz="2533" b="1" dirty="0"/>
              <a:t>Social networking (Twitter, Facebook, ..)</a:t>
            </a:r>
            <a:endParaRPr lang="en-US" sz="2533" dirty="0"/>
          </a:p>
          <a:p>
            <a:pPr lvl="1"/>
            <a:r>
              <a:rPr lang="en-US" sz="2533" b="1" dirty="0"/>
              <a:t>Media (Netflix, Cable TV, …)</a:t>
            </a:r>
          </a:p>
          <a:p>
            <a:pPr lvl="1"/>
            <a:r>
              <a:rPr lang="en-US" sz="2533" b="1" dirty="0"/>
              <a:t>Commerce sites (Amazon, </a:t>
            </a:r>
            <a:r>
              <a:rPr lang="en-US" sz="2533" b="1" dirty="0" err="1"/>
              <a:t>Ebay</a:t>
            </a:r>
            <a:r>
              <a:rPr lang="en-US" sz="2533" b="1" dirty="0"/>
              <a:t>, …)</a:t>
            </a:r>
            <a:endParaRPr lang="en-US" sz="2533" dirty="0"/>
          </a:p>
          <a:p>
            <a:pPr lvl="1"/>
            <a:r>
              <a:rPr lang="en-US" sz="2533" b="1" dirty="0"/>
              <a:t>Health and genomics</a:t>
            </a:r>
            <a:r>
              <a:rPr lang="en-US" sz="2533" dirty="0"/>
              <a:t>, data growth increasing exponentially and so on for the future.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Analyzing and managing these data properly is the key to business expansion and growth.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6496" y="1217544"/>
            <a:ext cx="1466572" cy="13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3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Example of Big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Credit Card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Billions of documents indexed for search engine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Logs generated by web servers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DNA &amp; Genomics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Twitter feeds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Facebook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Medical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COVID data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3047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18986" y="1845734"/>
            <a:ext cx="4136693" cy="4023360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sz="3200" dirty="0"/>
              <a:t> Every Year, the world created</a:t>
            </a:r>
          </a:p>
          <a:p>
            <a:pPr algn="ctr"/>
            <a:r>
              <a:rPr lang="en-US" sz="3200" dirty="0"/>
              <a:t>more and more Zeta bytes of data</a:t>
            </a:r>
          </a:p>
          <a:p>
            <a:pPr algn="ctr"/>
            <a:r>
              <a:rPr lang="en-US" sz="3200" dirty="0"/>
              <a:t>Managing this data became crucial to extract more value in retail, finance, media and publishing.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11" y="1981132"/>
            <a:ext cx="61245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722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Big Data Challenges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6896" y="1855631"/>
            <a:ext cx="10584790" cy="3436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17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8478"/>
            <a:ext cx="10515600" cy="132314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Google MapReduce Paper </a:t>
            </a: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002060"/>
                </a:solidFill>
              </a:rPr>
              <a:t>Revolutionized Big Data </a:t>
            </a:r>
            <a:r>
              <a:rPr lang="en-US" sz="1600" b="1" dirty="0">
                <a:solidFill>
                  <a:srgbClr val="002060"/>
                </a:solidFill>
              </a:rPr>
              <a:t>(2004)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4E9973C6-EF93-EC1B-FDD1-C6A84346A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501" y="1571625"/>
            <a:ext cx="8764998" cy="4605338"/>
          </a:xfrm>
        </p:spPr>
      </p:pic>
    </p:spTree>
    <p:extLst>
      <p:ext uri="{BB962C8B-B14F-4D97-AF65-F5344CB8AC3E}">
        <p14:creationId xmlns:p14="http://schemas.microsoft.com/office/powerpoint/2010/main" val="1494330443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1358</TotalTime>
  <Words>1136</Words>
  <Application>Microsoft Macintosh PowerPoint</Application>
  <PresentationFormat>Widescreen</PresentationFormat>
  <Paragraphs>171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Arial</vt:lpstr>
      <vt:lpstr>Calibri</vt:lpstr>
      <vt:lpstr>Calibri Light</vt:lpstr>
      <vt:lpstr>Courier</vt:lpstr>
      <vt:lpstr>Courier New</vt:lpstr>
      <vt:lpstr>Franklin Gothic Medium Cond</vt:lpstr>
      <vt:lpstr>Helvetica Light</vt:lpstr>
      <vt:lpstr>Wingdings</vt:lpstr>
      <vt:lpstr>scu-ppt-master</vt:lpstr>
      <vt:lpstr>Introduction to Big Data</vt:lpstr>
      <vt:lpstr>What is Big Data?</vt:lpstr>
      <vt:lpstr>Solutions? Cluster Computing</vt:lpstr>
      <vt:lpstr>Solutions? Types of Data</vt:lpstr>
      <vt:lpstr>The need of Big Data…</vt:lpstr>
      <vt:lpstr>Example of Big Data?</vt:lpstr>
      <vt:lpstr>Data Creation</vt:lpstr>
      <vt:lpstr>Big Data Challenges</vt:lpstr>
      <vt:lpstr>Google MapReduce Paper  Revolutionized Big Data (2004)</vt:lpstr>
      <vt:lpstr>Google MapReduce Paper  Hadoop</vt:lpstr>
      <vt:lpstr>PowerPoint Presentation</vt:lpstr>
      <vt:lpstr>Hadoop Architecture</vt:lpstr>
      <vt:lpstr>Problems with Hadoop</vt:lpstr>
      <vt:lpstr>Apache</vt:lpstr>
      <vt:lpstr>Apache                        Example</vt:lpstr>
      <vt:lpstr>Ecosystem Component</vt:lpstr>
      <vt:lpstr>Hadoop vs. Spark</vt:lpstr>
      <vt:lpstr>Big Data’s Characteristic</vt:lpstr>
      <vt:lpstr>Stored Data Processing </vt:lpstr>
      <vt:lpstr>Batch Based Stored Data Processing</vt:lpstr>
      <vt:lpstr>Real Time Data Processing</vt:lpstr>
      <vt:lpstr>Tools and Techniques for analyzing big Data</vt:lpstr>
      <vt:lpstr>Where to Store Big Data</vt:lpstr>
      <vt:lpstr>Accessing the Big Data</vt:lpstr>
      <vt:lpstr>Considering Using big Data</vt:lpstr>
      <vt:lpstr>Case Study: Social Media Analytics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</dc:title>
  <dc:creator>DigitaCorp</dc:creator>
  <cp:lastModifiedBy>Parsian, Mahmoud</cp:lastModifiedBy>
  <cp:revision>62</cp:revision>
  <dcterms:created xsi:type="dcterms:W3CDTF">2016-02-11T03:03:14Z</dcterms:created>
  <dcterms:modified xsi:type="dcterms:W3CDTF">2022-05-03T18:56:56Z</dcterms:modified>
</cp:coreProperties>
</file>