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4"/>
  </p:notesMasterIdLst>
  <p:handoutMasterIdLst>
    <p:handoutMasterId r:id="rId45"/>
  </p:handoutMasterIdLst>
  <p:sldIdLst>
    <p:sldId id="260" r:id="rId2"/>
    <p:sldId id="259" r:id="rId3"/>
    <p:sldId id="299" r:id="rId4"/>
    <p:sldId id="290" r:id="rId5"/>
    <p:sldId id="291" r:id="rId6"/>
    <p:sldId id="298" r:id="rId7"/>
    <p:sldId id="314" r:id="rId8"/>
    <p:sldId id="279" r:id="rId9"/>
    <p:sldId id="306" r:id="rId10"/>
    <p:sldId id="292" r:id="rId11"/>
    <p:sldId id="308" r:id="rId12"/>
    <p:sldId id="315" r:id="rId13"/>
    <p:sldId id="305" r:id="rId14"/>
    <p:sldId id="261" r:id="rId15"/>
    <p:sldId id="286" r:id="rId16"/>
    <p:sldId id="300" r:id="rId17"/>
    <p:sldId id="316" r:id="rId18"/>
    <p:sldId id="287" r:id="rId19"/>
    <p:sldId id="288" r:id="rId20"/>
    <p:sldId id="289" r:id="rId21"/>
    <p:sldId id="262" r:id="rId22"/>
    <p:sldId id="274" r:id="rId23"/>
    <p:sldId id="317" r:id="rId24"/>
    <p:sldId id="265" r:id="rId25"/>
    <p:sldId id="280" r:id="rId26"/>
    <p:sldId id="281" r:id="rId27"/>
    <p:sldId id="282" r:id="rId28"/>
    <p:sldId id="283" r:id="rId29"/>
    <p:sldId id="293" r:id="rId30"/>
    <p:sldId id="294" r:id="rId31"/>
    <p:sldId id="312" r:id="rId32"/>
    <p:sldId id="313" r:id="rId33"/>
    <p:sldId id="296" r:id="rId34"/>
    <p:sldId id="295" r:id="rId35"/>
    <p:sldId id="311" r:id="rId36"/>
    <p:sldId id="301" r:id="rId37"/>
    <p:sldId id="304" r:id="rId38"/>
    <p:sldId id="307" r:id="rId39"/>
    <p:sldId id="303" r:id="rId40"/>
    <p:sldId id="309" r:id="rId41"/>
    <p:sldId id="302" r:id="rId42"/>
    <p:sldId id="310"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128" d="100"/>
          <a:sy n="128" d="100"/>
        </p:scale>
        <p:origin x="448" y="176"/>
      </p:cViewPr>
      <p:guideLst>
        <p:guide orient="horz" pos="2160"/>
        <p:guide pos="3840"/>
      </p:guideLst>
    </p:cSldViewPr>
  </p:slid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4F90C4B-6861-9047-AA41-73DB37431590}" type="datetimeFigureOut">
              <a:rPr lang="en-US" smtClean="0"/>
              <a:t>5/3/22</a:t>
            </a:fld>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ABF96D-0F90-6340-B1A4-465581025DFD}" type="slidenum">
              <a:rPr lang="en-US" smtClean="0"/>
              <a:t>‹#›</a:t>
            </a:fld>
            <a:endParaRPr lang="en-US"/>
          </a:p>
        </p:txBody>
      </p:sp>
    </p:spTree>
    <p:extLst>
      <p:ext uri="{BB962C8B-B14F-4D97-AF65-F5344CB8AC3E}">
        <p14:creationId xmlns:p14="http://schemas.microsoft.com/office/powerpoint/2010/main" val="15316792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88AF8-1A70-49DA-8521-47D5E6F867E9}" type="datetimeFigureOut">
              <a:rPr lang="en-GB" smtClean="0"/>
              <a:t>03/05/2022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4BC27-FAFF-4482-B25F-35D3915B3A89}" type="slidenum">
              <a:rPr lang="en-GB" smtClean="0"/>
              <a:t>‹#›</a:t>
            </a:fld>
            <a:endParaRPr lang="en-GB"/>
          </a:p>
        </p:txBody>
      </p:sp>
    </p:spTree>
    <p:extLst>
      <p:ext uri="{BB962C8B-B14F-4D97-AF65-F5344CB8AC3E}">
        <p14:creationId xmlns:p14="http://schemas.microsoft.com/office/powerpoint/2010/main" val="405494576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myself: 8 years data engineering, data analytics (make sense)</a:t>
            </a:r>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389388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328092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3514086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58571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277657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3828577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1754597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031271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2828670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659817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19</a:t>
            </a:fld>
            <a:endParaRPr lang="en-US">
              <a:solidFill>
                <a:prstClr val="black"/>
              </a:solidFill>
            </a:endParaRPr>
          </a:p>
        </p:txBody>
      </p:sp>
    </p:spTree>
    <p:extLst>
      <p:ext uri="{BB962C8B-B14F-4D97-AF65-F5344CB8AC3E}">
        <p14:creationId xmlns:p14="http://schemas.microsoft.com/office/powerpoint/2010/main" val="3290551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2988654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20</a:t>
            </a:fld>
            <a:endParaRPr lang="en-US">
              <a:solidFill>
                <a:prstClr val="black"/>
              </a:solidFill>
            </a:endParaRPr>
          </a:p>
        </p:txBody>
      </p:sp>
    </p:spTree>
    <p:extLst>
      <p:ext uri="{BB962C8B-B14F-4D97-AF65-F5344CB8AC3E}">
        <p14:creationId xmlns:p14="http://schemas.microsoft.com/office/powerpoint/2010/main" val="23664775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21</a:t>
            </a:fld>
            <a:endParaRPr lang="en-US">
              <a:solidFill>
                <a:prstClr val="black"/>
              </a:solidFill>
            </a:endParaRPr>
          </a:p>
        </p:txBody>
      </p:sp>
    </p:spTree>
    <p:extLst>
      <p:ext uri="{BB962C8B-B14F-4D97-AF65-F5344CB8AC3E}">
        <p14:creationId xmlns:p14="http://schemas.microsoft.com/office/powerpoint/2010/main" val="3154202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280179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231135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507073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2413250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875864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4144432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484252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384562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6221719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30</a:t>
            </a:fld>
            <a:endParaRPr lang="en-US">
              <a:solidFill>
                <a:prstClr val="black"/>
              </a:solidFill>
            </a:endParaRPr>
          </a:p>
        </p:txBody>
      </p:sp>
    </p:spTree>
    <p:extLst>
      <p:ext uri="{BB962C8B-B14F-4D97-AF65-F5344CB8AC3E}">
        <p14:creationId xmlns:p14="http://schemas.microsoft.com/office/powerpoint/2010/main" val="2138701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31</a:t>
            </a:fld>
            <a:endParaRPr lang="en-US">
              <a:solidFill>
                <a:prstClr val="black"/>
              </a:solidFill>
            </a:endParaRPr>
          </a:p>
        </p:txBody>
      </p:sp>
    </p:spTree>
    <p:extLst>
      <p:ext uri="{BB962C8B-B14F-4D97-AF65-F5344CB8AC3E}">
        <p14:creationId xmlns:p14="http://schemas.microsoft.com/office/powerpoint/2010/main" val="2319186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32</a:t>
            </a:fld>
            <a:endParaRPr lang="en-US">
              <a:solidFill>
                <a:prstClr val="black"/>
              </a:solidFill>
            </a:endParaRPr>
          </a:p>
        </p:txBody>
      </p:sp>
    </p:spTree>
    <p:extLst>
      <p:ext uri="{BB962C8B-B14F-4D97-AF65-F5344CB8AC3E}">
        <p14:creationId xmlns:p14="http://schemas.microsoft.com/office/powerpoint/2010/main" val="2399881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33</a:t>
            </a:fld>
            <a:endParaRPr lang="en-US">
              <a:solidFill>
                <a:prstClr val="black"/>
              </a:solidFill>
            </a:endParaRPr>
          </a:p>
        </p:txBody>
      </p:sp>
    </p:spTree>
    <p:extLst>
      <p:ext uri="{BB962C8B-B14F-4D97-AF65-F5344CB8AC3E}">
        <p14:creationId xmlns:p14="http://schemas.microsoft.com/office/powerpoint/2010/main" val="673780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34</a:t>
            </a:fld>
            <a:endParaRPr lang="en-US">
              <a:solidFill>
                <a:prstClr val="black"/>
              </a:solidFill>
            </a:endParaRPr>
          </a:p>
        </p:txBody>
      </p:sp>
    </p:spTree>
    <p:extLst>
      <p:ext uri="{BB962C8B-B14F-4D97-AF65-F5344CB8AC3E}">
        <p14:creationId xmlns:p14="http://schemas.microsoft.com/office/powerpoint/2010/main" val="4035405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35</a:t>
            </a:fld>
            <a:endParaRPr lang="en-US">
              <a:solidFill>
                <a:prstClr val="black"/>
              </a:solidFill>
            </a:endParaRPr>
          </a:p>
        </p:txBody>
      </p:sp>
    </p:spTree>
    <p:extLst>
      <p:ext uri="{BB962C8B-B14F-4D97-AF65-F5344CB8AC3E}">
        <p14:creationId xmlns:p14="http://schemas.microsoft.com/office/powerpoint/2010/main" val="3808681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36</a:t>
            </a:fld>
            <a:endParaRPr lang="en-US">
              <a:solidFill>
                <a:prstClr val="black"/>
              </a:solidFill>
            </a:endParaRPr>
          </a:p>
        </p:txBody>
      </p:sp>
    </p:spTree>
    <p:extLst>
      <p:ext uri="{BB962C8B-B14F-4D97-AF65-F5344CB8AC3E}">
        <p14:creationId xmlns:p14="http://schemas.microsoft.com/office/powerpoint/2010/main" val="20169685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37</a:t>
            </a:fld>
            <a:endParaRPr lang="en-US">
              <a:solidFill>
                <a:prstClr val="black"/>
              </a:solidFill>
            </a:endParaRPr>
          </a:p>
        </p:txBody>
      </p:sp>
    </p:spTree>
    <p:extLst>
      <p:ext uri="{BB962C8B-B14F-4D97-AF65-F5344CB8AC3E}">
        <p14:creationId xmlns:p14="http://schemas.microsoft.com/office/powerpoint/2010/main" val="2041991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38</a:t>
            </a:fld>
            <a:endParaRPr lang="en-US">
              <a:solidFill>
                <a:prstClr val="black"/>
              </a:solidFill>
            </a:endParaRPr>
          </a:p>
        </p:txBody>
      </p:sp>
    </p:spTree>
    <p:extLst>
      <p:ext uri="{BB962C8B-B14F-4D97-AF65-F5344CB8AC3E}">
        <p14:creationId xmlns:p14="http://schemas.microsoft.com/office/powerpoint/2010/main" val="34119281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39</a:t>
            </a:fld>
            <a:endParaRPr lang="en-US">
              <a:solidFill>
                <a:prstClr val="black"/>
              </a:solidFill>
            </a:endParaRPr>
          </a:p>
        </p:txBody>
      </p:sp>
    </p:spTree>
    <p:extLst>
      <p:ext uri="{BB962C8B-B14F-4D97-AF65-F5344CB8AC3E}">
        <p14:creationId xmlns:p14="http://schemas.microsoft.com/office/powerpoint/2010/main" val="1244303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784867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40</a:t>
            </a:fld>
            <a:endParaRPr lang="en-US">
              <a:solidFill>
                <a:prstClr val="black"/>
              </a:solidFill>
            </a:endParaRPr>
          </a:p>
        </p:txBody>
      </p:sp>
    </p:spTree>
    <p:extLst>
      <p:ext uri="{BB962C8B-B14F-4D97-AF65-F5344CB8AC3E}">
        <p14:creationId xmlns:p14="http://schemas.microsoft.com/office/powerpoint/2010/main" val="91619332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41</a:t>
            </a:fld>
            <a:endParaRPr lang="en-US">
              <a:solidFill>
                <a:prstClr val="black"/>
              </a:solidFill>
            </a:endParaRPr>
          </a:p>
        </p:txBody>
      </p:sp>
    </p:spTree>
    <p:extLst>
      <p:ext uri="{BB962C8B-B14F-4D97-AF65-F5344CB8AC3E}">
        <p14:creationId xmlns:p14="http://schemas.microsoft.com/office/powerpoint/2010/main" val="33651211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NameNode</a:t>
            </a:r>
            <a:r>
              <a:rPr lang="en-US" dirty="0"/>
              <a:t> and </a:t>
            </a:r>
            <a:r>
              <a:rPr lang="en-US" dirty="0" err="1"/>
              <a:t>DataNode</a:t>
            </a:r>
            <a:r>
              <a:rPr lang="en-US" dirty="0"/>
              <a:t> each run an internal web server in order to display basic information about the current status of the cluster</a:t>
            </a:r>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42</a:t>
            </a:fld>
            <a:endParaRPr lang="en-US">
              <a:solidFill>
                <a:prstClr val="black"/>
              </a:solidFill>
            </a:endParaRPr>
          </a:p>
        </p:txBody>
      </p:sp>
    </p:spTree>
    <p:extLst>
      <p:ext uri="{BB962C8B-B14F-4D97-AF65-F5344CB8AC3E}">
        <p14:creationId xmlns:p14="http://schemas.microsoft.com/office/powerpoint/2010/main" val="6987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01805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229990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722515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52070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DBE457-FB45-9847-8EC2-FC29D648CEA4}"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33347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5600" y="3991335"/>
            <a:ext cx="9144000" cy="1395551"/>
          </a:xfrm>
        </p:spPr>
        <p:txBody>
          <a:bodyPr anchor="b"/>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355600" y="5386885"/>
            <a:ext cx="9144000" cy="556715"/>
          </a:xfrm>
        </p:spPr>
        <p:txBody>
          <a:bodyPr/>
          <a:lstStyle>
            <a:lvl1pPr marL="0" indent="0" algn="l">
              <a:buNone/>
              <a:defRPr sz="2400" b="0" i="0">
                <a:solidFill>
                  <a:srgbClr val="B50043"/>
                </a:solidFill>
                <a:latin typeface="Franklin Gothic Medium Cond" panose="020B06060304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40236356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9" y="1620991"/>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7" y="1081798"/>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1" y="1081799"/>
            <a:ext cx="6713723" cy="234720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876801" y="3667447"/>
            <a:ext cx="6713723" cy="2347203"/>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7060372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60128" y="1464895"/>
            <a:ext cx="6713723" cy="832525"/>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860128" y="85083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60128" y="2371725"/>
            <a:ext cx="6713723" cy="3179728"/>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3839572" cy="68580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2820234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5633" y="1110976"/>
            <a:ext cx="5876111" cy="1363819"/>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65632" y="533317"/>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65633" y="2512705"/>
            <a:ext cx="5876111" cy="3308623"/>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7642744" y="1600200"/>
            <a:ext cx="3657600" cy="36576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5409866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337" y="1078391"/>
            <a:ext cx="3665612"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88224" y="2671110"/>
            <a:ext cx="3665939"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679675" y="1078391"/>
            <a:ext cx="3352799" cy="5000949"/>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8250866" y="1078393"/>
            <a:ext cx="3352799" cy="5000948"/>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85441973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6" y="1081242"/>
            <a:ext cx="8789076"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54204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01476" y="2493845"/>
            <a:ext cx="4275325"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5115337" y="2493845"/>
            <a:ext cx="4275325" cy="378668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748793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89067" y="1620992"/>
            <a:ext cx="3665612" cy="1571093"/>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8089067" y="3187150"/>
            <a:ext cx="3665939" cy="539751"/>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1305" y="447391"/>
            <a:ext cx="6713723" cy="1571093"/>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31305" y="2401603"/>
            <a:ext cx="6713723" cy="1571093"/>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331305" y="4349939"/>
            <a:ext cx="6713723" cy="1571093"/>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75669289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7" y="1081242"/>
            <a:ext cx="8621925" cy="108245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542049"/>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01476" y="2487447"/>
            <a:ext cx="3434496" cy="378668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378752" y="2487447"/>
            <a:ext cx="3434496" cy="378668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8156028" y="2487447"/>
            <a:ext cx="3434496" cy="378668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71658208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5038" y="361423"/>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50287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7271"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48231"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48231" y="3424738"/>
            <a:ext cx="3535680" cy="2855788"/>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4250356"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4311316"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4311316" y="3471305"/>
            <a:ext cx="3535680" cy="279856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8133508"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8194468"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8194468" y="3471305"/>
            <a:ext cx="3535680" cy="279856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097191548"/>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85038" y="361423"/>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50287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7271"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48231"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864514" y="3587178"/>
            <a:ext cx="2703116" cy="2240820"/>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4250356"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4311316"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4727599" y="3587177"/>
            <a:ext cx="2703116" cy="2240820"/>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8133508" y="2273718"/>
            <a:ext cx="3657600"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8194468" y="2584391"/>
            <a:ext cx="3535680"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8610751" y="3587175"/>
            <a:ext cx="2703116" cy="2240820"/>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77706719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84568" y="281392"/>
            <a:ext cx="8621925" cy="1082453"/>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63031" y="1417981"/>
            <a:ext cx="3665939" cy="539751"/>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384605" y="2277977"/>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569474" y="2588653"/>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758862" y="3591434"/>
            <a:ext cx="1939329" cy="1768557"/>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292365" y="2277975"/>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3461978" y="2591402"/>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3651366" y="3594183"/>
            <a:ext cx="1939329" cy="1768557"/>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200125" y="2277975"/>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6384993" y="2591402"/>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6574381" y="3594183"/>
            <a:ext cx="1939329" cy="1768557"/>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9107883" y="2277978"/>
            <a:ext cx="2703116" cy="39961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9292753" y="2588653"/>
            <a:ext cx="2318105" cy="560916"/>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9482141" y="3591434"/>
            <a:ext cx="1939329" cy="1768557"/>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00857118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6843"/>
            <a:ext cx="9144000" cy="3070496"/>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24000" y="4489609"/>
            <a:ext cx="9144000" cy="623015"/>
          </a:xfrm>
        </p:spPr>
        <p:txBody>
          <a:bodyPr/>
          <a:lstStyle>
            <a:lvl1pPr marL="0" indent="0" algn="ctr">
              <a:buNone/>
              <a:defRPr sz="2400" b="0" i="0">
                <a:solidFill>
                  <a:srgbClr val="B50043"/>
                </a:solidFill>
                <a:latin typeface="Franklin Gothic Medium Cond" panose="020B06060304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139689359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0" i="0">
                <a:solidFill>
                  <a:srgbClr val="B50043"/>
                </a:solidFill>
                <a:latin typeface="Franklin Gothic Medium Cond" panose="020B06060304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lvl1pPr>
              <a:defRPr sz="1867"/>
            </a:lvl1pPr>
            <a:lvl2pPr>
              <a:defRPr sz="16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0" i="0">
                <a:solidFill>
                  <a:srgbClr val="B50043"/>
                </a:solidFill>
                <a:latin typeface="Franklin Gothic Medium Cond" panose="020B0606030402020204" pitchFamily="34"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sz="1867"/>
            </a:lvl1pPr>
            <a:lvl2pPr>
              <a:defRPr sz="1600"/>
            </a:lvl2pPr>
            <a:lvl3pPr>
              <a:defRPr sz="1467"/>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412587334"/>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042488014"/>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365949443"/>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3" name="Content Placeholder 2"/>
          <p:cNvSpPr>
            <a:spLocks noGrp="1"/>
          </p:cNvSpPr>
          <p:nvPr>
            <p:ph idx="1"/>
          </p:nvPr>
        </p:nvSpPr>
        <p:spPr>
          <a:xfrm>
            <a:off x="5183188" y="987426"/>
            <a:ext cx="6172200" cy="4873625"/>
          </a:xfrm>
        </p:spPr>
        <p:txBody>
          <a:bodyPr>
            <a:normAutofit/>
          </a:bodyPr>
          <a:lstStyle>
            <a:lvl1pPr>
              <a:defRPr sz="2400"/>
            </a:lvl1pPr>
            <a:lvl2pPr>
              <a:defRPr sz="2133"/>
            </a:lvl2pPr>
            <a:lvl3pPr>
              <a:defRPr sz="1867"/>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39600060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38377051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sz="4267"/>
            </a:lvl1pPr>
          </a:lstStyle>
          <a:p>
            <a:r>
              <a:rPr lang="en-US"/>
              <a:t>Click to edit Master title style</a:t>
            </a:r>
            <a:endParaRPr lang="en-US" dirty="0"/>
          </a:p>
        </p:txBody>
      </p:sp>
      <p:sp>
        <p:nvSpPr>
          <p:cNvPr id="3" name="Text Placeholder 2"/>
          <p:cNvSpPr>
            <a:spLocks noGrp="1"/>
          </p:cNvSpPr>
          <p:nvPr>
            <p:ph type="body" idx="1"/>
          </p:nvPr>
        </p:nvSpPr>
        <p:spPr>
          <a:xfrm>
            <a:off x="831851" y="4589464"/>
            <a:ext cx="10515600" cy="1500187"/>
          </a:xfrm>
        </p:spPr>
        <p:txBody>
          <a:bodyPr>
            <a:normAutofit/>
          </a:bodyPr>
          <a:lstStyle>
            <a:lvl1pPr marL="0" indent="0">
              <a:buNone/>
              <a:defRPr sz="2400">
                <a:solidFill>
                  <a:srgbClr val="B50043"/>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33712517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91690217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838200" y="1434167"/>
            <a:ext cx="5365749" cy="539751"/>
          </a:xfrm>
        </p:spPr>
        <p:txBody>
          <a:bodyPr anchor="t">
            <a:normAutofit/>
          </a:bodyPr>
          <a:lstStyle>
            <a:lvl1pPr marL="0" indent="0">
              <a:buNone/>
              <a:defRPr sz="24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838200" y="2111297"/>
            <a:ext cx="10515600" cy="4065667"/>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14380287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8851" y="976617"/>
            <a:ext cx="10515600" cy="100380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528851" y="378638"/>
            <a:ext cx="5365749" cy="539751"/>
          </a:xfrm>
        </p:spPr>
        <p:txBody>
          <a:bodyPr anchor="b">
            <a:normAutofit/>
          </a:bodyPr>
          <a:lstStyle>
            <a:lvl1pPr marL="0" indent="0" algn="l">
              <a:buNone/>
              <a:defRPr sz="24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28851" y="2111297"/>
            <a:ext cx="10515600" cy="2055819"/>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4294496"/>
            <a:ext cx="12192000" cy="2563504"/>
          </a:xfrm>
        </p:spPr>
        <p:txBody>
          <a:bodyPr/>
          <a:lstStyle/>
          <a:p>
            <a:r>
              <a:rPr lang="en-US"/>
              <a:t>Click icon to add picture</a:t>
            </a:r>
          </a:p>
        </p:txBody>
      </p:sp>
    </p:spTree>
    <p:extLst>
      <p:ext uri="{BB962C8B-B14F-4D97-AF65-F5344CB8AC3E}">
        <p14:creationId xmlns:p14="http://schemas.microsoft.com/office/powerpoint/2010/main" val="397433828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8695" y="1081798"/>
            <a:ext cx="5365271"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518584" y="542605"/>
            <a:ext cx="536574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518695" y="2756452"/>
            <a:ext cx="11071829" cy="3420512"/>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11590525" y="6280526"/>
            <a:ext cx="440951" cy="440951"/>
          </a:xfrm>
          <a:prstGeom prst="rect">
            <a:avLst/>
          </a:prstGeom>
          <a:noFill/>
          <a:ln>
            <a:noFill/>
          </a:ln>
        </p:spPr>
      </p:pic>
    </p:spTree>
    <p:extLst>
      <p:ext uri="{BB962C8B-B14F-4D97-AF65-F5344CB8AC3E}">
        <p14:creationId xmlns:p14="http://schemas.microsoft.com/office/powerpoint/2010/main" val="250920652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9" y="1174027"/>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7" y="634834"/>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1" y="634834"/>
            <a:ext cx="6713723"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4294496"/>
            <a:ext cx="12192000" cy="2563504"/>
          </a:xfrm>
        </p:spPr>
        <p:txBody>
          <a:bodyPr/>
          <a:lstStyle/>
          <a:p>
            <a:r>
              <a:rPr lang="en-US"/>
              <a:t>Click icon to add picture</a:t>
            </a:r>
          </a:p>
        </p:txBody>
      </p:sp>
    </p:spTree>
    <p:extLst>
      <p:ext uri="{BB962C8B-B14F-4D97-AF65-F5344CB8AC3E}">
        <p14:creationId xmlns:p14="http://schemas.microsoft.com/office/powerpoint/2010/main" val="217335502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587" y="3586056"/>
            <a:ext cx="3665612" cy="1571093"/>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1476" y="3046863"/>
            <a:ext cx="3665939" cy="539751"/>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876800" y="3046863"/>
            <a:ext cx="6713723" cy="2794167"/>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12192000" cy="2563504"/>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53899" y="6267274"/>
            <a:ext cx="440951" cy="440951"/>
          </a:xfrm>
          <a:prstGeom prst="rect">
            <a:avLst/>
          </a:prstGeom>
          <a:noFill/>
          <a:ln>
            <a:noFill/>
          </a:ln>
        </p:spPr>
      </p:pic>
    </p:spTree>
    <p:extLst>
      <p:ext uri="{BB962C8B-B14F-4D97-AF65-F5344CB8AC3E}">
        <p14:creationId xmlns:p14="http://schemas.microsoft.com/office/powerpoint/2010/main" val="195931462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00380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572127"/>
            <a:ext cx="10515600" cy="46048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2052578" y="725348"/>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19142864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Lst>
  <p:hf hdr="0" ftr="0" dt="0"/>
  <p:txStyles>
    <p:titleStyle>
      <a:lvl1pPr algn="l" defTabSz="914377" rtl="0" eaLnBrk="1" latinLnBrk="0" hangingPunct="1">
        <a:lnSpc>
          <a:spcPct val="90000"/>
        </a:lnSpc>
        <a:spcBef>
          <a:spcPct val="0"/>
        </a:spcBef>
        <a:buNone/>
        <a:defRPr sz="4267" b="0" i="0" kern="1200">
          <a:solidFill>
            <a:schemeClr val="tx1"/>
          </a:solidFill>
          <a:latin typeface="Franklin Gothic Medium Cond" panose="020B0606030402020204" pitchFamily="34" charset="0"/>
          <a:ea typeface="+mj-ea"/>
          <a:cs typeface="+mj-cs"/>
        </a:defRPr>
      </a:lvl1pPr>
    </p:titleStyle>
    <p:bodyStyle>
      <a:lvl1pPr marL="228594" indent="-228594" algn="l" defTabSz="914377" rtl="0" eaLnBrk="1" latinLnBrk="0" hangingPunct="1">
        <a:lnSpc>
          <a:spcPct val="100000"/>
        </a:lnSpc>
        <a:spcBef>
          <a:spcPts val="1000"/>
        </a:spcBef>
        <a:buClr>
          <a:schemeClr val="bg2">
            <a:lumMod val="25000"/>
          </a:schemeClr>
        </a:buClr>
        <a:buSzPct val="85000"/>
        <a:buFont typeface="Arial" panose="020B0604020202020204" pitchFamily="34" charset="0"/>
        <a:buChar char="•"/>
        <a:defRPr sz="2667"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685783" indent="-228594" algn="l" defTabSz="914377" rtl="0" eaLnBrk="1" latinLnBrk="0" hangingPunct="1">
        <a:lnSpc>
          <a:spcPct val="100000"/>
        </a:lnSpc>
        <a:spcBef>
          <a:spcPts val="500"/>
        </a:spcBef>
        <a:buClr>
          <a:schemeClr val="bg2">
            <a:lumMod val="25000"/>
          </a:schemeClr>
        </a:buClr>
        <a:buSzPct val="85000"/>
        <a:buFont typeface="Courier New" panose="02070309020205020404" pitchFamily="49" charset="0"/>
        <a:buChar char="o"/>
        <a:defRPr sz="24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1142971" indent="-228594" algn="l" defTabSz="914377" rtl="0" eaLnBrk="1" latinLnBrk="0" hangingPunct="1">
        <a:lnSpc>
          <a:spcPct val="100000"/>
        </a:lnSpc>
        <a:spcBef>
          <a:spcPts val="500"/>
        </a:spcBef>
        <a:buClr>
          <a:schemeClr val="bg2">
            <a:lumMod val="25000"/>
          </a:schemeClr>
        </a:buClr>
        <a:buSzPct val="85000"/>
        <a:buFont typeface="Wingdings" pitchFamily="2" charset="2"/>
        <a:buChar char="§"/>
        <a:defRPr sz="2133"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467" b="0" i="0" kern="1200">
          <a:solidFill>
            <a:schemeClr val="tx1"/>
          </a:solidFill>
          <a:latin typeface="Helvetica Light" panose="020B0403020202020204" pitchFamily="34"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467" b="0" i="0" kern="1200">
          <a:solidFill>
            <a:schemeClr val="tx1"/>
          </a:solidFill>
          <a:latin typeface="Helvetica Light" panose="020B0403020202020204" pitchFamily="34"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www.bigdataframework.org/data-types-structured-vs-unstructured-data/"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0473" y="1752600"/>
            <a:ext cx="12914711" cy="1754326"/>
          </a:xfrm>
          <a:prstGeom prst="rect">
            <a:avLst/>
          </a:prstGeom>
          <a:noFill/>
        </p:spPr>
        <p:txBody>
          <a:bodyPr wrap="square" rtlCol="0">
            <a:spAutoFit/>
          </a:bodyPr>
          <a:lstStyle/>
          <a:p>
            <a:r>
              <a:rPr lang="en-US" sz="3600" b="1" dirty="0"/>
              <a:t>An Introduction to </a:t>
            </a:r>
          </a:p>
          <a:p>
            <a:r>
              <a:rPr lang="en-US" sz="3600" b="1" dirty="0"/>
              <a:t>Big Data Concepts </a:t>
            </a:r>
          </a:p>
          <a:p>
            <a:r>
              <a:rPr lang="en-US" sz="3600" b="1" dirty="0"/>
              <a:t>and Terminology</a:t>
            </a:r>
          </a:p>
        </p:txBody>
      </p:sp>
      <p:sp>
        <p:nvSpPr>
          <p:cNvPr id="6" name="TextBox 5"/>
          <p:cNvSpPr txBox="1"/>
          <p:nvPr/>
        </p:nvSpPr>
        <p:spPr>
          <a:xfrm>
            <a:off x="420473" y="3890378"/>
            <a:ext cx="3970865" cy="584775"/>
          </a:xfrm>
          <a:prstGeom prst="rect">
            <a:avLst/>
          </a:prstGeom>
          <a:noFill/>
        </p:spPr>
        <p:txBody>
          <a:bodyPr wrap="square" rtlCol="0">
            <a:spAutoFit/>
          </a:bodyPr>
          <a:lstStyle/>
          <a:p>
            <a:r>
              <a:rPr lang="en-US" sz="2000" dirty="0">
                <a:solidFill>
                  <a:srgbClr val="0055A0"/>
                </a:solidFill>
              </a:rPr>
              <a:t>Mahmoud </a:t>
            </a:r>
            <a:r>
              <a:rPr lang="en-US" sz="2000">
                <a:solidFill>
                  <a:srgbClr val="0055A0"/>
                </a:solidFill>
              </a:rPr>
              <a:t>(Max) Parsian</a:t>
            </a:r>
            <a:endParaRPr lang="en-US" sz="2000" dirty="0">
              <a:solidFill>
                <a:srgbClr val="0055A0"/>
              </a:solidFill>
            </a:endParaRPr>
          </a:p>
          <a:p>
            <a:r>
              <a:rPr lang="en-US" sz="1200" dirty="0">
                <a:solidFill>
                  <a:srgbClr val="0055A0"/>
                </a:solidFill>
              </a:rPr>
              <a:t>Ph.D. in Computer Science</a:t>
            </a:r>
          </a:p>
        </p:txBody>
      </p:sp>
      <p:sp>
        <p:nvSpPr>
          <p:cNvPr id="2" name="Slide Number Placeholder 1"/>
          <p:cNvSpPr>
            <a:spLocks noGrp="1"/>
          </p:cNvSpPr>
          <p:nvPr>
            <p:ph type="sldNum" sz="quarter" idx="4294967295"/>
          </p:nvPr>
        </p:nvSpPr>
        <p:spPr>
          <a:xfrm>
            <a:off x="9347200" y="6356350"/>
            <a:ext cx="2844800" cy="366713"/>
          </a:xfrm>
          <a:prstGeom prst="rect">
            <a:avLst/>
          </a:prstGeom>
        </p:spPr>
        <p:txBody>
          <a:bodyPr/>
          <a:lstStyle/>
          <a:p>
            <a:fld id="{D2F89FEF-6A44-9B41-A33D-7815FD06DC43}" type="slidenum">
              <a:rPr lang="en-US" smtClean="0">
                <a:solidFill>
                  <a:prstClr val="white"/>
                </a:solidFill>
              </a:rPr>
              <a:pPr/>
              <a:t>1</a:t>
            </a:fld>
            <a:endParaRPr lang="en-US">
              <a:solidFill>
                <a:prstClr val="white"/>
              </a:solidFill>
            </a:endParaRPr>
          </a:p>
        </p:txBody>
      </p:sp>
    </p:spTree>
    <p:extLst>
      <p:ext uri="{BB962C8B-B14F-4D97-AF65-F5344CB8AC3E}">
        <p14:creationId xmlns:p14="http://schemas.microsoft.com/office/powerpoint/2010/main" val="305441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 Large datasets</a:t>
            </a:r>
          </a:p>
        </p:txBody>
      </p:sp>
      <p:sp>
        <p:nvSpPr>
          <p:cNvPr id="3" name="Content Placeholder 2"/>
          <p:cNvSpPr>
            <a:spLocks noGrp="1"/>
          </p:cNvSpPr>
          <p:nvPr>
            <p:ph idx="1"/>
          </p:nvPr>
        </p:nvSpPr>
        <p:spPr>
          <a:xfrm>
            <a:off x="609600" y="1125415"/>
            <a:ext cx="10969139" cy="4867613"/>
          </a:xfrm>
        </p:spPr>
        <p:txBody>
          <a:bodyPr>
            <a:normAutofit/>
          </a:bodyPr>
          <a:lstStyle/>
          <a:p>
            <a:pPr marL="505967" indent="-457200"/>
            <a:r>
              <a:rPr lang="en-US" sz="2800" dirty="0"/>
              <a:t>Large Dataset means a </a:t>
            </a:r>
            <a:r>
              <a:rPr lang="en-US" sz="2800" b="1" u="sng" dirty="0">
                <a:solidFill>
                  <a:srgbClr val="C00000"/>
                </a:solidFill>
              </a:rPr>
              <a:t>dataset too large</a:t>
            </a:r>
            <a:r>
              <a:rPr lang="en-US" sz="2800" dirty="0"/>
              <a:t> to reasonably process              or store with traditional tooling or on </a:t>
            </a:r>
            <a:r>
              <a:rPr lang="en-US" sz="2800" b="1" u="sng" dirty="0">
                <a:solidFill>
                  <a:srgbClr val="C00000"/>
                </a:solidFill>
              </a:rPr>
              <a:t>a single computer. </a:t>
            </a:r>
          </a:p>
          <a:p>
            <a:pPr marL="963156" lvl="1" indent="-457200"/>
            <a:r>
              <a:rPr lang="en-US" sz="2533" dirty="0"/>
              <a:t>Indexing billions of documents for search engine</a:t>
            </a:r>
          </a:p>
          <a:p>
            <a:pPr marL="963156" lvl="1" indent="-457200"/>
            <a:r>
              <a:rPr lang="en-US" sz="2533" dirty="0"/>
              <a:t>Finding cancer patterns in 1 million DNA Samples</a:t>
            </a:r>
          </a:p>
          <a:p>
            <a:pPr marL="963156" lvl="1" indent="-457200"/>
            <a:r>
              <a:rPr lang="en-US" sz="2533" dirty="0"/>
              <a:t>Twitter data</a:t>
            </a:r>
          </a:p>
          <a:p>
            <a:pPr marL="963156" lvl="1" indent="-457200"/>
            <a:r>
              <a:rPr lang="en-US" sz="2533" dirty="0"/>
              <a:t>Facebook messages</a:t>
            </a:r>
          </a:p>
          <a:p>
            <a:pPr marL="505967" indent="-457200"/>
            <a:r>
              <a:rPr lang="en-US" sz="2800" dirty="0"/>
              <a:t>This means that the common </a:t>
            </a:r>
            <a:r>
              <a:rPr lang="en-US" sz="2800" b="1" u="sng" dirty="0">
                <a:solidFill>
                  <a:srgbClr val="C00000"/>
                </a:solidFill>
              </a:rPr>
              <a:t>scale of big datasets</a:t>
            </a:r>
            <a:r>
              <a:rPr lang="en-US" sz="2800" dirty="0"/>
              <a:t> is constantly shifting and may vary significantly from </a:t>
            </a:r>
            <a:r>
              <a:rPr lang="en-US" sz="2800" b="1" u="sng" dirty="0">
                <a:solidFill>
                  <a:srgbClr val="C00000"/>
                </a:solidFill>
              </a:rPr>
              <a:t>organization to organization</a:t>
            </a:r>
            <a:r>
              <a:rPr lang="en-US" sz="2800" dirty="0"/>
              <a:t>.</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10</a:t>
            </a:fld>
            <a:endParaRPr lang="en-US" dirty="0">
              <a:solidFill>
                <a:srgbClr val="0055A0">
                  <a:tint val="75000"/>
                </a:srgbClr>
              </a:solidFill>
            </a:endParaRPr>
          </a:p>
        </p:txBody>
      </p:sp>
    </p:spTree>
    <p:extLst>
      <p:ext uri="{BB962C8B-B14F-4D97-AF65-F5344CB8AC3E}">
        <p14:creationId xmlns:p14="http://schemas.microsoft.com/office/powerpoint/2010/main" val="411566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Large datasets </a:t>
            </a:r>
            <a:r>
              <a:rPr lang="en-US" sz="4000" b="1" dirty="0">
                <a:sym typeface="Wingdings" pitchFamily="2" charset="2"/>
              </a:rPr>
              <a:t> Distributed File System</a:t>
            </a:r>
            <a:endParaRPr lang="en-US" sz="4000" b="1"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11</a:t>
            </a:fld>
            <a:endParaRPr lang="en-US" dirty="0">
              <a:solidFill>
                <a:srgbClr val="0055A0">
                  <a:tint val="75000"/>
                </a:srgbClr>
              </a:solidFill>
            </a:endParaRPr>
          </a:p>
        </p:txBody>
      </p:sp>
      <p:sp>
        <p:nvSpPr>
          <p:cNvPr id="4" name="Content Placeholder 3">
            <a:extLst>
              <a:ext uri="{FF2B5EF4-FFF2-40B4-BE49-F238E27FC236}">
                <a16:creationId xmlns:a16="http://schemas.microsoft.com/office/drawing/2014/main" id="{BF503318-24A6-C556-EED6-A97915F3202D}"/>
              </a:ext>
            </a:extLst>
          </p:cNvPr>
          <p:cNvSpPr>
            <a:spLocks noGrp="1"/>
          </p:cNvSpPr>
          <p:nvPr>
            <p:ph idx="1"/>
          </p:nvPr>
        </p:nvSpPr>
        <p:spPr/>
        <p:txBody>
          <a:bodyPr/>
          <a:lstStyle/>
          <a:p>
            <a:r>
              <a:rPr lang="en-US" sz="2800" dirty="0"/>
              <a:t>NFS = Network File Server</a:t>
            </a:r>
          </a:p>
          <a:p>
            <a:r>
              <a:rPr lang="en-US" sz="2800" dirty="0"/>
              <a:t>Consider NFS  with 100 file servers</a:t>
            </a:r>
          </a:p>
          <a:p>
            <a:r>
              <a:rPr lang="en-US" sz="2800" dirty="0"/>
              <a:t>Each file server can store: 200 TB </a:t>
            </a:r>
          </a:p>
          <a:p>
            <a:r>
              <a:rPr lang="en-US" sz="2800" dirty="0"/>
              <a:t>Therefore: total space = 100 x 200 TB = 20,000 TB </a:t>
            </a:r>
          </a:p>
          <a:p>
            <a:pPr marL="457189" lvl="1" indent="0">
              <a:buNone/>
            </a:pPr>
            <a:r>
              <a:rPr lang="en-US" sz="2800" dirty="0"/>
              <a:t>= 20,000 TB with replication of 1</a:t>
            </a:r>
          </a:p>
          <a:p>
            <a:pPr marL="457189" lvl="1" indent="0">
              <a:buNone/>
            </a:pPr>
            <a:r>
              <a:rPr lang="en-US" sz="2800" dirty="0"/>
              <a:t>= 10,000 TB with replication of 2</a:t>
            </a:r>
          </a:p>
          <a:p>
            <a:pPr marL="457189" lvl="1" indent="0">
              <a:buNone/>
            </a:pPr>
            <a:r>
              <a:rPr lang="en-US" sz="2800" dirty="0"/>
              <a:t>= 5,000 TB with replication of 4</a:t>
            </a:r>
          </a:p>
          <a:p>
            <a:pPr marL="457189" lvl="1" indent="0">
              <a:buNone/>
            </a:pPr>
            <a:r>
              <a:rPr lang="en-US" sz="2800" dirty="0">
                <a:sym typeface="Wingdings" pitchFamily="2" charset="2"/>
              </a:rPr>
              <a:t> </a:t>
            </a:r>
            <a:r>
              <a:rPr lang="en-US" sz="2800" dirty="0">
                <a:highlight>
                  <a:srgbClr val="00FF00"/>
                </a:highlight>
                <a:sym typeface="Wingdings" pitchFamily="2" charset="2"/>
              </a:rPr>
              <a:t>Replication of data costs $money</a:t>
            </a:r>
            <a:endParaRPr lang="en-US" sz="2800" dirty="0">
              <a:highlight>
                <a:srgbClr val="00FF00"/>
              </a:highlight>
            </a:endParaRPr>
          </a:p>
          <a:p>
            <a:pPr marL="0" indent="0">
              <a:buNone/>
            </a:pPr>
            <a:endParaRPr lang="en-US" dirty="0"/>
          </a:p>
        </p:txBody>
      </p:sp>
    </p:spTree>
    <p:extLst>
      <p:ext uri="{BB962C8B-B14F-4D97-AF65-F5344CB8AC3E}">
        <p14:creationId xmlns:p14="http://schemas.microsoft.com/office/powerpoint/2010/main" val="177715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Large datasets </a:t>
            </a:r>
            <a:r>
              <a:rPr lang="en-US" sz="4000" b="1" dirty="0">
                <a:sym typeface="Wingdings" pitchFamily="2" charset="2"/>
              </a:rPr>
              <a:t> Distributed File System</a:t>
            </a:r>
            <a:endParaRPr lang="en-US" sz="4000" b="1" dirty="0"/>
          </a:p>
        </p:txBody>
      </p:sp>
      <p:pic>
        <p:nvPicPr>
          <p:cNvPr id="5" name="Content Placeholder 4" descr="Diagram&#10;&#10;Description automatically generated">
            <a:extLst>
              <a:ext uri="{FF2B5EF4-FFF2-40B4-BE49-F238E27FC236}">
                <a16:creationId xmlns:a16="http://schemas.microsoft.com/office/drawing/2014/main" id="{6C35BB3D-F526-30DC-E668-DCF682936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5611" y="962284"/>
            <a:ext cx="8600303" cy="4561185"/>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12</a:t>
            </a:fld>
            <a:endParaRPr lang="en-US" dirty="0">
              <a:solidFill>
                <a:srgbClr val="0055A0">
                  <a:tint val="75000"/>
                </a:srgbClr>
              </a:solidFill>
            </a:endParaRPr>
          </a:p>
        </p:txBody>
      </p:sp>
    </p:spTree>
    <p:extLst>
      <p:ext uri="{BB962C8B-B14F-4D97-AF65-F5344CB8AC3E}">
        <p14:creationId xmlns:p14="http://schemas.microsoft.com/office/powerpoint/2010/main" val="157029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Where do we store Large datasets?</a:t>
            </a:r>
          </a:p>
        </p:txBody>
      </p:sp>
      <p:sp>
        <p:nvSpPr>
          <p:cNvPr id="3" name="Content Placeholder 2"/>
          <p:cNvSpPr>
            <a:spLocks noGrp="1"/>
          </p:cNvSpPr>
          <p:nvPr>
            <p:ph idx="1"/>
          </p:nvPr>
        </p:nvSpPr>
        <p:spPr>
          <a:xfrm>
            <a:off x="609600" y="1125415"/>
            <a:ext cx="10969139" cy="4867613"/>
          </a:xfrm>
        </p:spPr>
        <p:txBody>
          <a:bodyPr>
            <a:normAutofit/>
          </a:bodyPr>
          <a:lstStyle/>
          <a:p>
            <a:r>
              <a:rPr lang="en-US" sz="2800" dirty="0"/>
              <a:t>Amazon S3</a:t>
            </a:r>
          </a:p>
          <a:p>
            <a:r>
              <a:rPr lang="en-US" sz="2800" dirty="0"/>
              <a:t>Distributed File Systems:</a:t>
            </a:r>
          </a:p>
          <a:p>
            <a:pPr lvl="1"/>
            <a:r>
              <a:rPr lang="en-US" sz="2800" dirty="0"/>
              <a:t>Hadoop Distributed File Systems (HDFS)</a:t>
            </a:r>
          </a:p>
          <a:p>
            <a:pPr lvl="1"/>
            <a:r>
              <a:rPr lang="en-US" sz="2800" dirty="0"/>
              <a:t>Google File System</a:t>
            </a:r>
          </a:p>
          <a:p>
            <a:pPr lvl="1"/>
            <a:r>
              <a:rPr lang="en-US" sz="2800" dirty="0"/>
              <a:t>NetWare</a:t>
            </a:r>
          </a:p>
          <a:p>
            <a:pPr lvl="1"/>
            <a:r>
              <a:rPr lang="en-US" sz="2800" dirty="0"/>
              <a:t>NFS (Network File System)</a:t>
            </a:r>
          </a:p>
          <a:p>
            <a:pPr marL="48767" indent="0">
              <a:buNone/>
            </a:pPr>
            <a:endParaRPr lang="en-US"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13</a:t>
            </a:fld>
            <a:endParaRPr lang="en-US" dirty="0">
              <a:solidFill>
                <a:srgbClr val="0055A0">
                  <a:tint val="75000"/>
                </a:srgbClr>
              </a:solidFill>
            </a:endParaRPr>
          </a:p>
        </p:txBody>
      </p:sp>
    </p:spTree>
    <p:extLst>
      <p:ext uri="{BB962C8B-B14F-4D97-AF65-F5344CB8AC3E}">
        <p14:creationId xmlns:p14="http://schemas.microsoft.com/office/powerpoint/2010/main" val="455066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r>
              <a:rPr lang="en-US" sz="4400" b="1" dirty="0"/>
              <a:t>Why Are Big Data Systems Different?</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sz="3600" dirty="0"/>
              <a:t>4 V’s of Big Data:</a:t>
            </a:r>
          </a:p>
          <a:p>
            <a:pPr lvl="1">
              <a:buClr>
                <a:schemeClr val="tx2"/>
              </a:buClr>
            </a:pPr>
            <a:r>
              <a:rPr lang="en-US" sz="3600" dirty="0"/>
              <a:t> Volume of Big Data</a:t>
            </a:r>
            <a:r>
              <a:rPr lang="en-US" sz="4400" dirty="0"/>
              <a:t> </a:t>
            </a:r>
            <a:r>
              <a:rPr lang="en-US" sz="2000" dirty="0"/>
              <a:t>(size of data)</a:t>
            </a:r>
          </a:p>
          <a:p>
            <a:pPr lvl="1">
              <a:buClr>
                <a:schemeClr val="tx2"/>
              </a:buClr>
            </a:pPr>
            <a:r>
              <a:rPr lang="en-US" sz="3600" dirty="0"/>
              <a:t> Velocity of Big Data </a:t>
            </a:r>
            <a:r>
              <a:rPr lang="en-US" sz="2000" dirty="0"/>
              <a:t>(speed of data creation)</a:t>
            </a:r>
          </a:p>
          <a:p>
            <a:pPr lvl="1">
              <a:buClr>
                <a:schemeClr val="tx2"/>
              </a:buClr>
            </a:pPr>
            <a:r>
              <a:rPr lang="en-US" sz="3600" dirty="0"/>
              <a:t> Variety of Big Data </a:t>
            </a:r>
            <a:r>
              <a:rPr lang="en-US" sz="2000" dirty="0"/>
              <a:t>(structured, unstructured)</a:t>
            </a:r>
          </a:p>
          <a:p>
            <a:pPr lvl="1">
              <a:buClr>
                <a:schemeClr val="tx2"/>
              </a:buClr>
            </a:pPr>
            <a:r>
              <a:rPr lang="en-US" sz="3600" dirty="0"/>
              <a:t> Veracity of Big Data </a:t>
            </a:r>
            <a:r>
              <a:rPr lang="en-US" sz="2000" dirty="0"/>
              <a:t>(validity of data)</a:t>
            </a:r>
            <a:endParaRPr lang="en-GB" sz="20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14</a:t>
            </a:fld>
            <a:endParaRPr lang="en-US" dirty="0">
              <a:solidFill>
                <a:srgbClr val="0055A0">
                  <a:tint val="75000"/>
                </a:srgbClr>
              </a:solidFill>
            </a:endParaRPr>
          </a:p>
        </p:txBody>
      </p:sp>
    </p:spTree>
    <p:extLst>
      <p:ext uri="{BB962C8B-B14F-4D97-AF65-F5344CB8AC3E}">
        <p14:creationId xmlns:p14="http://schemas.microsoft.com/office/powerpoint/2010/main" val="21822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The volume of data refers to the </a:t>
            </a:r>
            <a:r>
              <a:rPr lang="en-US" b="1" u="sng" dirty="0">
                <a:solidFill>
                  <a:srgbClr val="C00000"/>
                </a:solidFill>
              </a:rPr>
              <a:t>size of the data sets</a:t>
            </a:r>
            <a:r>
              <a:rPr lang="en-US" dirty="0"/>
              <a:t> that need to be analyzed and processed, which are now frequently larger than </a:t>
            </a:r>
          </a:p>
          <a:p>
            <a:pPr lvl="1">
              <a:buClr>
                <a:schemeClr val="tx2"/>
              </a:buClr>
            </a:pPr>
            <a:r>
              <a:rPr lang="en-US" sz="2533" dirty="0">
                <a:latin typeface="Courier" pitchFamily="2" charset="0"/>
              </a:rPr>
              <a:t>Terabytes (1 TB = 1,024 GB = 1,048,576 MB)</a:t>
            </a:r>
          </a:p>
          <a:p>
            <a:pPr lvl="1">
              <a:buClr>
                <a:schemeClr val="tx2"/>
              </a:buClr>
            </a:pPr>
            <a:r>
              <a:rPr lang="en-US" sz="2533" dirty="0">
                <a:latin typeface="Courier" pitchFamily="2" charset="0"/>
              </a:rPr>
              <a:t>Petabytes (1 PB = 1,024 TB = 1,048,576 GB)</a:t>
            </a:r>
          </a:p>
          <a:p>
            <a:pPr>
              <a:buClr>
                <a:schemeClr val="tx2"/>
              </a:buClr>
            </a:pPr>
            <a:r>
              <a:rPr lang="en-US" dirty="0"/>
              <a:t>The sheer volume of the data requires distinct and different processing technologies than traditional storage and processing capabilities. In other words, this means that the data sets in </a:t>
            </a:r>
            <a:r>
              <a:rPr lang="en-US" b="1" u="sng" dirty="0">
                <a:solidFill>
                  <a:srgbClr val="C00000"/>
                </a:solidFill>
              </a:rPr>
              <a:t>Big Data are too large</a:t>
            </a:r>
            <a:r>
              <a:rPr lang="en-US" dirty="0"/>
              <a:t> to process with </a:t>
            </a:r>
            <a:r>
              <a:rPr lang="en-US" b="1" u="sng" dirty="0">
                <a:solidFill>
                  <a:srgbClr val="C00000"/>
                </a:solidFill>
              </a:rPr>
              <a:t>a regular laptop or desktop processor</a:t>
            </a:r>
            <a:r>
              <a:rPr lang="en-US" dirty="0"/>
              <a:t>. </a:t>
            </a:r>
          </a:p>
          <a:p>
            <a:pPr lvl="1">
              <a:buClr>
                <a:schemeClr val="tx2"/>
              </a:buClr>
            </a:pPr>
            <a:r>
              <a:rPr lang="en-US" sz="2933" dirty="0">
                <a:solidFill>
                  <a:schemeClr val="tx2"/>
                </a:solidFill>
              </a:rPr>
              <a:t> Cluster Computing</a:t>
            </a:r>
          </a:p>
          <a:p>
            <a:pPr lvl="1">
              <a:buClr>
                <a:schemeClr val="tx2"/>
              </a:buClr>
            </a:pPr>
            <a:r>
              <a:rPr lang="en-US" sz="2933" dirty="0">
                <a:solidFill>
                  <a:schemeClr val="tx2"/>
                </a:solidFill>
              </a:rPr>
              <a:t> Distributed File System</a:t>
            </a:r>
            <a:endParaRPr lang="en-GB" sz="2933"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15</a:t>
            </a:fld>
            <a:endParaRPr lang="en-US" dirty="0">
              <a:solidFill>
                <a:srgbClr val="0055A0">
                  <a:tint val="75000"/>
                </a:srgbClr>
              </a:solidFill>
            </a:endParaRPr>
          </a:p>
        </p:txBody>
      </p:sp>
    </p:spTree>
    <p:extLst>
      <p:ext uri="{BB962C8B-B14F-4D97-AF65-F5344CB8AC3E}">
        <p14:creationId xmlns:p14="http://schemas.microsoft.com/office/powerpoint/2010/main" val="412599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 Example, Credit Card</a:t>
            </a:r>
          </a:p>
        </p:txBody>
      </p:sp>
      <p:sp>
        <p:nvSpPr>
          <p:cNvPr id="3" name="Content Placeholder 2"/>
          <p:cNvSpPr>
            <a:spLocks noGrp="1"/>
          </p:cNvSpPr>
          <p:nvPr>
            <p:ph idx="1"/>
          </p:nvPr>
        </p:nvSpPr>
        <p:spPr>
          <a:xfrm>
            <a:off x="609600" y="1039446"/>
            <a:ext cx="10969139" cy="4953583"/>
          </a:xfrm>
        </p:spPr>
        <p:txBody>
          <a:bodyPr>
            <a:normAutofit/>
          </a:bodyPr>
          <a:lstStyle/>
          <a:p>
            <a:pPr marL="48767" indent="0">
              <a:buClr>
                <a:schemeClr val="tx2"/>
              </a:buClr>
              <a:buNone/>
            </a:pPr>
            <a:r>
              <a:rPr lang="en-US" sz="2800" b="1" u="sng" dirty="0"/>
              <a:t>Credit Card Transactions:</a:t>
            </a:r>
          </a:p>
          <a:p>
            <a:pPr marL="48767" indent="0">
              <a:buClr>
                <a:schemeClr val="tx2"/>
              </a:buClr>
              <a:buNone/>
            </a:pPr>
            <a:endParaRPr lang="en-US" sz="2800" dirty="0"/>
          </a:p>
          <a:p>
            <a:pPr marL="563117" indent="-514350">
              <a:buClr>
                <a:schemeClr val="tx2"/>
              </a:buClr>
              <a:buAutoNum type="arabicPeriod"/>
            </a:pPr>
            <a:r>
              <a:rPr lang="en-US" sz="2800" dirty="0"/>
              <a:t>An example of a high-volume data set would be                                          all credit card transactions on a day within Europe.</a:t>
            </a:r>
          </a:p>
          <a:p>
            <a:pPr marL="48767" indent="0">
              <a:buClr>
                <a:schemeClr val="tx2"/>
              </a:buClr>
              <a:buNone/>
            </a:pPr>
            <a:endParaRPr lang="en-US" sz="2800" dirty="0"/>
          </a:p>
          <a:p>
            <a:pPr marL="48767" indent="0">
              <a:buClr>
                <a:schemeClr val="tx2"/>
              </a:buClr>
              <a:buNone/>
            </a:pPr>
            <a:r>
              <a:rPr lang="en-US" sz="2800" dirty="0"/>
              <a:t>2. There were </a:t>
            </a:r>
            <a:r>
              <a:rPr lang="en-US" sz="2800" b="1" dirty="0"/>
              <a:t>369 billion</a:t>
            </a:r>
            <a:r>
              <a:rPr lang="en-US" sz="2800" dirty="0"/>
              <a:t> purchase transactions                                             for goods and services worldwide in 2018</a:t>
            </a:r>
            <a:endParaRPr lang="en-US" sz="2800" dirty="0">
              <a:solidFill>
                <a:schemeClr val="tx2"/>
              </a:solidFill>
            </a:endParaRPr>
          </a:p>
          <a:p>
            <a:pPr marL="48767" indent="0">
              <a:buClr>
                <a:schemeClr val="tx2"/>
              </a:buClr>
              <a:buNone/>
            </a:pPr>
            <a:endParaRPr lang="en-GB" sz="28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16</a:t>
            </a:fld>
            <a:endParaRPr lang="en-US" dirty="0">
              <a:solidFill>
                <a:srgbClr val="0055A0">
                  <a:tint val="75000"/>
                </a:srgbClr>
              </a:solidFill>
            </a:endParaRPr>
          </a:p>
        </p:txBody>
      </p:sp>
    </p:spTree>
    <p:extLst>
      <p:ext uri="{BB962C8B-B14F-4D97-AF65-F5344CB8AC3E}">
        <p14:creationId xmlns:p14="http://schemas.microsoft.com/office/powerpoint/2010/main" val="242337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Volume of Big Data: Example, DNA Samples</a:t>
            </a:r>
          </a:p>
        </p:txBody>
      </p:sp>
      <p:sp>
        <p:nvSpPr>
          <p:cNvPr id="3" name="Content Placeholder 2"/>
          <p:cNvSpPr>
            <a:spLocks noGrp="1"/>
          </p:cNvSpPr>
          <p:nvPr>
            <p:ph idx="1"/>
          </p:nvPr>
        </p:nvSpPr>
        <p:spPr>
          <a:xfrm>
            <a:off x="609600" y="1039446"/>
            <a:ext cx="10969139" cy="4953583"/>
          </a:xfrm>
        </p:spPr>
        <p:txBody>
          <a:bodyPr>
            <a:normAutofit/>
          </a:bodyPr>
          <a:lstStyle/>
          <a:p>
            <a:pPr marL="48767" indent="0">
              <a:buClr>
                <a:schemeClr val="tx2"/>
              </a:buClr>
              <a:buNone/>
            </a:pPr>
            <a:r>
              <a:rPr lang="en-US" sz="2800" dirty="0">
                <a:solidFill>
                  <a:schemeClr val="tx2"/>
                </a:solidFill>
              </a:rPr>
              <a:t>Processing 1000,000 DNA samples, </a:t>
            </a:r>
          </a:p>
          <a:p>
            <a:pPr marL="505967" indent="-457200">
              <a:buClr>
                <a:schemeClr val="tx2"/>
              </a:buClr>
            </a:pPr>
            <a:r>
              <a:rPr lang="en-US" sz="2800" dirty="0">
                <a:solidFill>
                  <a:schemeClr val="tx2"/>
                </a:solidFill>
              </a:rPr>
              <a:t>One sample has 5000,000 records </a:t>
            </a:r>
          </a:p>
          <a:p>
            <a:pPr marL="505967" indent="-457200">
              <a:buClr>
                <a:schemeClr val="tx2"/>
              </a:buClr>
            </a:pPr>
            <a:r>
              <a:rPr lang="en-US" sz="2800" dirty="0">
                <a:solidFill>
                  <a:schemeClr val="tx2"/>
                </a:solidFill>
              </a:rPr>
              <a:t>All samples : 1000,000 x 5000,000 </a:t>
            </a:r>
          </a:p>
          <a:p>
            <a:pPr marL="48767" indent="0">
              <a:buClr>
                <a:schemeClr val="tx2"/>
              </a:buClr>
              <a:buNone/>
            </a:pPr>
            <a:r>
              <a:rPr lang="en-US" sz="2800" dirty="0">
                <a:solidFill>
                  <a:schemeClr val="tx2"/>
                </a:solidFill>
              </a:rPr>
              <a:t>           = 5,000,000,000,000</a:t>
            </a:r>
          </a:p>
          <a:p>
            <a:pPr marL="48767" indent="0">
              <a:buClr>
                <a:schemeClr val="tx2"/>
              </a:buClr>
              <a:buNone/>
            </a:pPr>
            <a:r>
              <a:rPr lang="en-US" sz="2800" dirty="0">
                <a:solidFill>
                  <a:schemeClr val="tx2"/>
                </a:solidFill>
              </a:rPr>
              <a:t>           = 5 </a:t>
            </a:r>
            <a:r>
              <a:rPr lang="en-US" sz="2800" dirty="0"/>
              <a:t>Trillion data points</a:t>
            </a:r>
            <a:endParaRPr lang="en-GB" sz="28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17</a:t>
            </a:fld>
            <a:endParaRPr lang="en-US" dirty="0">
              <a:solidFill>
                <a:srgbClr val="0055A0">
                  <a:tint val="75000"/>
                </a:srgbClr>
              </a:solidFill>
            </a:endParaRPr>
          </a:p>
        </p:txBody>
      </p:sp>
    </p:spTree>
    <p:extLst>
      <p:ext uri="{BB962C8B-B14F-4D97-AF65-F5344CB8AC3E}">
        <p14:creationId xmlns:p14="http://schemas.microsoft.com/office/powerpoint/2010/main" val="372943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Velocity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Velocity refers to the </a:t>
            </a:r>
            <a:r>
              <a:rPr lang="en-US" b="1" u="sng" dirty="0"/>
              <a:t>speed with which data is generated</a:t>
            </a:r>
            <a:r>
              <a:rPr lang="en-US" dirty="0"/>
              <a:t>. </a:t>
            </a:r>
          </a:p>
          <a:p>
            <a:pPr>
              <a:buClr>
                <a:schemeClr val="tx2"/>
              </a:buClr>
            </a:pPr>
            <a:r>
              <a:rPr lang="en-US" dirty="0"/>
              <a:t>High velocity data is generated with such a pace that it requires distinct (distributed) processing techniques. </a:t>
            </a:r>
          </a:p>
          <a:p>
            <a:pPr>
              <a:buClr>
                <a:schemeClr val="tx2"/>
              </a:buClr>
            </a:pPr>
            <a:r>
              <a:rPr lang="en-US" dirty="0"/>
              <a:t>An example of a data that is generated with high velocity </a:t>
            </a:r>
          </a:p>
          <a:p>
            <a:pPr lvl="1">
              <a:buClr>
                <a:schemeClr val="tx2"/>
              </a:buClr>
            </a:pPr>
            <a:r>
              <a:rPr lang="en-US" dirty="0"/>
              <a:t> Text messages</a:t>
            </a:r>
          </a:p>
          <a:p>
            <a:pPr lvl="1">
              <a:buClr>
                <a:schemeClr val="tx2"/>
              </a:buClr>
            </a:pPr>
            <a:r>
              <a:rPr lang="en-US" dirty="0"/>
              <a:t> Twitter messages</a:t>
            </a:r>
          </a:p>
          <a:p>
            <a:pPr lvl="1">
              <a:buClr>
                <a:schemeClr val="tx2"/>
              </a:buClr>
            </a:pPr>
            <a:r>
              <a:rPr lang="en-US" dirty="0"/>
              <a:t> Facebook posts</a:t>
            </a:r>
            <a:endParaRPr lang="en-GB" sz="2933"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18</a:t>
            </a:fld>
            <a:endParaRPr lang="en-US" dirty="0">
              <a:solidFill>
                <a:srgbClr val="0055A0">
                  <a:tint val="75000"/>
                </a:srgbClr>
              </a:solidFill>
            </a:endParaRPr>
          </a:p>
        </p:txBody>
      </p:sp>
    </p:spTree>
    <p:extLst>
      <p:ext uri="{BB962C8B-B14F-4D97-AF65-F5344CB8AC3E}">
        <p14:creationId xmlns:p14="http://schemas.microsoft.com/office/powerpoint/2010/main" val="148461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Variety of Big Data</a:t>
            </a:r>
          </a:p>
        </p:txBody>
      </p:sp>
      <p:sp>
        <p:nvSpPr>
          <p:cNvPr id="3" name="Content Placeholder 2"/>
          <p:cNvSpPr>
            <a:spLocks noGrp="1"/>
          </p:cNvSpPr>
          <p:nvPr>
            <p:ph idx="1"/>
          </p:nvPr>
        </p:nvSpPr>
        <p:spPr>
          <a:xfrm>
            <a:off x="609600" y="1039446"/>
            <a:ext cx="10969139" cy="4953583"/>
          </a:xfrm>
        </p:spPr>
        <p:txBody>
          <a:bodyPr>
            <a:normAutofit/>
          </a:bodyPr>
          <a:lstStyle/>
          <a:p>
            <a:pPr>
              <a:buClr>
                <a:schemeClr val="tx2"/>
              </a:buClr>
            </a:pPr>
            <a:r>
              <a:rPr lang="en-US" dirty="0"/>
              <a:t>Variety makes Big Data really big. </a:t>
            </a:r>
          </a:p>
          <a:p>
            <a:pPr>
              <a:buClr>
                <a:schemeClr val="tx2"/>
              </a:buClr>
            </a:pPr>
            <a:r>
              <a:rPr lang="en-US" dirty="0"/>
              <a:t>Big Data comes from a great variety of sources and generally is one out of three types of data: </a:t>
            </a:r>
          </a:p>
          <a:p>
            <a:pPr lvl="1">
              <a:buClr>
                <a:schemeClr val="tx2"/>
              </a:buClr>
            </a:pPr>
            <a:r>
              <a:rPr lang="en-US" b="1" dirty="0">
                <a:solidFill>
                  <a:srgbClr val="0070C0"/>
                </a:solidFill>
                <a:hlinkClick r:id="rId3">
                  <a:extLst>
                    <a:ext uri="{A12FA001-AC4F-418D-AE19-62706E023703}">
                      <ahyp:hlinkClr xmlns:ahyp="http://schemas.microsoft.com/office/drawing/2018/hyperlinkcolor" val="tx"/>
                    </a:ext>
                  </a:extLst>
                </a:hlinkClick>
              </a:rPr>
              <a:t>Structured (table of rows and named columns)</a:t>
            </a:r>
          </a:p>
          <a:p>
            <a:pPr lvl="1">
              <a:buClr>
                <a:schemeClr val="tx2"/>
              </a:buClr>
            </a:pPr>
            <a:r>
              <a:rPr lang="en-US" b="1" dirty="0">
                <a:solidFill>
                  <a:srgbClr val="0070C0"/>
                </a:solidFill>
                <a:hlinkClick r:id="rId3">
                  <a:extLst>
                    <a:ext uri="{A12FA001-AC4F-418D-AE19-62706E023703}">
                      <ahyp:hlinkClr xmlns:ahyp="http://schemas.microsoft.com/office/drawing/2018/hyperlinkcolor" val="tx"/>
                    </a:ext>
                  </a:extLst>
                </a:hlinkClick>
              </a:rPr>
              <a:t>Semi structured (JSON, XML)</a:t>
            </a:r>
          </a:p>
          <a:p>
            <a:pPr lvl="1">
              <a:buClr>
                <a:schemeClr val="tx2"/>
              </a:buClr>
            </a:pPr>
            <a:r>
              <a:rPr lang="en-US" b="1" u="sng" dirty="0">
                <a:solidFill>
                  <a:srgbClr val="0070C0"/>
                </a:solidFill>
                <a:hlinkClick r:id="rId3">
                  <a:extLst>
                    <a:ext uri="{A12FA001-AC4F-418D-AE19-62706E023703}">
                      <ahyp:hlinkClr xmlns:ahyp="http://schemas.microsoft.com/office/drawing/2018/hyperlinkcolor" val="tx"/>
                    </a:ext>
                  </a:extLst>
                </a:hlinkClick>
              </a:rPr>
              <a:t>Unstructured</a:t>
            </a:r>
            <a:r>
              <a:rPr lang="en-US" b="1" u="sng" dirty="0">
                <a:solidFill>
                  <a:srgbClr val="0070C0"/>
                </a:solidFill>
              </a:rPr>
              <a:t> (Text files, log files)</a:t>
            </a:r>
          </a:p>
          <a:p>
            <a:pPr>
              <a:buClr>
                <a:schemeClr val="tx2"/>
              </a:buClr>
            </a:pPr>
            <a:r>
              <a:rPr lang="en-US" dirty="0"/>
              <a:t>The variety in data types frequently requires distinct processing capabilities and specialist algorithms. An example of high variety data sets would be the </a:t>
            </a:r>
            <a:r>
              <a:rPr lang="en-US" u="sng" dirty="0"/>
              <a:t>audio and video </a:t>
            </a:r>
            <a:r>
              <a:rPr lang="en-US" dirty="0"/>
              <a:t>files that are generated at various locations in a city.</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19</a:t>
            </a:fld>
            <a:endParaRPr lang="en-US" dirty="0">
              <a:solidFill>
                <a:srgbClr val="0055A0">
                  <a:tint val="75000"/>
                </a:srgbClr>
              </a:solidFill>
            </a:endParaRPr>
          </a:p>
        </p:txBody>
      </p:sp>
    </p:spTree>
    <p:extLst>
      <p:ext uri="{BB962C8B-B14F-4D97-AF65-F5344CB8AC3E}">
        <p14:creationId xmlns:p14="http://schemas.microsoft.com/office/powerpoint/2010/main" val="318445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pPr marL="48767" indent="0">
              <a:buClr>
                <a:schemeClr val="tx2"/>
              </a:buClr>
              <a:buNone/>
            </a:pPr>
            <a:r>
              <a:rPr lang="en-US" b="1" dirty="0"/>
              <a:t>Big Data</a:t>
            </a:r>
            <a:r>
              <a:rPr lang="en-US" dirty="0"/>
              <a:t> is a blanket term for the non-traditional </a:t>
            </a:r>
          </a:p>
          <a:p>
            <a:pPr marL="48767" indent="0">
              <a:buClr>
                <a:schemeClr val="tx2"/>
              </a:buClr>
              <a:buNone/>
            </a:pPr>
            <a:r>
              <a:rPr lang="en-US" dirty="0"/>
              <a:t>strategies and technologies needed to </a:t>
            </a:r>
          </a:p>
          <a:p>
            <a:pPr>
              <a:buClr>
                <a:schemeClr val="tx2"/>
              </a:buClr>
            </a:pPr>
            <a:r>
              <a:rPr lang="en-US" b="1" dirty="0">
                <a:solidFill>
                  <a:srgbClr val="0070C0"/>
                </a:solidFill>
              </a:rPr>
              <a:t>Gather</a:t>
            </a:r>
          </a:p>
          <a:p>
            <a:pPr>
              <a:buClr>
                <a:schemeClr val="tx2"/>
              </a:buClr>
            </a:pPr>
            <a:r>
              <a:rPr lang="en-US" b="1" dirty="0">
                <a:solidFill>
                  <a:srgbClr val="0070C0"/>
                </a:solidFill>
              </a:rPr>
              <a:t>Organize</a:t>
            </a:r>
          </a:p>
          <a:p>
            <a:pPr>
              <a:buClr>
                <a:schemeClr val="tx2"/>
              </a:buClr>
            </a:pPr>
            <a:r>
              <a:rPr lang="en-US" b="1" dirty="0">
                <a:solidFill>
                  <a:srgbClr val="0070C0"/>
                </a:solidFill>
              </a:rPr>
              <a:t>Process, Analyze, and </a:t>
            </a:r>
          </a:p>
          <a:p>
            <a:pPr>
              <a:buClr>
                <a:schemeClr val="tx2"/>
              </a:buClr>
            </a:pPr>
            <a:r>
              <a:rPr lang="en-US" b="1" dirty="0">
                <a:solidFill>
                  <a:srgbClr val="0070C0"/>
                </a:solidFill>
              </a:rPr>
              <a:t>Gather insights from </a:t>
            </a:r>
            <a:r>
              <a:rPr lang="en-US" b="1" u="sng" dirty="0">
                <a:solidFill>
                  <a:srgbClr val="0070C0"/>
                </a:solidFill>
              </a:rPr>
              <a:t>LARGE Data Sets:</a:t>
            </a:r>
            <a:endParaRPr lang="en-US" b="1" dirty="0">
              <a:solidFill>
                <a:srgbClr val="0070C0"/>
              </a:solidFill>
            </a:endParaRPr>
          </a:p>
          <a:p>
            <a:pPr lvl="1">
              <a:buClr>
                <a:schemeClr val="tx2"/>
              </a:buClr>
            </a:pPr>
            <a:r>
              <a:rPr lang="en-US" b="1" dirty="0">
                <a:solidFill>
                  <a:srgbClr val="0070C0"/>
                </a:solidFill>
              </a:rPr>
              <a:t>Data Sets of billions of elements</a:t>
            </a:r>
          </a:p>
          <a:p>
            <a:pPr lvl="1">
              <a:buClr>
                <a:schemeClr val="tx2"/>
              </a:buClr>
            </a:pPr>
            <a:r>
              <a:rPr lang="en-US" b="1" dirty="0">
                <a:solidFill>
                  <a:srgbClr val="0070C0"/>
                </a:solidFill>
              </a:rPr>
              <a:t>Peta &amp; Tera bytes of data</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a:t>
            </a:fld>
            <a:endParaRPr lang="en-US" dirty="0">
              <a:solidFill>
                <a:srgbClr val="0055A0">
                  <a:tint val="75000"/>
                </a:srgbClr>
              </a:solidFill>
            </a:endParaRPr>
          </a:p>
        </p:txBody>
      </p:sp>
    </p:spTree>
    <p:extLst>
      <p:ext uri="{BB962C8B-B14F-4D97-AF65-F5344CB8AC3E}">
        <p14:creationId xmlns:p14="http://schemas.microsoft.com/office/powerpoint/2010/main" val="1649675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805953"/>
          </a:xfrm>
        </p:spPr>
        <p:txBody>
          <a:bodyPr>
            <a:noAutofit/>
          </a:bodyPr>
          <a:lstStyle/>
          <a:p>
            <a:pPr>
              <a:buClr>
                <a:schemeClr val="tx2"/>
              </a:buClr>
            </a:pPr>
            <a:r>
              <a:rPr lang="en-US" sz="4400" b="1" dirty="0"/>
              <a:t>Veracity of Big Data</a:t>
            </a:r>
          </a:p>
        </p:txBody>
      </p:sp>
      <p:sp>
        <p:nvSpPr>
          <p:cNvPr id="3" name="Content Placeholder 2"/>
          <p:cNvSpPr>
            <a:spLocks noGrp="1"/>
          </p:cNvSpPr>
          <p:nvPr>
            <p:ph idx="1"/>
          </p:nvPr>
        </p:nvSpPr>
        <p:spPr>
          <a:xfrm>
            <a:off x="609600" y="1039446"/>
            <a:ext cx="10969139" cy="4953583"/>
          </a:xfrm>
        </p:spPr>
        <p:txBody>
          <a:bodyPr>
            <a:normAutofit/>
          </a:bodyPr>
          <a:lstStyle/>
          <a:p>
            <a:r>
              <a:rPr lang="en-US" b="1" u="sng" dirty="0">
                <a:solidFill>
                  <a:srgbClr val="0070C0"/>
                </a:solidFill>
              </a:rPr>
              <a:t>Quality of Data is Very Important</a:t>
            </a:r>
          </a:p>
          <a:p>
            <a:r>
              <a:rPr lang="en-US" dirty="0"/>
              <a:t>Veracity refers to the </a:t>
            </a:r>
            <a:r>
              <a:rPr lang="en-US" b="1" u="sng" dirty="0"/>
              <a:t>quality of the data </a:t>
            </a:r>
            <a:r>
              <a:rPr lang="en-US" dirty="0"/>
              <a:t>that is being analyzed. </a:t>
            </a:r>
          </a:p>
          <a:p>
            <a:r>
              <a:rPr lang="en-US" b="1" dirty="0">
                <a:solidFill>
                  <a:srgbClr val="0070C0"/>
                </a:solidFill>
              </a:rPr>
              <a:t>If data quality is not good, then</a:t>
            </a:r>
            <a:r>
              <a:rPr lang="en-US" b="1" dirty="0">
                <a:solidFill>
                  <a:srgbClr val="0070C0"/>
                </a:solidFill>
                <a:sym typeface="Wingdings" pitchFamily="2" charset="2"/>
              </a:rPr>
              <a:t> ERROR in decision making</a:t>
            </a:r>
            <a:endParaRPr lang="en-US" b="1" dirty="0">
              <a:solidFill>
                <a:srgbClr val="0070C0"/>
              </a:solidFill>
            </a:endParaRPr>
          </a:p>
          <a:p>
            <a:r>
              <a:rPr lang="en-US" b="1" dirty="0"/>
              <a:t>High veracity data</a:t>
            </a:r>
            <a:r>
              <a:rPr lang="en-US" dirty="0"/>
              <a:t> has many records that are valuable to analyze and that contribute in a meaningful way to the overall results. </a:t>
            </a:r>
          </a:p>
          <a:p>
            <a:r>
              <a:rPr lang="en-US" b="1" dirty="0">
                <a:solidFill>
                  <a:srgbClr val="0070C0"/>
                </a:solidFill>
              </a:rPr>
              <a:t>Low veracity data, on the other hand, contains a high percentage of meaningless data. </a:t>
            </a:r>
            <a:r>
              <a:rPr lang="en-US" dirty="0"/>
              <a:t>The non-valuable in these data sets is referred to as noise.</a:t>
            </a:r>
          </a:p>
          <a:p>
            <a:r>
              <a:rPr lang="en-US" dirty="0"/>
              <a:t>An example of a high veracity data set would be data from a medical experiment or trial.</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20</a:t>
            </a:fld>
            <a:endParaRPr lang="en-US" dirty="0">
              <a:solidFill>
                <a:srgbClr val="0055A0">
                  <a:tint val="75000"/>
                </a:srgbClr>
              </a:solidFill>
            </a:endParaRPr>
          </a:p>
        </p:txBody>
      </p:sp>
    </p:spTree>
    <p:extLst>
      <p:ext uri="{BB962C8B-B14F-4D97-AF65-F5344CB8AC3E}">
        <p14:creationId xmlns:p14="http://schemas.microsoft.com/office/powerpoint/2010/main" val="3418282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4"/>
            <a:ext cx="10969139" cy="641830"/>
          </a:xfrm>
        </p:spPr>
        <p:txBody>
          <a:bodyPr>
            <a:normAutofit/>
          </a:bodyPr>
          <a:lstStyle/>
          <a:p>
            <a:r>
              <a:rPr lang="en-US" sz="4000" b="1" dirty="0"/>
              <a:t>What Does a Big Data </a:t>
            </a:r>
            <a:r>
              <a:rPr lang="en-US" sz="4000" b="1" u="sng" dirty="0"/>
              <a:t>Life Cycle</a:t>
            </a:r>
            <a:r>
              <a:rPr lang="en-US" sz="4000" b="1" dirty="0"/>
              <a:t> Look Like?</a:t>
            </a:r>
          </a:p>
        </p:txBody>
      </p:sp>
      <p:sp>
        <p:nvSpPr>
          <p:cNvPr id="7" name="Content Placeholder 6">
            <a:extLst>
              <a:ext uri="{FF2B5EF4-FFF2-40B4-BE49-F238E27FC236}">
                <a16:creationId xmlns:a16="http://schemas.microsoft.com/office/drawing/2014/main" id="{645D4AA1-97E0-4E46-9DEC-CBD29C036FB1}"/>
              </a:ext>
            </a:extLst>
          </p:cNvPr>
          <p:cNvSpPr>
            <a:spLocks noGrp="1"/>
          </p:cNvSpPr>
          <p:nvPr>
            <p:ph idx="1"/>
          </p:nvPr>
        </p:nvSpPr>
        <p:spPr>
          <a:xfrm>
            <a:off x="838200" y="1103243"/>
            <a:ext cx="10515600" cy="5073721"/>
          </a:xfrm>
        </p:spPr>
        <p:txBody>
          <a:bodyPr>
            <a:normAutofit/>
          </a:bodyPr>
          <a:lstStyle/>
          <a:p>
            <a:pPr marL="48767" indent="0">
              <a:buNone/>
            </a:pPr>
            <a:r>
              <a:rPr lang="en-US" sz="3200" dirty="0"/>
              <a:t>The general categories of activities involved with big data processing are:</a:t>
            </a:r>
          </a:p>
          <a:p>
            <a:pPr marL="48767" indent="0">
              <a:buNone/>
            </a:pPr>
            <a:r>
              <a:rPr lang="en-US" sz="3200" dirty="0">
                <a:solidFill>
                  <a:srgbClr val="002060"/>
                </a:solidFill>
              </a:rPr>
              <a:t>1. Creating data from many data sources</a:t>
            </a:r>
          </a:p>
          <a:p>
            <a:pPr marL="48767" indent="0">
              <a:buNone/>
            </a:pPr>
            <a:r>
              <a:rPr lang="en-US" sz="3200" dirty="0">
                <a:solidFill>
                  <a:srgbClr val="002060"/>
                </a:solidFill>
              </a:rPr>
              <a:t>2. Ingesting data into the system</a:t>
            </a:r>
          </a:p>
          <a:p>
            <a:pPr marL="48767" indent="0">
              <a:buNone/>
            </a:pPr>
            <a:r>
              <a:rPr lang="en-US" sz="3200" dirty="0">
                <a:solidFill>
                  <a:srgbClr val="002060"/>
                </a:solidFill>
              </a:rPr>
              <a:t>3. Persisting the data in storage</a:t>
            </a:r>
          </a:p>
          <a:p>
            <a:pPr marL="48767" indent="0">
              <a:buNone/>
            </a:pPr>
            <a:r>
              <a:rPr lang="en-US" sz="3200" dirty="0">
                <a:solidFill>
                  <a:srgbClr val="002060"/>
                </a:solidFill>
              </a:rPr>
              <a:t>4. Computing and Analyzing data</a:t>
            </a:r>
          </a:p>
          <a:p>
            <a:pPr marL="48767" indent="0">
              <a:buNone/>
            </a:pPr>
            <a:r>
              <a:rPr lang="en-US" sz="3200" dirty="0">
                <a:solidFill>
                  <a:srgbClr val="002060"/>
                </a:solidFill>
              </a:rPr>
              <a:t>5. Visualizing &amp; Presenting the results</a:t>
            </a:r>
          </a:p>
          <a:p>
            <a:endParaRPr lang="en-US" dirty="0"/>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21</a:t>
            </a:fld>
            <a:endParaRPr lang="en-US" dirty="0">
              <a:solidFill>
                <a:srgbClr val="0055A0">
                  <a:tint val="75000"/>
                </a:srgbClr>
              </a:solidFill>
            </a:endParaRPr>
          </a:p>
        </p:txBody>
      </p:sp>
    </p:spTree>
    <p:extLst>
      <p:ext uri="{BB962C8B-B14F-4D97-AF65-F5344CB8AC3E}">
        <p14:creationId xmlns:p14="http://schemas.microsoft.com/office/powerpoint/2010/main" val="20284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29" y="629266"/>
            <a:ext cx="3505495" cy="1622321"/>
          </a:xfrm>
        </p:spPr>
        <p:txBody>
          <a:bodyPr>
            <a:normAutofit/>
          </a:bodyPr>
          <a:lstStyle/>
          <a:p>
            <a:r>
              <a:rPr lang="en-US" b="1"/>
              <a:t>Clustered</a:t>
            </a:r>
            <a:r>
              <a:rPr lang="en-US"/>
              <a:t> </a:t>
            </a:r>
            <a:r>
              <a:rPr lang="en-US" b="1"/>
              <a:t>Computing</a:t>
            </a:r>
            <a:endParaRPr lang="en-US"/>
          </a:p>
        </p:txBody>
      </p:sp>
      <p:sp>
        <p:nvSpPr>
          <p:cNvPr id="3" name="Content Placeholder 2"/>
          <p:cNvSpPr>
            <a:spLocks noGrp="1"/>
          </p:cNvSpPr>
          <p:nvPr>
            <p:ph idx="1"/>
          </p:nvPr>
        </p:nvSpPr>
        <p:spPr>
          <a:xfrm>
            <a:off x="648931" y="2438400"/>
            <a:ext cx="3505494" cy="3785419"/>
          </a:xfrm>
        </p:spPr>
        <p:txBody>
          <a:bodyPr>
            <a:normAutofit/>
          </a:bodyPr>
          <a:lstStyle/>
          <a:p>
            <a:pPr marL="0" indent="0">
              <a:buNone/>
            </a:pPr>
            <a:r>
              <a:rPr lang="en-US" sz="2000" dirty="0"/>
              <a:t>Because of the volume of big data, individual computers are often inadequate for handling the data at most stages. To better address the high storage and computational needs of big data, computer clusters are a better fit.</a:t>
            </a:r>
          </a:p>
          <a:p>
            <a:pPr marL="0" indent="0">
              <a:buNone/>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02EBD02F-B27A-5208-8FED-5DC5CE996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5863" y="1192701"/>
            <a:ext cx="5586816" cy="4469352"/>
          </a:xfrm>
          <a:prstGeom prst="rect">
            <a:avLst/>
          </a:prstGeom>
          <a:effectLst/>
        </p:spPr>
      </p:pic>
      <p:sp>
        <p:nvSpPr>
          <p:cNvPr id="6" name="Slide Number Placeholder 5"/>
          <p:cNvSpPr>
            <a:spLocks noGrp="1"/>
          </p:cNvSpPr>
          <p:nvPr>
            <p:ph type="sldNum" sz="quarter" idx="4294967295"/>
          </p:nvPr>
        </p:nvSpPr>
        <p:spPr>
          <a:xfrm>
            <a:off x="8610600" y="6356350"/>
            <a:ext cx="2743200" cy="365125"/>
          </a:xfrm>
          <a:prstGeom prst="rect">
            <a:avLst/>
          </a:prstGeom>
        </p:spPr>
        <p:txBody>
          <a:bodyPr>
            <a:normAutofit/>
          </a:bodyPr>
          <a:lstStyle/>
          <a:p>
            <a:pPr>
              <a:lnSpc>
                <a:spcPct val="90000"/>
              </a:lnSpc>
              <a:spcAft>
                <a:spcPts val="600"/>
              </a:spcAft>
            </a:pPr>
            <a:fld id="{17918391-D411-FE40-AAD7-861AE5233E0E}" type="slidenum">
              <a:rPr lang="en-US">
                <a:solidFill>
                  <a:srgbClr val="303030"/>
                </a:solidFill>
              </a:rPr>
              <a:pPr>
                <a:lnSpc>
                  <a:spcPct val="90000"/>
                </a:lnSpc>
                <a:spcAft>
                  <a:spcPts val="600"/>
                </a:spcAft>
              </a:pPr>
              <a:t>22</a:t>
            </a:fld>
            <a:endParaRPr lang="en-US">
              <a:solidFill>
                <a:srgbClr val="303030"/>
              </a:solidFill>
            </a:endParaRPr>
          </a:p>
        </p:txBody>
      </p:sp>
    </p:spTree>
    <p:extLst>
      <p:ext uri="{BB962C8B-B14F-4D97-AF65-F5344CB8AC3E}">
        <p14:creationId xmlns:p14="http://schemas.microsoft.com/office/powerpoint/2010/main" val="158796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4"/>
            <a:ext cx="10969139" cy="641830"/>
          </a:xfrm>
        </p:spPr>
        <p:txBody>
          <a:bodyPr>
            <a:normAutofit/>
          </a:bodyPr>
          <a:lstStyle/>
          <a:p>
            <a:r>
              <a:rPr lang="en-US" sz="4000" b="1" dirty="0"/>
              <a:t>Clustered</a:t>
            </a:r>
            <a:r>
              <a:rPr lang="en-US" sz="4000" dirty="0"/>
              <a:t> </a:t>
            </a:r>
            <a:r>
              <a:rPr lang="en-US" sz="4000" b="1" dirty="0"/>
              <a:t>Computing Benefits</a:t>
            </a:r>
            <a:endParaRPr lang="en-US" sz="4000" dirty="0"/>
          </a:p>
        </p:txBody>
      </p:sp>
      <p:sp>
        <p:nvSpPr>
          <p:cNvPr id="3" name="Content Placeholder 2"/>
          <p:cNvSpPr>
            <a:spLocks noGrp="1"/>
          </p:cNvSpPr>
          <p:nvPr>
            <p:ph idx="1"/>
          </p:nvPr>
        </p:nvSpPr>
        <p:spPr>
          <a:xfrm>
            <a:off x="609600" y="962285"/>
            <a:ext cx="10969139" cy="5211870"/>
          </a:xfrm>
        </p:spPr>
        <p:txBody>
          <a:bodyPr>
            <a:normAutofit lnSpcReduction="10000"/>
          </a:bodyPr>
          <a:lstStyle/>
          <a:p>
            <a:r>
              <a:rPr lang="en-US" b="1" u="sng" dirty="0"/>
              <a:t>Resource Pooling</a:t>
            </a:r>
            <a:r>
              <a:rPr lang="en-US" dirty="0"/>
              <a:t>: Combining the available storage space to hold data is a clear benefit, but CPU and memory pooling is also extremely important. Processing large datasets requires large amounts of all three of these resources.</a:t>
            </a:r>
          </a:p>
          <a:p>
            <a:r>
              <a:rPr lang="en-US" b="1" u="sng" dirty="0"/>
              <a:t>High Availability</a:t>
            </a:r>
            <a:r>
              <a:rPr lang="en-US" dirty="0"/>
              <a:t>: Clusters can provide varying levels of fault tolerance and availability guarantees to prevent hardware or software failures from affecting access to data and processing. This becomes increasingly important as we continue to emphasize the importance of real-time analytics.</a:t>
            </a:r>
          </a:p>
          <a:p>
            <a:r>
              <a:rPr lang="en-US" b="1" u="sng" dirty="0"/>
              <a:t>Scalability</a:t>
            </a:r>
            <a:r>
              <a:rPr lang="en-US" dirty="0"/>
              <a:t>: Clusters make it easy to scale horizontally by adding additional machines to the group. This means the system can react to changes in resource requirements without expanding the physical resources on a machine.</a:t>
            </a:r>
            <a:br>
              <a:rPr lang="en-US" sz="3200" dirty="0"/>
            </a:br>
            <a:endParaRPr lang="en-GB" sz="3200" dirty="0">
              <a:solidFill>
                <a:srgbClr val="FF0000"/>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23</a:t>
            </a:fld>
            <a:endParaRPr lang="en-US" dirty="0">
              <a:solidFill>
                <a:srgbClr val="0055A0">
                  <a:tint val="75000"/>
                </a:srgbClr>
              </a:solidFill>
            </a:endParaRPr>
          </a:p>
        </p:txBody>
      </p:sp>
    </p:spTree>
    <p:extLst>
      <p:ext uri="{BB962C8B-B14F-4D97-AF65-F5344CB8AC3E}">
        <p14:creationId xmlns:p14="http://schemas.microsoft.com/office/powerpoint/2010/main" val="31732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369" y="0"/>
            <a:ext cx="10515600" cy="1003801"/>
          </a:xfrm>
        </p:spPr>
        <p:txBody>
          <a:bodyPr>
            <a:normAutofit/>
          </a:bodyPr>
          <a:lstStyle/>
          <a:p>
            <a:r>
              <a:rPr lang="en-US" sz="4000" b="1" dirty="0"/>
              <a:t>Ingesting Data into the System</a:t>
            </a:r>
          </a:p>
        </p:txBody>
      </p:sp>
      <p:sp>
        <p:nvSpPr>
          <p:cNvPr id="3" name="Content Placeholder 2"/>
          <p:cNvSpPr>
            <a:spLocks noGrp="1"/>
          </p:cNvSpPr>
          <p:nvPr>
            <p:ph idx="1"/>
          </p:nvPr>
        </p:nvSpPr>
        <p:spPr>
          <a:xfrm>
            <a:off x="609600" y="1173937"/>
            <a:ext cx="10969139" cy="4819092"/>
          </a:xfrm>
        </p:spPr>
        <p:txBody>
          <a:bodyPr>
            <a:normAutofit fontScale="92500"/>
          </a:bodyPr>
          <a:lstStyle/>
          <a:p>
            <a:r>
              <a:rPr lang="en-US" dirty="0"/>
              <a:t>Data ingestion is the process of taking raw data and adding it to the system. </a:t>
            </a:r>
          </a:p>
          <a:p>
            <a:r>
              <a:rPr lang="en-US" dirty="0"/>
              <a:t>The complexity of this operation depends heavily on the format and quality of the data sources and how far the data is from the desired state prior to processing.</a:t>
            </a:r>
          </a:p>
          <a:p>
            <a:r>
              <a:rPr lang="en-US" dirty="0"/>
              <a:t>One way that data can be added to a big data system are dedicated ingestion tools. Technologies like </a:t>
            </a:r>
            <a:r>
              <a:rPr lang="en-US" b="1" dirty="0"/>
              <a:t>Apache Sqoop</a:t>
            </a:r>
            <a:r>
              <a:rPr lang="en-US" dirty="0"/>
              <a:t> can take existing data from relational databases and add it to a big data system. </a:t>
            </a:r>
          </a:p>
          <a:p>
            <a:r>
              <a:rPr lang="en-US" b="1" dirty="0"/>
              <a:t>Examples:</a:t>
            </a:r>
          </a:p>
          <a:p>
            <a:pPr lvl="1"/>
            <a:r>
              <a:rPr lang="en-US" dirty="0"/>
              <a:t>Apache Flume</a:t>
            </a:r>
          </a:p>
          <a:p>
            <a:pPr lvl="1"/>
            <a:r>
              <a:rPr lang="en-US" dirty="0"/>
              <a:t>Apache </a:t>
            </a:r>
            <a:r>
              <a:rPr lang="en-US" dirty="0" err="1"/>
              <a:t>Chukwa</a:t>
            </a:r>
            <a:r>
              <a:rPr lang="en-US" dirty="0"/>
              <a:t> </a:t>
            </a:r>
          </a:p>
          <a:p>
            <a:pPr lvl="1"/>
            <a:r>
              <a:rPr lang="en-US" dirty="0"/>
              <a:t>Apache Kafka </a:t>
            </a:r>
          </a:p>
          <a:p>
            <a:pPr lvl="1"/>
            <a:r>
              <a:rPr lang="en-US" dirty="0" err="1"/>
              <a:t>Gobblin</a:t>
            </a:r>
            <a:r>
              <a:rPr lang="en-US" dirty="0"/>
              <a:t> </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24</a:t>
            </a:fld>
            <a:endParaRPr lang="en-US" dirty="0">
              <a:solidFill>
                <a:srgbClr val="0055A0">
                  <a:tint val="75000"/>
                </a:srgbClr>
              </a:solidFill>
            </a:endParaRPr>
          </a:p>
        </p:txBody>
      </p:sp>
    </p:spTree>
    <p:extLst>
      <p:ext uri="{BB962C8B-B14F-4D97-AF65-F5344CB8AC3E}">
        <p14:creationId xmlns:p14="http://schemas.microsoft.com/office/powerpoint/2010/main" val="178917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031"/>
          </a:xfrm>
        </p:spPr>
        <p:txBody>
          <a:bodyPr>
            <a:normAutofit fontScale="90000"/>
          </a:bodyPr>
          <a:lstStyle/>
          <a:p>
            <a:r>
              <a:rPr lang="en-US" sz="4000" b="1" dirty="0"/>
              <a:t>Persisting the Data in Storage</a:t>
            </a:r>
          </a:p>
        </p:txBody>
      </p:sp>
      <p:sp>
        <p:nvSpPr>
          <p:cNvPr id="3" name="Content Placeholder 2"/>
          <p:cNvSpPr>
            <a:spLocks noGrp="1"/>
          </p:cNvSpPr>
          <p:nvPr>
            <p:ph idx="1"/>
          </p:nvPr>
        </p:nvSpPr>
        <p:spPr>
          <a:xfrm>
            <a:off x="609600" y="1173937"/>
            <a:ext cx="10969139" cy="4819092"/>
          </a:xfrm>
        </p:spPr>
        <p:txBody>
          <a:bodyPr>
            <a:normAutofit lnSpcReduction="10000"/>
          </a:bodyPr>
          <a:lstStyle/>
          <a:p>
            <a:r>
              <a:rPr lang="en-US" dirty="0"/>
              <a:t>The ingestion processes typically hand the data off to the components that manage storage, so that it can be reliably persisted to disk. While this seems like it would be a simple operation, the volume of incoming data, the requirements for availability, and the distributed computing layer make more complex storage systems necessary.</a:t>
            </a:r>
          </a:p>
          <a:p>
            <a:endParaRPr lang="en-US" dirty="0"/>
          </a:p>
          <a:p>
            <a:r>
              <a:rPr lang="en-US" dirty="0"/>
              <a:t>Persisting Solutions:</a:t>
            </a:r>
          </a:p>
          <a:p>
            <a:pPr lvl="1"/>
            <a:r>
              <a:rPr lang="en-US" dirty="0"/>
              <a:t>Amazon S3</a:t>
            </a:r>
          </a:p>
          <a:p>
            <a:pPr lvl="1"/>
            <a:r>
              <a:rPr lang="en-US" dirty="0"/>
              <a:t>Hadoop’s HDFS</a:t>
            </a:r>
          </a:p>
          <a:p>
            <a:pPr lvl="1"/>
            <a:r>
              <a:rPr lang="en-US" dirty="0"/>
              <a:t>Google File System</a:t>
            </a:r>
          </a:p>
          <a:p>
            <a:pPr lvl="1"/>
            <a:r>
              <a:rPr lang="en-US" dirty="0"/>
              <a:t>NFS</a:t>
            </a:r>
          </a:p>
          <a:p>
            <a:endParaRPr lang="en-US" dirty="0"/>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25</a:t>
            </a:fld>
            <a:endParaRPr lang="en-US" dirty="0">
              <a:solidFill>
                <a:srgbClr val="0055A0">
                  <a:tint val="75000"/>
                </a:srgbClr>
              </a:solidFill>
            </a:endParaRPr>
          </a:p>
        </p:txBody>
      </p:sp>
    </p:spTree>
    <p:extLst>
      <p:ext uri="{BB962C8B-B14F-4D97-AF65-F5344CB8AC3E}">
        <p14:creationId xmlns:p14="http://schemas.microsoft.com/office/powerpoint/2010/main" val="3111017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58604"/>
          </a:xfrm>
        </p:spPr>
        <p:txBody>
          <a:bodyPr>
            <a:normAutofit/>
          </a:bodyPr>
          <a:lstStyle/>
          <a:p>
            <a:r>
              <a:rPr lang="en-US" sz="4000" b="1" dirty="0"/>
              <a:t>Computing and Analyzing Data</a:t>
            </a:r>
          </a:p>
        </p:txBody>
      </p:sp>
      <p:sp>
        <p:nvSpPr>
          <p:cNvPr id="3" name="Content Placeholder 2"/>
          <p:cNvSpPr>
            <a:spLocks noGrp="1"/>
          </p:cNvSpPr>
          <p:nvPr>
            <p:ph idx="1"/>
          </p:nvPr>
        </p:nvSpPr>
        <p:spPr>
          <a:xfrm>
            <a:off x="609600" y="1173937"/>
            <a:ext cx="10969139" cy="4819092"/>
          </a:xfrm>
        </p:spPr>
        <p:txBody>
          <a:bodyPr>
            <a:normAutofit fontScale="62500" lnSpcReduction="20000"/>
          </a:bodyPr>
          <a:lstStyle/>
          <a:p>
            <a:r>
              <a:rPr lang="en-US" dirty="0"/>
              <a:t>Once the data is available, the system can begin processing the data to surface actual information. The computation layer is perhaps the most diverse part of the system as the requirements and best approach can vary significantly depending on what type of insights desired. Data is often processed repeatedly, either iteratively by a single tool or by using a number of tools to surface different types of insights.</a:t>
            </a:r>
          </a:p>
          <a:p>
            <a:r>
              <a:rPr lang="en-US" b="1" u="sng" dirty="0"/>
              <a:t>Batch processing</a:t>
            </a:r>
            <a:r>
              <a:rPr lang="en-US" dirty="0"/>
              <a:t> is one method of computing over a large dataset. The process involves breaking work up into smaller pieces, scheduling each piece on an individual machine, reshuffling the data based on the intermediate results, and then calculating and assembling the final result. These steps are often referred to individually as splitting, mapping, shuffling, reducing, and assembling, or collectively as a distributed map reduce algorithm. This is the strategy used by </a:t>
            </a:r>
            <a:r>
              <a:rPr lang="en-US" b="1" dirty="0"/>
              <a:t>Apache Hadoop’s MapReduce</a:t>
            </a:r>
            <a:r>
              <a:rPr lang="en-US" dirty="0"/>
              <a:t>. Batch processing is most useful when dealing with very large datasets that require quite a bit of computation.</a:t>
            </a:r>
          </a:p>
          <a:p>
            <a:r>
              <a:rPr lang="en-US" b="1" u="sng" dirty="0"/>
              <a:t>Real-time processing</a:t>
            </a:r>
            <a:r>
              <a:rPr lang="en-US" dirty="0"/>
              <a:t>: While batch processing is a good fit for certain types of data and computation, other workloads require more </a:t>
            </a:r>
            <a:r>
              <a:rPr lang="en-US" b="1" dirty="0"/>
              <a:t>real-time processing</a:t>
            </a:r>
            <a:r>
              <a:rPr lang="en-US" dirty="0"/>
              <a:t>. Real-time processing demands that information be processed and made ready immediately and requires the system to react as new information becomes available. One way of achieving this is </a:t>
            </a:r>
            <a:r>
              <a:rPr lang="en-US" b="1" dirty="0"/>
              <a:t>stream processing</a:t>
            </a:r>
            <a:r>
              <a:rPr lang="en-US" dirty="0"/>
              <a:t>, which operates on a continuous stream of data composed of individual items. Another common characteristic of real-time processors is in-memory computing, which works with representations of the data in the cluster’s memory to avoid having to write back to disk.</a:t>
            </a:r>
          </a:p>
          <a:p>
            <a:r>
              <a:rPr lang="en-US" b="1" u="sng" dirty="0"/>
              <a:t>Apache Storm, Apache </a:t>
            </a:r>
            <a:r>
              <a:rPr lang="en-US" b="1" u="sng" dirty="0" err="1"/>
              <a:t>Flink</a:t>
            </a:r>
            <a:r>
              <a:rPr lang="en-US" b="1" u="sng" dirty="0"/>
              <a:t>, and Apache Spark </a:t>
            </a:r>
            <a:r>
              <a:rPr lang="en-US" dirty="0"/>
              <a:t>provide different ways of achieving real-time or near real-time processing. There are trade-offs with each of these technologies, which can affect which approach is best for any individual problem. In general, real-time processing is best suited for analyzing smaller chunks of data that are changing or being added to the system rapidly.</a:t>
            </a:r>
          </a:p>
          <a:p>
            <a:pPr>
              <a:buClr>
                <a:schemeClr val="tx2"/>
              </a:buClr>
            </a:pPr>
            <a:endParaRPr lang="en-GB" sz="3200" b="1" dirty="0">
              <a:solidFill>
                <a:schemeClr val="tx2"/>
              </a:solidFill>
            </a:endParaRP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26</a:t>
            </a:fld>
            <a:endParaRPr lang="en-US" dirty="0">
              <a:solidFill>
                <a:srgbClr val="0055A0">
                  <a:tint val="75000"/>
                </a:srgbClr>
              </a:solidFill>
            </a:endParaRPr>
          </a:p>
        </p:txBody>
      </p:sp>
    </p:spTree>
    <p:extLst>
      <p:ext uri="{BB962C8B-B14F-4D97-AF65-F5344CB8AC3E}">
        <p14:creationId xmlns:p14="http://schemas.microsoft.com/office/powerpoint/2010/main" val="347584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Visualizing the Results</a:t>
            </a:r>
          </a:p>
        </p:txBody>
      </p:sp>
      <p:sp>
        <p:nvSpPr>
          <p:cNvPr id="3" name="Content Placeholder 2"/>
          <p:cNvSpPr>
            <a:spLocks noGrp="1"/>
          </p:cNvSpPr>
          <p:nvPr>
            <p:ph idx="1"/>
          </p:nvPr>
        </p:nvSpPr>
        <p:spPr>
          <a:xfrm>
            <a:off x="609600" y="1173937"/>
            <a:ext cx="10969139" cy="4819092"/>
          </a:xfrm>
        </p:spPr>
        <p:txBody>
          <a:bodyPr>
            <a:normAutofit fontScale="32500" lnSpcReduction="20000"/>
          </a:bodyPr>
          <a:lstStyle/>
          <a:p>
            <a:pPr marL="48767" indent="0">
              <a:buNone/>
            </a:pPr>
            <a:r>
              <a:rPr lang="en-US" sz="7400" dirty="0"/>
              <a:t>Visualizing data is one of the most useful ways to spot trends </a:t>
            </a:r>
          </a:p>
          <a:p>
            <a:pPr marL="48767" indent="0">
              <a:buNone/>
            </a:pPr>
            <a:r>
              <a:rPr lang="en-US" sz="7400" dirty="0"/>
              <a:t>and make sense of a large number of data points.</a:t>
            </a:r>
          </a:p>
          <a:p>
            <a:endParaRPr lang="en-US" sz="7400" dirty="0"/>
          </a:p>
          <a:p>
            <a:r>
              <a:rPr lang="en-US" sz="7400" dirty="0"/>
              <a:t>Final Results may be saved in:</a:t>
            </a:r>
          </a:p>
          <a:p>
            <a:pPr lvl="1"/>
            <a:r>
              <a:rPr lang="en-US" sz="7400" dirty="0" err="1"/>
              <a:t>ElasticSearch</a:t>
            </a:r>
            <a:endParaRPr lang="en-US" sz="7400" dirty="0"/>
          </a:p>
          <a:p>
            <a:pPr lvl="1"/>
            <a:r>
              <a:rPr lang="en-US" sz="7400" dirty="0"/>
              <a:t>Relational Databases</a:t>
            </a:r>
          </a:p>
          <a:p>
            <a:pPr lvl="1"/>
            <a:r>
              <a:rPr lang="en-US" sz="7400" dirty="0"/>
              <a:t>Snowflake</a:t>
            </a:r>
          </a:p>
          <a:p>
            <a:endParaRPr lang="en-US" sz="7400" dirty="0"/>
          </a:p>
          <a:p>
            <a:r>
              <a:rPr lang="en-US" sz="7400" dirty="0"/>
              <a:t>Visualization tools:</a:t>
            </a:r>
          </a:p>
          <a:p>
            <a:pPr lvl="1"/>
            <a:r>
              <a:rPr lang="en-US" sz="7400" dirty="0" err="1"/>
              <a:t>Jupyter</a:t>
            </a:r>
            <a:r>
              <a:rPr lang="en-US" sz="7400" dirty="0"/>
              <a:t> Notebook</a:t>
            </a:r>
          </a:p>
          <a:p>
            <a:pPr lvl="1"/>
            <a:r>
              <a:rPr lang="en-US" sz="7400" dirty="0"/>
              <a:t>Apache Zeppelin</a:t>
            </a:r>
          </a:p>
          <a:p>
            <a:pPr marL="0" indent="0">
              <a:buNone/>
            </a:pPr>
            <a:endParaRPr lang="en-GB" sz="7400" b="1"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27</a:t>
            </a:fld>
            <a:endParaRPr lang="en-US" dirty="0">
              <a:solidFill>
                <a:srgbClr val="0055A0">
                  <a:tint val="75000"/>
                </a:srgbClr>
              </a:solidFill>
            </a:endParaRPr>
          </a:p>
        </p:txBody>
      </p:sp>
    </p:spTree>
    <p:extLst>
      <p:ext uri="{BB962C8B-B14F-4D97-AF65-F5344CB8AC3E}">
        <p14:creationId xmlns:p14="http://schemas.microsoft.com/office/powerpoint/2010/main" val="17948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88422"/>
          </a:xfrm>
        </p:spPr>
        <p:txBody>
          <a:bodyPr>
            <a:normAutofit/>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fontScale="92500" lnSpcReduction="10000"/>
          </a:bodyPr>
          <a:lstStyle/>
          <a:p>
            <a:r>
              <a:rPr lang="en-US" b="1" dirty="0"/>
              <a:t>Big data</a:t>
            </a:r>
            <a:r>
              <a:rPr lang="en-US" dirty="0"/>
              <a:t>: Big data is an umbrella term for datasets that cannot reasonably be handled by traditional computers or tools due to their volume, velocity, and variety. This term is also typically applied to technologies and strategies to work with this type of data.</a:t>
            </a:r>
          </a:p>
          <a:p>
            <a:r>
              <a:rPr lang="en-US" b="1" dirty="0"/>
              <a:t>Batch processing</a:t>
            </a:r>
            <a:r>
              <a:rPr lang="en-US" dirty="0"/>
              <a:t>: Batch processing is a computing strategy that involves processing data in large sets. This is typically ideal for non-time sensitive work that operates on very large sets of data. The process is started and at a later time, the results are returned by the system.</a:t>
            </a:r>
          </a:p>
          <a:p>
            <a:r>
              <a:rPr lang="en-US" b="1" dirty="0"/>
              <a:t>Cluster computing</a:t>
            </a:r>
            <a:r>
              <a:rPr lang="en-US" dirty="0"/>
              <a:t>: Clustered computing is the practice of pooling the resources of multiple machines and managing their collective capabilities to complete tasks. Computer clusters require a cluster management layer which handles communication between the individual nodes and coordinates work assignment.</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28</a:t>
            </a:fld>
            <a:endParaRPr lang="en-US" dirty="0">
              <a:solidFill>
                <a:srgbClr val="0055A0">
                  <a:tint val="75000"/>
                </a:srgbClr>
              </a:solidFill>
            </a:endParaRPr>
          </a:p>
        </p:txBody>
      </p:sp>
    </p:spTree>
    <p:extLst>
      <p:ext uri="{BB962C8B-B14F-4D97-AF65-F5344CB8AC3E}">
        <p14:creationId xmlns:p14="http://schemas.microsoft.com/office/powerpoint/2010/main" val="4129849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98970"/>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fontScale="77500" lnSpcReduction="20000"/>
          </a:bodyPr>
          <a:lstStyle/>
          <a:p>
            <a:r>
              <a:rPr lang="en-US" b="1" dirty="0"/>
              <a:t>Data lake</a:t>
            </a:r>
            <a:r>
              <a:rPr lang="en-US" dirty="0"/>
              <a:t>: Data lake is a term for a large repository of collected data in a relatively raw state. This is frequently used to refer to the data collected in a big data system which might be unstructured and frequently changing. This differs in spirit to data warehouses (defined below).</a:t>
            </a:r>
          </a:p>
          <a:p>
            <a:r>
              <a:rPr lang="en-US" b="1" dirty="0"/>
              <a:t>Data mining</a:t>
            </a:r>
            <a:r>
              <a:rPr lang="en-US" dirty="0"/>
              <a:t>: Data mining is a broad term for the practice of trying to find patterns in large sets of data. It is the process of trying to refine a mass of data into a more understandable and cohesive set of information.</a:t>
            </a:r>
          </a:p>
          <a:p>
            <a:r>
              <a:rPr lang="en-US" b="1" dirty="0"/>
              <a:t>Data warehouse</a:t>
            </a:r>
            <a:r>
              <a:rPr lang="en-US" dirty="0"/>
              <a:t>: Data warehouses are large, ordered repositories of data that can be used for analysis and reporting. In contrast to a </a:t>
            </a:r>
            <a:r>
              <a:rPr lang="en-US" i="1" dirty="0"/>
              <a:t>data lake</a:t>
            </a:r>
            <a:r>
              <a:rPr lang="en-US" dirty="0"/>
              <a:t>, a data warehouse is composed of data that has been cleaned, integrated with other sources, and is generally well-ordered. Data warehouses are often spoken about in relation to big data, but typically are components of more conventional systems.</a:t>
            </a:r>
          </a:p>
          <a:p>
            <a:r>
              <a:rPr lang="en-US" b="1" dirty="0"/>
              <a:t>ETL</a:t>
            </a:r>
            <a:r>
              <a:rPr lang="en-US" dirty="0"/>
              <a:t>: ETL stands for extract, transform, and load. It refers to the process of taking raw data and preparing it for the system’s use. This is traditionally a process associated with data warehouses, but characteristics of this process are also found in the ingestion pipelines of big data systems.</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29</a:t>
            </a:fld>
            <a:endParaRPr lang="en-US" dirty="0">
              <a:solidFill>
                <a:srgbClr val="0055A0">
                  <a:tint val="75000"/>
                </a:srgbClr>
              </a:solidFill>
            </a:endParaRPr>
          </a:p>
        </p:txBody>
      </p:sp>
    </p:spTree>
    <p:extLst>
      <p:ext uri="{BB962C8B-B14F-4D97-AF65-F5344CB8AC3E}">
        <p14:creationId xmlns:p14="http://schemas.microsoft.com/office/powerpoint/2010/main" val="300757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What’s Big Data: Many Related Technologies</a:t>
            </a:r>
          </a:p>
        </p:txBody>
      </p:sp>
      <p:pic>
        <p:nvPicPr>
          <p:cNvPr id="5" name="Content Placeholder 4" descr="A picture containing text, newspaper&#10;&#10;Description automatically generated">
            <a:extLst>
              <a:ext uri="{FF2B5EF4-FFF2-40B4-BE49-F238E27FC236}">
                <a16:creationId xmlns:a16="http://schemas.microsoft.com/office/drawing/2014/main" id="{849668F0-7776-864F-A1CC-C8C2C55124B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3734" y="1125538"/>
            <a:ext cx="9621357" cy="4867275"/>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a:t>
            </a:fld>
            <a:endParaRPr lang="en-US" dirty="0">
              <a:solidFill>
                <a:srgbClr val="0055A0">
                  <a:tint val="75000"/>
                </a:srgbClr>
              </a:solidFill>
            </a:endParaRPr>
          </a:p>
        </p:txBody>
      </p:sp>
    </p:spTree>
    <p:extLst>
      <p:ext uri="{BB962C8B-B14F-4D97-AF65-F5344CB8AC3E}">
        <p14:creationId xmlns:p14="http://schemas.microsoft.com/office/powerpoint/2010/main" val="55167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Apache Hadoop</a:t>
            </a:r>
          </a:p>
        </p:txBody>
      </p:sp>
      <p:sp>
        <p:nvSpPr>
          <p:cNvPr id="3" name="Content Placeholder 2"/>
          <p:cNvSpPr>
            <a:spLocks noGrp="1"/>
          </p:cNvSpPr>
          <p:nvPr>
            <p:ph idx="1"/>
          </p:nvPr>
        </p:nvSpPr>
        <p:spPr>
          <a:xfrm>
            <a:off x="609600" y="1173937"/>
            <a:ext cx="10969139" cy="4819092"/>
          </a:xfrm>
        </p:spPr>
        <p:txBody>
          <a:bodyPr>
            <a:normAutofit/>
          </a:bodyPr>
          <a:lstStyle/>
          <a:p>
            <a:r>
              <a:rPr lang="en-US" sz="2800" dirty="0"/>
              <a:t>Hadoop can process big data using MapReduce paradigm </a:t>
            </a:r>
          </a:p>
          <a:p>
            <a:r>
              <a:rPr lang="en-US" sz="2800" b="1" dirty="0"/>
              <a:t>Hadoop</a:t>
            </a:r>
            <a:r>
              <a:rPr lang="en-US" sz="2800" dirty="0"/>
              <a:t> is a framework that is used to efficiently store and process large datasets ranging in size from gigabytes to petabytes of data.</a:t>
            </a:r>
          </a:p>
          <a:p>
            <a:r>
              <a:rPr lang="en-US" sz="2800" dirty="0"/>
              <a:t>Hadoop consists of a distributed file system called HDFS, with a cluster management and resource scheduler on top called YARN (Yet Another Resource Negotiator). </a:t>
            </a:r>
          </a:p>
          <a:p>
            <a:r>
              <a:rPr lang="en-US" sz="2800" dirty="0"/>
              <a:t>Batch processing capabilities are provided by the MapReduce computation engine. </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30</a:t>
            </a:fld>
            <a:endParaRPr lang="en-US" dirty="0">
              <a:solidFill>
                <a:srgbClr val="0055A0">
                  <a:tint val="75000"/>
                </a:srgbClr>
              </a:solidFill>
            </a:endParaRPr>
          </a:p>
        </p:txBody>
      </p:sp>
    </p:spTree>
    <p:extLst>
      <p:ext uri="{BB962C8B-B14F-4D97-AF65-F5344CB8AC3E}">
        <p14:creationId xmlns:p14="http://schemas.microsoft.com/office/powerpoint/2010/main" val="1165414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Hadoop Architecture</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31</a:t>
            </a:fld>
            <a:endParaRPr lang="en-US" dirty="0">
              <a:solidFill>
                <a:srgbClr val="0055A0">
                  <a:tint val="75000"/>
                </a:srgbClr>
              </a:solidFill>
            </a:endParaRPr>
          </a:p>
        </p:txBody>
      </p:sp>
      <p:pic>
        <p:nvPicPr>
          <p:cNvPr id="10" name="Content Placeholder 9" descr="Diagram&#10;&#10;Description automatically generated">
            <a:extLst>
              <a:ext uri="{FF2B5EF4-FFF2-40B4-BE49-F238E27FC236}">
                <a16:creationId xmlns:a16="http://schemas.microsoft.com/office/drawing/2014/main" id="{21B010EC-D949-7CB3-F693-469B783FD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1228" y="1063487"/>
            <a:ext cx="7896160" cy="4605338"/>
          </a:xfrm>
        </p:spPr>
      </p:pic>
    </p:spTree>
    <p:extLst>
      <p:ext uri="{BB962C8B-B14F-4D97-AF65-F5344CB8AC3E}">
        <p14:creationId xmlns:p14="http://schemas.microsoft.com/office/powerpoint/2010/main" val="3125207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8361"/>
          </a:xfrm>
        </p:spPr>
        <p:txBody>
          <a:bodyPr>
            <a:normAutofit/>
          </a:bodyPr>
          <a:lstStyle/>
          <a:p>
            <a:r>
              <a:rPr lang="en-US" sz="4000" b="1" dirty="0"/>
              <a:t>Big Data Glossary: Hadoop HDFS Architecture</a:t>
            </a:r>
          </a:p>
        </p:txBody>
      </p:sp>
      <p:pic>
        <p:nvPicPr>
          <p:cNvPr id="5" name="Content Placeholder 4" descr="Diagram&#10;&#10;Description automatically generated">
            <a:extLst>
              <a:ext uri="{FF2B5EF4-FFF2-40B4-BE49-F238E27FC236}">
                <a16:creationId xmlns:a16="http://schemas.microsoft.com/office/drawing/2014/main" id="{E34D3E6B-6302-000B-4E1B-F87DCAC454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1028" y="1173163"/>
            <a:ext cx="8157790" cy="4819650"/>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32</a:t>
            </a:fld>
            <a:endParaRPr lang="en-US" dirty="0">
              <a:solidFill>
                <a:srgbClr val="0055A0">
                  <a:tint val="75000"/>
                </a:srgbClr>
              </a:solidFill>
            </a:endParaRPr>
          </a:p>
        </p:txBody>
      </p:sp>
    </p:spTree>
    <p:extLst>
      <p:ext uri="{BB962C8B-B14F-4D97-AF65-F5344CB8AC3E}">
        <p14:creationId xmlns:p14="http://schemas.microsoft.com/office/powerpoint/2010/main" val="2262358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a:bodyPr>
          <a:lstStyle/>
          <a:p>
            <a:r>
              <a:rPr lang="en-US" b="1" dirty="0"/>
              <a:t>Spark</a:t>
            </a:r>
            <a:r>
              <a:rPr lang="en-US" dirty="0"/>
              <a:t>: Unified engine for large-scale data analytics</a:t>
            </a:r>
          </a:p>
          <a:p>
            <a:pPr>
              <a:buClr>
                <a:schemeClr val="tx2"/>
              </a:buClr>
            </a:pPr>
            <a:r>
              <a:rPr lang="en-US" b="1" dirty="0"/>
              <a:t>Spark</a:t>
            </a:r>
            <a:r>
              <a:rPr lang="en-US" dirty="0"/>
              <a:t> is a multi-language engine for executing data engineering, data science, and machine learning on single-node machines or clusters.</a:t>
            </a: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33</a:t>
            </a:fld>
            <a:endParaRPr lang="en-US" dirty="0">
              <a:solidFill>
                <a:srgbClr val="0055A0">
                  <a:tint val="75000"/>
                </a:srgbClr>
              </a:solidFill>
            </a:endParaRPr>
          </a:p>
        </p:txBody>
      </p:sp>
      <p:pic>
        <p:nvPicPr>
          <p:cNvPr id="5" name="Picture 4" descr="Diagram, shape&#10;&#10;Description automatically generated">
            <a:extLst>
              <a:ext uri="{FF2B5EF4-FFF2-40B4-BE49-F238E27FC236}">
                <a16:creationId xmlns:a16="http://schemas.microsoft.com/office/drawing/2014/main" id="{6B083D60-4337-801A-60F9-BA0F39B3E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8735" y="2838450"/>
            <a:ext cx="8501449" cy="3517900"/>
          </a:xfrm>
          <a:prstGeom prst="rect">
            <a:avLst/>
          </a:prstGeom>
        </p:spPr>
      </p:pic>
    </p:spTree>
    <p:extLst>
      <p:ext uri="{BB962C8B-B14F-4D97-AF65-F5344CB8AC3E}">
        <p14:creationId xmlns:p14="http://schemas.microsoft.com/office/powerpoint/2010/main" val="3489605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 In-memory computing</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In-memory computing is a strategy that involves moving the working datasets entirely within a cluster’s collective memory. </a:t>
            </a:r>
          </a:p>
          <a:p>
            <a:r>
              <a:rPr lang="en-US" dirty="0"/>
              <a:t>Intermediate calculations are not written to disk and are instead held in memory. </a:t>
            </a:r>
          </a:p>
          <a:p>
            <a:r>
              <a:rPr lang="en-US" dirty="0"/>
              <a:t>This gives in-memory computing systems like Apache Spark a huge advantage in speed over I/O bound systems like Hadoop’s MapReduce.</a:t>
            </a:r>
          </a:p>
          <a:p>
            <a:r>
              <a:rPr lang="en-US" dirty="0"/>
              <a:t>Memory access is 100+ times faster than Disk access</a:t>
            </a:r>
          </a:p>
          <a:p>
            <a:pPr marL="0" indent="0">
              <a:buClr>
                <a:schemeClr val="tx2"/>
              </a:buClr>
              <a:buNone/>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34</a:t>
            </a:fld>
            <a:endParaRPr lang="en-US" dirty="0">
              <a:solidFill>
                <a:srgbClr val="0055A0">
                  <a:tint val="75000"/>
                </a:srgbClr>
              </a:solidFill>
            </a:endParaRPr>
          </a:p>
        </p:txBody>
      </p:sp>
    </p:spTree>
    <p:extLst>
      <p:ext uri="{BB962C8B-B14F-4D97-AF65-F5344CB8AC3E}">
        <p14:creationId xmlns:p14="http://schemas.microsoft.com/office/powerpoint/2010/main" val="2352613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38726"/>
          </a:xfrm>
        </p:spPr>
        <p:txBody>
          <a:bodyPr>
            <a:normAutofit fontScale="90000"/>
          </a:bodyPr>
          <a:lstStyle/>
          <a:p>
            <a:r>
              <a:rPr lang="en-US" sz="4000" b="1" dirty="0"/>
              <a:t>Big Data Glossary: Machine Learning</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Machine learning is the study and practice of designing systems that can learn, adjust, and improve based on the data fed to them. </a:t>
            </a:r>
          </a:p>
          <a:p>
            <a:r>
              <a:rPr lang="en-US" dirty="0"/>
              <a:t>This typically involves implementation of predictive and statistical algorithms that can continually zero in on “correct” behavior and insights as more data flows through the system.</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35</a:t>
            </a:fld>
            <a:endParaRPr lang="en-US" dirty="0">
              <a:solidFill>
                <a:srgbClr val="0055A0">
                  <a:tint val="75000"/>
                </a:srgbClr>
              </a:solidFill>
            </a:endParaRPr>
          </a:p>
        </p:txBody>
      </p:sp>
    </p:spTree>
    <p:extLst>
      <p:ext uri="{BB962C8B-B14F-4D97-AF65-F5344CB8AC3E}">
        <p14:creationId xmlns:p14="http://schemas.microsoft.com/office/powerpoint/2010/main" val="938675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618848"/>
          </a:xfrm>
        </p:spPr>
        <p:txBody>
          <a:bodyPr>
            <a:normAutofit fontScale="90000"/>
          </a:bodyPr>
          <a:lstStyle/>
          <a:p>
            <a:r>
              <a:rPr lang="en-US" sz="4000" b="1" dirty="0"/>
              <a:t>Big Data Glossary</a:t>
            </a:r>
          </a:p>
        </p:txBody>
      </p:sp>
      <p:sp>
        <p:nvSpPr>
          <p:cNvPr id="3" name="Content Placeholder 2"/>
          <p:cNvSpPr>
            <a:spLocks noGrp="1"/>
          </p:cNvSpPr>
          <p:nvPr>
            <p:ph idx="1"/>
          </p:nvPr>
        </p:nvSpPr>
        <p:spPr>
          <a:xfrm>
            <a:off x="609600" y="1173937"/>
            <a:ext cx="10969139" cy="4819092"/>
          </a:xfrm>
        </p:spPr>
        <p:txBody>
          <a:bodyPr>
            <a:normAutofit/>
          </a:bodyPr>
          <a:lstStyle/>
          <a:p>
            <a:r>
              <a:rPr lang="en-US" b="1" dirty="0"/>
              <a:t>MapReduce (big data algorithm)</a:t>
            </a:r>
            <a:r>
              <a:rPr lang="en-US" dirty="0"/>
              <a:t>: </a:t>
            </a:r>
          </a:p>
          <a:p>
            <a:r>
              <a:rPr lang="en-US" dirty="0"/>
              <a:t>MapReduce is an algorithm for scheduling work on a computing cluster. </a:t>
            </a:r>
          </a:p>
          <a:p>
            <a:r>
              <a:rPr lang="en-US" dirty="0"/>
              <a:t>The process involves splitting the problem set up (mapping it to different nodes) and computing over them to produce intermediate results, shuffling the results to align like sets, and then reducing the results by outputting a single value for each set.</a:t>
            </a:r>
          </a:p>
          <a:p>
            <a:r>
              <a:rPr lang="en-US" dirty="0">
                <a:highlight>
                  <a:srgbClr val="00FF00"/>
                </a:highlight>
                <a:latin typeface="Courier" pitchFamily="2" charset="0"/>
              </a:rPr>
              <a:t>map(input) </a:t>
            </a:r>
            <a:r>
              <a:rPr lang="en-US" dirty="0">
                <a:highlight>
                  <a:srgbClr val="00FF00"/>
                </a:highlight>
                <a:latin typeface="Courier" pitchFamily="2" charset="0"/>
                <a:sym typeface="Wingdings" pitchFamily="2" charset="2"/>
              </a:rPr>
              <a:t> {(key1, value1), (key2, value2), …}</a:t>
            </a:r>
          </a:p>
          <a:p>
            <a:r>
              <a:rPr lang="en-US" dirty="0">
                <a:solidFill>
                  <a:srgbClr val="002060"/>
                </a:solidFill>
                <a:highlight>
                  <a:srgbClr val="C0C0C0"/>
                </a:highlight>
                <a:latin typeface="Courier" pitchFamily="2" charset="0"/>
                <a:sym typeface="Wingdings" pitchFamily="2" charset="2"/>
              </a:rPr>
              <a:t>reduce(key, [V1, V2, …])  </a:t>
            </a:r>
          </a:p>
          <a:p>
            <a:pPr marL="0" indent="0">
              <a:buNone/>
            </a:pPr>
            <a:r>
              <a:rPr lang="en-US" dirty="0">
                <a:solidFill>
                  <a:srgbClr val="002060"/>
                </a:solidFill>
                <a:highlight>
                  <a:srgbClr val="C0C0C0"/>
                </a:highlight>
                <a:latin typeface="Courier" pitchFamily="2" charset="0"/>
                <a:sym typeface="Wingdings" pitchFamily="2" charset="2"/>
              </a:rPr>
              <a:t> {(K1, </a:t>
            </a:r>
            <a:r>
              <a:rPr lang="en-US" dirty="0" err="1">
                <a:solidFill>
                  <a:srgbClr val="002060"/>
                </a:solidFill>
                <a:highlight>
                  <a:srgbClr val="C0C0C0"/>
                </a:highlight>
                <a:latin typeface="Courier" pitchFamily="2" charset="0"/>
                <a:sym typeface="Wingdings" pitchFamily="2" charset="2"/>
              </a:rPr>
              <a:t>final_value</a:t>
            </a:r>
            <a:r>
              <a:rPr lang="en-US" dirty="0">
                <a:solidFill>
                  <a:srgbClr val="002060"/>
                </a:solidFill>
                <a:highlight>
                  <a:srgbClr val="C0C0C0"/>
                </a:highlight>
                <a:latin typeface="Courier" pitchFamily="2" charset="0"/>
                <a:sym typeface="Wingdings" pitchFamily="2" charset="2"/>
              </a:rPr>
              <a:t>), (K2, final_value2), …}</a:t>
            </a:r>
            <a:endParaRPr lang="en-US" dirty="0">
              <a:solidFill>
                <a:srgbClr val="002060"/>
              </a:solidFill>
              <a:highlight>
                <a:srgbClr val="C0C0C0"/>
              </a:highlight>
              <a:latin typeface="Courier" pitchFamily="2" charset="0"/>
            </a:endParaRP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36</a:t>
            </a:fld>
            <a:endParaRPr lang="en-US" dirty="0">
              <a:solidFill>
                <a:srgbClr val="0055A0">
                  <a:tint val="75000"/>
                </a:srgbClr>
              </a:solidFill>
            </a:endParaRPr>
          </a:p>
        </p:txBody>
      </p:sp>
    </p:spTree>
    <p:extLst>
      <p:ext uri="{BB962C8B-B14F-4D97-AF65-F5344CB8AC3E}">
        <p14:creationId xmlns:p14="http://schemas.microsoft.com/office/powerpoint/2010/main" val="2921011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504" y="562014"/>
            <a:ext cx="8630445" cy="940443"/>
          </a:xfrm>
        </p:spPr>
        <p:txBody>
          <a:bodyPr>
            <a:normAutofit/>
          </a:bodyPr>
          <a:lstStyle/>
          <a:p>
            <a:r>
              <a:rPr lang="en-US" sz="4000" b="1" dirty="0"/>
              <a:t>Big Data Glossary: MapReduce Model</a:t>
            </a:r>
          </a:p>
        </p:txBody>
      </p:sp>
      <p:pic>
        <p:nvPicPr>
          <p:cNvPr id="8" name="Content Placeholder 7" descr="Diagram, schematic&#10;&#10;Description automatically generated">
            <a:extLst>
              <a:ext uri="{FF2B5EF4-FFF2-40B4-BE49-F238E27FC236}">
                <a16:creationId xmlns:a16="http://schemas.microsoft.com/office/drawing/2014/main" id="{487307AA-2259-7D47-9AE0-08C7BD5B2C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28191" y="1848678"/>
            <a:ext cx="6877879" cy="2978116"/>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37</a:t>
            </a:fld>
            <a:endParaRPr lang="en-US" dirty="0">
              <a:solidFill>
                <a:srgbClr val="0055A0">
                  <a:tint val="75000"/>
                </a:srgbClr>
              </a:solidFill>
            </a:endParaRPr>
          </a:p>
        </p:txBody>
      </p:sp>
    </p:spTree>
    <p:extLst>
      <p:ext uri="{BB962C8B-B14F-4D97-AF65-F5344CB8AC3E}">
        <p14:creationId xmlns:p14="http://schemas.microsoft.com/office/powerpoint/2010/main" val="1588398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MapReduce Example</a:t>
            </a:r>
          </a:p>
        </p:txBody>
      </p:sp>
      <p:pic>
        <p:nvPicPr>
          <p:cNvPr id="5" name="Content Placeholder 4" descr="Diagram&#10;&#10;Description automatically generated">
            <a:extLst>
              <a:ext uri="{FF2B5EF4-FFF2-40B4-BE49-F238E27FC236}">
                <a16:creationId xmlns:a16="http://schemas.microsoft.com/office/drawing/2014/main" id="{9F4AD306-922E-2F49-8AF1-B2B2EECA2BF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62879" y="1123123"/>
            <a:ext cx="8648386" cy="4347390"/>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38</a:t>
            </a:fld>
            <a:endParaRPr lang="en-US" dirty="0">
              <a:solidFill>
                <a:srgbClr val="0055A0">
                  <a:tint val="75000"/>
                </a:srgbClr>
              </a:solidFill>
            </a:endParaRPr>
          </a:p>
        </p:txBody>
      </p:sp>
    </p:spTree>
    <p:extLst>
      <p:ext uri="{BB962C8B-B14F-4D97-AF65-F5344CB8AC3E}">
        <p14:creationId xmlns:p14="http://schemas.microsoft.com/office/powerpoint/2010/main" val="1607204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NoSQL</a:t>
            </a:r>
          </a:p>
        </p:txBody>
      </p:sp>
      <p:sp>
        <p:nvSpPr>
          <p:cNvPr id="3" name="Content Placeholder 2"/>
          <p:cNvSpPr>
            <a:spLocks noGrp="1"/>
          </p:cNvSpPr>
          <p:nvPr>
            <p:ph idx="1"/>
          </p:nvPr>
        </p:nvSpPr>
        <p:spPr>
          <a:xfrm>
            <a:off x="609600" y="1173937"/>
            <a:ext cx="10969139" cy="4819092"/>
          </a:xfrm>
        </p:spPr>
        <p:txBody>
          <a:bodyPr>
            <a:normAutofit/>
          </a:bodyPr>
          <a:lstStyle/>
          <a:p>
            <a:r>
              <a:rPr lang="en-US" dirty="0"/>
              <a:t>NoSQL is a broad term referring to databases designed outside of the traditional relational model. </a:t>
            </a:r>
          </a:p>
          <a:p>
            <a:r>
              <a:rPr lang="en-US" dirty="0"/>
              <a:t>NoSQL databases have different trade-offs compared to relational databases, but are often well-suited for big data systems due to their flexibility and frequent distributed-first architecture.</a:t>
            </a:r>
          </a:p>
          <a:p>
            <a:r>
              <a:rPr lang="en-US" dirty="0"/>
              <a:t>NoSQL Examples:</a:t>
            </a:r>
          </a:p>
          <a:p>
            <a:pPr lvl="1"/>
            <a:r>
              <a:rPr lang="en-US" dirty="0"/>
              <a:t>Spark SQL</a:t>
            </a:r>
          </a:p>
          <a:p>
            <a:pPr lvl="1"/>
            <a:r>
              <a:rPr lang="en-US" dirty="0"/>
              <a:t>Amazon Athena</a:t>
            </a:r>
          </a:p>
          <a:p>
            <a:pPr lvl="1"/>
            <a:r>
              <a:rPr lang="en-US" dirty="0"/>
              <a:t>Google </a:t>
            </a:r>
            <a:r>
              <a:rPr lang="en-US" dirty="0" err="1"/>
              <a:t>BigQuery</a:t>
            </a:r>
            <a:endParaRPr lang="en-US" dirty="0"/>
          </a:p>
          <a:p>
            <a:pPr lvl="1"/>
            <a:r>
              <a:rPr lang="en-US" dirty="0"/>
              <a:t>Snowflake</a:t>
            </a:r>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39</a:t>
            </a:fld>
            <a:endParaRPr lang="en-US" dirty="0">
              <a:solidFill>
                <a:srgbClr val="0055A0">
                  <a:tint val="75000"/>
                </a:srgbClr>
              </a:solidFill>
            </a:endParaRPr>
          </a:p>
        </p:txBody>
      </p:sp>
    </p:spTree>
    <p:extLst>
      <p:ext uri="{BB962C8B-B14F-4D97-AF65-F5344CB8AC3E}">
        <p14:creationId xmlns:p14="http://schemas.microsoft.com/office/powerpoint/2010/main" val="85098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 – working with Big Data</a:t>
            </a:r>
          </a:p>
        </p:txBody>
      </p:sp>
      <p:sp>
        <p:nvSpPr>
          <p:cNvPr id="3" name="Content Placeholder 2"/>
          <p:cNvSpPr>
            <a:spLocks noGrp="1"/>
          </p:cNvSpPr>
          <p:nvPr>
            <p:ph idx="1"/>
          </p:nvPr>
        </p:nvSpPr>
        <p:spPr>
          <a:xfrm>
            <a:off x="609600" y="1125415"/>
            <a:ext cx="10969139" cy="4867613"/>
          </a:xfrm>
        </p:spPr>
        <p:txBody>
          <a:bodyPr>
            <a:normAutofit/>
          </a:bodyPr>
          <a:lstStyle/>
          <a:p>
            <a:pPr marL="48767" indent="0">
              <a:buClr>
                <a:schemeClr val="tx2"/>
              </a:buClr>
              <a:buNone/>
            </a:pPr>
            <a:r>
              <a:rPr lang="en-US" dirty="0"/>
              <a:t>While the problem of working with data that </a:t>
            </a:r>
            <a:r>
              <a:rPr lang="en-US" u="sng" dirty="0"/>
              <a:t>exceeds the computing power or storage of a single computer</a:t>
            </a:r>
            <a:r>
              <a:rPr lang="en-US" dirty="0"/>
              <a:t> is not new, the pervasiveness, scale, and value of this type of computing has greatly expanded in recent years.</a:t>
            </a:r>
          </a:p>
          <a:p>
            <a:pPr marL="48767" indent="0">
              <a:buClr>
                <a:schemeClr val="tx2"/>
              </a:buClr>
              <a:buNone/>
            </a:pPr>
            <a:endParaRPr lang="en-US" sz="3200" dirty="0">
              <a:solidFill>
                <a:schemeClr val="tx2"/>
              </a:solidFill>
            </a:endParaRPr>
          </a:p>
          <a:p>
            <a:pPr marL="48767" indent="0">
              <a:buClr>
                <a:schemeClr val="tx2"/>
              </a:buClr>
              <a:buNone/>
            </a:pPr>
            <a:r>
              <a:rPr lang="en-US" sz="3200" dirty="0">
                <a:solidFill>
                  <a:schemeClr val="tx2"/>
                </a:solidFill>
              </a:rPr>
              <a:t>Big Data 	 </a:t>
            </a:r>
            <a:r>
              <a:rPr lang="en-US" sz="3200" dirty="0">
                <a:solidFill>
                  <a:schemeClr val="tx2"/>
                </a:solidFill>
                <a:sym typeface="Wingdings" pitchFamily="2" charset="2"/>
              </a:rPr>
              <a:t> Cluster Computing </a:t>
            </a:r>
          </a:p>
          <a:p>
            <a:pPr marL="48767" indent="0">
              <a:buClr>
                <a:schemeClr val="tx2"/>
              </a:buClr>
              <a:buNone/>
            </a:pPr>
            <a:r>
              <a:rPr lang="en-US" sz="3200" dirty="0">
                <a:solidFill>
                  <a:schemeClr val="tx2"/>
                </a:solidFill>
                <a:sym typeface="Wingdings" pitchFamily="2" charset="2"/>
              </a:rPr>
              <a:t>Terabytes	  Scale</a:t>
            </a:r>
          </a:p>
          <a:p>
            <a:pPr marL="48767" indent="0">
              <a:buClr>
                <a:schemeClr val="tx2"/>
              </a:buClr>
              <a:buNone/>
            </a:pPr>
            <a:r>
              <a:rPr lang="en-US" sz="3200" dirty="0">
                <a:solidFill>
                  <a:schemeClr val="tx2"/>
                </a:solidFill>
                <a:sym typeface="Wingdings" pitchFamily="2" charset="2"/>
              </a:rPr>
              <a:t>Petabytes	  Use 100’s or 1000’s of computer servers</a:t>
            </a:r>
          </a:p>
          <a:p>
            <a:pPr marL="48767" indent="0">
              <a:buClr>
                <a:schemeClr val="tx2"/>
              </a:buClr>
              <a:buNone/>
            </a:pPr>
            <a:r>
              <a:rPr lang="en-US" sz="3200" dirty="0">
                <a:solidFill>
                  <a:schemeClr val="tx2"/>
                </a:solidFill>
                <a:sym typeface="Wingdings" pitchFamily="2" charset="2"/>
              </a:rPr>
              <a:t>Replication  Handle Fault Tolerant</a:t>
            </a:r>
          </a:p>
          <a:p>
            <a:pPr marL="48767" indent="0">
              <a:buClr>
                <a:schemeClr val="tx2"/>
              </a:buClr>
              <a:buNone/>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a:t>
            </a:fld>
            <a:endParaRPr lang="en-US" dirty="0">
              <a:solidFill>
                <a:srgbClr val="0055A0">
                  <a:tint val="75000"/>
                </a:srgbClr>
              </a:solidFill>
            </a:endParaRPr>
          </a:p>
        </p:txBody>
      </p:sp>
    </p:spTree>
    <p:extLst>
      <p:ext uri="{BB962C8B-B14F-4D97-AF65-F5344CB8AC3E}">
        <p14:creationId xmlns:p14="http://schemas.microsoft.com/office/powerpoint/2010/main" val="1797395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fontScale="90000"/>
          </a:bodyPr>
          <a:lstStyle/>
          <a:p>
            <a:r>
              <a:rPr lang="en-US" sz="4000" b="1" dirty="0"/>
              <a:t>Big Data Glossary: NoSQL</a:t>
            </a:r>
          </a:p>
        </p:txBody>
      </p:sp>
      <p:pic>
        <p:nvPicPr>
          <p:cNvPr id="5" name="Content Placeholder 4" descr="Diagram&#10;&#10;Description automatically generated">
            <a:extLst>
              <a:ext uri="{FF2B5EF4-FFF2-40B4-BE49-F238E27FC236}">
                <a16:creationId xmlns:a16="http://schemas.microsoft.com/office/drawing/2014/main" id="{C4A9AB22-6C67-B603-2BB7-55A52C5474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9" y="1093303"/>
            <a:ext cx="7971803" cy="4432853"/>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40</a:t>
            </a:fld>
            <a:endParaRPr lang="en-US" dirty="0">
              <a:solidFill>
                <a:srgbClr val="0055A0">
                  <a:tint val="75000"/>
                </a:srgbClr>
              </a:solidFill>
            </a:endParaRPr>
          </a:p>
        </p:txBody>
      </p:sp>
    </p:spTree>
    <p:extLst>
      <p:ext uri="{BB962C8B-B14F-4D97-AF65-F5344CB8AC3E}">
        <p14:creationId xmlns:p14="http://schemas.microsoft.com/office/powerpoint/2010/main" val="19921133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09"/>
          </a:xfrm>
        </p:spPr>
        <p:txBody>
          <a:bodyPr>
            <a:normAutofit fontScale="90000"/>
          </a:bodyPr>
          <a:lstStyle/>
          <a:p>
            <a:r>
              <a:rPr lang="en-US" sz="4000" b="1" dirty="0"/>
              <a:t>Big Data Glossary: Stream processing</a:t>
            </a:r>
          </a:p>
        </p:txBody>
      </p:sp>
      <p:sp>
        <p:nvSpPr>
          <p:cNvPr id="3" name="Content Placeholder 2"/>
          <p:cNvSpPr>
            <a:spLocks noGrp="1"/>
          </p:cNvSpPr>
          <p:nvPr>
            <p:ph idx="1"/>
          </p:nvPr>
        </p:nvSpPr>
        <p:spPr>
          <a:xfrm>
            <a:off x="609600" y="1173937"/>
            <a:ext cx="10969139" cy="4819092"/>
          </a:xfrm>
        </p:spPr>
        <p:txBody>
          <a:bodyPr>
            <a:normAutofit fontScale="92500" lnSpcReduction="10000"/>
          </a:bodyPr>
          <a:lstStyle/>
          <a:p>
            <a:r>
              <a:rPr lang="en-US" sz="2800" dirty="0"/>
              <a:t>Stream processing is the practice of computing over individual data items as they move through a system. </a:t>
            </a:r>
          </a:p>
          <a:p>
            <a:r>
              <a:rPr lang="en-US" sz="2800" dirty="0"/>
              <a:t>This allows for real-time analysis of the data being fed to the system and is useful for time-sensitive operations using high velocity metrics. </a:t>
            </a:r>
          </a:p>
          <a:p>
            <a:r>
              <a:rPr lang="en-US" sz="2800" dirty="0"/>
              <a:t>Stream processing examples:</a:t>
            </a:r>
          </a:p>
          <a:p>
            <a:pPr lvl="1"/>
            <a:r>
              <a:rPr lang="en-US" sz="2800" dirty="0"/>
              <a:t>Text Messaging</a:t>
            </a:r>
          </a:p>
          <a:p>
            <a:pPr lvl="1"/>
            <a:r>
              <a:rPr lang="en-US" sz="2800" dirty="0"/>
              <a:t>Engine data</a:t>
            </a:r>
          </a:p>
          <a:p>
            <a:pPr lvl="1"/>
            <a:r>
              <a:rPr lang="en-US" sz="2800" dirty="0"/>
              <a:t>Twitter data</a:t>
            </a:r>
          </a:p>
          <a:p>
            <a:pPr lvl="1"/>
            <a:r>
              <a:rPr lang="en-US" sz="2800" dirty="0"/>
              <a:t>Facebook Data</a:t>
            </a:r>
          </a:p>
          <a:p>
            <a:pPr lvl="1"/>
            <a:r>
              <a:rPr lang="en-US" sz="2800" dirty="0"/>
              <a:t>Credit Card Transactions data</a:t>
            </a:r>
          </a:p>
          <a:p>
            <a:pPr lvl="1"/>
            <a:r>
              <a:rPr lang="en-US" sz="2800" dirty="0"/>
              <a:t>DNA Sequencing Machines</a:t>
            </a:r>
          </a:p>
          <a:p>
            <a:endParaRPr lang="en-US" sz="2800" dirty="0"/>
          </a:p>
          <a:p>
            <a:endParaRPr lang="en-US" dirty="0"/>
          </a:p>
          <a:p>
            <a:endParaRPr lang="en-US" dirty="0"/>
          </a:p>
          <a:p>
            <a:pPr>
              <a:buClr>
                <a:schemeClr val="tx2"/>
              </a:buClr>
            </a:pPr>
            <a:endParaRPr lang="en-GB" sz="3200" dirty="0">
              <a:solidFill>
                <a:schemeClr val="tx2"/>
              </a:solidFill>
            </a:endParaRP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41</a:t>
            </a:fld>
            <a:endParaRPr lang="en-US" dirty="0">
              <a:solidFill>
                <a:srgbClr val="0055A0">
                  <a:tint val="75000"/>
                </a:srgbClr>
              </a:solidFill>
            </a:endParaRPr>
          </a:p>
        </p:txBody>
      </p:sp>
    </p:spTree>
    <p:extLst>
      <p:ext uri="{BB962C8B-B14F-4D97-AF65-F5344CB8AC3E}">
        <p14:creationId xmlns:p14="http://schemas.microsoft.com/office/powerpoint/2010/main" val="420416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8909"/>
          </a:xfrm>
        </p:spPr>
        <p:txBody>
          <a:bodyPr>
            <a:normAutofit fontScale="90000"/>
          </a:bodyPr>
          <a:lstStyle/>
          <a:p>
            <a:r>
              <a:rPr lang="en-US" sz="4000" b="1" dirty="0"/>
              <a:t>Big Data Glossary: Stream processing</a:t>
            </a:r>
          </a:p>
        </p:txBody>
      </p:sp>
      <p:pic>
        <p:nvPicPr>
          <p:cNvPr id="5" name="Content Placeholder 4" descr="Diagram&#10;&#10;Description automatically generated">
            <a:extLst>
              <a:ext uri="{FF2B5EF4-FFF2-40B4-BE49-F238E27FC236}">
                <a16:creationId xmlns:a16="http://schemas.microsoft.com/office/drawing/2014/main" id="{45C77460-680C-FFA6-8949-9E8C20B2F2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2562" y="1087396"/>
            <a:ext cx="9283700" cy="4547286"/>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42</a:t>
            </a:fld>
            <a:endParaRPr lang="en-US" dirty="0">
              <a:solidFill>
                <a:srgbClr val="0055A0">
                  <a:tint val="75000"/>
                </a:srgbClr>
              </a:solidFill>
            </a:endParaRPr>
          </a:p>
        </p:txBody>
      </p:sp>
    </p:spTree>
    <p:extLst>
      <p:ext uri="{BB962C8B-B14F-4D97-AF65-F5344CB8AC3E}">
        <p14:creationId xmlns:p14="http://schemas.microsoft.com/office/powerpoint/2010/main" val="127280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What’s Big Data  </a:t>
            </a:r>
            <a:r>
              <a:rPr lang="en-US" sz="4000" dirty="0">
                <a:sym typeface="Wingdings" pitchFamily="2" charset="2"/>
              </a:rPr>
              <a:t> Cluster Computing</a:t>
            </a:r>
            <a:endParaRPr lang="en-US" sz="4000" dirty="0"/>
          </a:p>
        </p:txBody>
      </p:sp>
      <p:pic>
        <p:nvPicPr>
          <p:cNvPr id="7" name="Content Placeholder 6" descr="Diagram&#10;&#10;Description automatically generated">
            <a:extLst>
              <a:ext uri="{FF2B5EF4-FFF2-40B4-BE49-F238E27FC236}">
                <a16:creationId xmlns:a16="http://schemas.microsoft.com/office/drawing/2014/main" id="{2A10536E-4717-AD49-9769-7C0EF1655E7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2562" y="942218"/>
            <a:ext cx="8452022" cy="4477287"/>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5</a:t>
            </a:fld>
            <a:endParaRPr lang="en-US" dirty="0">
              <a:solidFill>
                <a:srgbClr val="0055A0">
                  <a:tint val="75000"/>
                </a:srgbClr>
              </a:solidFill>
            </a:endParaRPr>
          </a:p>
        </p:txBody>
      </p:sp>
    </p:spTree>
    <p:extLst>
      <p:ext uri="{BB962C8B-B14F-4D97-AF65-F5344CB8AC3E}">
        <p14:creationId xmlns:p14="http://schemas.microsoft.com/office/powerpoint/2010/main" val="5345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dirty="0"/>
              <a:t>Spark Cluster Manager</a:t>
            </a:r>
          </a:p>
        </p:txBody>
      </p:sp>
      <p:pic>
        <p:nvPicPr>
          <p:cNvPr id="8" name="Content Placeholder 7" descr="Diagram&#10;&#10;Description automatically generated">
            <a:extLst>
              <a:ext uri="{FF2B5EF4-FFF2-40B4-BE49-F238E27FC236}">
                <a16:creationId xmlns:a16="http://schemas.microsoft.com/office/drawing/2014/main" id="{FF7B0664-2E5C-8A41-B362-C38CFD3BDB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02941" y="962285"/>
            <a:ext cx="8217243" cy="5290234"/>
          </a:xfrm>
        </p:spPr>
      </p:pic>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6</a:t>
            </a:fld>
            <a:endParaRPr lang="en-US" dirty="0">
              <a:solidFill>
                <a:srgbClr val="0055A0">
                  <a:tint val="75000"/>
                </a:srgbClr>
              </a:solidFill>
            </a:endParaRPr>
          </a:p>
        </p:txBody>
      </p:sp>
    </p:spTree>
    <p:extLst>
      <p:ext uri="{BB962C8B-B14F-4D97-AF65-F5344CB8AC3E}">
        <p14:creationId xmlns:p14="http://schemas.microsoft.com/office/powerpoint/2010/main" val="318076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r>
              <a:rPr lang="en-US" sz="3200" dirty="0"/>
              <a:t>Question: What is the definition of “big data” </a:t>
            </a:r>
          </a:p>
          <a:p>
            <a:r>
              <a:rPr lang="en-US" sz="3200" dirty="0"/>
              <a:t>Answer: It is is difficult to nail down because                                             projects, vendors, practitioners, and business                                    professionals use it quite differently. </a:t>
            </a:r>
          </a:p>
          <a:p>
            <a:r>
              <a:rPr lang="en-US" sz="3200" dirty="0">
                <a:solidFill>
                  <a:srgbClr val="0070C0"/>
                </a:solidFill>
              </a:rPr>
              <a:t>There is no single answer!</a:t>
            </a:r>
          </a:p>
          <a:p>
            <a:r>
              <a:rPr lang="en-US" sz="3200" dirty="0">
                <a:solidFill>
                  <a:srgbClr val="0070C0"/>
                </a:solidFill>
              </a:rPr>
              <a:t>There are many answers!</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7</a:t>
            </a:fld>
            <a:endParaRPr lang="en-US" dirty="0">
              <a:solidFill>
                <a:srgbClr val="0055A0">
                  <a:tint val="75000"/>
                </a:srgbClr>
              </a:solidFill>
            </a:endParaRPr>
          </a:p>
        </p:txBody>
      </p:sp>
    </p:spTree>
    <p:extLst>
      <p:ext uri="{BB962C8B-B14F-4D97-AF65-F5344CB8AC3E}">
        <p14:creationId xmlns:p14="http://schemas.microsoft.com/office/powerpoint/2010/main" val="352367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What’s Big Data?</a:t>
            </a:r>
          </a:p>
        </p:txBody>
      </p:sp>
      <p:sp>
        <p:nvSpPr>
          <p:cNvPr id="3" name="Content Placeholder 2"/>
          <p:cNvSpPr>
            <a:spLocks noGrp="1"/>
          </p:cNvSpPr>
          <p:nvPr>
            <p:ph idx="1"/>
          </p:nvPr>
        </p:nvSpPr>
        <p:spPr>
          <a:xfrm>
            <a:off x="609600" y="1125415"/>
            <a:ext cx="10969139" cy="4867613"/>
          </a:xfrm>
        </p:spPr>
        <p:txBody>
          <a:bodyPr>
            <a:normAutofit/>
          </a:bodyPr>
          <a:lstStyle/>
          <a:p>
            <a:r>
              <a:rPr lang="en-US" dirty="0"/>
              <a:t>Generally speaking, </a:t>
            </a:r>
            <a:r>
              <a:rPr lang="en-US" b="1" dirty="0"/>
              <a:t>big data</a:t>
            </a:r>
            <a:r>
              <a:rPr lang="en-US" dirty="0"/>
              <a:t> is: </a:t>
            </a:r>
          </a:p>
          <a:p>
            <a:pPr lvl="1"/>
            <a:r>
              <a:rPr lang="en-US" b="1" dirty="0">
                <a:solidFill>
                  <a:srgbClr val="0070C0"/>
                </a:solidFill>
              </a:rPr>
              <a:t>Large datasets (can not fit in a single server)</a:t>
            </a:r>
          </a:p>
          <a:p>
            <a:pPr lvl="1"/>
            <a:r>
              <a:rPr lang="en-US" b="1" dirty="0">
                <a:solidFill>
                  <a:srgbClr val="0070C0"/>
                </a:solidFill>
              </a:rPr>
              <a:t>Cluster computing (network of 10’s, 100’s, 1000’s of connected computers)</a:t>
            </a:r>
          </a:p>
          <a:p>
            <a:pPr lvl="1"/>
            <a:r>
              <a:rPr lang="en-US" b="1" dirty="0">
                <a:solidFill>
                  <a:srgbClr val="0070C0"/>
                </a:solidFill>
              </a:rPr>
              <a:t>Distributed File System (handle Petabytes and Terabytes of data)</a:t>
            </a:r>
          </a:p>
          <a:p>
            <a:r>
              <a:rPr lang="en-US" dirty="0"/>
              <a:t>The category of computing strategies and technologies                                   that are used to handle large datasets</a:t>
            </a:r>
          </a:p>
          <a:p>
            <a:pPr lvl="1"/>
            <a:r>
              <a:rPr lang="en-US" dirty="0">
                <a:solidFill>
                  <a:srgbClr val="0070C0"/>
                </a:solidFill>
              </a:rPr>
              <a:t>Cluster Computing</a:t>
            </a:r>
          </a:p>
          <a:p>
            <a:pPr lvl="1"/>
            <a:r>
              <a:rPr lang="en-US" dirty="0">
                <a:solidFill>
                  <a:srgbClr val="0070C0"/>
                </a:solidFill>
              </a:rPr>
              <a:t>Apache Hadoop</a:t>
            </a:r>
          </a:p>
          <a:p>
            <a:pPr lvl="1"/>
            <a:r>
              <a:rPr lang="en-US" dirty="0">
                <a:solidFill>
                  <a:srgbClr val="0070C0"/>
                </a:solidFill>
              </a:rPr>
              <a:t>Apache Spark</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8</a:t>
            </a:fld>
            <a:endParaRPr lang="en-US" dirty="0">
              <a:solidFill>
                <a:srgbClr val="0055A0">
                  <a:tint val="75000"/>
                </a:srgbClr>
              </a:solidFill>
            </a:endParaRPr>
          </a:p>
        </p:txBody>
      </p:sp>
    </p:spTree>
    <p:extLst>
      <p:ext uri="{BB962C8B-B14F-4D97-AF65-F5344CB8AC3E}">
        <p14:creationId xmlns:p14="http://schemas.microsoft.com/office/powerpoint/2010/main" val="382753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3493"/>
            <a:ext cx="10969139" cy="728791"/>
          </a:xfrm>
        </p:spPr>
        <p:txBody>
          <a:bodyPr>
            <a:normAutofit/>
          </a:bodyPr>
          <a:lstStyle/>
          <a:p>
            <a:r>
              <a:rPr lang="en-US" sz="4000" b="1" dirty="0"/>
              <a:t>The category of computing strategies?</a:t>
            </a:r>
          </a:p>
        </p:txBody>
      </p:sp>
      <p:sp>
        <p:nvSpPr>
          <p:cNvPr id="3" name="Content Placeholder 2"/>
          <p:cNvSpPr>
            <a:spLocks noGrp="1"/>
          </p:cNvSpPr>
          <p:nvPr>
            <p:ph idx="1"/>
          </p:nvPr>
        </p:nvSpPr>
        <p:spPr>
          <a:xfrm>
            <a:off x="609600" y="1125415"/>
            <a:ext cx="10969139" cy="4867613"/>
          </a:xfrm>
        </p:spPr>
        <p:txBody>
          <a:bodyPr>
            <a:normAutofit lnSpcReduction="10000"/>
          </a:bodyPr>
          <a:lstStyle/>
          <a:p>
            <a:r>
              <a:rPr lang="en-US" sz="3200" dirty="0">
                <a:solidFill>
                  <a:srgbClr val="002060"/>
                </a:solidFill>
              </a:rPr>
              <a:t>MapReduce is a model/paradigm</a:t>
            </a:r>
          </a:p>
          <a:p>
            <a:pPr lvl="1"/>
            <a:r>
              <a:rPr lang="en-US" sz="2933" dirty="0">
                <a:solidFill>
                  <a:srgbClr val="00B050"/>
                </a:solidFill>
              </a:rPr>
              <a:t> Partition data into smaller chunks, and </a:t>
            </a:r>
          </a:p>
          <a:p>
            <a:pPr lvl="1"/>
            <a:r>
              <a:rPr lang="en-US" sz="2933" dirty="0">
                <a:solidFill>
                  <a:srgbClr val="00B050"/>
                </a:solidFill>
              </a:rPr>
              <a:t> Parallelize transformations </a:t>
            </a:r>
            <a:r>
              <a:rPr lang="en-US" sz="2933">
                <a:solidFill>
                  <a:srgbClr val="00B050"/>
                </a:solidFill>
              </a:rPr>
              <a:t>on chunked data</a:t>
            </a:r>
            <a:endParaRPr lang="en-US" sz="2933" dirty="0">
              <a:solidFill>
                <a:srgbClr val="00B050"/>
              </a:solidFill>
            </a:endParaRPr>
          </a:p>
          <a:p>
            <a:r>
              <a:rPr lang="en-US" sz="2800" dirty="0"/>
              <a:t>Apache Hadoop </a:t>
            </a:r>
          </a:p>
          <a:p>
            <a:r>
              <a:rPr lang="en-US" sz="2800" dirty="0"/>
              <a:t>Apache Spark</a:t>
            </a:r>
          </a:p>
          <a:p>
            <a:r>
              <a:rPr lang="en-US" sz="2800" dirty="0"/>
              <a:t>Apache Tez</a:t>
            </a:r>
          </a:p>
          <a:p>
            <a:r>
              <a:rPr lang="en-US" sz="2800" dirty="0"/>
              <a:t>Amazon Athena</a:t>
            </a:r>
          </a:p>
          <a:p>
            <a:r>
              <a:rPr lang="en-US" sz="2800" dirty="0"/>
              <a:t>Google BiqQuery</a:t>
            </a:r>
          </a:p>
          <a:p>
            <a:r>
              <a:rPr lang="en-US" sz="2800" dirty="0"/>
              <a:t>Snowflake</a:t>
            </a:r>
          </a:p>
        </p:txBody>
      </p:sp>
      <p:sp>
        <p:nvSpPr>
          <p:cNvPr id="6" name="Slide Number Placeholder 5"/>
          <p:cNvSpPr>
            <a:spLocks noGrp="1"/>
          </p:cNvSpPr>
          <p:nvPr>
            <p:ph type="sldNum" sz="quarter" idx="4294967295"/>
          </p:nvPr>
        </p:nvSpPr>
        <p:spPr>
          <a:xfrm>
            <a:off x="11523663" y="6356350"/>
            <a:ext cx="668337" cy="365125"/>
          </a:xfrm>
          <a:prstGeom prst="rect">
            <a:avLst/>
          </a:prstGeom>
        </p:spPr>
        <p:txBody>
          <a:bodyPr/>
          <a:lstStyle/>
          <a:p>
            <a:fld id="{17918391-D411-FE40-AAD7-861AE5233E0E}" type="slidenum">
              <a:rPr lang="en-US" smtClean="0">
                <a:solidFill>
                  <a:srgbClr val="0055A0">
                    <a:tint val="75000"/>
                  </a:srgbClr>
                </a:solidFill>
              </a:rPr>
              <a:pPr/>
              <a:t>9</a:t>
            </a:fld>
            <a:endParaRPr lang="en-US" dirty="0">
              <a:solidFill>
                <a:srgbClr val="0055A0">
                  <a:tint val="75000"/>
                </a:srgbClr>
              </a:solidFill>
            </a:endParaRPr>
          </a:p>
        </p:txBody>
      </p:sp>
    </p:spTree>
    <p:extLst>
      <p:ext uri="{BB962C8B-B14F-4D97-AF65-F5344CB8AC3E}">
        <p14:creationId xmlns:p14="http://schemas.microsoft.com/office/powerpoint/2010/main" val="164502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scu-ppt-master</Template>
  <TotalTime>5137</TotalTime>
  <Words>3161</Words>
  <Application>Microsoft Macintosh PowerPoint</Application>
  <PresentationFormat>Widescreen</PresentationFormat>
  <Paragraphs>327</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Courier</vt:lpstr>
      <vt:lpstr>Courier New</vt:lpstr>
      <vt:lpstr>Franklin Gothic Medium Cond</vt:lpstr>
      <vt:lpstr>Helvetica Light</vt:lpstr>
      <vt:lpstr>Wingdings</vt:lpstr>
      <vt:lpstr>scu-ppt-master</vt:lpstr>
      <vt:lpstr>PowerPoint Presentation</vt:lpstr>
      <vt:lpstr>What’s Big Data</vt:lpstr>
      <vt:lpstr>What’s Big Data: Many Related Technologies</vt:lpstr>
      <vt:lpstr>What’s Big Data – working with Big Data</vt:lpstr>
      <vt:lpstr>What’s Big Data   Cluster Computing</vt:lpstr>
      <vt:lpstr>Spark Cluster Manager</vt:lpstr>
      <vt:lpstr>What’s Big Data?</vt:lpstr>
      <vt:lpstr>What’s Big Data?</vt:lpstr>
      <vt:lpstr>The category of computing strategies?</vt:lpstr>
      <vt:lpstr>What’s Big Data? Large datasets</vt:lpstr>
      <vt:lpstr>Large datasets  Distributed File System</vt:lpstr>
      <vt:lpstr>Large datasets  Distributed File System</vt:lpstr>
      <vt:lpstr>Where do we store Large datasets?</vt:lpstr>
      <vt:lpstr>Why Are Big Data Systems Different?</vt:lpstr>
      <vt:lpstr>Volume of Big Data</vt:lpstr>
      <vt:lpstr>Volume of Big Data: Example, Credit Card</vt:lpstr>
      <vt:lpstr>Volume of Big Data: Example, DNA Samples</vt:lpstr>
      <vt:lpstr>Velocity of Big Data</vt:lpstr>
      <vt:lpstr>Variety of Big Data</vt:lpstr>
      <vt:lpstr>Veracity of Big Data</vt:lpstr>
      <vt:lpstr>What Does a Big Data Life Cycle Look Like?</vt:lpstr>
      <vt:lpstr>Clustered Computing</vt:lpstr>
      <vt:lpstr>Clustered Computing Benefits</vt:lpstr>
      <vt:lpstr>Ingesting Data into the System</vt:lpstr>
      <vt:lpstr>Persisting the Data in Storage</vt:lpstr>
      <vt:lpstr>Computing and Analyzing Data</vt:lpstr>
      <vt:lpstr>Visualizing the Results</vt:lpstr>
      <vt:lpstr>Big Data Glossary</vt:lpstr>
      <vt:lpstr>Big Data Glossary</vt:lpstr>
      <vt:lpstr>Big Data Glossary: Apache Hadoop</vt:lpstr>
      <vt:lpstr>Big Data Glossary: Hadoop Architecture</vt:lpstr>
      <vt:lpstr>Big Data Glossary: Hadoop HDFS Architecture</vt:lpstr>
      <vt:lpstr>Big Data Glossary</vt:lpstr>
      <vt:lpstr>Big Data Glossary: In-memory computing</vt:lpstr>
      <vt:lpstr>Big Data Glossary: Machine Learning</vt:lpstr>
      <vt:lpstr>Big Data Glossary</vt:lpstr>
      <vt:lpstr>Big Data Glossary: MapReduce Model</vt:lpstr>
      <vt:lpstr>Big Data Glossary: MapReduce Example</vt:lpstr>
      <vt:lpstr>Big Data Glossary: NoSQL</vt:lpstr>
      <vt:lpstr>Big Data Glossary: NoSQL</vt:lpstr>
      <vt:lpstr>Big Data Glossary: Stream processing</vt:lpstr>
      <vt:lpstr>Big Data Glossary: Stream processing</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Prasanth Kothuri</dc:creator>
  <cp:lastModifiedBy>Parsian, Mahmoud</cp:lastModifiedBy>
  <cp:revision>239</cp:revision>
  <dcterms:created xsi:type="dcterms:W3CDTF">2015-06-04T19:48:32Z</dcterms:created>
  <dcterms:modified xsi:type="dcterms:W3CDTF">2022-05-03T18:57:11Z</dcterms:modified>
</cp:coreProperties>
</file>