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68"/>
  </p:notesMasterIdLst>
  <p:handoutMasterIdLst>
    <p:handoutMasterId r:id="rId69"/>
  </p:handoutMasterIdLst>
  <p:sldIdLst>
    <p:sldId id="371" r:id="rId2"/>
    <p:sldId id="261" r:id="rId3"/>
    <p:sldId id="486" r:id="rId4"/>
    <p:sldId id="473" r:id="rId5"/>
    <p:sldId id="422" r:id="rId6"/>
    <p:sldId id="480" r:id="rId7"/>
    <p:sldId id="474" r:id="rId8"/>
    <p:sldId id="488" r:id="rId9"/>
    <p:sldId id="489" r:id="rId10"/>
    <p:sldId id="275" r:id="rId11"/>
    <p:sldId id="490" r:id="rId12"/>
    <p:sldId id="475" r:id="rId13"/>
    <p:sldId id="310" r:id="rId14"/>
    <p:sldId id="276" r:id="rId15"/>
    <p:sldId id="487" r:id="rId16"/>
    <p:sldId id="498" r:id="rId17"/>
    <p:sldId id="312" r:id="rId18"/>
    <p:sldId id="492" r:id="rId19"/>
    <p:sldId id="483" r:id="rId20"/>
    <p:sldId id="493" r:id="rId21"/>
    <p:sldId id="491" r:id="rId22"/>
    <p:sldId id="484" r:id="rId23"/>
    <p:sldId id="485" r:id="rId24"/>
    <p:sldId id="462" r:id="rId25"/>
    <p:sldId id="423" r:id="rId26"/>
    <p:sldId id="494" r:id="rId27"/>
    <p:sldId id="481" r:id="rId28"/>
    <p:sldId id="495" r:id="rId29"/>
    <p:sldId id="476" r:id="rId30"/>
    <p:sldId id="425" r:id="rId31"/>
    <p:sldId id="463" r:id="rId32"/>
    <p:sldId id="464" r:id="rId33"/>
    <p:sldId id="283" r:id="rId34"/>
    <p:sldId id="465" r:id="rId35"/>
    <p:sldId id="482" r:id="rId36"/>
    <p:sldId id="472" r:id="rId37"/>
    <p:sldId id="439" r:id="rId38"/>
    <p:sldId id="427" r:id="rId39"/>
    <p:sldId id="451" r:id="rId40"/>
    <p:sldId id="445" r:id="rId41"/>
    <p:sldId id="446" r:id="rId42"/>
    <p:sldId id="452" r:id="rId43"/>
    <p:sldId id="453" r:id="rId44"/>
    <p:sldId id="454" r:id="rId45"/>
    <p:sldId id="458" r:id="rId46"/>
    <p:sldId id="456" r:id="rId47"/>
    <p:sldId id="496" r:id="rId48"/>
    <p:sldId id="478" r:id="rId49"/>
    <p:sldId id="469" r:id="rId50"/>
    <p:sldId id="477" r:id="rId51"/>
    <p:sldId id="471" r:id="rId52"/>
    <p:sldId id="459" r:id="rId53"/>
    <p:sldId id="460" r:id="rId54"/>
    <p:sldId id="457" r:id="rId55"/>
    <p:sldId id="479" r:id="rId56"/>
    <p:sldId id="455" r:id="rId57"/>
    <p:sldId id="461" r:id="rId58"/>
    <p:sldId id="466" r:id="rId59"/>
    <p:sldId id="470" r:id="rId60"/>
    <p:sldId id="467" r:id="rId61"/>
    <p:sldId id="440" r:id="rId62"/>
    <p:sldId id="441" r:id="rId63"/>
    <p:sldId id="438" r:id="rId64"/>
    <p:sldId id="450" r:id="rId65"/>
    <p:sldId id="448" r:id="rId66"/>
    <p:sldId id="497" r:id="rId67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CF565C-4A2B-4058-9D51-FC0D36B66802}">
          <p14:sldIdLst>
            <p14:sldId id="371"/>
            <p14:sldId id="261"/>
            <p14:sldId id="486"/>
            <p14:sldId id="473"/>
            <p14:sldId id="422"/>
            <p14:sldId id="480"/>
            <p14:sldId id="474"/>
            <p14:sldId id="488"/>
            <p14:sldId id="489"/>
            <p14:sldId id="275"/>
            <p14:sldId id="490"/>
            <p14:sldId id="475"/>
            <p14:sldId id="310"/>
            <p14:sldId id="276"/>
            <p14:sldId id="487"/>
            <p14:sldId id="498"/>
            <p14:sldId id="312"/>
            <p14:sldId id="492"/>
            <p14:sldId id="483"/>
            <p14:sldId id="493"/>
            <p14:sldId id="491"/>
            <p14:sldId id="484"/>
            <p14:sldId id="485"/>
            <p14:sldId id="462"/>
            <p14:sldId id="423"/>
            <p14:sldId id="494"/>
            <p14:sldId id="481"/>
            <p14:sldId id="495"/>
            <p14:sldId id="476"/>
            <p14:sldId id="425"/>
            <p14:sldId id="463"/>
            <p14:sldId id="464"/>
            <p14:sldId id="283"/>
            <p14:sldId id="465"/>
            <p14:sldId id="482"/>
            <p14:sldId id="472"/>
            <p14:sldId id="439"/>
            <p14:sldId id="427"/>
            <p14:sldId id="451"/>
            <p14:sldId id="445"/>
            <p14:sldId id="446"/>
            <p14:sldId id="452"/>
            <p14:sldId id="453"/>
            <p14:sldId id="454"/>
            <p14:sldId id="458"/>
            <p14:sldId id="456"/>
            <p14:sldId id="496"/>
            <p14:sldId id="478"/>
            <p14:sldId id="469"/>
            <p14:sldId id="477"/>
            <p14:sldId id="471"/>
            <p14:sldId id="459"/>
            <p14:sldId id="460"/>
            <p14:sldId id="457"/>
            <p14:sldId id="479"/>
            <p14:sldId id="455"/>
            <p14:sldId id="461"/>
            <p14:sldId id="466"/>
            <p14:sldId id="470"/>
            <p14:sldId id="467"/>
            <p14:sldId id="440"/>
            <p14:sldId id="441"/>
            <p14:sldId id="438"/>
            <p14:sldId id="450"/>
            <p14:sldId id="448"/>
            <p14:sldId id="49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3300"/>
    <a:srgbClr val="66FF99"/>
    <a:srgbClr val="CC00CC"/>
    <a:srgbClr val="643200"/>
    <a:srgbClr val="006600"/>
    <a:srgbClr val="000066"/>
    <a:srgbClr val="008000"/>
    <a:srgbClr val="6633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4"/>
    <p:restoredTop sz="86259" autoAdjust="0"/>
  </p:normalViewPr>
  <p:slideViewPr>
    <p:cSldViewPr>
      <p:cViewPr>
        <p:scale>
          <a:sx n="120" d="100"/>
          <a:sy n="120" d="100"/>
        </p:scale>
        <p:origin x="1728" y="-2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339D8-22F0-475C-B334-1F0744A43D93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02CC5-C223-443D-8E3C-43EEF0744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E3EC3-E9A6-4745-96A2-3B207558CE44}" type="datetimeFigureOut">
              <a:rPr lang="en-US" smtClean="0"/>
              <a:t>12/26/22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072DB-288D-41CF-9840-06B017A0D6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7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45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386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8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7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0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416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081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17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11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153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67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129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4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16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791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7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821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47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63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334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5895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Input is typically sorted, output is output exactly as is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All inputs with the </a:t>
            </a:r>
            <a:r>
              <a:rPr lang="en-US" dirty="0">
                <a:solidFill>
                  <a:srgbClr val="003300"/>
                </a:solidFill>
              </a:rPr>
              <a:t>same key </a:t>
            </a:r>
            <a:r>
              <a:rPr lang="en-US" i="1" dirty="0"/>
              <a:t>must</a:t>
            </a:r>
            <a:r>
              <a:rPr lang="en-US" dirty="0"/>
              <a:t> go to the same reducer!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6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26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1241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545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7265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760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0008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631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65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8499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034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2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718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079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72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96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060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4789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6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072DB-288D-41CF-9840-06B017A0D6A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89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3991335"/>
            <a:ext cx="6858000" cy="1395551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5386885"/>
            <a:ext cx="6858000" cy="556715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7806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620991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1081798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1081799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3667447"/>
            <a:ext cx="5035292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9339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464895"/>
            <a:ext cx="5035292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85083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2371725"/>
            <a:ext cx="5035292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6684124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5" y="1110976"/>
            <a:ext cx="4407083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533317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5" y="2512705"/>
            <a:ext cx="4407083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600200"/>
            <a:ext cx="27432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981580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3" y="1078391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67111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7" y="1078391"/>
            <a:ext cx="25145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50" y="1078393"/>
            <a:ext cx="25145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189232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591807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2493845"/>
            <a:ext cx="3206494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127421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1" y="1620992"/>
            <a:ext cx="2749209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3187150"/>
            <a:ext cx="2749454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447391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2401603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4349939"/>
            <a:ext cx="5035292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604777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1081242"/>
            <a:ext cx="6466444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542049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2487447"/>
            <a:ext cx="2575872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96559467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3424738"/>
            <a:ext cx="265176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3471305"/>
            <a:ext cx="265176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6585112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361423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50287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6" y="3587178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700" y="3587177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2273718"/>
            <a:ext cx="27432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2584391"/>
            <a:ext cx="265176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4" y="3587175"/>
            <a:ext cx="2027337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0869804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81392"/>
            <a:ext cx="6466444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417981"/>
            <a:ext cx="2749454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4" y="2277977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6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7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4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5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4" y="2277975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5" y="2591402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6" y="3594183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3" y="2277978"/>
            <a:ext cx="2027337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5" y="2588653"/>
            <a:ext cx="1738579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6" y="3591434"/>
            <a:ext cx="1454497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20575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406843"/>
            <a:ext cx="6858000" cy="3070496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489609"/>
            <a:ext cx="6858000" cy="623015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443334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61206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39000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8801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938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1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05127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459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478746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459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28847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459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42130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459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55672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654591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8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38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392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34167"/>
            <a:ext cx="4024312" cy="539751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11297"/>
            <a:ext cx="78867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2009775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976617"/>
            <a:ext cx="78867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378638"/>
            <a:ext cx="4024312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2111297"/>
            <a:ext cx="78867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948614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2" y="1081798"/>
            <a:ext cx="4023953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542605"/>
            <a:ext cx="4024312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756452"/>
            <a:ext cx="8303872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4" y="6280526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287264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2" y="1174027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634834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634834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5585706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3586056"/>
            <a:ext cx="2749209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3046863"/>
            <a:ext cx="2749454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3046863"/>
            <a:ext cx="5035292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5" y="6267274"/>
            <a:ext cx="330713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917711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72127"/>
            <a:ext cx="78867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4" y="7253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28626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5" r:id="rId24"/>
    <p:sldLayoutId id="2147483686" r:id="rId25"/>
    <p:sldLayoutId id="2147483687" r:id="rId26"/>
    <p:sldLayoutId id="2147483688" r:id="rId27"/>
    <p:sldLayoutId id="2147483689" r:id="rId28"/>
    <p:sldLayoutId id="2147483690" r:id="rId29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age.googleapis.com/pub-tools-public-publication-data/pdf/16cb30b4b92fd4989b8619a61752a2387c6dd474.pdf" TargetMode="External"/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mazon.com/Data-Intensive-Processing-MapReduce-Synthesis-Technologies/dp/1608453421/ref=sr_1_1" TargetMode="External"/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amazon.com/Data-Intensive-Processing-MapReduce-Synthesis-Technologies/dp/1608453421/ref=sr_1_1" TargetMode="Externa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big-data-mapreduce-course/blob/master/slides/mapreduce_progs/wordcount/src/WordCountDriver.java" TargetMode="External"/><Relationship Id="rId2" Type="http://schemas.openxmlformats.org/officeDocument/2006/relationships/hyperlink" Target="https://github.com/mahmoudparsian/big-data-mapreduce-course/tree/master/slides/mapreduce_progs/wordcount/src/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mahmoudparsian/big-data-mapreduce-course/blob/master/slides/mapreduce_progs/wordcount/src/WordCountReducer.java" TargetMode="External"/><Relationship Id="rId4" Type="http://schemas.openxmlformats.org/officeDocument/2006/relationships/hyperlink" Target="https://github.com/mahmoudparsian/big-data-mapreduce-course/blob/master/slides/mapreduce_progs/wordcount/src/WordCountMapper.java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hadoop.apache.org/docs/stable/hadoop-mapreduce-client/hadoop-mapreduce-client-core/MapReduceTutorial.html#:~:text=WordCount%20is%20a%20simple%20application,installation%20(Single%20Node%20Setup)." TargetMode="Externa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66700" y="1484784"/>
            <a:ext cx="6858000" cy="247567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300" b="1" dirty="0">
                <a:solidFill>
                  <a:srgbClr val="0000FF"/>
                </a:solidFill>
              </a:rPr>
              <a:t>Introduction</a:t>
            </a:r>
            <a:r>
              <a:rPr lang="en-US" sz="7200" b="1" dirty="0">
                <a:solidFill>
                  <a:srgbClr val="0000FF"/>
                </a:solidFill>
              </a:rPr>
              <a:t> </a:t>
            </a:r>
            <a:br>
              <a:rPr lang="en-US" sz="7200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to</a:t>
            </a:r>
            <a:br>
              <a:rPr lang="en-US" sz="7200" b="1" dirty="0">
                <a:solidFill>
                  <a:srgbClr val="0000FF"/>
                </a:solidFill>
              </a:rPr>
            </a:br>
            <a:r>
              <a:rPr lang="en-US" sz="4800" b="1" dirty="0">
                <a:solidFill>
                  <a:srgbClr val="0000FF"/>
                </a:solidFill>
              </a:rPr>
              <a:t>MapReduce</a:t>
            </a:r>
            <a:endParaRPr lang="en-US" sz="7200" b="1" dirty="0">
              <a:solidFill>
                <a:srgbClr val="0000FF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66700" y="4437112"/>
            <a:ext cx="6858000" cy="556715"/>
          </a:xfrm>
        </p:spPr>
        <p:txBody>
          <a:bodyPr>
            <a:normAutofit fontScale="47500" lnSpcReduction="20000"/>
          </a:bodyPr>
          <a:lstStyle/>
          <a:p>
            <a:r>
              <a:rPr lang="en-US" sz="3600" dirty="0"/>
              <a:t>Mahmoud  Parsian</a:t>
            </a:r>
          </a:p>
          <a:p>
            <a:r>
              <a:rPr lang="en-US" sz="18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90592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MapReduce reintroduced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6208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FF"/>
                </a:solidFill>
                <a:hlinkClick r:id="rId2"/>
              </a:rPr>
              <a:t>Google</a:t>
            </a:r>
            <a:r>
              <a:rPr lang="en-US" sz="2800" dirty="0">
                <a:hlinkClick r:id="rId2"/>
              </a:rPr>
              <a:t> created the awareness by publishing a paper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002060"/>
                </a:solidFill>
              </a:rPr>
              <a:t>Apache Hadoop</a:t>
            </a:r>
            <a:r>
              <a:rPr lang="en-US" sz="2800" dirty="0"/>
              <a:t> made it into a sensation</a:t>
            </a:r>
            <a:endParaRPr lang="en-US" sz="2800" dirty="0">
              <a:solidFill>
                <a:schemeClr val="accent2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Apache Hadoop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 open-source MapReduce implementation based on Google’s paper.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rgbClr val="7030A0"/>
                </a:solidFill>
              </a:rPr>
              <a:t>Spark implements superset of MapReduce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294967295"/>
          </p:nvPr>
        </p:nvSpPr>
        <p:spPr>
          <a:xfrm>
            <a:off x="1187623" y="4452361"/>
            <a:ext cx="5328593" cy="9620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i="1" dirty="0">
                <a:solidFill>
                  <a:srgbClr val="0000FF"/>
                </a:solidFill>
                <a:hlinkClick r:id="rId2"/>
              </a:rPr>
              <a:t>MapReduce: Simplified Data Processing on Large Clusters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FF"/>
                </a:solidFill>
                <a:hlinkClick r:id="rId2"/>
              </a:rPr>
              <a:t>By Jeffrey Dean and Sanjay Ghemawat, Google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0000FF"/>
                </a:solidFill>
                <a:hlinkClick r:id="rId2"/>
              </a:rPr>
              <a:t>OSDI'04: Sixth Symposium on Operating System Design and Implementation. December, 2004.</a:t>
            </a:r>
            <a:endParaRPr 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574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MapReduce reintroduced</a:t>
            </a:r>
            <a:r>
              <a:rPr lang="en-US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8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Apache Hadoop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 an open-source MapReduce implementation based on Google’s paper.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u="sng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We will NOT study Apache Hadoop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since it is very complicated and it has lots of moving parts,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BUT, instead, we will study the fundamentals of MapReduce paradigm by using/studying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00"/>
                </a:highlight>
                <a:hlinkClick r:id="rId2"/>
              </a:rPr>
              <a:t>Jimmy Lin’s book on MapReduce</a:t>
            </a: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.</a:t>
            </a:r>
            <a:endParaRPr lang="en-US" sz="2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00FF00"/>
                </a:highlight>
              </a:rPr>
              <a:t>Write pseudo-code in MapReduce</a:t>
            </a:r>
          </a:p>
        </p:txBody>
      </p:sp>
    </p:spTree>
    <p:extLst>
      <p:ext uri="{BB962C8B-B14F-4D97-AF65-F5344CB8AC3E}">
        <p14:creationId xmlns:p14="http://schemas.microsoft.com/office/powerpoint/2010/main" val="364262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US" dirty="0"/>
              <a:t>MapReduce reintroduced…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392488"/>
          </a:xfrm>
        </p:spPr>
        <p:txBody>
          <a:bodyPr>
            <a:normAutofit lnSpcReduction="10000"/>
          </a:bodyPr>
          <a:lstStyle/>
          <a:p>
            <a:r>
              <a:rPr lang="en-US" sz="3200" b="1" u="sng" dirty="0">
                <a:solidFill>
                  <a:srgbClr val="0000FF"/>
                </a:solidFill>
              </a:rPr>
              <a:t>Google’s big problem: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2060"/>
                </a:solidFill>
              </a:rPr>
              <a:t>Index billions of web document</a:t>
            </a:r>
            <a:r>
              <a:rPr lang="en-US" sz="3200" i="1" dirty="0">
                <a:solidFill>
                  <a:srgbClr val="002060"/>
                </a:solidFill>
              </a:rPr>
              <a:t>s everyday!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i="1" dirty="0">
                <a:solidFill>
                  <a:srgbClr val="002060"/>
                </a:solidFill>
              </a:rPr>
              <a:t>Takes too much time and effort!</a:t>
            </a:r>
          </a:p>
          <a:p>
            <a:endParaRPr lang="en-US" sz="3200" i="1" dirty="0">
              <a:solidFill>
                <a:srgbClr val="0000FF"/>
              </a:solidFill>
            </a:endParaRPr>
          </a:p>
          <a:p>
            <a:r>
              <a:rPr lang="en-US" sz="3200" b="1" i="1" u="sng" dirty="0">
                <a:solidFill>
                  <a:srgbClr val="0000FF"/>
                </a:solidFill>
              </a:rPr>
              <a:t>Solution: </a:t>
            </a:r>
          </a:p>
          <a:p>
            <a:r>
              <a:rPr lang="en-US" sz="3200" i="1" dirty="0">
                <a:solidFill>
                  <a:srgbClr val="002060"/>
                </a:solidFill>
              </a:rPr>
              <a:t>Use MapReduce to utilize 100’s or 1000’s of servers (cluster computing) to index billions of documents</a:t>
            </a:r>
          </a:p>
          <a:p>
            <a:endParaRPr lang="en-US" sz="28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321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4705"/>
            <a:ext cx="7886700" cy="576064"/>
          </a:xfrm>
        </p:spPr>
        <p:txBody>
          <a:bodyPr/>
          <a:lstStyle/>
          <a:p>
            <a:r>
              <a:rPr lang="en-US" dirty="0"/>
              <a:t>(key, value) in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33" y="1681947"/>
            <a:ext cx="6818642" cy="402633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dirty="0"/>
              <a:t>For MapReduce, everything (input and output) is expressed as a tuple of 2 values</a:t>
            </a:r>
            <a:r>
              <a:rPr lang="en-US" sz="2600" dirty="0">
                <a:latin typeface="Courier" pitchFamily="2" charset="0"/>
              </a:rPr>
              <a:t>: (key, value)</a:t>
            </a:r>
          </a:p>
          <a:p>
            <a:pPr marL="0" indent="0">
              <a:buNone/>
            </a:pPr>
            <a:r>
              <a:rPr lang="en-US" sz="2600" b="1" dirty="0">
                <a:highlight>
                  <a:srgbClr val="C0C0C0"/>
                </a:highlight>
                <a:latin typeface="Courier" pitchFamily="2" charset="0"/>
              </a:rPr>
              <a:t>NOTE: key and value can be any data types</a:t>
            </a:r>
          </a:p>
          <a:p>
            <a:r>
              <a:rPr lang="en-US" sz="2100" b="1" dirty="0">
                <a:latin typeface="Courier" pitchFamily="2" charset="0"/>
              </a:rPr>
              <a:t>Mapper:</a:t>
            </a:r>
          </a:p>
          <a:p>
            <a:pPr lvl="1"/>
            <a:r>
              <a:rPr lang="en-US" sz="2100" dirty="0">
                <a:highlight>
                  <a:srgbClr val="00FF00"/>
                </a:highlight>
                <a:latin typeface="Courier" pitchFamily="2" charset="0"/>
              </a:rPr>
              <a:t>map(key, value)</a:t>
            </a:r>
          </a:p>
          <a:p>
            <a:pPr lvl="2"/>
            <a:r>
              <a:rPr lang="en-US" sz="1650" dirty="0">
                <a:latin typeface="Courier" pitchFamily="2" charset="0"/>
              </a:rPr>
              <a:t>key: as a partition number, or a record number</a:t>
            </a:r>
          </a:p>
          <a:p>
            <a:pPr lvl="2"/>
            <a:r>
              <a:rPr lang="en-US" sz="1650" dirty="0">
                <a:latin typeface="Courier" pitchFamily="2" charset="0"/>
              </a:rPr>
              <a:t>value: an actual input record</a:t>
            </a:r>
          </a:p>
          <a:p>
            <a:pPr lvl="1"/>
            <a:r>
              <a:rPr lang="en-US" sz="2100" dirty="0">
                <a:latin typeface="Courier" pitchFamily="2" charset="0"/>
              </a:rPr>
              <a:t>Outputs { {k2, v2), … }</a:t>
            </a:r>
          </a:p>
          <a:p>
            <a:pPr marL="342892" lvl="1" indent="0">
              <a:buNone/>
            </a:pPr>
            <a:endParaRPr lang="en-US" sz="2100" dirty="0">
              <a:latin typeface="Courier" pitchFamily="2" charset="0"/>
            </a:endParaRPr>
          </a:p>
          <a:p>
            <a:r>
              <a:rPr lang="en-US" sz="2100" b="1" dirty="0">
                <a:latin typeface="Courier" pitchFamily="2" charset="0"/>
              </a:rPr>
              <a:t>Reducer</a:t>
            </a:r>
            <a:r>
              <a:rPr lang="en-US" sz="2100" dirty="0">
                <a:latin typeface="Courier" pitchFamily="2" charset="0"/>
              </a:rPr>
              <a:t>:</a:t>
            </a:r>
          </a:p>
          <a:p>
            <a:pPr lvl="1"/>
            <a:r>
              <a:rPr lang="en-US" sz="2100" dirty="0">
                <a:highlight>
                  <a:srgbClr val="00FF00"/>
                </a:highlight>
                <a:latin typeface="Courier" pitchFamily="2" charset="0"/>
              </a:rPr>
              <a:t>reduce(key2, value2)</a:t>
            </a:r>
          </a:p>
          <a:p>
            <a:pPr lvl="2"/>
            <a:r>
              <a:rPr lang="en-US" sz="1800" dirty="0">
                <a:latin typeface="Courier" pitchFamily="2" charset="0"/>
              </a:rPr>
              <a:t>key2</a:t>
            </a:r>
            <a:r>
              <a:rPr lang="en-US" sz="1900" dirty="0">
                <a:latin typeface="Courier" pitchFamily="2" charset="0"/>
              </a:rPr>
              <a:t> : a k2 in mappers</a:t>
            </a:r>
          </a:p>
          <a:p>
            <a:pPr lvl="2"/>
            <a:r>
              <a:rPr lang="en-US" sz="1800" dirty="0">
                <a:latin typeface="Courier" pitchFamily="2" charset="0"/>
              </a:rPr>
              <a:t>value2 : </a:t>
            </a:r>
            <a:r>
              <a:rPr lang="en-US" sz="1800" dirty="0" err="1">
                <a:latin typeface="Courier" pitchFamily="2" charset="0"/>
              </a:rPr>
              <a:t>Iterable</a:t>
            </a:r>
            <a:r>
              <a:rPr lang="en-US" sz="1800" dirty="0">
                <a:latin typeface="Courier" pitchFamily="2" charset="0"/>
              </a:rPr>
              <a:t>&lt;objects&gt; OR </a:t>
            </a:r>
            <a:r>
              <a:rPr lang="en-US" sz="1800" u="sng" dirty="0">
                <a:latin typeface="Courier" pitchFamily="2" charset="0"/>
              </a:rPr>
              <a:t>list of objects</a:t>
            </a:r>
          </a:p>
          <a:p>
            <a:pPr lvl="1"/>
            <a:r>
              <a:rPr lang="en-US" sz="2100" dirty="0">
                <a:latin typeface="Courier" pitchFamily="2" charset="0"/>
              </a:rPr>
              <a:t>Outputs: { (k3, v3), …}</a:t>
            </a:r>
          </a:p>
          <a:p>
            <a:pPr marL="342892" lvl="1" indent="0">
              <a:buNone/>
            </a:pPr>
            <a:endParaRPr lang="en-US" dirty="0"/>
          </a:p>
          <a:p>
            <a:pPr marL="342892" lvl="1" indent="0">
              <a:buNone/>
            </a:pPr>
            <a:endParaRPr lang="en-US" dirty="0"/>
          </a:p>
          <a:p>
            <a:pPr marL="342892" lvl="1" indent="0">
              <a:buNone/>
            </a:pPr>
            <a:endParaRPr lang="en-US" dirty="0"/>
          </a:p>
          <a:p>
            <a:pPr marL="342892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17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658527"/>
          </a:xfrm>
        </p:spPr>
        <p:txBody>
          <a:bodyPr>
            <a:normAutofit/>
          </a:bodyPr>
          <a:lstStyle/>
          <a:p>
            <a:r>
              <a:rPr lang="en-US" dirty="0"/>
              <a:t>Hadoop implements MapReduce</a:t>
            </a:r>
          </a:p>
        </p:txBody>
      </p:sp>
      <p:pic>
        <p:nvPicPr>
          <p:cNvPr id="9" name="Content Placeholder 8" descr="hadoo-mr.eps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3094510"/>
            <a:ext cx="8001000" cy="244827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1F410E8-1561-18F3-F4C7-16A2A57FDFC9}"/>
              </a:ext>
            </a:extLst>
          </p:cNvPr>
          <p:cNvSpPr txBox="1">
            <a:spLocks/>
          </p:cNvSpPr>
          <p:nvPr/>
        </p:nvSpPr>
        <p:spPr>
          <a:xfrm>
            <a:off x="467544" y="1315219"/>
            <a:ext cx="7886700" cy="137478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Partition input into small chunks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Parallelize chunks in many servers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Apply 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map()</a:t>
            </a:r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reduce()</a:t>
            </a:r>
          </a:p>
        </p:txBody>
      </p:sp>
    </p:spTree>
    <p:extLst>
      <p:ext uri="{BB962C8B-B14F-4D97-AF65-F5344CB8AC3E}">
        <p14:creationId xmlns:p14="http://schemas.microsoft.com/office/powerpoint/2010/main" val="2118775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20688"/>
            <a:ext cx="7886700" cy="694529"/>
          </a:xfrm>
        </p:spPr>
        <p:txBody>
          <a:bodyPr>
            <a:normAutofit/>
          </a:bodyPr>
          <a:lstStyle/>
          <a:p>
            <a:r>
              <a:rPr lang="en-US" dirty="0"/>
              <a:t>Components of MapReduce Job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F410E8-1561-18F3-F4C7-16A2A57FDFC9}"/>
              </a:ext>
            </a:extLst>
          </p:cNvPr>
          <p:cNvSpPr txBox="1">
            <a:spLocks/>
          </p:cNvSpPr>
          <p:nvPr/>
        </p:nvSpPr>
        <p:spPr>
          <a:xfrm>
            <a:off x="467544" y="1315218"/>
            <a:ext cx="7886700" cy="21137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chemeClr val="tx1"/>
                </a:solidFill>
                <a:latin typeface="Franklin Gothic Medium Cond" panose="020B0606030402020204" pitchFamily="34" charset="0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Partition input into small chunks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Parallelize chunks in many </a:t>
            </a:r>
            <a:r>
              <a:rPr lang="en-US" dirty="0" err="1">
                <a:solidFill>
                  <a:srgbClr val="0000FF"/>
                </a:solidFill>
              </a:rPr>
              <a:t>serers</a:t>
            </a:r>
            <a:endParaRPr lang="en-US" dirty="0">
              <a:solidFill>
                <a:srgbClr val="0000FF"/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rgbClr val="0000FF"/>
                </a:solidFill>
              </a:rPr>
              <a:t>Apply 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map()</a:t>
            </a:r>
            <a:r>
              <a:rPr lang="en-US" dirty="0">
                <a:solidFill>
                  <a:srgbClr val="0000FF"/>
                </a:solidFill>
              </a:rPr>
              <a:t>and 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reduce()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16CD2A-8832-252B-5DE5-3512A12A6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6"/>
            <a:ext cx="8229600" cy="37699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768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533490"/>
          </a:xfrm>
        </p:spPr>
        <p:txBody>
          <a:bodyPr/>
          <a:lstStyle/>
          <a:p>
            <a:r>
              <a:rPr lang="en-US" dirty="0"/>
              <a:t>Word Count: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33" y="1664586"/>
            <a:ext cx="7148520" cy="404369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150" b="1" dirty="0">
                <a:highlight>
                  <a:srgbClr val="00FF00"/>
                </a:highlight>
                <a:latin typeface="Courier" pitchFamily="2" charset="0"/>
              </a:rPr>
              <a:t>() denotes a Tuple</a:t>
            </a:r>
            <a:r>
              <a:rPr lang="en-US" sz="2150" b="1" dirty="0">
                <a:latin typeface="Courier" pitchFamily="2" charset="0"/>
              </a:rPr>
              <a:t> </a:t>
            </a:r>
          </a:p>
          <a:p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Example-1: (1, 2, 4) </a:t>
            </a:r>
            <a:r>
              <a:rPr lang="en-US" sz="1550" dirty="0">
                <a:solidFill>
                  <a:srgbClr val="002060"/>
                </a:solidFill>
                <a:latin typeface="Courier" pitchFamily="2" charset="0"/>
              </a:rPr>
              <a:t>denotes tuple of 3 integers</a:t>
            </a:r>
            <a:endParaRPr lang="en-US" dirty="0">
              <a:solidFill>
                <a:srgbClr val="002060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Example-2: (”fox”, 3) denotes a (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key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value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) pair</a:t>
            </a:r>
          </a:p>
          <a:p>
            <a:pPr marL="342892" lvl="1" indent="0">
              <a:buNone/>
            </a:pP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Where 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key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 is “fox” and </a:t>
            </a:r>
            <a:r>
              <a:rPr lang="en-US" b="1" dirty="0">
                <a:solidFill>
                  <a:srgbClr val="002060"/>
                </a:solidFill>
                <a:latin typeface="Courier" pitchFamily="2" charset="0"/>
              </a:rPr>
              <a:t>value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 is 3</a:t>
            </a:r>
          </a:p>
          <a:p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Example-3: () denotes an empty tuple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150" b="1" dirty="0">
                <a:highlight>
                  <a:srgbClr val="00FF00"/>
                </a:highlight>
                <a:latin typeface="Courier" pitchFamily="2" charset="0"/>
              </a:rPr>
              <a:t>[] denotes a List of 0, 1, 2, … items/objects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Example-1: [1, 2, 6] is a list of 3 integers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Example-2: [“to”, “be”] is a list of 2 strings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Example-3: [] denotes an empty list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150" b="1" dirty="0">
                <a:solidFill>
                  <a:schemeClr val="tx1"/>
                </a:solidFill>
                <a:highlight>
                  <a:srgbClr val="00FF00"/>
                </a:highlight>
                <a:latin typeface="Courier" pitchFamily="2" charset="0"/>
              </a:rPr>
              <a:t>{} denotes a Set of 0, 1, 2, … or more objects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Example-1: { (“a”, 2), (“b”, 3), (“z”, 9) }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         denotes a set of 3 pair objects</a:t>
            </a:r>
          </a:p>
          <a:p>
            <a:r>
              <a:rPr lang="en-US" dirty="0">
                <a:solidFill>
                  <a:srgbClr val="7030A0"/>
                </a:solidFill>
                <a:latin typeface="Courier" pitchFamily="2" charset="0"/>
              </a:rPr>
              <a:t>Example-2: {} denotes an empty set</a:t>
            </a:r>
          </a:p>
        </p:txBody>
      </p:sp>
    </p:spTree>
    <p:extLst>
      <p:ext uri="{BB962C8B-B14F-4D97-AF65-F5344CB8AC3E}">
        <p14:creationId xmlns:p14="http://schemas.microsoft.com/office/powerpoint/2010/main" val="3038325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533490"/>
          </a:xfrm>
        </p:spPr>
        <p:txBody>
          <a:bodyPr/>
          <a:lstStyle/>
          <a:p>
            <a:r>
              <a:rPr lang="en-US" dirty="0"/>
              <a:t>Word Count: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133" y="1664586"/>
            <a:ext cx="7148520" cy="404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150" b="1" dirty="0">
                <a:highlight>
                  <a:srgbClr val="00FF00"/>
                </a:highlight>
                <a:latin typeface="Courier" pitchFamily="2" charset="0"/>
              </a:rPr>
              <a:t>Iterable&lt;object&gt; denotes a list of objects</a:t>
            </a:r>
            <a:endParaRPr lang="en-US" sz="2150" b="1" dirty="0">
              <a:latin typeface="Courier" pitchFamily="2" charset="0"/>
            </a:endParaRPr>
          </a:p>
          <a:p>
            <a:r>
              <a:rPr lang="en-US" u="sng" dirty="0">
                <a:solidFill>
                  <a:srgbClr val="002060"/>
                </a:solidFill>
                <a:latin typeface="Courier" pitchFamily="2" charset="0"/>
              </a:rPr>
              <a:t>Example-1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: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ourier" pitchFamily="2" charset="0"/>
              </a:rPr>
              <a:t>Iterable&lt;Integer&gt;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[1, 2, 2, 3, 4]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[1, 1, 1, 1, 1, 1, 1]</a:t>
            </a:r>
          </a:p>
          <a:p>
            <a:r>
              <a:rPr lang="en-US" u="sng" dirty="0">
                <a:solidFill>
                  <a:srgbClr val="002060"/>
                </a:solidFill>
                <a:latin typeface="Courier" pitchFamily="2" charset="0"/>
              </a:rPr>
              <a:t>Example-2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: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ourier" pitchFamily="2" charset="0"/>
              </a:rPr>
              <a:t>Iterable&lt;String&gt;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[“a”, “fox”, “jumped”]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[“a”, “a”, “b”, “b”, “b”]</a:t>
            </a:r>
          </a:p>
          <a:p>
            <a:r>
              <a:rPr lang="en-US" u="sng" dirty="0">
                <a:solidFill>
                  <a:srgbClr val="002060"/>
                </a:solidFill>
                <a:latin typeface="Courier" pitchFamily="2" charset="0"/>
              </a:rPr>
              <a:t>Example-3</a:t>
            </a:r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: </a:t>
            </a:r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  <a:latin typeface="Courier" pitchFamily="2" charset="0"/>
              </a:rPr>
              <a:t>Iterable&lt;(String, Integer)&gt;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[(“a”, 10), (“fox”, 7), (“jumped”, 8)]</a:t>
            </a:r>
          </a:p>
          <a:p>
            <a:pPr lvl="1"/>
            <a:r>
              <a:rPr lang="en-US" dirty="0">
                <a:solidFill>
                  <a:srgbClr val="002060"/>
                </a:solidFill>
                <a:latin typeface="Courier" pitchFamily="2" charset="0"/>
              </a:rPr>
              <a:t>[(“key1”, 10), (“key200”, 700)]</a:t>
            </a:r>
          </a:p>
          <a:p>
            <a:pPr lvl="1"/>
            <a:endParaRPr lang="en-US" dirty="0">
              <a:solidFill>
                <a:srgbClr val="7030A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46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8680"/>
            <a:ext cx="7886700" cy="504056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flow…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8FD19-EA3D-4C85-649A-2D2E4F5A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392488"/>
          </a:xfrm>
        </p:spPr>
        <p:txBody>
          <a:bodyPr>
            <a:normAutofit fontScale="92500"/>
          </a:bodyPr>
          <a:lstStyle/>
          <a:p>
            <a:pPr marL="457200" indent="-457200">
              <a:buAutoNum type="arabicPeriod"/>
            </a:pPr>
            <a:r>
              <a:rPr lang="en-US" sz="2400" dirty="0">
                <a:latin typeface="Courier" pitchFamily="2" charset="0"/>
              </a:rPr>
              <a:t>Input is partitioned and passed to mappers</a:t>
            </a:r>
          </a:p>
          <a:p>
            <a:pPr marL="457200" indent="-457200">
              <a:buAutoNum type="arabicPeriod"/>
            </a:pPr>
            <a:r>
              <a:rPr lang="en-US" sz="2400" dirty="0">
                <a:latin typeface="Courier" pitchFamily="2" charset="0"/>
              </a:rPr>
              <a:t>Mappers get input as (</a:t>
            </a:r>
            <a:r>
              <a:rPr lang="en-US" sz="2400" b="1" dirty="0">
                <a:latin typeface="Courier" pitchFamily="2" charset="0"/>
              </a:rPr>
              <a:t>key</a:t>
            </a:r>
            <a:r>
              <a:rPr lang="en-US" sz="2400" dirty="0">
                <a:latin typeface="Courier" pitchFamily="2" charset="0"/>
              </a:rPr>
              <a:t>, </a:t>
            </a:r>
            <a:r>
              <a:rPr lang="en-US" sz="2400" b="1" dirty="0">
                <a:latin typeface="Courier" pitchFamily="2" charset="0"/>
              </a:rPr>
              <a:t>value</a:t>
            </a:r>
            <a:r>
              <a:rPr lang="en-US" sz="2400" dirty="0">
                <a:latin typeface="Courier" pitchFamily="2" charset="0"/>
              </a:rPr>
              <a:t>) pairs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ourier" pitchFamily="2" charset="0"/>
              </a:rPr>
              <a:t>key</a:t>
            </a:r>
            <a:r>
              <a:rPr lang="en-US" sz="2200" dirty="0">
                <a:latin typeface="Courier" pitchFamily="2" charset="0"/>
              </a:rPr>
              <a:t> might be a partition number or record number and might be ignored (if not needed)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b="1" dirty="0">
                <a:latin typeface="Courier" pitchFamily="2" charset="0"/>
              </a:rPr>
              <a:t>value</a:t>
            </a:r>
            <a:r>
              <a:rPr lang="en-US" sz="2200" dirty="0">
                <a:latin typeface="Courier" pitchFamily="2" charset="0"/>
              </a:rPr>
              <a:t>: as an input record (as a String)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200" dirty="0">
                <a:latin typeface="Courier" pitchFamily="2" charset="0"/>
              </a:rPr>
              <a:t>map(key, value): emits a set of  </a:t>
            </a:r>
          </a:p>
          <a:p>
            <a:pPr lvl="2"/>
            <a:r>
              <a:rPr lang="en-US" sz="2000" dirty="0">
                <a:latin typeface="Courier" pitchFamily="2" charset="0"/>
              </a:rPr>
              <a:t>{(key2, value2)} pairs</a:t>
            </a:r>
          </a:p>
          <a:p>
            <a:pPr lvl="2"/>
            <a:endParaRPr lang="en-US" sz="20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3. Output of mappers is passed into </a:t>
            </a:r>
            <a:r>
              <a:rPr lang="en-US" sz="2400" b="1" dirty="0">
                <a:highlight>
                  <a:srgbClr val="FFFF00"/>
                </a:highlight>
                <a:latin typeface="Courier" pitchFamily="2" charset="0"/>
              </a:rPr>
              <a:t>Sort &amp; Shuffle</a:t>
            </a:r>
            <a:r>
              <a:rPr lang="en-US" sz="2400" dirty="0">
                <a:latin typeface="Courier" pitchFamily="2" charset="0"/>
              </a:rPr>
              <a:t> system (provided by MapReduce implementation)</a:t>
            </a:r>
          </a:p>
        </p:txBody>
      </p:sp>
    </p:spTree>
    <p:extLst>
      <p:ext uri="{BB962C8B-B14F-4D97-AF65-F5344CB8AC3E}">
        <p14:creationId xmlns:p14="http://schemas.microsoft.com/office/powerpoint/2010/main" val="362723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8680"/>
            <a:ext cx="7886700" cy="504056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flow…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8FD19-EA3D-4C85-649A-2D2E4F5A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392488"/>
          </a:xfrm>
        </p:spPr>
        <p:txBody>
          <a:bodyPr>
            <a:normAutofit fontScale="62500" lnSpcReduction="20000"/>
          </a:bodyPr>
          <a:lstStyle/>
          <a:p>
            <a:r>
              <a:rPr lang="en-US" sz="2400" dirty="0">
                <a:latin typeface="Courier" pitchFamily="2" charset="0"/>
              </a:rPr>
              <a:t>4. Assume that output from all mappers are:</a:t>
            </a:r>
          </a:p>
          <a:p>
            <a:r>
              <a:rPr lang="en-US" sz="2400" dirty="0">
                <a:latin typeface="Courier" pitchFamily="2" charset="0"/>
              </a:rPr>
              <a:t>(there are N unique keys: {Key_1, Key_2, …, </a:t>
            </a:r>
            <a:r>
              <a:rPr lang="en-US" sz="2400" dirty="0" err="1">
                <a:latin typeface="Courier" pitchFamily="2" charset="0"/>
              </a:rPr>
              <a:t>Key_N</a:t>
            </a:r>
            <a:r>
              <a:rPr lang="en-US" sz="2400" dirty="0">
                <a:latin typeface="Courier" pitchFamily="2" charset="0"/>
              </a:rPr>
              <a:t>})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(Key_1, v_11), (Key_1, v_12), …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(Key_2, v_21), (Key_2, v_22), …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…</a:t>
            </a:r>
          </a:p>
          <a:p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Key_N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, v_N1), (</a:t>
            </a:r>
            <a:r>
              <a:rPr lang="en-US" sz="2400" dirty="0" err="1">
                <a:highlight>
                  <a:srgbClr val="FFFF00"/>
                </a:highlight>
                <a:latin typeface="Courier" pitchFamily="2" charset="0"/>
              </a:rPr>
              <a:t>Key_N</a:t>
            </a:r>
            <a:r>
              <a:rPr lang="en-US" sz="2400" dirty="0">
                <a:highlight>
                  <a:srgbClr val="FFFF00"/>
                </a:highlight>
                <a:latin typeface="Courier" pitchFamily="2" charset="0"/>
              </a:rPr>
              <a:t>, v_N2), …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Then Sort &amp; Shuffle groups values of mappers by their associated keys. Sort &amp; Shuffle outputs (key, value) pairs as:</a:t>
            </a:r>
          </a:p>
          <a:p>
            <a:r>
              <a:rPr lang="en-US" sz="2400" dirty="0">
                <a:highlight>
                  <a:srgbClr val="00FFFF"/>
                </a:highlight>
                <a:latin typeface="Courier" pitchFamily="2" charset="0"/>
              </a:rPr>
              <a:t>(Key_1, [v_11, v_12, …])</a:t>
            </a:r>
          </a:p>
          <a:p>
            <a:r>
              <a:rPr lang="en-US" sz="2400" dirty="0">
                <a:highlight>
                  <a:srgbClr val="00FFFF"/>
                </a:highlight>
                <a:latin typeface="Courier" pitchFamily="2" charset="0"/>
              </a:rPr>
              <a:t>(Key_2, [v_21, v_22, …])</a:t>
            </a:r>
          </a:p>
          <a:p>
            <a:r>
              <a:rPr lang="en-US" sz="2400" dirty="0">
                <a:highlight>
                  <a:srgbClr val="00FFFF"/>
                </a:highlight>
                <a:latin typeface="Courier" pitchFamily="2" charset="0"/>
              </a:rPr>
              <a:t>…</a:t>
            </a:r>
          </a:p>
          <a:p>
            <a:r>
              <a:rPr lang="en-US" sz="2400" dirty="0">
                <a:highlight>
                  <a:srgbClr val="00FFFF"/>
                </a:highlight>
                <a:latin typeface="Courier" pitchFamily="2" charset="0"/>
              </a:rPr>
              <a:t>(</a:t>
            </a:r>
            <a:r>
              <a:rPr lang="en-US" sz="2400" dirty="0" err="1">
                <a:highlight>
                  <a:srgbClr val="00FFFF"/>
                </a:highlight>
                <a:latin typeface="Courier" pitchFamily="2" charset="0"/>
              </a:rPr>
              <a:t>Key_N</a:t>
            </a:r>
            <a:r>
              <a:rPr lang="en-US" sz="2400" dirty="0">
                <a:highlight>
                  <a:srgbClr val="00FFFF"/>
                </a:highlight>
                <a:latin typeface="Courier" pitchFamily="2" charset="0"/>
              </a:rPr>
              <a:t>, [v_N1, v_N2, …])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2400" dirty="0">
                <a:highlight>
                  <a:srgbClr val="00FF00"/>
                </a:highlight>
                <a:latin typeface="Courier" pitchFamily="2" charset="0"/>
              </a:rPr>
              <a:t>Sort &amp; Shuffle </a:t>
            </a:r>
            <a:r>
              <a:rPr lang="en-US" sz="2400" dirty="0">
                <a:highlight>
                  <a:srgbClr val="00FF00"/>
                </a:highlight>
                <a:latin typeface="Courier" pitchFamily="2" charset="0"/>
                <a:sym typeface="Wingdings" pitchFamily="2" charset="2"/>
              </a:rPr>
              <a:t> SQL’s GROUP BY </a:t>
            </a:r>
            <a:endParaRPr lang="en-US" sz="2400" dirty="0">
              <a:highlight>
                <a:srgbClr val="00FF00"/>
              </a:highlight>
              <a:latin typeface="Courier" pitchFamily="2" charset="0"/>
            </a:endParaRPr>
          </a:p>
          <a:p>
            <a:endParaRPr lang="en-US" sz="2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905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692697"/>
            <a:ext cx="8263830" cy="576064"/>
          </a:xfrm>
        </p:spPr>
        <p:txBody>
          <a:bodyPr/>
          <a:lstStyle/>
          <a:p>
            <a:r>
              <a:rPr lang="en-US" dirty="0"/>
              <a:t>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68761"/>
            <a:ext cx="8784976" cy="460851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programming model or abstraction.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is not a programming language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 novel way of thinking about designing a solution to certain big data problems…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It enables us to </a:t>
            </a:r>
          </a:p>
          <a:p>
            <a:pPr lvl="1"/>
            <a:r>
              <a:rPr lang="en-US" sz="2600" dirty="0"/>
              <a:t>1. Partition data into small chunks (called partitions)</a:t>
            </a:r>
          </a:p>
          <a:p>
            <a:pPr lvl="1"/>
            <a:r>
              <a:rPr lang="en-US" sz="2600" dirty="0"/>
              <a:t>2. Execute tasks in parallel by: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Mappers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 dirty="0"/>
              <a:t>Reducers</a:t>
            </a:r>
          </a:p>
        </p:txBody>
      </p:sp>
    </p:spTree>
    <p:extLst>
      <p:ext uri="{BB962C8B-B14F-4D97-AF65-F5344CB8AC3E}">
        <p14:creationId xmlns:p14="http://schemas.microsoft.com/office/powerpoint/2010/main" val="909592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4664"/>
            <a:ext cx="7886700" cy="504056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flow… 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8FD19-EA3D-4C85-649A-2D2E4F5A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824536"/>
          </a:xfrm>
        </p:spPr>
        <p:txBody>
          <a:bodyPr>
            <a:normAutofit fontScale="47500" lnSpcReduction="20000"/>
          </a:bodyPr>
          <a:lstStyle/>
          <a:p>
            <a:r>
              <a:rPr lang="en-US" sz="4000" dirty="0">
                <a:latin typeface="Courier" pitchFamily="2" charset="0"/>
              </a:rPr>
              <a:t>5. Output of Sort &amp; Shuffle is passed to reducers:</a:t>
            </a:r>
          </a:p>
          <a:p>
            <a:r>
              <a:rPr lang="en-US" sz="3300" dirty="0">
                <a:latin typeface="Courier" pitchFamily="2" charset="0"/>
              </a:rPr>
              <a:t>(Key_1, [v_11, v_12, …])</a:t>
            </a:r>
          </a:p>
          <a:p>
            <a:r>
              <a:rPr lang="en-US" sz="3300" dirty="0">
                <a:latin typeface="Courier" pitchFamily="2" charset="0"/>
              </a:rPr>
              <a:t>(Key_2, [v_21, v_22, …])</a:t>
            </a:r>
          </a:p>
          <a:p>
            <a:r>
              <a:rPr lang="en-US" sz="3300" dirty="0">
                <a:latin typeface="Courier" pitchFamily="2" charset="0"/>
              </a:rPr>
              <a:t>…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3800" dirty="0">
                <a:latin typeface="Courier" pitchFamily="2" charset="0"/>
              </a:rPr>
              <a:t>6. A reducer will operate/execute on (key, value) produced by Sort &amp; Shuffle </a:t>
            </a:r>
          </a:p>
          <a:p>
            <a:endParaRPr lang="en-US" sz="2400" dirty="0">
              <a:latin typeface="Courier" pitchFamily="2" charset="0"/>
            </a:endParaRPr>
          </a:p>
          <a:p>
            <a:r>
              <a:rPr lang="en-US" sz="3300" dirty="0">
                <a:latin typeface="Courier" pitchFamily="2" charset="0"/>
              </a:rPr>
              <a:t># key : one of Key_1 or Key_2, …</a:t>
            </a:r>
          </a:p>
          <a:p>
            <a:r>
              <a:rPr lang="en-US" sz="3300" dirty="0">
                <a:latin typeface="Courier" pitchFamily="2" charset="0"/>
              </a:rPr>
              <a:t># values: associated values for a given key Key_1 or Key_2, …</a:t>
            </a:r>
          </a:p>
          <a:p>
            <a:r>
              <a:rPr lang="en-US" sz="3300" dirty="0">
                <a:latin typeface="Courier" pitchFamily="2" charset="0"/>
              </a:rPr>
              <a:t>reduce(key, values){</a:t>
            </a:r>
          </a:p>
          <a:p>
            <a:r>
              <a:rPr lang="en-US" sz="3300" dirty="0">
                <a:latin typeface="Courier" pitchFamily="2" charset="0"/>
              </a:rPr>
              <a:t>   &lt;reducer’s logic, which may emit any number </a:t>
            </a:r>
          </a:p>
          <a:p>
            <a:r>
              <a:rPr lang="en-US" sz="3300" dirty="0">
                <a:latin typeface="Courier" pitchFamily="2" charset="0"/>
              </a:rPr>
              <a:t>    of (K3, V3) pairs&gt;</a:t>
            </a:r>
          </a:p>
          <a:p>
            <a:r>
              <a:rPr lang="en-US" sz="33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97074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8680"/>
            <a:ext cx="7886700" cy="504056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Example: word count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8FD19-EA3D-4C85-649A-2D2E4F5A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392488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MapReduce works with </a:t>
            </a:r>
            <a:r>
              <a:rPr lang="en-US" sz="2800" b="1" dirty="0">
                <a:solidFill>
                  <a:srgbClr val="7030A0"/>
                </a:solidFill>
              </a:rPr>
              <a:t>(key, value) </a:t>
            </a:r>
            <a:r>
              <a:rPr lang="en-US" sz="2800" dirty="0"/>
              <a:t>pairs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Mappers Input:  as (key, value) pair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map(</a:t>
            </a:r>
            <a:r>
              <a:rPr lang="en-US" dirty="0"/>
              <a:t>123,  “</a:t>
            </a:r>
            <a:r>
              <a:rPr lang="en-US" dirty="0">
                <a:solidFill>
                  <a:srgbClr val="CC3300"/>
                </a:solidFill>
              </a:rPr>
              <a:t>fox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jumped</a:t>
            </a:r>
            <a:r>
              <a:rPr lang="en-US" dirty="0"/>
              <a:t> and </a:t>
            </a:r>
            <a:r>
              <a:rPr lang="en-US" dirty="0">
                <a:solidFill>
                  <a:srgbClr val="CC3300"/>
                </a:solidFill>
              </a:rPr>
              <a:t>fox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jumped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jumped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jumped</a:t>
            </a:r>
            <a:r>
              <a:rPr lang="en-US" dirty="0"/>
              <a:t>”)</a:t>
            </a:r>
            <a:endParaRPr lang="en-US" sz="28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key:  123 as a key is a record number (ignored here)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value: “</a:t>
            </a:r>
            <a:r>
              <a:rPr lang="en-US" dirty="0">
                <a:solidFill>
                  <a:srgbClr val="CC3300"/>
                </a:solidFill>
              </a:rPr>
              <a:t>fox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jumped</a:t>
            </a:r>
            <a:r>
              <a:rPr lang="en-US" dirty="0"/>
              <a:t> and </a:t>
            </a:r>
            <a:r>
              <a:rPr lang="en-US" dirty="0">
                <a:solidFill>
                  <a:srgbClr val="CC3300"/>
                </a:solidFill>
              </a:rPr>
              <a:t>fox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jumped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jumped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jumped</a:t>
            </a:r>
            <a:r>
              <a:rPr lang="en-US" dirty="0"/>
              <a:t>”</a:t>
            </a:r>
          </a:p>
          <a:p>
            <a:endParaRPr lang="en-US" sz="2800" dirty="0"/>
          </a:p>
          <a:p>
            <a:r>
              <a:rPr lang="en-US" sz="2800" u="sng" dirty="0"/>
              <a:t>Mappers output as (K, V) pairs: K is a word, V is a frequency</a:t>
            </a: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CC3300"/>
                </a:solidFill>
                <a:latin typeface="Courier" pitchFamily="2" charset="0"/>
              </a:rPr>
              <a:t>fox</a:t>
            </a:r>
            <a:r>
              <a:rPr lang="en-US" sz="2400" dirty="0">
                <a:latin typeface="Courier" pitchFamily="2" charset="0"/>
              </a:rPr>
              <a:t>, 1), (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sz="2400" dirty="0">
                <a:latin typeface="Courier" pitchFamily="2" charset="0"/>
              </a:rPr>
              <a:t>, 1), (and, 1), </a:t>
            </a: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CC3300"/>
                </a:solidFill>
                <a:latin typeface="Courier" pitchFamily="2" charset="0"/>
              </a:rPr>
              <a:t>fox</a:t>
            </a:r>
            <a:r>
              <a:rPr lang="en-US" sz="2400" dirty="0">
                <a:latin typeface="Courier" pitchFamily="2" charset="0"/>
              </a:rPr>
              <a:t>, 1), (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sz="2400" dirty="0">
                <a:latin typeface="Courier" pitchFamily="2" charset="0"/>
              </a:rPr>
              <a:t>, 1),  (and, 1), </a:t>
            </a: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sz="2400" dirty="0">
                <a:latin typeface="Courier" pitchFamily="2" charset="0"/>
              </a:rPr>
              <a:t>, 1), (and, 1), (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sz="2400" dirty="0">
                <a:latin typeface="Courier" pitchFamily="2" charset="0"/>
              </a:rPr>
              <a:t>, 1)</a:t>
            </a:r>
          </a:p>
        </p:txBody>
      </p:sp>
    </p:spTree>
    <p:extLst>
      <p:ext uri="{BB962C8B-B14F-4D97-AF65-F5344CB8AC3E}">
        <p14:creationId xmlns:p14="http://schemas.microsoft.com/office/powerpoint/2010/main" val="298948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4705"/>
            <a:ext cx="7886700" cy="504056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Example continued…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8FD19-EA3D-4C85-649A-2D2E4F5A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392487"/>
          </a:xfrm>
        </p:spPr>
        <p:txBody>
          <a:bodyPr>
            <a:normAutofit lnSpcReduction="10000"/>
          </a:bodyPr>
          <a:lstStyle/>
          <a:p>
            <a:r>
              <a:rPr lang="en-US" sz="2800" b="1" u="sng" dirty="0"/>
              <a:t>Mappers output: </a:t>
            </a: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fox</a:t>
            </a:r>
            <a:r>
              <a:rPr lang="en-US" dirty="0">
                <a:latin typeface="Courier" pitchFamily="2" charset="0"/>
              </a:rPr>
              <a:t>, 1), (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dirty="0">
                <a:latin typeface="Courier" pitchFamily="2" charset="0"/>
              </a:rPr>
              <a:t>, 1), (and, 1), </a:t>
            </a: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CC3300"/>
                </a:solidFill>
                <a:latin typeface="Courier" pitchFamily="2" charset="0"/>
              </a:rPr>
              <a:t>fox</a:t>
            </a:r>
            <a:r>
              <a:rPr lang="en-US" dirty="0">
                <a:latin typeface="Courier" pitchFamily="2" charset="0"/>
              </a:rPr>
              <a:t>, 1), (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dirty="0">
                <a:latin typeface="Courier" pitchFamily="2" charset="0"/>
              </a:rPr>
              <a:t>, 1),  (and, 1), </a:t>
            </a:r>
          </a:p>
          <a:p>
            <a:r>
              <a:rPr lang="en-US" dirty="0">
                <a:latin typeface="Courier" pitchFamily="2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dirty="0">
                <a:latin typeface="Courier" pitchFamily="2" charset="0"/>
              </a:rPr>
              <a:t>, 1), (and, 1), (</a:t>
            </a:r>
            <a:r>
              <a:rPr lang="en-US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dirty="0">
                <a:latin typeface="Courier" pitchFamily="2" charset="0"/>
              </a:rPr>
              <a:t>, 1)</a:t>
            </a:r>
          </a:p>
          <a:p>
            <a:endParaRPr lang="en-US" dirty="0">
              <a:latin typeface="Courier" pitchFamily="2" charset="0"/>
            </a:endParaRPr>
          </a:p>
          <a:p>
            <a:r>
              <a:rPr lang="en-US" sz="2400" u="sng" dirty="0">
                <a:latin typeface="Courier" pitchFamily="2" charset="0"/>
              </a:rPr>
              <a:t>Sort &amp; Shuffle output</a:t>
            </a:r>
            <a:r>
              <a:rPr lang="en-US" sz="2400" dirty="0">
                <a:latin typeface="Courier" pitchFamily="2" charset="0"/>
              </a:rPr>
              <a:t>: 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00FF00"/>
                </a:highlight>
                <a:latin typeface="Courier" pitchFamily="2" charset="0"/>
              </a:rPr>
              <a:t>GROUP BY mapper’s output KEY</a:t>
            </a: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CC3300"/>
                </a:solidFill>
                <a:latin typeface="Courier" pitchFamily="2" charset="0"/>
              </a:rPr>
              <a:t>fox</a:t>
            </a:r>
            <a:r>
              <a:rPr lang="en-US" sz="2400" dirty="0">
                <a:latin typeface="Courier" pitchFamily="2" charset="0"/>
              </a:rPr>
              <a:t>, [1, 1])</a:t>
            </a: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sz="2400" dirty="0">
                <a:latin typeface="Courier" pitchFamily="2" charset="0"/>
              </a:rPr>
              <a:t>, [1, 1, 1, 1])</a:t>
            </a:r>
          </a:p>
          <a:p>
            <a:r>
              <a:rPr lang="en-US" sz="2400" dirty="0">
                <a:latin typeface="Courier" pitchFamily="2" charset="0"/>
              </a:rPr>
              <a:t>(and, [1, 1, 1])</a:t>
            </a:r>
          </a:p>
        </p:txBody>
      </p:sp>
    </p:spTree>
    <p:extLst>
      <p:ext uri="{BB962C8B-B14F-4D97-AF65-F5344CB8AC3E}">
        <p14:creationId xmlns:p14="http://schemas.microsoft.com/office/powerpoint/2010/main" val="2885489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4705"/>
            <a:ext cx="7886700" cy="504056"/>
          </a:xfrm>
        </p:spPr>
        <p:txBody>
          <a:bodyPr>
            <a:normAutofit fontScale="90000"/>
          </a:bodyPr>
          <a:lstStyle/>
          <a:p>
            <a:r>
              <a:rPr lang="en-US"/>
              <a:t>MapReduce Example continued…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8FD19-EA3D-4C85-649A-2D2E4F5A7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4464495"/>
          </a:xfrm>
        </p:spPr>
        <p:txBody>
          <a:bodyPr>
            <a:normAutofit/>
          </a:bodyPr>
          <a:lstStyle/>
          <a:p>
            <a:r>
              <a:rPr lang="en-US" sz="2400" u="sng" dirty="0" err="1">
                <a:latin typeface="Courier" pitchFamily="2" charset="0"/>
              </a:rPr>
              <a:t>Sort&amp;Shuffle</a:t>
            </a:r>
            <a:r>
              <a:rPr lang="en-US" sz="2400" u="sng" dirty="0">
                <a:latin typeface="Courier" pitchFamily="2" charset="0"/>
              </a:rPr>
              <a:t> output: </a:t>
            </a:r>
            <a:r>
              <a:rPr lang="en-US" u="sng" dirty="0">
                <a:latin typeface="Courier" pitchFamily="2" charset="0"/>
              </a:rPr>
              <a:t>(used as input to reducers)</a:t>
            </a:r>
            <a:endParaRPr lang="en-US" sz="2400" u="sng" dirty="0">
              <a:latin typeface="Courier" pitchFamily="2" charset="0"/>
            </a:endParaRP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CC3300"/>
                </a:solidFill>
                <a:latin typeface="Courier" pitchFamily="2" charset="0"/>
              </a:rPr>
              <a:t>fox</a:t>
            </a:r>
            <a:r>
              <a:rPr lang="en-US" sz="2400" dirty="0">
                <a:latin typeface="Courier" pitchFamily="2" charset="0"/>
              </a:rPr>
              <a:t>, [1, 1])</a:t>
            </a: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sz="2400" dirty="0">
                <a:latin typeface="Courier" pitchFamily="2" charset="0"/>
              </a:rPr>
              <a:t>, [1, 1, 1, 1])</a:t>
            </a:r>
          </a:p>
          <a:p>
            <a:r>
              <a:rPr lang="en-US" sz="2400" dirty="0">
                <a:latin typeface="Courier" pitchFamily="2" charset="0"/>
              </a:rPr>
              <a:t>(and, [1, 1, 1])</a:t>
            </a:r>
          </a:p>
          <a:p>
            <a:endParaRPr lang="en-US" sz="2400" u="sng" dirty="0">
              <a:latin typeface="Courier" pitchFamily="2" charset="0"/>
            </a:endParaRPr>
          </a:p>
          <a:p>
            <a:r>
              <a:rPr lang="en-US" sz="2400" u="sng" dirty="0">
                <a:latin typeface="Courier" pitchFamily="2" charset="0"/>
              </a:rPr>
              <a:t>Reducers output:</a:t>
            </a: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CC3300"/>
                </a:solidFill>
                <a:latin typeface="Courier" pitchFamily="2" charset="0"/>
              </a:rPr>
              <a:t>fox</a:t>
            </a:r>
            <a:r>
              <a:rPr lang="en-US" sz="2400" dirty="0">
                <a:latin typeface="Courier" pitchFamily="2" charset="0"/>
              </a:rPr>
              <a:t>, 2)</a:t>
            </a:r>
          </a:p>
          <a:p>
            <a:r>
              <a:rPr lang="en-US" sz="2400" dirty="0">
                <a:latin typeface="Courier" pitchFamily="2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urier" pitchFamily="2" charset="0"/>
              </a:rPr>
              <a:t>jumped</a:t>
            </a:r>
            <a:r>
              <a:rPr lang="en-US" sz="2400" dirty="0">
                <a:latin typeface="Courier" pitchFamily="2" charset="0"/>
              </a:rPr>
              <a:t>, 4)</a:t>
            </a:r>
          </a:p>
          <a:p>
            <a:r>
              <a:rPr lang="en-US" sz="2400" dirty="0">
                <a:latin typeface="Courier" pitchFamily="2" charset="0"/>
              </a:rPr>
              <a:t>(and, 3)</a:t>
            </a:r>
          </a:p>
          <a:p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00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62923"/>
            <a:ext cx="7886700" cy="743433"/>
          </a:xfrm>
        </p:spPr>
        <p:txBody>
          <a:bodyPr>
            <a:normAutofit/>
          </a:bodyPr>
          <a:lstStyle/>
          <a:p>
            <a:r>
              <a:rPr lang="en-US" dirty="0"/>
              <a:t>MapReduce Model: Hadoop Implementation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2345C12D-EEA1-A249-A2E5-70F0355B0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666018"/>
            <a:ext cx="7886700" cy="4067238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56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US" dirty="0"/>
              <a:t>MapReduce provides: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753"/>
            <a:ext cx="7886700" cy="49802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2060"/>
                </a:solidFill>
              </a:rPr>
              <a:t> Partition data into small chunks</a:t>
            </a: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2060"/>
                </a:solidFill>
              </a:rPr>
              <a:t> Automatic parallelization, distribution</a:t>
            </a: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2060"/>
                </a:solidFill>
              </a:rPr>
              <a:t> I/O scheduling</a:t>
            </a:r>
          </a:p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2060"/>
                </a:solidFill>
              </a:rPr>
              <a:t> </a:t>
            </a:r>
            <a:r>
              <a:rPr lang="en-US" sz="3200" dirty="0">
                <a:solidFill>
                  <a:srgbClr val="002060"/>
                </a:solidFill>
              </a:rPr>
              <a:t>Load balancing</a:t>
            </a:r>
          </a:p>
          <a:p>
            <a:pPr>
              <a:spcBef>
                <a:spcPts val="0"/>
              </a:spcBef>
            </a:pPr>
            <a:r>
              <a:rPr lang="en-US" sz="3200" dirty="0">
                <a:solidFill>
                  <a:srgbClr val="002060"/>
                </a:solidFill>
              </a:rPr>
              <a:t> Network and data transfer optimization</a:t>
            </a:r>
          </a:p>
          <a:p>
            <a:pPr>
              <a:spcBef>
                <a:spcPts val="0"/>
              </a:spcBef>
            </a:pPr>
            <a:r>
              <a:rPr lang="en-US" sz="3200" dirty="0">
                <a:solidFill>
                  <a:srgbClr val="002060"/>
                </a:solidFill>
              </a:rPr>
              <a:t> </a:t>
            </a:r>
            <a:r>
              <a:rPr lang="en-US" sz="3600" dirty="0">
                <a:solidFill>
                  <a:srgbClr val="002060"/>
                </a:solidFill>
              </a:rPr>
              <a:t>Fault tolerance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  Handling of machine failures</a:t>
            </a:r>
            <a:endParaRPr lang="en-US" sz="2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30040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US" dirty="0"/>
              <a:t>MapReduce provides: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753"/>
            <a:ext cx="7886700" cy="498021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600" dirty="0">
                <a:solidFill>
                  <a:srgbClr val="002060"/>
                </a:solidFill>
              </a:rPr>
              <a:t>Fault tolerance</a:t>
            </a:r>
          </a:p>
          <a:p>
            <a:pPr lvl="1"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</a:rPr>
              <a:t>  </a:t>
            </a:r>
            <a:r>
              <a:rPr lang="en-US" sz="3200" dirty="0">
                <a:solidFill>
                  <a:srgbClr val="002060"/>
                </a:solidFill>
              </a:rPr>
              <a:t>Handling of machine failures</a:t>
            </a:r>
          </a:p>
          <a:p>
            <a:pPr marL="342900" lvl="1" indent="0">
              <a:spcBef>
                <a:spcPts val="0"/>
              </a:spcBef>
              <a:buNone/>
            </a:pPr>
            <a:endParaRPr lang="en-US" sz="3200" dirty="0">
              <a:solidFill>
                <a:srgbClr val="002060"/>
              </a:solidFill>
            </a:endParaRPr>
          </a:p>
          <a:p>
            <a:pPr lvl="1">
              <a:spcBef>
                <a:spcPts val="0"/>
              </a:spcBef>
            </a:pPr>
            <a:r>
              <a:rPr lang="en-US" sz="3200" dirty="0">
                <a:solidFill>
                  <a:srgbClr val="002060"/>
                </a:solidFill>
              </a:rPr>
              <a:t> Fault tolerance refers to the ability of a system (computer, network, cloud cluster, etc.) to continue operating without interruption when one or more of its components (disk, computer, …) fail.</a:t>
            </a:r>
          </a:p>
        </p:txBody>
      </p:sp>
    </p:spTree>
    <p:extLst>
      <p:ext uri="{BB962C8B-B14F-4D97-AF65-F5344CB8AC3E}">
        <p14:creationId xmlns:p14="http://schemas.microsoft.com/office/powerpoint/2010/main" val="891073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US" dirty="0"/>
              <a:t>MapReduce: Scale-Out, but do NOT Scale-Up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753"/>
            <a:ext cx="7886700" cy="4980212"/>
          </a:xfrm>
        </p:spPr>
        <p:txBody>
          <a:bodyPr>
            <a:normAutofit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 </a:t>
            </a:r>
            <a:r>
              <a:rPr lang="en-US" sz="2800" b="1" dirty="0">
                <a:highlight>
                  <a:srgbClr val="00FF00"/>
                </a:highlight>
              </a:rPr>
              <a:t>Need more power: </a:t>
            </a:r>
            <a:r>
              <a:rPr lang="en-US" sz="2800" b="1" dirty="0">
                <a:solidFill>
                  <a:srgbClr val="7030A0"/>
                </a:solidFill>
                <a:highlight>
                  <a:srgbClr val="00FF00"/>
                </a:highlight>
              </a:rPr>
              <a:t>Scale-Out</a:t>
            </a:r>
          </a:p>
          <a:p>
            <a:pPr lvl="1"/>
            <a:r>
              <a:rPr lang="en-US" sz="2800" dirty="0"/>
              <a:t> Large number of </a:t>
            </a:r>
            <a:r>
              <a:rPr lang="en-US" sz="2800" b="1" dirty="0">
                <a:solidFill>
                  <a:srgbClr val="0000FF"/>
                </a:solidFill>
              </a:rPr>
              <a:t>commodity servers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Not expensive to add or replace servers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 Add more servers any time</a:t>
            </a:r>
          </a:p>
          <a:p>
            <a:r>
              <a:rPr lang="en-US" sz="2800" b="1" dirty="0"/>
              <a:t> </a:t>
            </a:r>
            <a:r>
              <a:rPr lang="en-US" sz="2800" b="1" dirty="0">
                <a:highlight>
                  <a:srgbClr val="FFFF00"/>
                </a:highlight>
              </a:rPr>
              <a:t>Do NOT Scale-Up</a:t>
            </a:r>
          </a:p>
          <a:p>
            <a:pPr lvl="1"/>
            <a:r>
              <a:rPr lang="en-US" sz="2800" b="1" dirty="0"/>
              <a:t> Do NOT use </a:t>
            </a:r>
            <a:r>
              <a:rPr lang="en-US" sz="2800" dirty="0"/>
              <a:t>high end specialized servers</a:t>
            </a:r>
          </a:p>
          <a:p>
            <a:pPr lvl="1"/>
            <a:r>
              <a:rPr lang="en-US" sz="2800" dirty="0"/>
              <a:t> Very Expensive</a:t>
            </a:r>
          </a:p>
          <a:p>
            <a:pPr lvl="1"/>
            <a:r>
              <a:rPr lang="en-US" sz="2800" dirty="0"/>
              <a:t> Replacement very costly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973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US" dirty="0"/>
              <a:t>MapReduce: Scale-Out, but do NOT Scale-Up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753"/>
            <a:ext cx="7886700" cy="4980212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highlight>
                  <a:srgbClr val="00FF00"/>
                </a:highlight>
              </a:rPr>
              <a:t> </a:t>
            </a:r>
            <a:r>
              <a:rPr lang="en-US" sz="2800" b="1" dirty="0">
                <a:highlight>
                  <a:srgbClr val="00FF00"/>
                </a:highlight>
              </a:rPr>
              <a:t>Need more power: </a:t>
            </a:r>
            <a:r>
              <a:rPr lang="en-US" sz="2800" b="1" dirty="0">
                <a:solidFill>
                  <a:srgbClr val="7030A0"/>
                </a:solidFill>
                <a:highlight>
                  <a:srgbClr val="00FF00"/>
                </a:highlight>
              </a:rPr>
              <a:t>Scale-Out</a:t>
            </a:r>
          </a:p>
          <a:p>
            <a:pPr lvl="1"/>
            <a:r>
              <a:rPr lang="en-US" sz="2800" dirty="0"/>
              <a:t> Large number of </a:t>
            </a:r>
            <a:r>
              <a:rPr lang="en-US" sz="2800" b="1" dirty="0">
                <a:solidFill>
                  <a:srgbClr val="0000FF"/>
                </a:solidFill>
              </a:rPr>
              <a:t>commodity servers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2060"/>
                </a:solidFill>
              </a:rPr>
              <a:t>Not expensive to add or replace servers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 Add more servers any time</a:t>
            </a:r>
          </a:p>
          <a:p>
            <a:r>
              <a:rPr lang="en-US" sz="2800" b="1" dirty="0"/>
              <a:t> 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ourier" pitchFamily="2" charset="0"/>
              </a:rPr>
              <a:t>A </a:t>
            </a:r>
            <a:r>
              <a:rPr lang="en-US" sz="2400" b="0" i="0" dirty="0">
                <a:solidFill>
                  <a:srgbClr val="0000FF"/>
                </a:solidFill>
                <a:effectLst/>
                <a:latin typeface="Courier" pitchFamily="2" charset="0"/>
              </a:rPr>
              <a:t>commodity server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ourier" pitchFamily="2" charset="0"/>
              </a:rPr>
              <a:t> is </a:t>
            </a:r>
            <a:r>
              <a:rPr lang="en-US" sz="2400" b="1" i="0" dirty="0">
                <a:solidFill>
                  <a:schemeClr val="tx1"/>
                </a:solidFill>
                <a:effectLst/>
                <a:latin typeface="Courier" pitchFamily="2" charset="0"/>
              </a:rPr>
              <a:t>a commodity computer that is dedicated to running server programs and carrying out associated tasks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Courier" pitchFamily="2" charset="0"/>
              </a:rPr>
              <a:t>. In many environments, multiple low-end servers share the workload. Commodity servers are often considered disposable and, as such, are replaced rather than repaired</a:t>
            </a:r>
            <a:r>
              <a:rPr lang="en-US" sz="2400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99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US" dirty="0"/>
              <a:t>MapReduce Implementations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27584" y="1196752"/>
            <a:ext cx="7236296" cy="5184576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rgbClr val="002060"/>
                </a:solidFill>
              </a:rPr>
              <a:t>Google App Engine</a:t>
            </a:r>
          </a:p>
          <a:p>
            <a:pPr algn="ctr"/>
            <a:r>
              <a:rPr lang="en-US" sz="2000" b="1" dirty="0">
                <a:solidFill>
                  <a:srgbClr val="002060"/>
                </a:solidFill>
              </a:rPr>
              <a:t>(proprietary, not open-source)</a:t>
            </a:r>
          </a:p>
          <a:p>
            <a:pPr algn="ctr"/>
            <a:endParaRPr lang="en-US" sz="3600" b="1" dirty="0">
              <a:solidFill>
                <a:srgbClr val="002060"/>
              </a:solidFill>
            </a:endParaRPr>
          </a:p>
          <a:p>
            <a:pPr algn="ctr"/>
            <a:r>
              <a:rPr lang="en-US" sz="3600" b="1" dirty="0">
                <a:solidFill>
                  <a:srgbClr val="002060"/>
                </a:solidFill>
              </a:rPr>
              <a:t>Apache Hadoop:</a:t>
            </a:r>
          </a:p>
          <a:p>
            <a:pPr algn="ctr"/>
            <a:r>
              <a:rPr lang="en-US" sz="3600" dirty="0">
                <a:solidFill>
                  <a:srgbClr val="002060"/>
                </a:solidFill>
              </a:rPr>
              <a:t>implementation of MapReduce</a:t>
            </a:r>
          </a:p>
          <a:p>
            <a:pPr algn="ctr"/>
            <a:r>
              <a:rPr lang="en-US" sz="2000" dirty="0">
                <a:solidFill>
                  <a:srgbClr val="002060"/>
                </a:solidFill>
              </a:rPr>
              <a:t>(open-source, based on Google’s paper)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800" b="1" dirty="0">
                <a:solidFill>
                  <a:srgbClr val="002060"/>
                </a:solidFill>
              </a:rPr>
              <a:t>Apache Spark: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open-source, superset of MapReduce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In-memory computing, very fast</a:t>
            </a:r>
            <a:endParaRPr lang="en-US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36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64704"/>
            <a:ext cx="7886700" cy="1080120"/>
          </a:xfrm>
        </p:spPr>
        <p:txBody>
          <a:bodyPr>
            <a:normAutofit/>
          </a:bodyPr>
          <a:lstStyle/>
          <a:p>
            <a:r>
              <a:rPr lang="en-US" dirty="0"/>
              <a:t>How to Understand MapReduce?</a:t>
            </a:r>
            <a:br>
              <a:rPr lang="en-US" dirty="0"/>
            </a:br>
            <a:r>
              <a:rPr lang="en-US" dirty="0">
                <a:hlinkClick r:id="rId2"/>
              </a:rPr>
              <a:t>This book is an excellent source on MapReduce</a:t>
            </a:r>
            <a:endParaRPr lang="en-US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8519EBD-553F-6EBE-671C-A2E357F453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2276872"/>
            <a:ext cx="3233266" cy="3672408"/>
          </a:xfrm>
        </p:spPr>
      </p:pic>
    </p:spTree>
    <p:extLst>
      <p:ext uri="{BB962C8B-B14F-4D97-AF65-F5344CB8AC3E}">
        <p14:creationId xmlns:p14="http://schemas.microsoft.com/office/powerpoint/2010/main" val="25854019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problem solved by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Read a lot of data</a:t>
            </a:r>
          </a:p>
          <a:p>
            <a:r>
              <a:rPr lang="en-US" sz="2800" dirty="0"/>
              <a:t>Partition data into small chunks</a:t>
            </a:r>
          </a:p>
          <a:p>
            <a:r>
              <a:rPr lang="en-US" sz="2800" b="1" dirty="0">
                <a:solidFill>
                  <a:srgbClr val="0070C0"/>
                </a:solidFill>
                <a:highlight>
                  <a:srgbClr val="00FF00"/>
                </a:highlight>
              </a:rPr>
              <a:t>map(key, value)</a:t>
            </a:r>
            <a:r>
              <a:rPr lang="en-US" sz="2800" b="1" dirty="0">
                <a:highlight>
                  <a:srgbClr val="00FF00"/>
                </a:highlight>
              </a:rPr>
              <a:t>: </a:t>
            </a:r>
            <a:r>
              <a:rPr lang="en-US" sz="2800" dirty="0"/>
              <a:t>extract something you care about from each record </a:t>
            </a:r>
          </a:p>
          <a:p>
            <a:pPr lvl="1"/>
            <a:r>
              <a:rPr lang="en-US" sz="2600" dirty="0"/>
              <a:t> output: set of (key2, value2) pairs</a:t>
            </a:r>
          </a:p>
          <a:p>
            <a:r>
              <a:rPr lang="en-US" sz="2800" b="1" dirty="0">
                <a:solidFill>
                  <a:srgbClr val="CC00CC"/>
                </a:solidFill>
                <a:highlight>
                  <a:srgbClr val="C0C0C0"/>
                </a:highlight>
              </a:rPr>
              <a:t>Shuffle and Sort </a:t>
            </a:r>
            <a:r>
              <a:rPr lang="en-US" sz="2400" dirty="0"/>
              <a:t>[done by MapReduce Implementation]</a:t>
            </a:r>
          </a:p>
          <a:p>
            <a:pPr lvl="1"/>
            <a:r>
              <a:rPr lang="en-US" sz="2600" dirty="0"/>
              <a:t> Output as (key2,  [value_21, value_22, value_23, …])</a:t>
            </a:r>
          </a:p>
          <a:p>
            <a:r>
              <a:rPr lang="en-US" sz="2800" b="1" dirty="0">
                <a:solidFill>
                  <a:srgbClr val="0070C0"/>
                </a:solidFill>
                <a:highlight>
                  <a:srgbClr val="00FF00"/>
                </a:highlight>
              </a:rPr>
              <a:t>reduce(key2, values)</a:t>
            </a:r>
            <a:r>
              <a:rPr lang="en-US" sz="2800" b="1" dirty="0">
                <a:highlight>
                  <a:srgbClr val="00FF00"/>
                </a:highlight>
              </a:rPr>
              <a:t>: </a:t>
            </a:r>
            <a:r>
              <a:rPr lang="en-US" sz="2800" dirty="0"/>
              <a:t>aggregate, summarize, filter, or transform</a:t>
            </a:r>
          </a:p>
          <a:p>
            <a:pPr lvl="1"/>
            <a:r>
              <a:rPr lang="en-US" sz="2600" dirty="0"/>
              <a:t> Output: set of (key3, value3) pairs</a:t>
            </a:r>
          </a:p>
          <a:p>
            <a:r>
              <a:rPr lang="en-US" sz="2800" dirty="0"/>
              <a:t>Write the results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496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CD0A80-B48A-6641-B871-8F332C22C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916832"/>
            <a:ext cx="6912768" cy="374441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20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27FE77-333E-3246-BEF8-EAA2BCA33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628800"/>
            <a:ext cx="7200800" cy="432048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9772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3594"/>
          </a:xfrm>
        </p:spPr>
        <p:txBody>
          <a:bodyPr/>
          <a:lstStyle/>
          <a:p>
            <a:r>
              <a:rPr lang="en-US" dirty="0"/>
              <a:t>Mappers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4752527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Wingdings" charset="2"/>
              <a:buChar char="§"/>
            </a:pPr>
            <a:r>
              <a:rPr lang="en-US" sz="3000" b="1" dirty="0">
                <a:solidFill>
                  <a:srgbClr val="0070C0"/>
                </a:solidFill>
              </a:rPr>
              <a:t>map() function </a:t>
            </a:r>
            <a:r>
              <a:rPr lang="en-US" sz="3000" dirty="0"/>
              <a:t>run in parallel.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000" dirty="0"/>
              <a:t>Each mapper operates on a set of chunks assigned to it by the job tracker.</a:t>
            </a:r>
          </a:p>
          <a:p>
            <a:pPr marL="457200" indent="-457200">
              <a:buFont typeface="Wingdings" charset="2"/>
              <a:buChar char="§"/>
            </a:pPr>
            <a:r>
              <a:rPr lang="en-US" sz="3000" dirty="0"/>
              <a:t>Mappers write to local disk.</a:t>
            </a:r>
          </a:p>
          <a:p>
            <a:endParaRPr lang="en-US" sz="2800" dirty="0">
              <a:latin typeface="Courier" pitchFamily="2" charset="0"/>
            </a:endParaRPr>
          </a:p>
          <a:p>
            <a:r>
              <a:rPr lang="en-US" sz="2600" dirty="0">
                <a:latin typeface="Courier" pitchFamily="2" charset="0"/>
              </a:rPr>
              <a:t># key: a record number or hash of a record</a:t>
            </a:r>
          </a:p>
          <a:p>
            <a:r>
              <a:rPr lang="en-US" sz="2600" dirty="0">
                <a:latin typeface="Courier" pitchFamily="2" charset="0"/>
              </a:rPr>
              <a:t># value: a single record (actual data)</a:t>
            </a:r>
          </a:p>
          <a:p>
            <a:r>
              <a:rPr lang="en-US" sz="2600" dirty="0">
                <a:solidFill>
                  <a:schemeClr val="tx1"/>
                </a:solidFill>
                <a:highlight>
                  <a:srgbClr val="00FF00"/>
                </a:highlight>
                <a:latin typeface="Courier" pitchFamily="2" charset="0"/>
              </a:rPr>
              <a:t>map(key, value): </a:t>
            </a:r>
          </a:p>
          <a:p>
            <a:r>
              <a:rPr lang="en-US" sz="2600" dirty="0">
                <a:latin typeface="Courier" pitchFamily="2" charset="0"/>
              </a:rPr>
              <a:t>can emit any number  of (K, V) pairs:</a:t>
            </a:r>
          </a:p>
          <a:p>
            <a:r>
              <a:rPr lang="en-US" sz="2600" dirty="0">
                <a:latin typeface="Courier" pitchFamily="2" charset="0"/>
              </a:rPr>
              <a:t>  (K_1, V_1), (K_2, V_2), … (</a:t>
            </a:r>
            <a:r>
              <a:rPr lang="en-US" sz="2600" dirty="0" err="1">
                <a:latin typeface="Courier" pitchFamily="2" charset="0"/>
              </a:rPr>
              <a:t>K_n</a:t>
            </a:r>
            <a:r>
              <a:rPr lang="en-US" sz="2600" dirty="0">
                <a:latin typeface="Courier" pitchFamily="2" charset="0"/>
              </a:rPr>
              <a:t>, </a:t>
            </a:r>
            <a:r>
              <a:rPr lang="en-US" sz="2600" dirty="0" err="1">
                <a:latin typeface="Courier" pitchFamily="2" charset="0"/>
              </a:rPr>
              <a:t>V_n</a:t>
            </a:r>
            <a:r>
              <a:rPr lang="en-US" sz="2600" dirty="0">
                <a:latin typeface="Courier" pitchFamily="2" charset="0"/>
              </a:rPr>
              <a:t>)</a:t>
            </a:r>
          </a:p>
          <a:p>
            <a:r>
              <a:rPr lang="en-US" sz="2800" dirty="0">
                <a:latin typeface="Courier" pitchFamily="2" charset="0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40322921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3593"/>
          </a:xfrm>
        </p:spPr>
        <p:txBody>
          <a:bodyPr/>
          <a:lstStyle/>
          <a:p>
            <a:r>
              <a:rPr lang="en-US" dirty="0"/>
              <a:t>MapReduce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34</a:t>
            </a:fld>
            <a:endParaRPr lang="en-US"/>
          </a:p>
        </p:txBody>
      </p:sp>
      <p:pic>
        <p:nvPicPr>
          <p:cNvPr id="8" name="Content Placeholder 7" descr="Diagram&#10;&#10;Description automatically generated">
            <a:extLst>
              <a:ext uri="{FF2B5EF4-FFF2-40B4-BE49-F238E27FC236}">
                <a16:creationId xmlns:a16="http://schemas.microsoft.com/office/drawing/2014/main" id="{7C361DB1-FB5D-B03E-B6DD-DF0F14FD65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908720"/>
            <a:ext cx="7886700" cy="4608512"/>
          </a:xfrm>
        </p:spPr>
      </p:pic>
    </p:spTree>
    <p:extLst>
      <p:ext uri="{BB962C8B-B14F-4D97-AF65-F5344CB8AC3E}">
        <p14:creationId xmlns:p14="http://schemas.microsoft.com/office/powerpoint/2010/main" val="29481451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FA7CA-0879-B54B-A827-3A448012C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MapReduce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CD3C9C6-B2F5-A544-812B-56707A3EE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56792"/>
            <a:ext cx="7632848" cy="456867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9692F-DA78-CD4D-81FE-9C298CA4E5C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0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8680"/>
            <a:ext cx="7886700" cy="576064"/>
          </a:xfrm>
        </p:spPr>
        <p:txBody>
          <a:bodyPr>
            <a:normAutofit/>
          </a:bodyPr>
          <a:lstStyle/>
          <a:p>
            <a:r>
              <a:rPr lang="en-US" dirty="0"/>
              <a:t>Reducers in parallel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439248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70C0"/>
                </a:solidFill>
              </a:rPr>
              <a:t>reduce() function </a:t>
            </a:r>
            <a:r>
              <a:rPr lang="en-US" sz="2800" dirty="0"/>
              <a:t>run in parallel.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Each reducer() operates on </a:t>
            </a:r>
          </a:p>
          <a:p>
            <a:pPr lvl="1"/>
            <a:r>
              <a:rPr lang="en-US" sz="2400" dirty="0"/>
              <a:t>(key, [V_1, V_2, …, </a:t>
            </a:r>
            <a:r>
              <a:rPr lang="en-US" sz="2400" dirty="0" err="1"/>
              <a:t>V_n</a:t>
            </a:r>
            <a:r>
              <a:rPr lang="en-US" sz="2400" dirty="0"/>
              <a:t>])</a:t>
            </a:r>
          </a:p>
          <a:p>
            <a:pPr lvl="1"/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reduce((key, [V_1, V_2, …, </a:t>
            </a:r>
            <a:r>
              <a:rPr lang="en-US" sz="2800" dirty="0" err="1"/>
              <a:t>V_n</a:t>
            </a:r>
            <a:r>
              <a:rPr lang="en-US" sz="2800" dirty="0"/>
              <a:t>]):</a:t>
            </a:r>
          </a:p>
          <a:p>
            <a:r>
              <a:rPr lang="en-US" sz="2800" dirty="0"/>
              <a:t>     Reducers create final outputs as: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400" dirty="0"/>
              <a:t>(K1, T1)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400" dirty="0"/>
              <a:t>(K2, T2)</a:t>
            </a:r>
          </a:p>
          <a:p>
            <a:pPr marL="914400" lvl="1" indent="-457200">
              <a:buFont typeface="Wingdings" charset="2"/>
              <a:buChar char="§"/>
            </a:pPr>
            <a:r>
              <a:rPr lang="en-US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55243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37</a:t>
            </a:fld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5638800" y="2886348"/>
            <a:ext cx="990600" cy="1447800"/>
            <a:chOff x="5638800" y="2886348"/>
            <a:chExt cx="990600" cy="1447800"/>
          </a:xfrm>
        </p:grpSpPr>
        <p:sp>
          <p:nvSpPr>
            <p:cNvPr id="70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71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</p:grpSp>
      <p:grpSp>
        <p:nvGrpSpPr>
          <p:cNvPr id="75" name="Group 65"/>
          <p:cNvGrpSpPr>
            <a:grpSpLocks/>
          </p:cNvGrpSpPr>
          <p:nvPr/>
        </p:nvGrpSpPr>
        <p:grpSpPr bwMode="auto">
          <a:xfrm>
            <a:off x="1981200" y="2581548"/>
            <a:ext cx="990600" cy="2133600"/>
            <a:chOff x="1248" y="2352"/>
            <a:chExt cx="624" cy="1344"/>
          </a:xfrm>
        </p:grpSpPr>
        <p:sp>
          <p:nvSpPr>
            <p:cNvPr id="83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84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  <p:sp>
          <p:nvSpPr>
            <p:cNvPr id="85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</p:grpSp>
      <p:grpSp>
        <p:nvGrpSpPr>
          <p:cNvPr id="91" name="Group 46"/>
          <p:cNvGrpSpPr>
            <a:grpSpLocks/>
          </p:cNvGrpSpPr>
          <p:nvPr/>
        </p:nvGrpSpPr>
        <p:grpSpPr bwMode="auto">
          <a:xfrm>
            <a:off x="1066800" y="2810148"/>
            <a:ext cx="914400" cy="1676400"/>
            <a:chOff x="672" y="2496"/>
            <a:chExt cx="576" cy="1056"/>
          </a:xfrm>
        </p:grpSpPr>
        <p:sp>
          <p:nvSpPr>
            <p:cNvPr id="92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read</a:t>
              </a:r>
            </a:p>
          </p:txBody>
        </p:sp>
      </p:grpSp>
      <p:grpSp>
        <p:nvGrpSpPr>
          <p:cNvPr id="96" name="Group 51"/>
          <p:cNvGrpSpPr>
            <a:grpSpLocks/>
          </p:cNvGrpSpPr>
          <p:nvPr/>
        </p:nvGrpSpPr>
        <p:grpSpPr bwMode="auto">
          <a:xfrm>
            <a:off x="2971800" y="2581548"/>
            <a:ext cx="1600200" cy="2133600"/>
            <a:chOff x="1872" y="2352"/>
            <a:chExt cx="1008" cy="1344"/>
          </a:xfrm>
        </p:grpSpPr>
        <p:grpSp>
          <p:nvGrpSpPr>
            <p:cNvPr id="97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108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9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8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106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7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99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104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5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100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local</a:t>
              </a:r>
              <a:endParaRPr lang="en-US" altLang="en-US" dirty="0"/>
            </a:p>
            <a:p>
              <a:r>
                <a:rPr lang="en-US" altLang="en-US" dirty="0"/>
                <a:t>write</a:t>
              </a:r>
            </a:p>
          </p:txBody>
        </p:sp>
      </p:grpSp>
      <p:grpSp>
        <p:nvGrpSpPr>
          <p:cNvPr id="110" name="Group 59"/>
          <p:cNvGrpSpPr>
            <a:grpSpLocks/>
          </p:cNvGrpSpPr>
          <p:nvPr/>
        </p:nvGrpSpPr>
        <p:grpSpPr bwMode="auto">
          <a:xfrm>
            <a:off x="4572000" y="2810147"/>
            <a:ext cx="1074738" cy="2416175"/>
            <a:chOff x="2880" y="2496"/>
            <a:chExt cx="677" cy="1522"/>
          </a:xfrm>
        </p:grpSpPr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remote</a:t>
              </a:r>
            </a:p>
            <a:p>
              <a:r>
                <a:rPr lang="en-US" altLang="en-US" sz="1600" dirty="0"/>
                <a:t>read</a:t>
              </a:r>
              <a:r>
                <a:rPr lang="en-US" altLang="en-US" dirty="0"/>
                <a:t>,</a:t>
              </a:r>
            </a:p>
            <a:p>
              <a:r>
                <a:rPr lang="en-US" altLang="en-US" dirty="0"/>
                <a:t>sort</a:t>
              </a:r>
            </a:p>
          </p:txBody>
        </p:sp>
      </p:grpSp>
      <p:grpSp>
        <p:nvGrpSpPr>
          <p:cNvPr id="118" name="Group 63"/>
          <p:cNvGrpSpPr>
            <a:grpSpLocks/>
          </p:cNvGrpSpPr>
          <p:nvPr/>
        </p:nvGrpSpPr>
        <p:grpSpPr bwMode="auto">
          <a:xfrm>
            <a:off x="6629400" y="2733948"/>
            <a:ext cx="1981200" cy="1600200"/>
            <a:chOff x="4176" y="2448"/>
            <a:chExt cx="1248" cy="1008"/>
          </a:xfrm>
        </p:grpSpPr>
        <p:sp>
          <p:nvSpPr>
            <p:cNvPr id="119" name="Rectangle 27"/>
            <p:cNvSpPr>
              <a:spLocks noChangeArrowheads="1"/>
            </p:cNvSpPr>
            <p:nvPr/>
          </p:nvSpPr>
          <p:spPr bwMode="auto">
            <a:xfrm>
              <a:off x="4848" y="2448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Output</a:t>
              </a:r>
            </a:p>
            <a:p>
              <a:pPr algn="ctr"/>
              <a:r>
                <a:rPr lang="en-US" altLang="en-US" dirty="0"/>
                <a:t>File 0</a:t>
              </a:r>
            </a:p>
          </p:txBody>
        </p:sp>
        <p:sp>
          <p:nvSpPr>
            <p:cNvPr id="120" name="Rectangle 28"/>
            <p:cNvSpPr>
              <a:spLocks noChangeArrowheads="1"/>
            </p:cNvSpPr>
            <p:nvPr/>
          </p:nvSpPr>
          <p:spPr bwMode="auto">
            <a:xfrm>
              <a:off x="4848" y="3072"/>
              <a:ext cx="576" cy="384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Output</a:t>
              </a:r>
            </a:p>
            <a:p>
              <a:pPr algn="ctr"/>
              <a:r>
                <a:rPr lang="en-US" altLang="en-US"/>
                <a:t>File 1</a:t>
              </a:r>
            </a:p>
          </p:txBody>
        </p:sp>
        <p:sp>
          <p:nvSpPr>
            <p:cNvPr id="121" name="Line 60"/>
            <p:cNvSpPr>
              <a:spLocks noChangeShapeType="1"/>
            </p:cNvSpPr>
            <p:nvPr/>
          </p:nvSpPr>
          <p:spPr bwMode="auto">
            <a:xfrm>
              <a:off x="4176" y="2688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Line 61"/>
            <p:cNvSpPr>
              <a:spLocks noChangeShapeType="1"/>
            </p:cNvSpPr>
            <p:nvPr/>
          </p:nvSpPr>
          <p:spPr bwMode="auto">
            <a:xfrm>
              <a:off x="4176" y="331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Text Box 62"/>
            <p:cNvSpPr txBox="1">
              <a:spLocks noChangeArrowheads="1"/>
            </p:cNvSpPr>
            <p:nvPr/>
          </p:nvSpPr>
          <p:spPr bwMode="auto">
            <a:xfrm>
              <a:off x="4214" y="2468"/>
              <a:ext cx="47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write</a:t>
              </a:r>
            </a:p>
          </p:txBody>
        </p:sp>
      </p:grpSp>
      <p:grpSp>
        <p:nvGrpSpPr>
          <p:cNvPr id="125" name="Group 64"/>
          <p:cNvGrpSpPr>
            <a:grpSpLocks/>
          </p:cNvGrpSpPr>
          <p:nvPr/>
        </p:nvGrpSpPr>
        <p:grpSpPr bwMode="auto">
          <a:xfrm>
            <a:off x="228600" y="3178448"/>
            <a:ext cx="838200" cy="1066800"/>
            <a:chOff x="144" y="2736"/>
            <a:chExt cx="528" cy="576"/>
          </a:xfrm>
        </p:grpSpPr>
        <p:sp>
          <p:nvSpPr>
            <p:cNvPr id="127" name="Rectangle 9"/>
            <p:cNvSpPr>
              <a:spLocks noChangeArrowheads="1"/>
            </p:cNvSpPr>
            <p:nvPr/>
          </p:nvSpPr>
          <p:spPr bwMode="auto">
            <a:xfrm>
              <a:off x="144" y="2736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1</a:t>
              </a:r>
            </a:p>
          </p:txBody>
        </p:sp>
        <p:sp>
          <p:nvSpPr>
            <p:cNvPr id="128" name="Rectangle 10"/>
            <p:cNvSpPr>
              <a:spLocks noChangeArrowheads="1"/>
            </p:cNvSpPr>
            <p:nvPr/>
          </p:nvSpPr>
          <p:spPr bwMode="auto">
            <a:xfrm>
              <a:off x="144" y="2928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2</a:t>
              </a:r>
            </a:p>
          </p:txBody>
        </p:sp>
        <p:sp>
          <p:nvSpPr>
            <p:cNvPr id="129" name="Rectangle 11"/>
            <p:cNvSpPr>
              <a:spLocks noChangeArrowheads="1"/>
            </p:cNvSpPr>
            <p:nvPr/>
          </p:nvSpPr>
          <p:spPr bwMode="auto">
            <a:xfrm>
              <a:off x="144" y="3120"/>
              <a:ext cx="528" cy="192"/>
            </a:xfrm>
            <a:prstGeom prst="rect">
              <a:avLst/>
            </a:prstGeom>
            <a:solidFill>
              <a:srgbClr val="FF505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Split 3</a:t>
              </a:r>
            </a:p>
          </p:txBody>
        </p:sp>
      </p:grpSp>
      <p:sp>
        <p:nvSpPr>
          <p:cNvPr id="126" name="Text Box 69"/>
          <p:cNvSpPr txBox="1">
            <a:spLocks noChangeArrowheads="1"/>
          </p:cNvSpPr>
          <p:nvPr/>
        </p:nvSpPr>
        <p:spPr bwMode="auto">
          <a:xfrm>
            <a:off x="-65088" y="2060848"/>
            <a:ext cx="1423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Input Data</a:t>
            </a:r>
          </a:p>
        </p:txBody>
      </p:sp>
      <p:sp>
        <p:nvSpPr>
          <p:cNvPr id="131" name="Text Box 69"/>
          <p:cNvSpPr txBox="1">
            <a:spLocks noChangeArrowheads="1"/>
          </p:cNvSpPr>
          <p:nvPr/>
        </p:nvSpPr>
        <p:spPr bwMode="auto">
          <a:xfrm>
            <a:off x="7346953" y="2060848"/>
            <a:ext cx="1611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r>
              <a:rPr lang="en-US" altLang="en-US" dirty="0"/>
              <a:t>Output Data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1254919" y="5226322"/>
            <a:ext cx="244316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Map</a:t>
            </a:r>
            <a:endParaRPr lang="en-US" b="1" dirty="0">
              <a:solidFill>
                <a:srgbClr val="0000FF"/>
              </a:solidFill>
            </a:endParaRPr>
          </a:p>
          <a:p>
            <a:pPr algn="ctr"/>
            <a:r>
              <a:rPr lang="en-US" dirty="0"/>
              <a:t>extract something you care about from each record</a:t>
            </a:r>
          </a:p>
        </p:txBody>
      </p:sp>
      <p:sp>
        <p:nvSpPr>
          <p:cNvPr id="134" name="Rectangle 133"/>
          <p:cNvSpPr/>
          <p:nvPr/>
        </p:nvSpPr>
        <p:spPr>
          <a:xfrm>
            <a:off x="5229852" y="5226322"/>
            <a:ext cx="21694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00FF"/>
                </a:solidFill>
              </a:rPr>
              <a:t>Reduce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dirty="0"/>
              <a:t>aggregate, summarize, filter, or transform</a:t>
            </a:r>
          </a:p>
        </p:txBody>
      </p:sp>
      <p:sp>
        <p:nvSpPr>
          <p:cNvPr id="52" name="Rectangle 11">
            <a:extLst>
              <a:ext uri="{FF2B5EF4-FFF2-40B4-BE49-F238E27FC236}">
                <a16:creationId xmlns:a16="http://schemas.microsoft.com/office/drawing/2014/main" id="{D8D5ED5A-6EF0-DB40-8196-91618C36D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43" y="4245248"/>
            <a:ext cx="838200" cy="368300"/>
          </a:xfrm>
          <a:prstGeom prst="rect">
            <a:avLst/>
          </a:prstGeom>
          <a:solidFill>
            <a:srgbClr val="FF5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Split 4</a:t>
            </a:r>
          </a:p>
        </p:txBody>
      </p:sp>
    </p:spTree>
    <p:extLst>
      <p:ext uri="{BB962C8B-B14F-4D97-AF65-F5344CB8AC3E}">
        <p14:creationId xmlns:p14="http://schemas.microsoft.com/office/powerpoint/2010/main" val="363760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132" grpId="0"/>
      <p:bldP spid="13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Mappers and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Need to handle</a:t>
            </a:r>
            <a:r>
              <a:rPr lang="en-US" sz="2800" dirty="0">
                <a:solidFill>
                  <a:srgbClr val="00B050"/>
                </a:solidFill>
              </a:rPr>
              <a:t> more data</a:t>
            </a:r>
            <a:r>
              <a:rPr lang="en-US" sz="2800" dirty="0"/>
              <a:t>? </a:t>
            </a:r>
          </a:p>
          <a:p>
            <a:pPr lvl="1"/>
            <a:r>
              <a:rPr lang="en-US" sz="2600" dirty="0"/>
              <a:t> Just add </a:t>
            </a:r>
            <a:r>
              <a:rPr lang="en-US" sz="2600" dirty="0">
                <a:solidFill>
                  <a:srgbClr val="0000FF"/>
                </a:solidFill>
              </a:rPr>
              <a:t>more Mappers/Reducers</a:t>
            </a:r>
            <a:r>
              <a:rPr lang="en-US" sz="2600" dirty="0"/>
              <a:t>!</a:t>
            </a:r>
          </a:p>
          <a:p>
            <a:r>
              <a:rPr lang="en-US" sz="2800" dirty="0"/>
              <a:t>No need to handle </a:t>
            </a:r>
            <a:r>
              <a:rPr lang="en-US" sz="2800" dirty="0">
                <a:solidFill>
                  <a:srgbClr val="CC3300"/>
                </a:solidFill>
              </a:rPr>
              <a:t>multithreaded code </a:t>
            </a:r>
            <a:r>
              <a:rPr lang="en-US" sz="2800" dirty="0">
                <a:sym typeface="Wingdings" pitchFamily="2" charset="2"/>
              </a:rPr>
              <a:t></a:t>
            </a:r>
            <a:endParaRPr lang="en-US" sz="2800" dirty="0"/>
          </a:p>
          <a:p>
            <a:pPr lvl="1"/>
            <a:r>
              <a:rPr lang="en-US" sz="2800" dirty="0"/>
              <a:t> Mappers and Reducers are typically single threaded and </a:t>
            </a:r>
            <a:r>
              <a:rPr lang="en-US" sz="2800" dirty="0">
                <a:solidFill>
                  <a:srgbClr val="006600"/>
                </a:solidFill>
              </a:rPr>
              <a:t>deterministic</a:t>
            </a:r>
          </a:p>
          <a:p>
            <a:pPr lvl="2"/>
            <a:r>
              <a:rPr lang="en-US" sz="2800" dirty="0">
                <a:solidFill>
                  <a:srgbClr val="006600"/>
                </a:solidFill>
              </a:rPr>
              <a:t>Determinism</a:t>
            </a:r>
            <a:r>
              <a:rPr lang="en-US" sz="2800" dirty="0"/>
              <a:t> allows for </a:t>
            </a:r>
            <a:r>
              <a:rPr lang="en-US" sz="2800" dirty="0">
                <a:solidFill>
                  <a:srgbClr val="7030A0"/>
                </a:solidFill>
              </a:rPr>
              <a:t>restarting of failed jobs</a:t>
            </a:r>
          </a:p>
          <a:p>
            <a:pPr lvl="1"/>
            <a:r>
              <a:rPr lang="en-US" sz="2800" dirty="0"/>
              <a:t> Mappers/Reducers run </a:t>
            </a:r>
            <a:r>
              <a:rPr lang="en-US" sz="2800" dirty="0">
                <a:solidFill>
                  <a:srgbClr val="FF0000"/>
                </a:solidFill>
              </a:rPr>
              <a:t>entirely independent </a:t>
            </a:r>
            <a:r>
              <a:rPr lang="en-US" sz="2800" dirty="0"/>
              <a:t>of each other</a:t>
            </a:r>
          </a:p>
          <a:p>
            <a:pPr lvl="1"/>
            <a:r>
              <a:rPr lang="en-US" sz="2800" dirty="0"/>
              <a:t> Mappers/Reducers run in </a:t>
            </a:r>
            <a:r>
              <a:rPr lang="en-US" sz="2800" dirty="0">
                <a:solidFill>
                  <a:srgbClr val="000066"/>
                </a:solidFill>
              </a:rPr>
              <a:t>separate JVM processes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528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6672"/>
            <a:ext cx="7886700" cy="720081"/>
          </a:xfrm>
        </p:spPr>
        <p:txBody>
          <a:bodyPr/>
          <a:lstStyle/>
          <a:p>
            <a:r>
              <a:rPr lang="en-US" dirty="0"/>
              <a:t>Word Count Problem: solve it by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3"/>
            <a:ext cx="8229600" cy="5386609"/>
          </a:xfrm>
        </p:spPr>
        <p:txBody>
          <a:bodyPr>
            <a:normAutofit/>
          </a:bodyPr>
          <a:lstStyle/>
          <a:p>
            <a:r>
              <a:rPr lang="en-US" sz="2800" dirty="0"/>
              <a:t>INPUT: Given a set of text documents/files</a:t>
            </a:r>
          </a:p>
          <a:p>
            <a:r>
              <a:rPr lang="en-US" sz="2800" dirty="0">
                <a:solidFill>
                  <a:srgbClr val="000066"/>
                </a:solidFill>
              </a:rPr>
              <a:t>OUTPUT: Find frequencies of each unique word</a:t>
            </a:r>
          </a:p>
          <a:p>
            <a:endParaRPr lang="en-US" sz="2800" dirty="0">
              <a:solidFill>
                <a:srgbClr val="000066"/>
              </a:solidFill>
            </a:endParaRPr>
          </a:p>
          <a:p>
            <a:r>
              <a:rPr lang="en-US" sz="2800" dirty="0">
                <a:solidFill>
                  <a:srgbClr val="000066"/>
                </a:solidFill>
              </a:rPr>
              <a:t>Input: “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gray</a:t>
            </a:r>
            <a:r>
              <a:rPr lang="en-US" sz="2800" dirty="0">
                <a:solidFill>
                  <a:srgbClr val="0000FF"/>
                </a:solidFill>
              </a:rPr>
              <a:t> fox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en-US" sz="2800" dirty="0">
                <a:solidFill>
                  <a:srgbClr val="0000FF"/>
                </a:solidFill>
              </a:rPr>
              <a:t> fox </a:t>
            </a:r>
            <a:r>
              <a:rPr lang="en-US" sz="2800" dirty="0">
                <a:solidFill>
                  <a:srgbClr val="0070C0"/>
                </a:solidFill>
              </a:rPr>
              <a:t>jumped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over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gray</a:t>
            </a:r>
            <a:r>
              <a:rPr lang="en-US" sz="2800" dirty="0">
                <a:solidFill>
                  <a:srgbClr val="0000FF"/>
                </a:solidFill>
              </a:rPr>
              <a:t> fox</a:t>
            </a:r>
            <a:r>
              <a:rPr lang="en-US" sz="2800" dirty="0">
                <a:solidFill>
                  <a:srgbClr val="000066"/>
                </a:solidFill>
              </a:rPr>
              <a:t>”</a:t>
            </a:r>
          </a:p>
          <a:p>
            <a:r>
              <a:rPr lang="en-US" sz="2800" dirty="0"/>
              <a:t>Output: </a:t>
            </a:r>
            <a:r>
              <a:rPr lang="en-US" sz="2800" dirty="0">
                <a:solidFill>
                  <a:srgbClr val="0000FF"/>
                </a:solidFill>
              </a:rPr>
              <a:t>dictionary[(word, frequency)]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(gray, 2)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2)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FF"/>
                </a:solidFill>
              </a:rPr>
              <a:t>fox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3)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70C0"/>
                </a:solidFill>
              </a:rPr>
              <a:t>jumped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, 1)</a:t>
            </a:r>
          </a:p>
          <a:p>
            <a:pPr marL="1314450" lvl="3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(over, 1)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72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08720"/>
            <a:ext cx="7886700" cy="750623"/>
          </a:xfrm>
        </p:spPr>
        <p:txBody>
          <a:bodyPr/>
          <a:lstStyle/>
          <a:p>
            <a:r>
              <a:rPr lang="en-US" dirty="0"/>
              <a:t>MapReduce:  as a Model/Architecture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E1EED81-186D-24A7-0B72-A1A7A38D19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844825"/>
            <a:ext cx="6048672" cy="3672408"/>
          </a:xfrm>
        </p:spPr>
      </p:pic>
    </p:spTree>
    <p:extLst>
      <p:ext uri="{BB962C8B-B14F-4D97-AF65-F5344CB8AC3E}">
        <p14:creationId xmlns:p14="http://schemas.microsoft.com/office/powerpoint/2010/main" val="352087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5602"/>
          </a:xfrm>
        </p:spPr>
        <p:txBody>
          <a:bodyPr/>
          <a:lstStyle/>
          <a:p>
            <a:r>
              <a:rPr lang="en-US" dirty="0"/>
              <a:t>Mapper:  </a:t>
            </a:r>
            <a:r>
              <a:rPr lang="en-US" dirty="0">
                <a:latin typeface="Courier" pitchFamily="2" charset="0"/>
              </a:rPr>
              <a:t>map(key, value)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7886700" cy="5256583"/>
          </a:xfrm>
        </p:spPr>
        <p:txBody>
          <a:bodyPr>
            <a:normAutofit/>
          </a:bodyPr>
          <a:lstStyle/>
          <a:p>
            <a:r>
              <a:rPr lang="en-US" dirty="0"/>
              <a:t>Reads in </a:t>
            </a:r>
            <a:r>
              <a:rPr lang="en-US" dirty="0">
                <a:solidFill>
                  <a:srgbClr val="006600"/>
                </a:solidFill>
              </a:rPr>
              <a:t>input pair as</a:t>
            </a:r>
            <a:r>
              <a:rPr lang="en-US" dirty="0"/>
              <a:t> </a:t>
            </a:r>
            <a:r>
              <a:rPr lang="en-US" dirty="0">
                <a:solidFill>
                  <a:srgbClr val="0000FF"/>
                </a:solidFill>
              </a:rPr>
              <a:t>(Key, Value)</a:t>
            </a:r>
            <a:endParaRPr lang="en-US" dirty="0"/>
          </a:p>
          <a:p>
            <a:r>
              <a:rPr lang="en-US" dirty="0"/>
              <a:t>Outputs a set of pairs </a:t>
            </a:r>
            <a:r>
              <a:rPr lang="en-US" dirty="0">
                <a:solidFill>
                  <a:srgbClr val="0000FF"/>
                </a:solidFill>
              </a:rPr>
              <a:t>(K’, V’)</a:t>
            </a:r>
          </a:p>
          <a:p>
            <a:pPr lvl="1"/>
            <a:r>
              <a:rPr lang="en-US" dirty="0"/>
              <a:t>Let’s count number of each word in user queries (or Tweets/Blogs)</a:t>
            </a:r>
          </a:p>
          <a:p>
            <a:pPr lvl="1"/>
            <a:r>
              <a:rPr lang="en-US" dirty="0"/>
              <a:t>The input to the mapper will be (</a:t>
            </a:r>
            <a:r>
              <a:rPr lang="en-US" dirty="0" err="1"/>
              <a:t>Query_ID</a:t>
            </a:r>
            <a:r>
              <a:rPr lang="en-US" dirty="0"/>
              <a:t>, </a:t>
            </a:r>
            <a:r>
              <a:rPr lang="en-US" dirty="0" err="1"/>
              <a:t>Query_Text</a:t>
            </a:r>
            <a:r>
              <a:rPr lang="en-US" dirty="0"/>
              <a:t>): 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&lt;Q1,“the teacher went to the store. the store was closed; the store opens in the morning. the store opens at 9am.” &gt;</a:t>
            </a:r>
          </a:p>
          <a:p>
            <a:pPr marL="45720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The mappers output would be:</a:t>
            </a:r>
          </a:p>
          <a:p>
            <a:pPr marL="5715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(the, 1) (teacher, 1) (went, 1) (to, 1) (the, 1) (store, 1) (the, 1) (store, 1) (was, 1) (closed, 1) (the, 1) (store,1) (opens, 1) (in, 1) (the, 1) (morning, 1) (the 1) (store, 1) (opens, 1) (at, 1) (9am, 1)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535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Shuffle: SQL’s </a:t>
            </a:r>
            <a:r>
              <a:rPr lang="en-US" dirty="0">
                <a:solidFill>
                  <a:srgbClr val="0000FF"/>
                </a:solidFill>
              </a:rPr>
              <a:t>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2127"/>
            <a:ext cx="7886700" cy="466518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Accepts the </a:t>
            </a:r>
            <a:r>
              <a:rPr lang="en-US" sz="2800" dirty="0">
                <a:solidFill>
                  <a:srgbClr val="006600"/>
                </a:solidFill>
              </a:rPr>
              <a:t>Mapper output</a:t>
            </a:r>
            <a:r>
              <a:rPr lang="en-US" sz="2800" dirty="0">
                <a:solidFill>
                  <a:srgbClr val="000066"/>
                </a:solidFill>
              </a:rPr>
              <a:t>, and aggregates values on the key</a:t>
            </a:r>
          </a:p>
          <a:p>
            <a:pPr lvl="1"/>
            <a:r>
              <a:rPr lang="en-US" sz="2400" dirty="0"/>
              <a:t>For our example, the mappers output would be:</a:t>
            </a:r>
          </a:p>
          <a:p>
            <a:pPr marL="914400" lvl="2" indent="0">
              <a:buNone/>
            </a:pPr>
            <a:r>
              <a:rPr lang="en-US" sz="2000" dirty="0">
                <a:solidFill>
                  <a:srgbClr val="663300"/>
                </a:solidFill>
              </a:rPr>
              <a:t>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(teacher, 1) (went, 1) (to,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</a:t>
            </a:r>
            <a:r>
              <a:rPr lang="en-US" sz="2000" b="1" dirty="0">
                <a:solidFill>
                  <a:srgbClr val="0000FF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(store, 1) (was, 1) (closed,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</a:t>
            </a:r>
            <a:r>
              <a:rPr lang="en-US" sz="2000" b="1" dirty="0">
                <a:solidFill>
                  <a:srgbClr val="0000FF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1) (opens,1) (in,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(morning, 1) (</a:t>
            </a:r>
            <a:r>
              <a:rPr lang="en-US" sz="2000" dirty="0">
                <a:solidFill>
                  <a:srgbClr val="FF0000"/>
                </a:solidFill>
              </a:rPr>
              <a:t>the</a:t>
            </a:r>
            <a:r>
              <a:rPr lang="en-US" sz="2000" dirty="0">
                <a:solidFill>
                  <a:srgbClr val="663300"/>
                </a:solidFill>
              </a:rPr>
              <a:t>, 1) (</a:t>
            </a:r>
            <a:r>
              <a:rPr lang="en-US" sz="2000" b="1" dirty="0">
                <a:solidFill>
                  <a:srgbClr val="0000FF"/>
                </a:solidFill>
              </a:rPr>
              <a:t>store</a:t>
            </a:r>
            <a:r>
              <a:rPr lang="en-US" sz="2000" dirty="0">
                <a:solidFill>
                  <a:srgbClr val="663300"/>
                </a:solidFill>
              </a:rPr>
              <a:t>, 1) (opens, 1) (at, 1) (9am, 1)</a:t>
            </a:r>
          </a:p>
          <a:p>
            <a:pPr lvl="1"/>
            <a:endParaRPr lang="en-US" sz="2400" dirty="0"/>
          </a:p>
          <a:p>
            <a:pPr lvl="1"/>
            <a:r>
              <a:rPr lang="en-US" sz="2800" dirty="0"/>
              <a:t>The output of Sort &amp; Shuffle would be:	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(</a:t>
            </a:r>
            <a:r>
              <a:rPr lang="en-US" sz="2400" dirty="0">
                <a:solidFill>
                  <a:srgbClr val="FF0000"/>
                </a:solidFill>
              </a:rPr>
              <a:t>the</a:t>
            </a:r>
            <a:r>
              <a:rPr lang="en-US" sz="2400" dirty="0">
                <a:solidFill>
                  <a:srgbClr val="0000FF"/>
                </a:solidFill>
              </a:rPr>
              <a:t>, [</a:t>
            </a:r>
            <a:r>
              <a:rPr lang="en-US" sz="2400" dirty="0">
                <a:solidFill>
                  <a:schemeClr val="tx1"/>
                </a:solidFill>
              </a:rPr>
              <a:t>1, 1, 1, 1, 1, 1</a:t>
            </a:r>
            <a:r>
              <a:rPr lang="en-US" sz="2400" dirty="0">
                <a:solidFill>
                  <a:srgbClr val="0000FF"/>
                </a:solidFill>
              </a:rPr>
              <a:t>])</a:t>
            </a:r>
          </a:p>
          <a:p>
            <a:pPr marL="914400" lvl="2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(store, [</a:t>
            </a:r>
            <a:r>
              <a:rPr lang="en-US" sz="2400" dirty="0">
                <a:solidFill>
                  <a:schemeClr val="tx1"/>
                </a:solidFill>
              </a:rPr>
              <a:t>1, 1, 1</a:t>
            </a:r>
            <a:r>
              <a:rPr lang="en-US" sz="2400" dirty="0">
                <a:solidFill>
                  <a:srgbClr val="0000FF"/>
                </a:solidFill>
              </a:rPr>
              <a:t>])</a:t>
            </a:r>
          </a:p>
          <a:p>
            <a:pPr marL="914400" lvl="2" indent="0">
              <a:buNone/>
            </a:pPr>
            <a:r>
              <a:rPr lang="en-US" sz="2400" b="1" dirty="0">
                <a:solidFill>
                  <a:srgbClr val="0000FF"/>
                </a:solidFill>
              </a:rPr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237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24120"/>
            <a:ext cx="7886700" cy="668622"/>
          </a:xfrm>
        </p:spPr>
        <p:txBody>
          <a:bodyPr/>
          <a:lstStyle/>
          <a:p>
            <a:r>
              <a:rPr lang="en-US" dirty="0"/>
              <a:t>Reducer:   </a:t>
            </a:r>
            <a:r>
              <a:rPr lang="en-US" dirty="0">
                <a:latin typeface="Courier" pitchFamily="2" charset="0"/>
              </a:rPr>
              <a:t>reduce(key, values)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2127"/>
            <a:ext cx="7886700" cy="437715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0066"/>
                </a:solidFill>
              </a:rPr>
              <a:t>Accepts the </a:t>
            </a:r>
            <a:r>
              <a:rPr lang="en-US" sz="2800" dirty="0">
                <a:solidFill>
                  <a:srgbClr val="006600"/>
                </a:solidFill>
              </a:rPr>
              <a:t>Sort &amp; Shuffle output</a:t>
            </a:r>
            <a:r>
              <a:rPr lang="en-US" sz="2800" dirty="0">
                <a:solidFill>
                  <a:srgbClr val="000066"/>
                </a:solidFill>
              </a:rPr>
              <a:t>, </a:t>
            </a:r>
          </a:p>
          <a:p>
            <a:r>
              <a:rPr lang="en-US" sz="2800" dirty="0">
                <a:solidFill>
                  <a:srgbClr val="000066"/>
                </a:solidFill>
              </a:rPr>
              <a:t>and aggregates values on the key</a:t>
            </a:r>
          </a:p>
          <a:p>
            <a:pPr marL="0" indent="0">
              <a:buNone/>
            </a:pPr>
            <a:endParaRPr lang="en-US" sz="2800" dirty="0">
              <a:solidFill>
                <a:srgbClr val="000066"/>
              </a:solidFill>
            </a:endParaRP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 Input to reducer: (</a:t>
            </a:r>
            <a:r>
              <a:rPr lang="en-US" sz="2800" dirty="0">
                <a:solidFill>
                  <a:srgbClr val="0000FF"/>
                </a:solidFill>
              </a:rPr>
              <a:t>store</a:t>
            </a:r>
            <a:r>
              <a:rPr lang="en-US" sz="2800" dirty="0">
                <a:solidFill>
                  <a:srgbClr val="663300"/>
                </a:solidFill>
              </a:rPr>
              <a:t>, [</a:t>
            </a:r>
            <a:r>
              <a:rPr lang="en-US" sz="2800" dirty="0">
                <a:solidFill>
                  <a:schemeClr val="tx1"/>
                </a:solidFill>
              </a:rPr>
              <a:t>1, 1, 1</a:t>
            </a:r>
            <a:r>
              <a:rPr lang="en-US" sz="2800" dirty="0">
                <a:solidFill>
                  <a:srgbClr val="663300"/>
                </a:solidFill>
              </a:rPr>
              <a:t>])</a:t>
            </a:r>
          </a:p>
          <a:p>
            <a:pPr lvl="2"/>
            <a:r>
              <a:rPr lang="en-US" sz="2800" dirty="0">
                <a:solidFill>
                  <a:srgbClr val="663300"/>
                </a:solidFill>
              </a:rPr>
              <a:t>Output: (</a:t>
            </a:r>
            <a:r>
              <a:rPr lang="en-US" sz="2800" dirty="0">
                <a:solidFill>
                  <a:srgbClr val="0000FF"/>
                </a:solidFill>
              </a:rPr>
              <a:t>store</a:t>
            </a:r>
            <a:r>
              <a:rPr lang="en-US" sz="2800" dirty="0">
                <a:solidFill>
                  <a:srgbClr val="663300"/>
                </a:solidFill>
              </a:rPr>
              <a:t>, 3)</a:t>
            </a:r>
          </a:p>
          <a:p>
            <a:pPr marL="685800" lvl="2" indent="0">
              <a:buNone/>
            </a:pPr>
            <a:endParaRPr lang="en-US" sz="2800" dirty="0">
              <a:solidFill>
                <a:srgbClr val="663300"/>
              </a:solidFill>
            </a:endParaRPr>
          </a:p>
          <a:p>
            <a:pPr lvl="1"/>
            <a:r>
              <a:rPr lang="en-US" sz="2800" dirty="0">
                <a:solidFill>
                  <a:srgbClr val="663300"/>
                </a:solidFill>
              </a:rPr>
              <a:t> Input to reducer </a:t>
            </a:r>
            <a:r>
              <a:rPr lang="en-US" sz="2800" dirty="0">
                <a:solidFill>
                  <a:srgbClr val="0000FF"/>
                </a:solidFill>
              </a:rPr>
              <a:t>: (</a:t>
            </a:r>
            <a:r>
              <a:rPr lang="en-US" sz="2800" b="1" dirty="0">
                <a:solidFill>
                  <a:srgbClr val="FF0000"/>
                </a:solidFill>
              </a:rPr>
              <a:t>the</a:t>
            </a:r>
            <a:r>
              <a:rPr lang="en-US" sz="2800" dirty="0">
                <a:solidFill>
                  <a:srgbClr val="0000FF"/>
                </a:solidFill>
              </a:rPr>
              <a:t>, [</a:t>
            </a:r>
            <a:r>
              <a:rPr lang="en-US" sz="2800" dirty="0">
                <a:solidFill>
                  <a:schemeClr val="tx1"/>
                </a:solidFill>
              </a:rPr>
              <a:t>1, 1, 1, 1, 1, 1</a:t>
            </a:r>
            <a:r>
              <a:rPr lang="en-US" sz="2800" dirty="0">
                <a:solidFill>
                  <a:srgbClr val="0000FF"/>
                </a:solidFill>
              </a:rPr>
              <a:t>])</a:t>
            </a:r>
          </a:p>
          <a:p>
            <a:pPr lvl="2"/>
            <a:r>
              <a:rPr lang="en-US" sz="2800" dirty="0">
                <a:solidFill>
                  <a:srgbClr val="0000FF"/>
                </a:solidFill>
              </a:rPr>
              <a:t>Output: (</a:t>
            </a:r>
            <a:r>
              <a:rPr lang="en-US" sz="2800" b="1" dirty="0">
                <a:solidFill>
                  <a:srgbClr val="FF0000"/>
                </a:solidFill>
              </a:rPr>
              <a:t>the</a:t>
            </a:r>
            <a:r>
              <a:rPr lang="en-US" sz="2800" dirty="0">
                <a:solidFill>
                  <a:srgbClr val="0000FF"/>
                </a:solidFill>
              </a:rPr>
              <a:t>, 6)</a:t>
            </a:r>
          </a:p>
          <a:p>
            <a:pPr lvl="1"/>
            <a:r>
              <a:rPr lang="en-US" sz="2800" dirty="0">
                <a:solidFill>
                  <a:srgbClr val="0000FF"/>
                </a:solidFill>
              </a:rPr>
              <a:t>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172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5602"/>
          </a:xfrm>
        </p:spPr>
        <p:txBody>
          <a:bodyPr/>
          <a:lstStyle/>
          <a:p>
            <a:r>
              <a:rPr lang="en-US" dirty="0"/>
              <a:t>MapReduce Job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80729"/>
            <a:ext cx="7886700" cy="51962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66"/>
                </a:solidFill>
              </a:rPr>
              <a:t>1. Input path </a:t>
            </a:r>
            <a:r>
              <a:rPr lang="en-US" sz="2800" dirty="0">
                <a:solidFill>
                  <a:srgbClr val="000066"/>
                </a:solidFill>
              </a:rPr>
              <a:t>(identify your input files)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66"/>
                </a:solidFill>
              </a:rPr>
              <a:t>2. Output path </a:t>
            </a:r>
            <a:r>
              <a:rPr lang="en-US" sz="2800" dirty="0">
                <a:solidFill>
                  <a:srgbClr val="000066"/>
                </a:solidFill>
              </a:rPr>
              <a:t>(where to write output)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66"/>
                </a:solidFill>
              </a:rPr>
              <a:t>3. map() </a:t>
            </a:r>
            <a:r>
              <a:rPr lang="en-US" sz="2800" dirty="0">
                <a:solidFill>
                  <a:srgbClr val="000066"/>
                </a:solidFill>
              </a:rPr>
              <a:t>function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map(key, value)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emits {(K2, V2), …}</a:t>
            </a:r>
          </a:p>
          <a:p>
            <a:r>
              <a:rPr lang="en-US" sz="2800" dirty="0">
                <a:solidFill>
                  <a:srgbClr val="FF0000"/>
                </a:solidFill>
              </a:rPr>
              <a:t>3.5 [Sort &amp; Shuffle is done by MapReduce]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0066"/>
                </a:solidFill>
              </a:rPr>
              <a:t>4. reduce() </a:t>
            </a:r>
            <a:r>
              <a:rPr lang="en-US" sz="2800" dirty="0">
                <a:solidFill>
                  <a:srgbClr val="000066"/>
                </a:solidFill>
              </a:rPr>
              <a:t>function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</a:rPr>
              <a:t>     </a:t>
            </a:r>
            <a:r>
              <a:rPr lang="en-US" sz="2800" b="1" dirty="0">
                <a:solidFill>
                  <a:schemeClr val="tx1"/>
                </a:solidFill>
                <a:latin typeface="Courier" pitchFamily="2" charset="0"/>
              </a:rPr>
              <a:t>reduce</a:t>
            </a:r>
            <a:r>
              <a:rPr lang="en-US" sz="2800" b="1" dirty="0">
                <a:solidFill>
                  <a:schemeClr val="tx1"/>
                </a:solidFill>
                <a:latin typeface="Courier" pitchFamily="2" charset="0"/>
                <a:cs typeface="Courier New" panose="02070309020205020404" pitchFamily="49" charset="0"/>
              </a:rPr>
              <a:t>(K2, [value_1, value_2, …])</a:t>
            </a:r>
          </a:p>
          <a:p>
            <a:pPr marL="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ourier" pitchFamily="2" charset="0"/>
              </a:rPr>
              <a:t>	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  <a:cs typeface="Courier New" panose="02070309020205020404" pitchFamily="49" charset="0"/>
              </a:rPr>
              <a:t>emits {(K3, V3), …}</a:t>
            </a:r>
            <a:endParaRPr lang="en-US" sz="2800" dirty="0">
              <a:solidFill>
                <a:schemeClr val="tx1"/>
              </a:solidFill>
              <a:highlight>
                <a:srgbClr val="FFFF00"/>
              </a:highlight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</a:rPr>
              <a:t>5. OPTIONAL </a:t>
            </a:r>
            <a:r>
              <a:rPr lang="en-US" sz="2800" b="1" dirty="0">
                <a:solidFill>
                  <a:srgbClr val="000066"/>
                </a:solidFill>
              </a:rPr>
              <a:t>combine() </a:t>
            </a:r>
            <a:r>
              <a:rPr lang="en-US" sz="2800" dirty="0">
                <a:solidFill>
                  <a:srgbClr val="000066"/>
                </a:solidFill>
              </a:rPr>
              <a:t>function</a:t>
            </a:r>
            <a:endParaRPr lang="en-US" sz="2800" dirty="0">
              <a:solidFill>
                <a:srgbClr val="0000FF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01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36712"/>
            <a:ext cx="7886700" cy="735415"/>
          </a:xfrm>
        </p:spPr>
        <p:txBody>
          <a:bodyPr/>
          <a:lstStyle/>
          <a:p>
            <a:r>
              <a:rPr lang="en-US" dirty="0"/>
              <a:t>MapReduce Job:  </a:t>
            </a:r>
            <a:r>
              <a:rPr lang="en-US" dirty="0">
                <a:solidFill>
                  <a:srgbClr val="0000FF"/>
                </a:solidFill>
              </a:rPr>
              <a:t>Input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FF"/>
                </a:solidFill>
              </a:rPr>
              <a:t>Input path</a:t>
            </a:r>
            <a:r>
              <a:rPr lang="en-US" sz="2800" b="1" dirty="0">
                <a:solidFill>
                  <a:srgbClr val="000066"/>
                </a:solidFill>
              </a:rPr>
              <a:t>: 3 files will be read</a:t>
            </a:r>
          </a:p>
          <a:p>
            <a:r>
              <a:rPr lang="en-US" sz="2800" b="1" dirty="0">
                <a:solidFill>
                  <a:srgbClr val="000066"/>
                </a:solidFill>
              </a:rPr>
              <a:t>Example: </a:t>
            </a: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28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/project7/</a:t>
            </a:r>
          </a:p>
          <a:p>
            <a:pPr marL="0" indent="0">
              <a:buNone/>
            </a:pPr>
            <a:endParaRPr lang="en-US" sz="2800" b="1" dirty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28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/project7/file1.txt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28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/project7/file2.txt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28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/project7/file3.txt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502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789218"/>
            <a:ext cx="7886700" cy="1020236"/>
          </a:xfrm>
        </p:spPr>
        <p:txBody>
          <a:bodyPr/>
          <a:lstStyle/>
          <a:p>
            <a:r>
              <a:rPr lang="en-US" dirty="0"/>
              <a:t>MapReduce Job:  </a:t>
            </a:r>
            <a:r>
              <a:rPr lang="en-US" dirty="0">
                <a:solidFill>
                  <a:srgbClr val="0000FF"/>
                </a:solidFill>
              </a:rPr>
              <a:t>Output Path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>Reducers output  will be written to output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88840"/>
            <a:ext cx="7886700" cy="4188124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Output path</a:t>
            </a:r>
            <a:r>
              <a:rPr lang="en-US" sz="2400" b="1" dirty="0">
                <a:solidFill>
                  <a:srgbClr val="000066"/>
                </a:solidFill>
              </a:rPr>
              <a:t>:</a:t>
            </a:r>
          </a:p>
          <a:p>
            <a:r>
              <a:rPr lang="en-US" sz="2400" b="1" dirty="0">
                <a:solidFill>
                  <a:srgbClr val="000066"/>
                </a:solidFill>
              </a:rPr>
              <a:t>Example: </a:t>
            </a: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24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/output7/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28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/output7/_SUCCESS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28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/output7/part1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28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/output7/part2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28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/output7/part3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s3://</a:t>
            </a:r>
            <a:r>
              <a:rPr lang="en-US" sz="28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my_bucket</a:t>
            </a: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/output7/part4</a:t>
            </a:r>
            <a:endParaRPr lang="en-US" sz="2400" dirty="0">
              <a:solidFill>
                <a:srgbClr val="0000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10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US" dirty="0"/>
              <a:t>MapReduce Job:  map() function for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753"/>
            <a:ext cx="8119814" cy="49802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pseudo-code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key: may be a record number and ignored here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value: a single record of your input data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“fox jumped and jumped”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map(key, value) </a:t>
            </a: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tokenize record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words = </a:t>
            </a:r>
            <a:r>
              <a:rPr lang="en-US" sz="240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value.split</a:t>
            </a: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 “)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6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36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index: 0    1        2           3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words = [“fox”, “jumped”, “and”, “jumped”]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word in words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emit (word, 1)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779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10"/>
          </a:xfrm>
        </p:spPr>
        <p:txBody>
          <a:bodyPr/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753"/>
            <a:ext cx="8119814" cy="49802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05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105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pseudo-code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key: may be a record number and ignored here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value: a single record of your input data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“fox jumped and jumped”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66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map(key, value) </a:t>
            </a:r>
            <a:r>
              <a:rPr lang="en-US" sz="105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tokenize record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words = </a:t>
            </a:r>
            <a:r>
              <a:rPr lang="en-US" sz="1050" dirty="0" err="1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value.split</a:t>
            </a:r>
            <a:r>
              <a:rPr lang="en-US" sz="105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 “)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index: 0    1        2           3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5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words = [“fox”, “jumped”, “and”, “jumped”]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word in words {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emit (word, 1)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05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05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Output of a mapper: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(fox, 1)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(jumped, 1)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(and, 1)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(jumped,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405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619919"/>
          </a:xfrm>
        </p:spPr>
        <p:txBody>
          <a:bodyPr>
            <a:normAutofit/>
          </a:bodyPr>
          <a:lstStyle/>
          <a:p>
            <a:r>
              <a:rPr lang="en-US" sz="2000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103 is a record number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INPUT: (103, “a fox of jumped over red fox and jumped”)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u="sng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output:</a:t>
            </a:r>
            <a:endParaRPr lang="en-US" sz="1800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(fox,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(of,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(over,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(fox,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(and,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020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619919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MapReduce Job:  map() function</a:t>
            </a:r>
            <a:br>
              <a:rPr lang="en-US" sz="2000" dirty="0"/>
            </a:br>
            <a:r>
              <a:rPr lang="en-US" sz="2000" dirty="0"/>
              <a:t>FILTER: Ignore words with length of less than 3 Chars.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484784"/>
            <a:ext cx="8229600" cy="4641379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urier New" panose="02070309020205020404" pitchFamily="49" charset="0"/>
              </a:rPr>
              <a:t># </a:t>
            </a:r>
            <a:r>
              <a:rPr lang="en-US" sz="2000" b="1" dirty="0">
                <a:solidFill>
                  <a:srgbClr val="000066"/>
                </a:solidFill>
                <a:latin typeface="Courier" pitchFamily="2" charset="0"/>
                <a:cs typeface="Courier New" panose="02070309020205020404" pitchFamily="49" charset="0"/>
              </a:rPr>
              <a:t>pseudo-code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key: may be a record number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value: the entire record such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as “fox jumped and jumped”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map(key, value)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words = </a:t>
            </a:r>
            <a:r>
              <a:rPr lang="en-US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value.split</a:t>
            </a: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(“ “)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for word in words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 #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  <a:cs typeface="Consolas" panose="020B0609020204030204" pitchFamily="49" charset="0"/>
              </a:rPr>
              <a:t>filter non-desired words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 if (</a:t>
            </a:r>
            <a:r>
              <a:rPr lang="en-US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(word) &gt; 2)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    emit( word,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}</a:t>
            </a:r>
            <a:endParaRPr lang="en-US" dirty="0">
              <a:solidFill>
                <a:srgbClr val="0000FF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34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as a Model/Paradigm/Architecture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Implementations of MapReduce:</a:t>
            </a:r>
          </a:p>
          <a:p>
            <a:r>
              <a:rPr lang="en-US" sz="3200" dirty="0"/>
              <a:t> Google App Engine</a:t>
            </a:r>
          </a:p>
          <a:p>
            <a:r>
              <a:rPr lang="en-US" sz="3200" dirty="0"/>
              <a:t> Apache Hadoop</a:t>
            </a:r>
          </a:p>
          <a:p>
            <a:r>
              <a:rPr lang="en-US" sz="3200" dirty="0"/>
              <a:t> Apache Tez</a:t>
            </a:r>
          </a:p>
          <a:p>
            <a:r>
              <a:rPr lang="en-US" sz="3200" dirty="0"/>
              <a:t> Apache Spark </a:t>
            </a:r>
            <a:r>
              <a:rPr lang="en-US" sz="1800" dirty="0"/>
              <a:t>(implements superset of MapReduce)</a:t>
            </a:r>
            <a:endParaRPr lang="en-US" sz="3200" dirty="0"/>
          </a:p>
          <a:p>
            <a:r>
              <a:rPr lang="en-US" sz="3200" dirty="0"/>
              <a:t> Snowflake</a:t>
            </a:r>
          </a:p>
          <a:p>
            <a:r>
              <a:rPr lang="en-US" sz="3200" dirty="0"/>
              <a:t> Amazon Athena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7642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4678"/>
            <a:ext cx="8229600" cy="850106"/>
          </a:xfrm>
        </p:spPr>
        <p:txBody>
          <a:bodyPr>
            <a:normAutofit/>
          </a:bodyPr>
          <a:lstStyle/>
          <a:p>
            <a:r>
              <a:rPr lang="en-US" sz="2000" dirty="0"/>
              <a:t>MapReduce Job:  map() function</a:t>
            </a:r>
            <a:br>
              <a:rPr lang="en-US" sz="2000" dirty="0"/>
            </a:br>
            <a:r>
              <a:rPr lang="en-US" sz="2000" dirty="0"/>
              <a:t>Ignore words with length of less than 3 Chars.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641379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INPUT: (103, “a fox of jumped over red fox and jumped”)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b="1" u="sng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output:</a:t>
            </a:r>
            <a:endParaRPr lang="en-US" sz="1800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(fox,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(over,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(red,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(fox,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(and,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(jumped, 1)</a:t>
            </a:r>
          </a:p>
          <a:p>
            <a:pPr marL="0" indent="0">
              <a:spcBef>
                <a:spcPts val="600"/>
              </a:spcBef>
              <a:buNone/>
            </a:pPr>
            <a:endParaRPr lang="en-US" sz="1800" dirty="0">
              <a:solidFill>
                <a:srgbClr val="0000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NOTE: FILTERING: “a” and “of” were dropped                          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since their length is less than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851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MapReduce Job:  map() function</a:t>
            </a:r>
            <a:br>
              <a:rPr lang="en-US" sz="2000" dirty="0"/>
            </a:br>
            <a:r>
              <a:rPr lang="en-US" sz="2000" dirty="0"/>
              <a:t>FILTER-1: Ignore records with length of less than 80 chars</a:t>
            </a:r>
            <a:br>
              <a:rPr lang="en-US" sz="2000" dirty="0"/>
            </a:br>
            <a:r>
              <a:rPr lang="en-US" sz="2000" dirty="0"/>
              <a:t>FILTER-2: ignore words less than 3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</a:t>
            </a:r>
            <a:r>
              <a:rPr lang="en-US" sz="1800" b="1" dirty="0">
                <a:solidFill>
                  <a:srgbClr val="000066"/>
                </a:solidFill>
                <a:latin typeface="Courier" pitchFamily="2" charset="0"/>
                <a:cs typeface="Courier New" panose="02070309020205020404" pitchFamily="49" charset="0"/>
              </a:rPr>
              <a:t> pseudo-code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key: may be a record number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value: the entire record such as “fox jumped and jumped”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map(key, value)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  <a:cs typeface="Consolas" panose="020B0609020204030204" pitchFamily="49" charset="0"/>
              </a:rPr>
              <a:t># filter-1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if (</a:t>
            </a:r>
            <a:r>
              <a:rPr lang="en-US" sz="1800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(value) &lt; 80) {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# no (K, V) is emitted at all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return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words = </a:t>
            </a:r>
            <a:r>
              <a:rPr lang="en-US" sz="1800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value.split</a:t>
            </a: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(“ “)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for word in words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" pitchFamily="2" charset="0"/>
                <a:cs typeface="Consolas" panose="020B0609020204030204" pitchFamily="49" charset="0"/>
              </a:rPr>
              <a:t># filter-2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if (</a:t>
            </a:r>
            <a:r>
              <a:rPr lang="en-US" sz="1800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(word) &gt; 2)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    emit( word, 1) # filter non-desired words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}</a:t>
            </a:r>
            <a:endParaRPr lang="en-US" sz="1800" dirty="0">
              <a:solidFill>
                <a:srgbClr val="0000FF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5382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/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4745"/>
            <a:ext cx="7886700" cy="50522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key: may be a record number such as 100 (is ignored)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value: the entire record such as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6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(103, </a:t>
            </a:r>
            <a:r>
              <a:rPr lang="en-US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“fox jumped and jumped”)</a:t>
            </a:r>
          </a:p>
          <a:p>
            <a:pPr marL="0" indent="0">
              <a:buNone/>
            </a:pP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map(key, value) </a:t>
            </a:r>
            <a:r>
              <a:rPr lang="en-US" sz="4000" dirty="0"/>
              <a:t>output: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(fox, 1)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(jumped, 1)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(and, 1)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(jumped, 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3824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48681"/>
            <a:ext cx="7886700" cy="576064"/>
          </a:xfrm>
        </p:spPr>
        <p:txBody>
          <a:bodyPr>
            <a:normAutofit/>
          </a:bodyPr>
          <a:lstStyle/>
          <a:p>
            <a:r>
              <a:rPr lang="en-US" dirty="0"/>
              <a:t>MapReduce Job:  map()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753"/>
            <a:ext cx="7886700" cy="49802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</a:t>
            </a:r>
            <a:r>
              <a:rPr lang="en-US" sz="18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key: may be a record number such as 1234 </a:t>
            </a:r>
            <a:r>
              <a:rPr lang="en-US" sz="1200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(is ignored)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value: the entire record such as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(1234, “fox jumped over fox”)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map(key, value) </a:t>
            </a:r>
            <a:r>
              <a:rPr lang="en-US" sz="2800" dirty="0">
                <a:latin typeface="Courier" pitchFamily="2" charset="0"/>
              </a:rPr>
              <a:t>output:</a:t>
            </a:r>
          </a:p>
          <a:p>
            <a:pPr marL="80010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(fox, 1)</a:t>
            </a:r>
          </a:p>
          <a:p>
            <a:pPr marL="80010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(jumped, 1)</a:t>
            </a:r>
          </a:p>
          <a:p>
            <a:pPr marL="80010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(over, 1)</a:t>
            </a:r>
          </a:p>
          <a:p>
            <a:pPr marL="800100" lvl="2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(fox, 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2112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 &amp; Shuffle: Receives Mappers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66"/>
                </a:solidFill>
                <a:latin typeface="Courier" pitchFamily="2" charset="0"/>
              </a:rPr>
              <a:t>Sort &amp; Shuffle is the genie of MapReduce</a:t>
            </a:r>
          </a:p>
          <a:p>
            <a:r>
              <a:rPr lang="en-US" sz="2400" b="1" dirty="0">
                <a:solidFill>
                  <a:srgbClr val="000066"/>
                </a:solidFill>
                <a:latin typeface="Courier" pitchFamily="2" charset="0"/>
              </a:rPr>
              <a:t>Similar to SQL’s “GROUP BY”</a:t>
            </a:r>
            <a:endParaRPr lang="en-US" sz="2400" dirty="0">
              <a:solidFill>
                <a:srgbClr val="000066"/>
              </a:solidFill>
              <a:latin typeface="Courier" pitchFamily="2" charset="0"/>
            </a:endParaRPr>
          </a:p>
          <a:p>
            <a:r>
              <a:rPr lang="en-US" sz="2400" b="1" dirty="0">
                <a:solidFill>
                  <a:srgbClr val="000066"/>
                </a:solidFill>
                <a:latin typeface="Courier" pitchFamily="2" charset="0"/>
              </a:rPr>
              <a:t>Output of Sort &amp; Shuffle:</a:t>
            </a:r>
            <a:endParaRPr lang="en-US" sz="2400" dirty="0">
              <a:solidFill>
                <a:srgbClr val="000066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(key_1, [V_11, V_12, …])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(key_2, [V_21, V_22, …])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key_N</a:t>
            </a:r>
            <a:r>
              <a:rPr lang="en-US" sz="28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[V_N1, V_N2, …])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tx1"/>
                </a:solidFill>
                <a:highlight>
                  <a:srgbClr val="00FF00"/>
                </a:highlight>
              </a:rPr>
              <a:t>Therefore, N reducers are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8823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5602"/>
          </a:xfrm>
        </p:spPr>
        <p:txBody>
          <a:bodyPr/>
          <a:lstStyle/>
          <a:p>
            <a:r>
              <a:rPr lang="en-US" dirty="0"/>
              <a:t>Input to Reducers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923" y="1126581"/>
            <a:ext cx="7886700" cy="46048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(key_1, [V_11, V_12, …])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(key_2, [V_21, V_22, …])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key_N</a:t>
            </a:r>
            <a:r>
              <a:rPr lang="en-US" sz="2400" dirty="0">
                <a:solidFill>
                  <a:srgbClr val="0000FF"/>
                </a:solidFill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[V_N1, V_N2, …])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NOTE: </a:t>
            </a:r>
          </a:p>
          <a:p>
            <a:r>
              <a:rPr lang="en-US" sz="2800" dirty="0"/>
              <a:t>All keys </a:t>
            </a:r>
            <a:r>
              <a:rPr lang="en-US" sz="2800" dirty="0">
                <a:latin typeface="Courier" pitchFamily="2" charset="0"/>
              </a:rPr>
              <a:t>{key_1, key_2, …, </a:t>
            </a:r>
            <a:r>
              <a:rPr lang="en-US" sz="2800" dirty="0" err="1">
                <a:latin typeface="Courier" pitchFamily="2" charset="0"/>
              </a:rPr>
              <a:t>key_N</a:t>
            </a:r>
            <a:r>
              <a:rPr lang="en-US" sz="2800" dirty="0">
                <a:latin typeface="Courier" pitchFamily="2" charset="0"/>
              </a:rPr>
              <a:t>} </a:t>
            </a:r>
            <a:r>
              <a:rPr lang="en-US" sz="2800" dirty="0"/>
              <a:t>are unique</a:t>
            </a:r>
          </a:p>
          <a:p>
            <a:r>
              <a:rPr lang="en-US" sz="2800" dirty="0"/>
              <a:t>A key may have any number of values</a:t>
            </a:r>
          </a:p>
          <a:p>
            <a:r>
              <a:rPr lang="en-US" sz="2800" dirty="0"/>
              <a:t>Values are not sorted (they can be in any order)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403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>
            <a:normAutofit/>
          </a:bodyPr>
          <a:lstStyle/>
          <a:p>
            <a:r>
              <a:rPr lang="en-US" sz="3600" dirty="0"/>
              <a:t>MapReduce Job Components: </a:t>
            </a:r>
            <a:r>
              <a:rPr lang="en-US" dirty="0"/>
              <a:t>reduce()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4745"/>
            <a:ext cx="7886700" cy="505221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000066"/>
                </a:solidFill>
                <a:latin typeface="Courier" pitchFamily="2" charset="0"/>
              </a:rPr>
              <a:t>Reducers receive output            of Sort &amp; Shuffle phase.</a:t>
            </a:r>
          </a:p>
          <a:p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reduce(key, values) </a:t>
            </a:r>
            <a:r>
              <a:rPr lang="en-US" sz="2800" dirty="0">
                <a:solidFill>
                  <a:srgbClr val="000066"/>
                </a:solidFill>
                <a:latin typeface="Courier" pitchFamily="2" charset="0"/>
              </a:rPr>
              <a:t>accepts a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key: a single unique key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values: [V_1, V_2, …, </a:t>
            </a:r>
            <a:r>
              <a:rPr lang="en-US" sz="2800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V_n</a:t>
            </a:r>
            <a:r>
              <a:rPr lang="en-US" sz="2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800" dirty="0">
                <a:solidFill>
                  <a:srgbClr val="000066"/>
                </a:solidFill>
                <a:latin typeface="Courier" pitchFamily="2" charset="0"/>
              </a:rPr>
              <a:t>Creates any number of new        (K</a:t>
            </a:r>
            <a:r>
              <a:rPr lang="en-US" sz="2800" baseline="30000" dirty="0">
                <a:solidFill>
                  <a:srgbClr val="000066"/>
                </a:solidFill>
                <a:latin typeface="Courier" pitchFamily="2" charset="0"/>
              </a:rPr>
              <a:t>’</a:t>
            </a:r>
            <a:r>
              <a:rPr lang="en-US" sz="2800" dirty="0">
                <a:solidFill>
                  <a:srgbClr val="000066"/>
                </a:solidFill>
                <a:latin typeface="Courier" pitchFamily="2" charset="0"/>
              </a:rPr>
              <a:t>, V</a:t>
            </a:r>
            <a:r>
              <a:rPr lang="en-US" sz="2800" baseline="30000" dirty="0">
                <a:solidFill>
                  <a:srgbClr val="000066"/>
                </a:solidFill>
                <a:latin typeface="Courier" pitchFamily="2" charset="0"/>
              </a:rPr>
              <a:t>’</a:t>
            </a:r>
            <a:r>
              <a:rPr lang="en-US" sz="2800" dirty="0">
                <a:solidFill>
                  <a:srgbClr val="000066"/>
                </a:solidFill>
                <a:latin typeface="Courier" pitchFamily="2" charset="0"/>
              </a:rPr>
              <a:t>) pairs</a:t>
            </a:r>
            <a:endParaRPr lang="en-US" sz="2800" dirty="0">
              <a:solidFill>
                <a:srgbClr val="0000FF"/>
              </a:solidFill>
              <a:latin typeface="Courier" pitchFamily="2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934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 Job:  reduce() function for Word 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pseudo-code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handle (key, [v1, v2, …])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key: is a unique 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values: Iterable&lt;Integer&gt;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    such as [1, 1, …, 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reduce(key, values)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 =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 iterate values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v in values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 += v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emit(key, count)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676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36525"/>
            <a:ext cx="8229600" cy="772195"/>
          </a:xfrm>
        </p:spPr>
        <p:txBody>
          <a:bodyPr>
            <a:noAutofit/>
          </a:bodyPr>
          <a:lstStyle/>
          <a:p>
            <a:br>
              <a:rPr lang="en-US" sz="2000" dirty="0"/>
            </a:br>
            <a:r>
              <a:rPr lang="en-US" sz="2000" dirty="0"/>
              <a:t>MapReduce Job:  reduce() function + </a:t>
            </a:r>
            <a:br>
              <a:rPr lang="en-US" sz="2000" dirty="0"/>
            </a:br>
            <a:r>
              <a:rPr lang="en-US" sz="2000" dirty="0"/>
              <a:t>FILTER: ignore words with frequencies of less than 5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85740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4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pseudo-code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key: is a unique 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values: [1, 1, …, 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reduce(key, values)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count =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v in values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count += v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>
                <a:solidFill>
                  <a:srgbClr val="000066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 filter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if (count &gt;= 5)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emit(key, count)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4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757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712098"/>
          </a:xfrm>
        </p:spPr>
        <p:txBody>
          <a:bodyPr>
            <a:noAutofit/>
          </a:bodyPr>
          <a:lstStyle/>
          <a:p>
            <a:r>
              <a:rPr lang="en-US" sz="1400" dirty="0"/>
              <a:t>MapReduce Job:  reduce() function + what if we want to ignore</a:t>
            </a:r>
            <a:br>
              <a:rPr lang="en-US" sz="1400" dirty="0"/>
            </a:br>
            <a:r>
              <a:rPr lang="en-US" sz="1400" dirty="0"/>
              <a:t>words with frequencies of less than 5 </a:t>
            </a:r>
            <a:br>
              <a:rPr lang="en-US" sz="1400" dirty="0"/>
            </a:br>
            <a:r>
              <a:rPr lang="en-US" sz="1400" dirty="0"/>
              <a:t>Ignore words with length of less than 3 Chars.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231606"/>
          </a:xfrm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800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8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pseudo-code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key: is a unique word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values: [1, 1, …, 1]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highlight>
                  <a:srgbClr val="FFFF00"/>
                </a:highlight>
                <a:latin typeface="Courier" pitchFamily="2" charset="0"/>
                <a:cs typeface="Consolas" panose="020B0609020204030204" pitchFamily="49" charset="0"/>
              </a:rPr>
              <a:t>  # not a proper filter for reducer (should be done in mapper)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highlight>
                  <a:srgbClr val="FFFF00"/>
                </a:highlight>
                <a:latin typeface="Courier" pitchFamily="2" charset="0"/>
                <a:cs typeface="Consolas" panose="020B0609020204030204" pitchFamily="49" charset="0"/>
              </a:rPr>
              <a:t>  if (</a:t>
            </a:r>
            <a:r>
              <a:rPr lang="en-US" sz="2500" dirty="0" err="1">
                <a:solidFill>
                  <a:srgbClr val="000066"/>
                </a:solidFill>
                <a:highlight>
                  <a:srgbClr val="FFFF00"/>
                </a:highlight>
                <a:latin typeface="Courier" pitchFamily="2" charset="0"/>
                <a:cs typeface="Consolas" panose="020B0609020204030204" pitchFamily="49" charset="0"/>
              </a:rPr>
              <a:t>len</a:t>
            </a:r>
            <a:r>
              <a:rPr lang="en-US" sz="2500" dirty="0">
                <a:solidFill>
                  <a:srgbClr val="000066"/>
                </a:solidFill>
                <a:highlight>
                  <a:srgbClr val="FFFF00"/>
                </a:highlight>
                <a:latin typeface="Courier" pitchFamily="2" charset="0"/>
                <a:cs typeface="Consolas" panose="020B0609020204030204" pitchFamily="49" charset="0"/>
              </a:rPr>
              <a:t>(key) &lt;= 2) { 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highlight>
                  <a:srgbClr val="FFFF00"/>
                </a:highlight>
                <a:latin typeface="Courier" pitchFamily="2" charset="0"/>
                <a:cs typeface="Consolas" panose="020B0609020204030204" pitchFamily="49" charset="0"/>
              </a:rPr>
              <a:t>     return 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highlight>
                  <a:srgbClr val="FFFF00"/>
                </a:highlight>
                <a:latin typeface="Courier" pitchFamily="2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count = 0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for v in values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count += v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</a:t>
            </a:r>
            <a:r>
              <a:rPr lang="en-US" sz="2500" dirty="0">
                <a:solidFill>
                  <a:srgbClr val="FF0000"/>
                </a:solidFill>
                <a:latin typeface="Courier" pitchFamily="2" charset="0"/>
                <a:cs typeface="Consolas" panose="020B0609020204030204" pitchFamily="49" charset="0"/>
              </a:rPr>
              <a:t># proper filter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if (count &lt; 5)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return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else {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emit(key, count)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25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}</a:t>
            </a:r>
            <a:endParaRPr lang="en-US" sz="2500" dirty="0">
              <a:solidFill>
                <a:srgbClr val="0000FF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2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5602"/>
          </a:xfrm>
        </p:spPr>
        <p:txBody>
          <a:bodyPr>
            <a:normAutofit/>
          </a:bodyPr>
          <a:lstStyle/>
          <a:p>
            <a:r>
              <a:rPr lang="en-US" dirty="0"/>
              <a:t>Motivation of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/>
          </a:bodyPr>
          <a:lstStyle/>
          <a:p>
            <a:r>
              <a:rPr lang="en-US" sz="2800" dirty="0"/>
              <a:t>Process lots of data in parallel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Google processed about </a:t>
            </a:r>
            <a:r>
              <a:rPr lang="en-US" sz="2800" dirty="0">
                <a:solidFill>
                  <a:srgbClr val="FF0000"/>
                </a:solidFill>
              </a:rPr>
              <a:t>24 petabytes </a:t>
            </a:r>
            <a:r>
              <a:rPr lang="en-US" sz="2800" dirty="0"/>
              <a:t>of data per day in 2009.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Facebook processed </a:t>
            </a:r>
            <a:r>
              <a:rPr lang="en-US" sz="2800" dirty="0">
                <a:solidFill>
                  <a:srgbClr val="FF0000"/>
                </a:solidFill>
              </a:rPr>
              <a:t>60 petabytes </a:t>
            </a:r>
            <a:r>
              <a:rPr lang="en-US" sz="2800" dirty="0"/>
              <a:t>of data per day in 2020</a:t>
            </a:r>
          </a:p>
          <a:p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single machine </a:t>
            </a:r>
            <a:r>
              <a:rPr lang="en-US" sz="2800" dirty="0"/>
              <a:t>cannot serve all the data</a:t>
            </a:r>
          </a:p>
          <a:p>
            <a:pPr lvl="2"/>
            <a:r>
              <a:rPr lang="en-US" sz="2800" dirty="0"/>
              <a:t>You need a distributed system (called cluster computing) to store and process </a:t>
            </a:r>
            <a:r>
              <a:rPr lang="en-US" sz="2800" b="1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parallel</a:t>
            </a:r>
          </a:p>
          <a:p>
            <a:pPr marL="685800" lvl="2" indent="0">
              <a:buNone/>
            </a:pPr>
            <a:endParaRPr lang="en-US" sz="2800" b="1" dirty="0">
              <a:solidFill>
                <a:srgbClr val="CC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Parallel programming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7754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340638"/>
            <a:ext cx="8229600" cy="496074"/>
          </a:xfrm>
        </p:spPr>
        <p:txBody>
          <a:bodyPr>
            <a:noAutofit/>
          </a:bodyPr>
          <a:lstStyle/>
          <a:p>
            <a:r>
              <a:rPr lang="en-US" sz="2000" dirty="0"/>
              <a:t>MapReduce Job:  reduce() function and output length of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200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</a:t>
            </a:r>
            <a:r>
              <a:rPr lang="en-US" sz="200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pseudo-code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key: is a unique word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# values: [1, 1, …, 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reduce(key, values)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count = 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for v in values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  count += v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# create a new composite value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= (</a:t>
            </a:r>
            <a:r>
              <a:rPr lang="en-US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len</a:t>
            </a:r>
            <a:r>
              <a:rPr lang="en-US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(key), count)</a:t>
            </a:r>
            <a:endParaRPr lang="en-US" sz="2000" dirty="0">
              <a:solidFill>
                <a:srgbClr val="000066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  emit(key, </a:t>
            </a:r>
            <a:r>
              <a:rPr lang="en-US" sz="2000" dirty="0" err="1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new_value</a:t>
            </a: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000" dirty="0">
                <a:solidFill>
                  <a:srgbClr val="000066"/>
                </a:solidFill>
                <a:latin typeface="Courier" pitchFamily="2" charset="0"/>
                <a:cs typeface="Consolas" panose="020B0609020204030204" pitchFamily="49" charset="0"/>
              </a:rPr>
              <a:t>}</a:t>
            </a:r>
            <a:endParaRPr lang="en-US" sz="2000" dirty="0">
              <a:solidFill>
                <a:srgbClr val="0000FF"/>
              </a:solidFill>
              <a:latin typeface="Courier" pitchFamily="2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6108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MapReduce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61</a:t>
            </a:fld>
            <a:endParaRPr lang="en-US"/>
          </a:p>
        </p:txBody>
      </p:sp>
      <p:sp>
        <p:nvSpPr>
          <p:cNvPr id="28" name="Oval 4"/>
          <p:cNvSpPr>
            <a:spLocks noChangeArrowheads="1"/>
          </p:cNvSpPr>
          <p:nvPr/>
        </p:nvSpPr>
        <p:spPr bwMode="auto">
          <a:xfrm>
            <a:off x="3657600" y="1194485"/>
            <a:ext cx="1447800" cy="6858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Hadoop</a:t>
            </a:r>
          </a:p>
          <a:p>
            <a:pPr algn="ctr"/>
            <a:r>
              <a:rPr lang="en-US" altLang="en-US" dirty="0"/>
              <a:t>Program</a:t>
            </a:r>
          </a:p>
        </p:txBody>
      </p:sp>
      <p:sp>
        <p:nvSpPr>
          <p:cNvPr id="33" name="Oval 5"/>
          <p:cNvSpPr>
            <a:spLocks noChangeArrowheads="1"/>
          </p:cNvSpPr>
          <p:nvPr/>
        </p:nvSpPr>
        <p:spPr bwMode="auto">
          <a:xfrm>
            <a:off x="3886200" y="2566085"/>
            <a:ext cx="990600" cy="4572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/>
            <a:r>
              <a:rPr lang="en-US" altLang="en-US" dirty="0"/>
              <a:t>Master</a:t>
            </a:r>
          </a:p>
        </p:txBody>
      </p:sp>
      <p:grpSp>
        <p:nvGrpSpPr>
          <p:cNvPr id="36" name="Group 36"/>
          <p:cNvGrpSpPr>
            <a:grpSpLocks/>
          </p:cNvGrpSpPr>
          <p:nvPr/>
        </p:nvGrpSpPr>
        <p:grpSpPr bwMode="auto">
          <a:xfrm>
            <a:off x="2438400" y="1727885"/>
            <a:ext cx="3657600" cy="2057400"/>
            <a:chOff x="1536" y="1200"/>
            <a:chExt cx="2304" cy="1296"/>
          </a:xfrm>
        </p:grpSpPr>
        <p:sp>
          <p:nvSpPr>
            <p:cNvPr id="37" name="Line 30"/>
            <p:cNvSpPr>
              <a:spLocks noChangeShapeType="1"/>
            </p:cNvSpPr>
            <p:nvPr/>
          </p:nvSpPr>
          <p:spPr bwMode="auto">
            <a:xfrm>
              <a:off x="2736" y="129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1"/>
            <p:cNvSpPr>
              <a:spLocks noChangeShapeType="1"/>
            </p:cNvSpPr>
            <p:nvPr/>
          </p:nvSpPr>
          <p:spPr bwMode="auto">
            <a:xfrm flipH="1">
              <a:off x="1536" y="1200"/>
              <a:ext cx="86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2"/>
            <p:cNvSpPr>
              <a:spLocks noChangeShapeType="1"/>
            </p:cNvSpPr>
            <p:nvPr/>
          </p:nvSpPr>
          <p:spPr bwMode="auto">
            <a:xfrm>
              <a:off x="3168" y="1200"/>
              <a:ext cx="672" cy="1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33"/>
            <p:cNvSpPr txBox="1">
              <a:spLocks noChangeArrowheads="1"/>
            </p:cNvSpPr>
            <p:nvPr/>
          </p:nvSpPr>
          <p:spPr bwMode="auto">
            <a:xfrm>
              <a:off x="1728" y="1392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fork</a:t>
              </a:r>
            </a:p>
          </p:txBody>
        </p:sp>
        <p:sp>
          <p:nvSpPr>
            <p:cNvPr id="41" name="Text Box 34"/>
            <p:cNvSpPr txBox="1">
              <a:spLocks noChangeArrowheads="1"/>
            </p:cNvSpPr>
            <p:nvPr/>
          </p:nvSpPr>
          <p:spPr bwMode="auto">
            <a:xfrm>
              <a:off x="2384" y="1353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fork</a:t>
              </a: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>
              <a:off x="3312" y="1344"/>
              <a:ext cx="4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fork</a:t>
              </a:r>
            </a:p>
          </p:txBody>
        </p:sp>
      </p:grpSp>
      <p:grpSp>
        <p:nvGrpSpPr>
          <p:cNvPr id="102" name="Group 101"/>
          <p:cNvGrpSpPr/>
          <p:nvPr/>
        </p:nvGrpSpPr>
        <p:grpSpPr>
          <a:xfrm>
            <a:off x="2743200" y="2718485"/>
            <a:ext cx="3429001" cy="1143000"/>
            <a:chOff x="2743200" y="2031504"/>
            <a:chExt cx="3429001" cy="1143000"/>
          </a:xfrm>
        </p:grpSpPr>
        <p:sp>
          <p:nvSpPr>
            <p:cNvPr id="47" name="Line 37"/>
            <p:cNvSpPr>
              <a:spLocks noChangeShapeType="1"/>
            </p:cNvSpPr>
            <p:nvPr/>
          </p:nvSpPr>
          <p:spPr bwMode="auto">
            <a:xfrm flipH="1">
              <a:off x="2895600" y="2183904"/>
              <a:ext cx="99060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8"/>
            <p:cNvSpPr>
              <a:spLocks noChangeShapeType="1"/>
            </p:cNvSpPr>
            <p:nvPr/>
          </p:nvSpPr>
          <p:spPr bwMode="auto">
            <a:xfrm>
              <a:off x="4876800" y="2183904"/>
              <a:ext cx="914400" cy="99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Text Box 39"/>
            <p:cNvSpPr txBox="1">
              <a:spLocks noChangeArrowheads="1"/>
            </p:cNvSpPr>
            <p:nvPr/>
          </p:nvSpPr>
          <p:spPr bwMode="auto">
            <a:xfrm>
              <a:off x="2743200" y="2031504"/>
              <a:ext cx="90963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assign</a:t>
              </a:r>
            </a:p>
            <a:p>
              <a:r>
                <a:rPr lang="en-US" altLang="en-US" dirty="0"/>
                <a:t>map</a:t>
              </a:r>
            </a:p>
          </p:txBody>
        </p:sp>
        <p:sp>
          <p:nvSpPr>
            <p:cNvPr id="50" name="Text Box 40"/>
            <p:cNvSpPr txBox="1">
              <a:spLocks noChangeArrowheads="1"/>
            </p:cNvSpPr>
            <p:nvPr/>
          </p:nvSpPr>
          <p:spPr bwMode="auto">
            <a:xfrm>
              <a:off x="5211763" y="2139454"/>
              <a:ext cx="96043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assign</a:t>
              </a:r>
            </a:p>
            <a:p>
              <a:r>
                <a:rPr lang="en-US" altLang="en-US"/>
                <a:t>reduce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5638800" y="3939729"/>
            <a:ext cx="990600" cy="1447800"/>
            <a:chOff x="5638800" y="2886348"/>
            <a:chExt cx="990600" cy="1447800"/>
          </a:xfrm>
        </p:grpSpPr>
        <p:sp>
          <p:nvSpPr>
            <p:cNvPr id="53" name="Oval 23"/>
            <p:cNvSpPr>
              <a:spLocks noChangeArrowheads="1"/>
            </p:cNvSpPr>
            <p:nvPr/>
          </p:nvSpPr>
          <p:spPr bwMode="auto">
            <a:xfrm>
              <a:off x="5638800" y="38769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54" name="Oval 24"/>
            <p:cNvSpPr>
              <a:spLocks noChangeArrowheads="1"/>
            </p:cNvSpPr>
            <p:nvPr/>
          </p:nvSpPr>
          <p:spPr bwMode="auto">
            <a:xfrm>
              <a:off x="5638800" y="2886348"/>
              <a:ext cx="9906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</p:grpSp>
      <p:grpSp>
        <p:nvGrpSpPr>
          <p:cNvPr id="55" name="Group 65"/>
          <p:cNvGrpSpPr>
            <a:grpSpLocks/>
          </p:cNvGrpSpPr>
          <p:nvPr/>
        </p:nvGrpSpPr>
        <p:grpSpPr bwMode="auto">
          <a:xfrm>
            <a:off x="1981200" y="3634929"/>
            <a:ext cx="990600" cy="2133600"/>
            <a:chOff x="1248" y="2352"/>
            <a:chExt cx="624" cy="1344"/>
          </a:xfrm>
        </p:grpSpPr>
        <p:sp>
          <p:nvSpPr>
            <p:cNvPr id="56" name="Oval 6"/>
            <p:cNvSpPr>
              <a:spLocks noChangeArrowheads="1"/>
            </p:cNvSpPr>
            <p:nvPr/>
          </p:nvSpPr>
          <p:spPr bwMode="auto">
            <a:xfrm>
              <a:off x="1248" y="2352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 dirty="0"/>
                <a:t>Worker</a:t>
              </a:r>
            </a:p>
          </p:txBody>
        </p:sp>
        <p:sp>
          <p:nvSpPr>
            <p:cNvPr id="57" name="Oval 7"/>
            <p:cNvSpPr>
              <a:spLocks noChangeArrowheads="1"/>
            </p:cNvSpPr>
            <p:nvPr/>
          </p:nvSpPr>
          <p:spPr bwMode="auto">
            <a:xfrm>
              <a:off x="1248" y="2880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  <p:sp>
          <p:nvSpPr>
            <p:cNvPr id="58" name="Oval 8"/>
            <p:cNvSpPr>
              <a:spLocks noChangeArrowheads="1"/>
            </p:cNvSpPr>
            <p:nvPr/>
          </p:nvSpPr>
          <p:spPr bwMode="auto">
            <a:xfrm>
              <a:off x="1248" y="3408"/>
              <a:ext cx="624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/>
              <a:r>
                <a:rPr lang="en-US" altLang="en-US"/>
                <a:t>Worker</a:t>
              </a:r>
            </a:p>
          </p:txBody>
        </p:sp>
      </p:grpSp>
      <p:grpSp>
        <p:nvGrpSpPr>
          <p:cNvPr id="59" name="Group 46"/>
          <p:cNvGrpSpPr>
            <a:grpSpLocks/>
          </p:cNvGrpSpPr>
          <p:nvPr/>
        </p:nvGrpSpPr>
        <p:grpSpPr bwMode="auto">
          <a:xfrm>
            <a:off x="1066800" y="3863529"/>
            <a:ext cx="914400" cy="1676400"/>
            <a:chOff x="672" y="2496"/>
            <a:chExt cx="576" cy="1056"/>
          </a:xfrm>
        </p:grpSpPr>
        <p:sp>
          <p:nvSpPr>
            <p:cNvPr id="60" name="Line 42"/>
            <p:cNvSpPr>
              <a:spLocks noChangeShapeType="1"/>
            </p:cNvSpPr>
            <p:nvPr/>
          </p:nvSpPr>
          <p:spPr bwMode="auto">
            <a:xfrm flipV="1">
              <a:off x="672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43"/>
            <p:cNvSpPr>
              <a:spLocks noChangeShapeType="1"/>
            </p:cNvSpPr>
            <p:nvPr/>
          </p:nvSpPr>
          <p:spPr bwMode="auto">
            <a:xfrm>
              <a:off x="672" y="302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44"/>
            <p:cNvSpPr>
              <a:spLocks noChangeShapeType="1"/>
            </p:cNvSpPr>
            <p:nvPr/>
          </p:nvSpPr>
          <p:spPr bwMode="auto">
            <a:xfrm>
              <a:off x="672" y="321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Text Box 45"/>
            <p:cNvSpPr txBox="1">
              <a:spLocks noChangeArrowheads="1"/>
            </p:cNvSpPr>
            <p:nvPr/>
          </p:nvSpPr>
          <p:spPr bwMode="auto">
            <a:xfrm>
              <a:off x="672" y="2784"/>
              <a:ext cx="439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/>
                <a:t>read</a:t>
              </a:r>
            </a:p>
          </p:txBody>
        </p:sp>
      </p:grpSp>
      <p:grpSp>
        <p:nvGrpSpPr>
          <p:cNvPr id="64" name="Group 51"/>
          <p:cNvGrpSpPr>
            <a:grpSpLocks/>
          </p:cNvGrpSpPr>
          <p:nvPr/>
        </p:nvGrpSpPr>
        <p:grpSpPr bwMode="auto">
          <a:xfrm>
            <a:off x="2971800" y="3634929"/>
            <a:ext cx="1600200" cy="2133600"/>
            <a:chOff x="1872" y="2352"/>
            <a:chExt cx="1008" cy="1344"/>
          </a:xfrm>
        </p:grpSpPr>
        <p:grpSp>
          <p:nvGrpSpPr>
            <p:cNvPr id="65" name="Group 16"/>
            <p:cNvGrpSpPr>
              <a:grpSpLocks/>
            </p:cNvGrpSpPr>
            <p:nvPr/>
          </p:nvGrpSpPr>
          <p:grpSpPr bwMode="auto">
            <a:xfrm>
              <a:off x="2592" y="2352"/>
              <a:ext cx="288" cy="288"/>
              <a:chOff x="2640" y="2160"/>
              <a:chExt cx="288" cy="288"/>
            </a:xfrm>
          </p:grpSpPr>
          <p:sp>
            <p:nvSpPr>
              <p:cNvPr id="76" name="Rectangle 14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7" name="Rectangle 15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6" name="Group 17"/>
            <p:cNvGrpSpPr>
              <a:grpSpLocks/>
            </p:cNvGrpSpPr>
            <p:nvPr/>
          </p:nvGrpSpPr>
          <p:grpSpPr bwMode="auto">
            <a:xfrm>
              <a:off x="2592" y="2880"/>
              <a:ext cx="288" cy="288"/>
              <a:chOff x="2640" y="2160"/>
              <a:chExt cx="288" cy="288"/>
            </a:xfrm>
          </p:grpSpPr>
          <p:sp>
            <p:nvSpPr>
              <p:cNvPr id="74" name="Rectangle 18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5" name="Rectangle 19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67" name="Group 20"/>
            <p:cNvGrpSpPr>
              <a:grpSpLocks/>
            </p:cNvGrpSpPr>
            <p:nvPr/>
          </p:nvGrpSpPr>
          <p:grpSpPr bwMode="auto">
            <a:xfrm>
              <a:off x="2592" y="3408"/>
              <a:ext cx="288" cy="288"/>
              <a:chOff x="2640" y="2160"/>
              <a:chExt cx="288" cy="288"/>
            </a:xfrm>
          </p:grpSpPr>
          <p:sp>
            <p:nvSpPr>
              <p:cNvPr id="72" name="Rectangle 21"/>
              <p:cNvSpPr>
                <a:spLocks noChangeArrowheads="1"/>
              </p:cNvSpPr>
              <p:nvPr/>
            </p:nvSpPr>
            <p:spPr bwMode="auto">
              <a:xfrm>
                <a:off x="2640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73" name="Rectangle 22"/>
              <p:cNvSpPr>
                <a:spLocks noChangeArrowheads="1"/>
              </p:cNvSpPr>
              <p:nvPr/>
            </p:nvSpPr>
            <p:spPr bwMode="auto">
              <a:xfrm>
                <a:off x="2784" y="2160"/>
                <a:ext cx="144" cy="288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8" name="Line 47"/>
            <p:cNvSpPr>
              <a:spLocks noChangeShapeType="1"/>
            </p:cNvSpPr>
            <p:nvPr/>
          </p:nvSpPr>
          <p:spPr bwMode="auto">
            <a:xfrm>
              <a:off x="1872" y="2496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48"/>
            <p:cNvSpPr>
              <a:spLocks noChangeShapeType="1"/>
            </p:cNvSpPr>
            <p:nvPr/>
          </p:nvSpPr>
          <p:spPr bwMode="auto">
            <a:xfrm>
              <a:off x="1872" y="3024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49"/>
            <p:cNvSpPr>
              <a:spLocks noChangeShapeType="1"/>
            </p:cNvSpPr>
            <p:nvPr/>
          </p:nvSpPr>
          <p:spPr bwMode="auto">
            <a:xfrm>
              <a:off x="1872" y="3552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Text Box 50"/>
            <p:cNvSpPr txBox="1">
              <a:spLocks noChangeArrowheads="1"/>
            </p:cNvSpPr>
            <p:nvPr/>
          </p:nvSpPr>
          <p:spPr bwMode="auto">
            <a:xfrm>
              <a:off x="1970" y="2620"/>
              <a:ext cx="482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local</a:t>
              </a:r>
              <a:endParaRPr lang="en-US" altLang="en-US" dirty="0"/>
            </a:p>
            <a:p>
              <a:r>
                <a:rPr lang="en-US" altLang="en-US" dirty="0"/>
                <a:t>write</a:t>
              </a:r>
            </a:p>
          </p:txBody>
        </p:sp>
      </p:grpSp>
      <p:grpSp>
        <p:nvGrpSpPr>
          <p:cNvPr id="78" name="Group 59"/>
          <p:cNvGrpSpPr>
            <a:grpSpLocks/>
          </p:cNvGrpSpPr>
          <p:nvPr/>
        </p:nvGrpSpPr>
        <p:grpSpPr bwMode="auto">
          <a:xfrm>
            <a:off x="4572000" y="3863528"/>
            <a:ext cx="1074738" cy="2416175"/>
            <a:chOff x="2880" y="2496"/>
            <a:chExt cx="677" cy="1522"/>
          </a:xfrm>
        </p:grpSpPr>
        <p:sp>
          <p:nvSpPr>
            <p:cNvPr id="79" name="Line 52"/>
            <p:cNvSpPr>
              <a:spLocks noChangeShapeType="1"/>
            </p:cNvSpPr>
            <p:nvPr/>
          </p:nvSpPr>
          <p:spPr bwMode="auto">
            <a:xfrm>
              <a:off x="2880" y="2496"/>
              <a:ext cx="67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Line 53"/>
            <p:cNvSpPr>
              <a:spLocks noChangeShapeType="1"/>
            </p:cNvSpPr>
            <p:nvPr/>
          </p:nvSpPr>
          <p:spPr bwMode="auto">
            <a:xfrm>
              <a:off x="2880" y="249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Line 54"/>
            <p:cNvSpPr>
              <a:spLocks noChangeShapeType="1"/>
            </p:cNvSpPr>
            <p:nvPr/>
          </p:nvSpPr>
          <p:spPr bwMode="auto">
            <a:xfrm flipV="1">
              <a:off x="2880" y="2688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Line 55"/>
            <p:cNvSpPr>
              <a:spLocks noChangeShapeType="1"/>
            </p:cNvSpPr>
            <p:nvPr/>
          </p:nvSpPr>
          <p:spPr bwMode="auto">
            <a:xfrm>
              <a:off x="2880" y="3024"/>
              <a:ext cx="67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Line 56"/>
            <p:cNvSpPr>
              <a:spLocks noChangeShapeType="1"/>
            </p:cNvSpPr>
            <p:nvPr/>
          </p:nvSpPr>
          <p:spPr bwMode="auto">
            <a:xfrm flipV="1">
              <a:off x="2880" y="2736"/>
              <a:ext cx="672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Line 57"/>
            <p:cNvSpPr>
              <a:spLocks noChangeShapeType="1"/>
            </p:cNvSpPr>
            <p:nvPr/>
          </p:nvSpPr>
          <p:spPr bwMode="auto">
            <a:xfrm flipV="1">
              <a:off x="2880" y="3312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Text Box 58"/>
            <p:cNvSpPr txBox="1">
              <a:spLocks noChangeArrowheads="1"/>
            </p:cNvSpPr>
            <p:nvPr/>
          </p:nvSpPr>
          <p:spPr bwMode="auto">
            <a:xfrm>
              <a:off x="2976" y="3456"/>
              <a:ext cx="581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sz="1600" dirty="0"/>
                <a:t>remote</a:t>
              </a:r>
            </a:p>
            <a:p>
              <a:r>
                <a:rPr lang="en-US" altLang="en-US" sz="1600" dirty="0"/>
                <a:t>read</a:t>
              </a:r>
              <a:r>
                <a:rPr lang="en-US" altLang="en-US" dirty="0"/>
                <a:t>,</a:t>
              </a:r>
            </a:p>
            <a:p>
              <a:r>
                <a:rPr lang="en-US" altLang="en-US" dirty="0"/>
                <a:t>sort</a:t>
              </a:r>
            </a:p>
          </p:txBody>
        </p:sp>
      </p:grpSp>
      <p:grpSp>
        <p:nvGrpSpPr>
          <p:cNvPr id="92" name="Group 70"/>
          <p:cNvGrpSpPr>
            <a:grpSpLocks/>
          </p:cNvGrpSpPr>
          <p:nvPr/>
        </p:nvGrpSpPr>
        <p:grpSpPr bwMode="auto">
          <a:xfrm>
            <a:off x="-65088" y="3114229"/>
            <a:ext cx="1423988" cy="2044700"/>
            <a:chOff x="-41" y="2024"/>
            <a:chExt cx="897" cy="1288"/>
          </a:xfrm>
        </p:grpSpPr>
        <p:grpSp>
          <p:nvGrpSpPr>
            <p:cNvPr id="93" name="Group 64"/>
            <p:cNvGrpSpPr>
              <a:grpSpLocks/>
            </p:cNvGrpSpPr>
            <p:nvPr/>
          </p:nvGrpSpPr>
          <p:grpSpPr bwMode="auto">
            <a:xfrm>
              <a:off x="144" y="2736"/>
              <a:ext cx="528" cy="576"/>
              <a:chOff x="144" y="2736"/>
              <a:chExt cx="528" cy="576"/>
            </a:xfrm>
          </p:grpSpPr>
          <p:sp>
            <p:nvSpPr>
              <p:cNvPr id="96" name="Rectangle 9"/>
              <p:cNvSpPr>
                <a:spLocks noChangeArrowheads="1"/>
              </p:cNvSpPr>
              <p:nvPr/>
            </p:nvSpPr>
            <p:spPr bwMode="auto">
              <a:xfrm>
                <a:off x="144" y="2736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Split 0</a:t>
                </a:r>
              </a:p>
            </p:txBody>
          </p:sp>
          <p:sp>
            <p:nvSpPr>
              <p:cNvPr id="97" name="Rectangle 10"/>
              <p:cNvSpPr>
                <a:spLocks noChangeArrowheads="1"/>
              </p:cNvSpPr>
              <p:nvPr/>
            </p:nvSpPr>
            <p:spPr bwMode="auto">
              <a:xfrm>
                <a:off x="144" y="2928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Split 1</a:t>
                </a:r>
              </a:p>
            </p:txBody>
          </p:sp>
          <p:sp>
            <p:nvSpPr>
              <p:cNvPr id="98" name="Rectangle 11"/>
              <p:cNvSpPr>
                <a:spLocks noChangeArrowheads="1"/>
              </p:cNvSpPr>
              <p:nvPr/>
            </p:nvSpPr>
            <p:spPr bwMode="auto">
              <a:xfrm>
                <a:off x="144" y="3120"/>
                <a:ext cx="528" cy="192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Split 2</a:t>
                </a:r>
              </a:p>
            </p:txBody>
          </p:sp>
        </p:grpSp>
        <p:sp>
          <p:nvSpPr>
            <p:cNvPr id="94" name="Text Box 69"/>
            <p:cNvSpPr txBox="1">
              <a:spLocks noChangeArrowheads="1"/>
            </p:cNvSpPr>
            <p:nvPr/>
          </p:nvSpPr>
          <p:spPr bwMode="auto">
            <a:xfrm>
              <a:off x="-41" y="2024"/>
              <a:ext cx="89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Input Data</a:t>
              </a:r>
            </a:p>
          </p:txBody>
        </p:sp>
      </p:grpSp>
      <p:sp>
        <p:nvSpPr>
          <p:cNvPr id="99" name="Rectangle 98"/>
          <p:cNvSpPr/>
          <p:nvPr/>
        </p:nvSpPr>
        <p:spPr>
          <a:xfrm>
            <a:off x="1254919" y="6279703"/>
            <a:ext cx="24431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Map</a:t>
            </a:r>
            <a:endParaRPr lang="en-US" b="1" dirty="0"/>
          </a:p>
        </p:txBody>
      </p:sp>
      <p:sp>
        <p:nvSpPr>
          <p:cNvPr id="100" name="Rectangle 99"/>
          <p:cNvSpPr/>
          <p:nvPr/>
        </p:nvSpPr>
        <p:spPr>
          <a:xfrm>
            <a:off x="5229852" y="6279703"/>
            <a:ext cx="18084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Reduce</a:t>
            </a: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629400" y="3114229"/>
            <a:ext cx="2328866" cy="2273300"/>
            <a:chOff x="6629400" y="3114229"/>
            <a:chExt cx="2328866" cy="2273300"/>
          </a:xfrm>
        </p:grpSpPr>
        <p:grpSp>
          <p:nvGrpSpPr>
            <p:cNvPr id="86" name="Group 63"/>
            <p:cNvGrpSpPr>
              <a:grpSpLocks/>
            </p:cNvGrpSpPr>
            <p:nvPr/>
          </p:nvGrpSpPr>
          <p:grpSpPr bwMode="auto">
            <a:xfrm>
              <a:off x="6629400" y="3787329"/>
              <a:ext cx="1981200" cy="1600200"/>
              <a:chOff x="4176" y="2448"/>
              <a:chExt cx="1248" cy="1008"/>
            </a:xfrm>
          </p:grpSpPr>
          <p:sp>
            <p:nvSpPr>
              <p:cNvPr id="87" name="Rectangle 27"/>
              <p:cNvSpPr>
                <a:spLocks noChangeArrowheads="1"/>
              </p:cNvSpPr>
              <p:nvPr/>
            </p:nvSpPr>
            <p:spPr bwMode="auto">
              <a:xfrm>
                <a:off x="4848" y="2448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 dirty="0"/>
                  <a:t>Output</a:t>
                </a:r>
              </a:p>
              <a:p>
                <a:pPr algn="ctr"/>
                <a:r>
                  <a:rPr lang="en-US" altLang="en-US" dirty="0"/>
                  <a:t>File 0</a:t>
                </a:r>
              </a:p>
            </p:txBody>
          </p:sp>
          <p:sp>
            <p:nvSpPr>
              <p:cNvPr id="88" name="Rectangle 28"/>
              <p:cNvSpPr>
                <a:spLocks noChangeArrowheads="1"/>
              </p:cNvSpPr>
              <p:nvPr/>
            </p:nvSpPr>
            <p:spPr bwMode="auto">
              <a:xfrm>
                <a:off x="4848" y="3072"/>
                <a:ext cx="576" cy="384"/>
              </a:xfrm>
              <a:prstGeom prst="rect">
                <a:avLst/>
              </a:prstGeom>
              <a:solidFill>
                <a:srgbClr val="FF505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pPr algn="ctr"/>
                <a:r>
                  <a:rPr lang="en-US" altLang="en-US"/>
                  <a:t>Output</a:t>
                </a:r>
              </a:p>
              <a:p>
                <a:pPr algn="ctr"/>
                <a:r>
                  <a:rPr lang="en-US" altLang="en-US"/>
                  <a:t>File 1</a:t>
                </a:r>
              </a:p>
            </p:txBody>
          </p:sp>
          <p:sp>
            <p:nvSpPr>
              <p:cNvPr id="89" name="Line 60"/>
              <p:cNvSpPr>
                <a:spLocks noChangeShapeType="1"/>
              </p:cNvSpPr>
              <p:nvPr/>
            </p:nvSpPr>
            <p:spPr bwMode="auto">
              <a:xfrm>
                <a:off x="4176" y="2688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Line 61"/>
              <p:cNvSpPr>
                <a:spLocks noChangeShapeType="1"/>
              </p:cNvSpPr>
              <p:nvPr/>
            </p:nvSpPr>
            <p:spPr bwMode="auto">
              <a:xfrm>
                <a:off x="4176" y="3312"/>
                <a:ext cx="6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Text Box 62"/>
              <p:cNvSpPr txBox="1">
                <a:spLocks noChangeArrowheads="1"/>
              </p:cNvSpPr>
              <p:nvPr/>
            </p:nvSpPr>
            <p:spPr bwMode="auto">
              <a:xfrm>
                <a:off x="4214" y="2468"/>
                <a:ext cx="47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itchFamily="34" charset="0"/>
                  </a:defRPr>
                </a:lvl9pPr>
              </a:lstStyle>
              <a:p>
                <a:r>
                  <a:rPr lang="en-US" altLang="en-US"/>
                  <a:t>write</a:t>
                </a:r>
              </a:p>
            </p:txBody>
          </p:sp>
        </p:grpSp>
        <p:sp>
          <p:nvSpPr>
            <p:cNvPr id="101" name="Text Box 69"/>
            <p:cNvSpPr txBox="1">
              <a:spLocks noChangeArrowheads="1"/>
            </p:cNvSpPr>
            <p:nvPr/>
          </p:nvSpPr>
          <p:spPr bwMode="auto">
            <a:xfrm>
              <a:off x="7346953" y="3114229"/>
              <a:ext cx="161131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r>
                <a:rPr lang="en-US" altLang="en-US" dirty="0"/>
                <a:t>Output Data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27584" y="3439238"/>
            <a:ext cx="1368152" cy="3014098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Transfer </a:t>
            </a:r>
            <a:r>
              <a:rPr lang="en-US" sz="2400" dirty="0" err="1"/>
              <a:t>peta</a:t>
            </a:r>
            <a:r>
              <a:rPr lang="en-US" sz="2400" dirty="0"/>
              <a:t>-scale data through network</a:t>
            </a:r>
          </a:p>
        </p:txBody>
      </p:sp>
    </p:spTree>
    <p:extLst>
      <p:ext uri="{BB962C8B-B14F-4D97-AF65-F5344CB8AC3E}">
        <p14:creationId xmlns:p14="http://schemas.microsoft.com/office/powerpoint/2010/main" val="3098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99" grpId="0"/>
      <p:bldP spid="100" grpId="0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59618"/>
          </a:xfrm>
        </p:spPr>
        <p:txBody>
          <a:bodyPr>
            <a:normAutofit/>
          </a:bodyPr>
          <a:lstStyle/>
          <a:p>
            <a:r>
              <a:rPr lang="en-US" dirty="0"/>
              <a:t>Failure in </a:t>
            </a:r>
            <a:r>
              <a:rPr lang="en-US" dirty="0" err="1"/>
              <a:t>MapReduce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800" dirty="0">
                <a:solidFill>
                  <a:srgbClr val="FF0000"/>
                </a:solidFill>
              </a:rPr>
              <a:t>Failures</a:t>
            </a:r>
            <a:r>
              <a:rPr lang="en-US" sz="3800" dirty="0"/>
              <a:t> are </a:t>
            </a:r>
            <a:r>
              <a:rPr lang="en-US" sz="38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norm </a:t>
            </a:r>
            <a:r>
              <a:rPr lang="en-US" sz="3800" dirty="0"/>
              <a:t> in commodity hardware</a:t>
            </a:r>
          </a:p>
          <a:p>
            <a:pPr>
              <a:spcBef>
                <a:spcPts val="1200"/>
              </a:spcBef>
            </a:pPr>
            <a:r>
              <a:rPr lang="en-US" sz="3800" b="1" dirty="0"/>
              <a:t>Worker</a:t>
            </a:r>
            <a:r>
              <a:rPr lang="en-US" sz="3800" dirty="0"/>
              <a:t> failure</a:t>
            </a:r>
          </a:p>
          <a:p>
            <a:pPr lvl="1"/>
            <a:r>
              <a:rPr lang="en-US" dirty="0"/>
              <a:t>Detect failure via periodic </a:t>
            </a:r>
            <a:r>
              <a:rPr lang="en-US" dirty="0">
                <a:solidFill>
                  <a:srgbClr val="006600"/>
                </a:solidFill>
              </a:rPr>
              <a:t>heartbeats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Re-execute</a:t>
            </a:r>
            <a:r>
              <a:rPr lang="en-US" dirty="0"/>
              <a:t> in-progress map/reduce tasks</a:t>
            </a:r>
          </a:p>
          <a:p>
            <a:pPr>
              <a:spcBef>
                <a:spcPts val="1200"/>
              </a:spcBef>
            </a:pPr>
            <a:r>
              <a:rPr lang="en-US" sz="3600" b="1" dirty="0"/>
              <a:t>Master</a:t>
            </a:r>
            <a:r>
              <a:rPr lang="en-US" sz="3600" dirty="0"/>
              <a:t> failure</a:t>
            </a:r>
          </a:p>
          <a:p>
            <a:pPr lvl="1"/>
            <a:r>
              <a:rPr lang="en-US" dirty="0"/>
              <a:t>Single point of failure; Resume from Execution Log</a:t>
            </a:r>
          </a:p>
          <a:p>
            <a:r>
              <a:rPr lang="en-US" sz="3800" b="1" dirty="0">
                <a:solidFill>
                  <a:srgbClr val="006600"/>
                </a:solidFill>
              </a:rPr>
              <a:t>Robust</a:t>
            </a:r>
          </a:p>
          <a:p>
            <a:pPr lvl="1"/>
            <a:r>
              <a:rPr lang="en-US" dirty="0"/>
              <a:t>Google’s experience: </a:t>
            </a:r>
            <a:r>
              <a:rPr lang="en-US" dirty="0">
                <a:solidFill>
                  <a:srgbClr val="663300"/>
                </a:solidFill>
              </a:rPr>
              <a:t>lost 1600 of 1800 machines once!</a:t>
            </a:r>
            <a:r>
              <a:rPr lang="en-US" dirty="0"/>
              <a:t>, but </a:t>
            </a:r>
            <a:r>
              <a:rPr lang="en-US" dirty="0">
                <a:solidFill>
                  <a:srgbClr val="CC00CC"/>
                </a:solidFill>
              </a:rPr>
              <a:t>finished fine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4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MapReduce</a:t>
            </a:r>
            <a:r>
              <a:rPr lang="en-US" dirty="0"/>
              <a:t>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>
                <a:latin typeface="Arial" pitchFamily="34" charset="0"/>
                <a:cs typeface="Arial" pitchFamily="34" charset="0"/>
              </a:rPr>
              <a:t>63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000" y="0"/>
            <a:ext cx="8857177" cy="6671026"/>
            <a:chOff x="1784122" y="1671144"/>
            <a:chExt cx="7109054" cy="4999882"/>
          </a:xfrm>
        </p:grpSpPr>
        <p:pic>
          <p:nvPicPr>
            <p:cNvPr id="16" name="Picture 4" descr="mapreduce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20" t="7041" r="4866" b="5610"/>
            <a:stretch/>
          </p:blipFill>
          <p:spPr bwMode="auto">
            <a:xfrm>
              <a:off x="1784122" y="1671144"/>
              <a:ext cx="5466775" cy="4991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7" name="Group 12"/>
            <p:cNvGrpSpPr>
              <a:grpSpLocks/>
            </p:cNvGrpSpPr>
            <p:nvPr/>
          </p:nvGrpSpPr>
          <p:grpSpPr bwMode="auto">
            <a:xfrm>
              <a:off x="1981200" y="2487961"/>
              <a:ext cx="6624639" cy="1084263"/>
              <a:chOff x="1248" y="1392"/>
              <a:chExt cx="4173" cy="683"/>
            </a:xfrm>
          </p:grpSpPr>
          <p:sp>
            <p:nvSpPr>
              <p:cNvPr id="18" name="Text Box 7"/>
              <p:cNvSpPr txBox="1">
                <a:spLocks noChangeArrowheads="1"/>
              </p:cNvSpPr>
              <p:nvPr/>
            </p:nvSpPr>
            <p:spPr bwMode="auto">
              <a:xfrm>
                <a:off x="4728" y="1402"/>
                <a:ext cx="693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Mapper</a:t>
                </a:r>
              </a:p>
            </p:txBody>
          </p:sp>
          <p:sp>
            <p:nvSpPr>
              <p:cNvPr id="19" name="Rectangle 9"/>
              <p:cNvSpPr>
                <a:spLocks noChangeArrowheads="1"/>
              </p:cNvSpPr>
              <p:nvPr/>
            </p:nvSpPr>
            <p:spPr bwMode="auto">
              <a:xfrm>
                <a:off x="1248" y="1392"/>
                <a:ext cx="3360" cy="683"/>
              </a:xfrm>
              <a:prstGeom prst="rect">
                <a:avLst/>
              </a:prstGeom>
              <a:noFill/>
              <a:ln w="158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3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0" name="Group 13"/>
            <p:cNvGrpSpPr>
              <a:grpSpLocks/>
            </p:cNvGrpSpPr>
            <p:nvPr/>
          </p:nvGrpSpPr>
          <p:grpSpPr bwMode="auto">
            <a:xfrm>
              <a:off x="1981200" y="3856387"/>
              <a:ext cx="6729414" cy="725488"/>
              <a:chOff x="1248" y="2254"/>
              <a:chExt cx="4239" cy="457"/>
            </a:xfrm>
          </p:grpSpPr>
          <p:sp>
            <p:nvSpPr>
              <p:cNvPr id="21" name="Text Box 8"/>
              <p:cNvSpPr txBox="1">
                <a:spLocks noChangeArrowheads="1"/>
              </p:cNvSpPr>
              <p:nvPr/>
            </p:nvSpPr>
            <p:spPr bwMode="auto">
              <a:xfrm>
                <a:off x="4728" y="2254"/>
                <a:ext cx="759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b="1" dirty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Reducer</a:t>
                </a:r>
              </a:p>
            </p:txBody>
          </p:sp>
          <p:sp>
            <p:nvSpPr>
              <p:cNvPr id="22" name="Rectangle 10"/>
              <p:cNvSpPr>
                <a:spLocks noChangeArrowheads="1"/>
              </p:cNvSpPr>
              <p:nvPr/>
            </p:nvSpPr>
            <p:spPr bwMode="auto">
              <a:xfrm>
                <a:off x="1248" y="2256"/>
                <a:ext cx="3360" cy="455"/>
              </a:xfrm>
              <a:prstGeom prst="rect">
                <a:avLst/>
              </a:prstGeom>
              <a:noFill/>
              <a:ln w="1587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1" hangingPunct="1"/>
                <a:endParaRPr lang="en-US" sz="3200">
                  <a:solidFill>
                    <a:srgbClr val="0000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grpSp>
          <p:nvGrpSpPr>
            <p:cNvPr id="23" name="Group 14"/>
            <p:cNvGrpSpPr>
              <a:grpSpLocks/>
            </p:cNvGrpSpPr>
            <p:nvPr/>
          </p:nvGrpSpPr>
          <p:grpSpPr bwMode="auto">
            <a:xfrm>
              <a:off x="3657600" y="5840763"/>
              <a:ext cx="5235576" cy="830263"/>
              <a:chOff x="2304" y="3504"/>
              <a:chExt cx="3298" cy="523"/>
            </a:xfrm>
          </p:grpSpPr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512" y="3504"/>
                <a:ext cx="2090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Run this program as </a:t>
                </a:r>
              </a:p>
              <a:p>
                <a:pPr algn="ctr" eaLnBrk="1" hangingPunct="1"/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a </a:t>
                </a:r>
                <a:r>
                  <a:rPr lang="en-US" sz="2400" dirty="0" err="1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MapReduce</a:t>
                </a:r>
                <a:r>
                  <a:rPr lang="en-US" sz="2400" dirty="0">
                    <a:solidFill>
                      <a:srgbClr val="A13B39"/>
                    </a:solidFill>
                    <a:latin typeface="Arial" pitchFamily="34" charset="0"/>
                    <a:cs typeface="Arial" pitchFamily="34" charset="0"/>
                  </a:rPr>
                  <a:t> job</a:t>
                </a:r>
              </a:p>
            </p:txBody>
          </p:sp>
          <p:sp>
            <p:nvSpPr>
              <p:cNvPr id="25" name="Line 11"/>
              <p:cNvSpPr>
                <a:spLocks noChangeShapeType="1"/>
              </p:cNvSpPr>
              <p:nvPr/>
            </p:nvSpPr>
            <p:spPr bwMode="auto">
              <a:xfrm flipH="1">
                <a:off x="2304" y="3840"/>
                <a:ext cx="1392" cy="0"/>
              </a:xfrm>
              <a:prstGeom prst="line">
                <a:avLst/>
              </a:prstGeom>
              <a:noFill/>
              <a:ln w="38100">
                <a:solidFill>
                  <a:srgbClr val="99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Arial" pitchFamily="34" charset="0"/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399998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Word Count Solution</a:t>
            </a:r>
            <a:br>
              <a:rPr lang="en-US" dirty="0"/>
            </a:br>
            <a:r>
              <a:rPr lang="en-US" dirty="0"/>
              <a:t>in  MapReduce/Hadoop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Word Count Solution in MapReduce/Hadoop</a:t>
            </a:r>
            <a:endParaRPr lang="en-US" sz="3200" dirty="0"/>
          </a:p>
          <a:p>
            <a:pPr lvl="1"/>
            <a:r>
              <a:rPr lang="en-US" sz="3200" dirty="0">
                <a:highlight>
                  <a:srgbClr val="00FF00"/>
                </a:highlight>
                <a:hlinkClick r:id="rId3"/>
              </a:rPr>
              <a:t>  Driver Program</a:t>
            </a:r>
            <a:endParaRPr lang="en-US" sz="3200" dirty="0">
              <a:highlight>
                <a:srgbClr val="00FF00"/>
              </a:highlight>
            </a:endParaRPr>
          </a:p>
          <a:p>
            <a:pPr lvl="1"/>
            <a:r>
              <a:rPr lang="en-US" sz="3200" dirty="0">
                <a:highlight>
                  <a:srgbClr val="00FFFF"/>
                </a:highlight>
                <a:hlinkClick r:id="rId4"/>
              </a:rPr>
              <a:t>  Mapper Program</a:t>
            </a:r>
            <a:endParaRPr lang="en-US" sz="3200" dirty="0">
              <a:highlight>
                <a:srgbClr val="00FFFF"/>
              </a:highlight>
            </a:endParaRPr>
          </a:p>
          <a:p>
            <a:pPr lvl="1"/>
            <a:r>
              <a:rPr lang="en-US" sz="3200" dirty="0">
                <a:highlight>
                  <a:srgbClr val="FFFF00"/>
                </a:highlight>
                <a:hlinkClick r:id="rId5"/>
              </a:rPr>
              <a:t> Reducer Program</a:t>
            </a:r>
            <a:endParaRPr lang="en-US" sz="3000" dirty="0">
              <a:highlight>
                <a:srgbClr val="FFFF00"/>
              </a:highligh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64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0820" y="5373216"/>
            <a:ext cx="144016" cy="14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2998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6673"/>
            <a:ext cx="7886700" cy="792088"/>
          </a:xfrm>
        </p:spPr>
        <p:txBody>
          <a:bodyPr>
            <a:normAutofit/>
          </a:bodyPr>
          <a:lstStyle/>
          <a:p>
            <a:r>
              <a:rPr lang="en-US" dirty="0"/>
              <a:t>Summary: 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2"/>
            <a:ext cx="8435280" cy="4857402"/>
          </a:xfrm>
        </p:spPr>
        <p:txBody>
          <a:bodyPr>
            <a:normAutofit lnSpcReduction="10000"/>
          </a:bodyPr>
          <a:lstStyle/>
          <a:p>
            <a:r>
              <a:rPr lang="en-US" sz="3000" dirty="0"/>
              <a:t>Programming paradigm for data-intensive computing</a:t>
            </a:r>
          </a:p>
          <a:p>
            <a:r>
              <a:rPr lang="en-US" sz="3000" dirty="0"/>
              <a:t>Distributed &amp; parallel execution model</a:t>
            </a:r>
          </a:p>
          <a:p>
            <a:r>
              <a:rPr lang="en-US" sz="3000" dirty="0"/>
              <a:t>Simple to program</a:t>
            </a:r>
          </a:p>
          <a:p>
            <a:r>
              <a:rPr lang="en-US" sz="3000" dirty="0"/>
              <a:t>The MapReduce framework automates many tedious tasks:</a:t>
            </a:r>
          </a:p>
          <a:p>
            <a:pPr lvl="2"/>
            <a:r>
              <a:rPr lang="en-US" sz="2800" dirty="0"/>
              <a:t> Data partitioning</a:t>
            </a:r>
          </a:p>
          <a:p>
            <a:pPr lvl="2"/>
            <a:r>
              <a:rPr lang="en-US" sz="2800" dirty="0"/>
              <a:t> Machine selection, </a:t>
            </a:r>
          </a:p>
          <a:p>
            <a:pPr lvl="2"/>
            <a:r>
              <a:rPr lang="en-US" sz="2800" dirty="0"/>
              <a:t> Failure handling</a:t>
            </a:r>
          </a:p>
          <a:p>
            <a:pPr lvl="2"/>
            <a:r>
              <a:rPr lang="en-US" sz="2800" dirty="0"/>
              <a:t> Sort &amp; Shuffle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74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76673"/>
            <a:ext cx="7886700" cy="792088"/>
          </a:xfrm>
        </p:spPr>
        <p:txBody>
          <a:bodyPr>
            <a:normAutofit/>
          </a:bodyPr>
          <a:lstStyle/>
          <a:p>
            <a:r>
              <a:rPr lang="en-US" dirty="0"/>
              <a:t>Word Count in Hadoop/MapReduce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2"/>
            <a:ext cx="8435280" cy="4857402"/>
          </a:xfrm>
        </p:spPr>
        <p:txBody>
          <a:bodyPr>
            <a:normAutofit/>
          </a:bodyPr>
          <a:lstStyle/>
          <a:p>
            <a:r>
              <a:rPr lang="en-US" sz="2800" dirty="0">
                <a:highlight>
                  <a:srgbClr val="FFFF00"/>
                </a:highlight>
              </a:rPr>
              <a:t>We will NOT study Hadoop</a:t>
            </a:r>
          </a:p>
          <a:p>
            <a:r>
              <a:rPr lang="en-US" sz="2800" dirty="0"/>
              <a:t>For reference, I am including a pointer to </a:t>
            </a:r>
            <a:r>
              <a:rPr lang="en-US" sz="2800" dirty="0">
                <a:hlinkClick r:id="rId2"/>
              </a:rPr>
              <a:t>MapReduce Tutorial in Hadoop</a:t>
            </a:r>
            <a:r>
              <a:rPr lang="en-US" sz="2800" dirty="0"/>
              <a:t>, which can help you to understand an implementation of MapReduce.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82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15602"/>
          </a:xfrm>
        </p:spPr>
        <p:txBody>
          <a:bodyPr>
            <a:normAutofit/>
          </a:bodyPr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03361"/>
            <a:ext cx="8229600" cy="489267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200" dirty="0"/>
              <a:t>Parallel programming?</a:t>
            </a:r>
          </a:p>
          <a:p>
            <a:pPr lvl="1">
              <a:spcBef>
                <a:spcPts val="0"/>
              </a:spcBef>
            </a:pPr>
            <a:r>
              <a:rPr lang="en-US" sz="3000" b="1" dirty="0">
                <a:solidFill>
                  <a:srgbClr val="663300"/>
                </a:solidFill>
              </a:rPr>
              <a:t> Concurrency/Threading/Parallelism</a:t>
            </a:r>
            <a:r>
              <a:rPr lang="en-US" sz="3000" dirty="0"/>
              <a:t> is hard!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 How do you facilitate </a:t>
            </a:r>
            <a:r>
              <a:rPr lang="en-US" sz="30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communication</a:t>
            </a: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000" dirty="0"/>
              <a:t>between servers/nodes?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 How do you </a:t>
            </a:r>
            <a:r>
              <a:rPr lang="en-US" sz="3000" b="1" dirty="0"/>
              <a:t>scale to </a:t>
            </a:r>
            <a:r>
              <a:rPr lang="en-US" sz="3000" b="1" dirty="0">
                <a:solidFill>
                  <a:srgbClr val="006600"/>
                </a:solidFill>
              </a:rPr>
              <a:t>more machines</a:t>
            </a:r>
            <a:r>
              <a:rPr lang="en-US" sz="3000" dirty="0"/>
              <a:t>?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 How do you handle machine </a:t>
            </a:r>
            <a:r>
              <a:rPr lang="en-US" sz="3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failures</a:t>
            </a:r>
            <a:r>
              <a:rPr lang="en-US" sz="3000" dirty="0"/>
              <a:t>?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 How do we handle disk </a:t>
            </a:r>
            <a:r>
              <a:rPr lang="en-US" sz="3000" dirty="0">
                <a:solidFill>
                  <a:srgbClr val="FF0000"/>
                </a:solidFill>
              </a:rPr>
              <a:t>failures</a:t>
            </a:r>
            <a:r>
              <a:rPr lang="en-US" sz="3000" dirty="0"/>
              <a:t>?</a:t>
            </a:r>
          </a:p>
          <a:p>
            <a:pPr marL="342900" lvl="1" indent="0">
              <a:spcBef>
                <a:spcPts val="0"/>
              </a:spcBef>
              <a:buNone/>
            </a:pPr>
            <a:endParaRPr lang="en-US" sz="3000" dirty="0"/>
          </a:p>
          <a:p>
            <a:pPr>
              <a:spcBef>
                <a:spcPts val="0"/>
              </a:spcBef>
            </a:pPr>
            <a:r>
              <a:rPr lang="en-US" sz="3200" dirty="0"/>
              <a:t>MapReduce uses cluster computing and enables parallelism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405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Cluster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9267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3200" dirty="0"/>
              <a:t>MapReduce uses cluster computing and enables parallelism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A computer cluster is a set of computers (nodes or servers) that work together so that they can be viewed as a single system.</a:t>
            </a:r>
          </a:p>
          <a:p>
            <a:pPr>
              <a:spcBef>
                <a:spcPts val="0"/>
              </a:spcBef>
            </a:pPr>
            <a:r>
              <a:rPr lang="en-US" sz="3200" dirty="0"/>
              <a:t>Example: A cluster of 101 nodes: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 One Master (as a cluster manager)</a:t>
            </a:r>
          </a:p>
          <a:p>
            <a:pPr lvl="1">
              <a:spcBef>
                <a:spcPts val="0"/>
              </a:spcBef>
            </a:pPr>
            <a:r>
              <a:rPr lang="en-US" sz="3000" dirty="0"/>
              <a:t> 100 worker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643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Cluster Computing?</a:t>
            </a:r>
            <a:br>
              <a:rPr lang="en-US" dirty="0"/>
            </a:br>
            <a:r>
              <a:rPr lang="en-US" dirty="0"/>
              <a:t>Perform tasks in parallel using a set of computers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D13A9C14-6821-7B06-22BA-95CE5A97A3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2018072"/>
            <a:ext cx="5184576" cy="349916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104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070496-1CF9-408E-B326-6CCA99B8516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77248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13787</TotalTime>
  <Words>4795</Words>
  <Application>Microsoft Macintosh PowerPoint</Application>
  <PresentationFormat>On-screen Show (4:3)</PresentationFormat>
  <Paragraphs>729</Paragraphs>
  <Slides>66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8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Roboto</vt:lpstr>
      <vt:lpstr>Verdana</vt:lpstr>
      <vt:lpstr>Wingdings</vt:lpstr>
      <vt:lpstr>scu-ppt-master</vt:lpstr>
      <vt:lpstr>Introduction  to MapReduce</vt:lpstr>
      <vt:lpstr>MapReduce?</vt:lpstr>
      <vt:lpstr>How to Understand MapReduce? This book is an excellent source on MapReduce</vt:lpstr>
      <vt:lpstr>MapReduce:  as a Model/Architecture</vt:lpstr>
      <vt:lpstr>MapReduce as a Model/Paradigm/Architecture</vt:lpstr>
      <vt:lpstr>Motivation of MapReduce</vt:lpstr>
      <vt:lpstr>Motivation</vt:lpstr>
      <vt:lpstr>What is a Cluster Computing?</vt:lpstr>
      <vt:lpstr>What is a Cluster Computing? Perform tasks in parallel using a set of computers</vt:lpstr>
      <vt:lpstr>MapReduce reintroduced…</vt:lpstr>
      <vt:lpstr>MapReduce reintroduced…</vt:lpstr>
      <vt:lpstr>MapReduce reintroduced…</vt:lpstr>
      <vt:lpstr>(key, value) in MapReduce</vt:lpstr>
      <vt:lpstr>Hadoop implements MapReduce</vt:lpstr>
      <vt:lpstr>Components of MapReduce Job</vt:lpstr>
      <vt:lpstr>Word Count: Notation</vt:lpstr>
      <vt:lpstr>Word Count: Notation</vt:lpstr>
      <vt:lpstr>MapReduce flow… 1</vt:lpstr>
      <vt:lpstr>MapReduce flow… 2</vt:lpstr>
      <vt:lpstr>MapReduce flow… 3</vt:lpstr>
      <vt:lpstr>MapReduce Example: word count</vt:lpstr>
      <vt:lpstr>MapReduce Example continued…</vt:lpstr>
      <vt:lpstr>MapReduce Example continued…</vt:lpstr>
      <vt:lpstr>MapReduce Model: Hadoop Implementation</vt:lpstr>
      <vt:lpstr>MapReduce provides:</vt:lpstr>
      <vt:lpstr>MapReduce provides:</vt:lpstr>
      <vt:lpstr>MapReduce: Scale-Out, but do NOT Scale-Up</vt:lpstr>
      <vt:lpstr>MapReduce: Scale-Out, but do NOT Scale-Up</vt:lpstr>
      <vt:lpstr>MapReduce Implementations</vt:lpstr>
      <vt:lpstr>Typical problem solved by MapReduce</vt:lpstr>
      <vt:lpstr>MapReduce model</vt:lpstr>
      <vt:lpstr>MapReduce model</vt:lpstr>
      <vt:lpstr>Mappers in parallel</vt:lpstr>
      <vt:lpstr>MapReduce model</vt:lpstr>
      <vt:lpstr>MapReduce model</vt:lpstr>
      <vt:lpstr>Reducers in parallel</vt:lpstr>
      <vt:lpstr>MapReduce workflow</vt:lpstr>
      <vt:lpstr>Mappers and Reducers</vt:lpstr>
      <vt:lpstr>Word Count Problem: solve it by MapReduce</vt:lpstr>
      <vt:lpstr>Mapper:  map(key, value)</vt:lpstr>
      <vt:lpstr>Sort &amp; Shuffle: SQL’s GROUP BY</vt:lpstr>
      <vt:lpstr>Reducer:   reduce(key, values)</vt:lpstr>
      <vt:lpstr>MapReduce Job Components</vt:lpstr>
      <vt:lpstr>MapReduce Job:  Input Path</vt:lpstr>
      <vt:lpstr>MapReduce Job:  Output Path Reducers output  will be written to output path</vt:lpstr>
      <vt:lpstr>MapReduce Job:  map() function for Word Count</vt:lpstr>
      <vt:lpstr>MapReduce Job:  map() function</vt:lpstr>
      <vt:lpstr>MapReduce Job:  map() function</vt:lpstr>
      <vt:lpstr>MapReduce Job:  map() function FILTER: Ignore words with length of less than 3 Chars.</vt:lpstr>
      <vt:lpstr>MapReduce Job:  map() function Ignore words with length of less than 3 Chars.</vt:lpstr>
      <vt:lpstr>MapReduce Job:  map() function FILTER-1: Ignore records with length of less than 80 chars FILTER-2: ignore words less than 3 characters</vt:lpstr>
      <vt:lpstr>MapReduce Job:  map() function</vt:lpstr>
      <vt:lpstr>MapReduce Job:  map() function</vt:lpstr>
      <vt:lpstr>Sort &amp; Shuffle: Receives Mappers Output</vt:lpstr>
      <vt:lpstr>Input to Reducers</vt:lpstr>
      <vt:lpstr>MapReduce Job Components: reduce()</vt:lpstr>
      <vt:lpstr>MapReduce Job:  reduce() function for Word Count</vt:lpstr>
      <vt:lpstr> MapReduce Job:  reduce() function +  FILTER: ignore words with frequencies of less than 5 </vt:lpstr>
      <vt:lpstr>MapReduce Job:  reduce() function + what if we want to ignore words with frequencies of less than 5  Ignore words with length of less than 3 Chars.</vt:lpstr>
      <vt:lpstr>MapReduce Job:  reduce() function and output length of key</vt:lpstr>
      <vt:lpstr>MapReduce </vt:lpstr>
      <vt:lpstr>Failure in MapReduce</vt:lpstr>
      <vt:lpstr>A MapReduce Job</vt:lpstr>
      <vt:lpstr>Complete Word Count Solution in  MapReduce/Hadoop</vt:lpstr>
      <vt:lpstr>Summary: MapReduce</vt:lpstr>
      <vt:lpstr>Word Count in Hadoop/MapReduce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Parsian, Mahmoud</cp:lastModifiedBy>
  <cp:revision>523</cp:revision>
  <cp:lastPrinted>2013-02-14T01:31:00Z</cp:lastPrinted>
  <dcterms:created xsi:type="dcterms:W3CDTF">2013-02-10T19:22:59Z</dcterms:created>
  <dcterms:modified xsi:type="dcterms:W3CDTF">2022-12-27T00:57:40Z</dcterms:modified>
</cp:coreProperties>
</file>