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8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A75C-3171-6A47-AE9C-AC5814822D2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14117-B901-B24E-92BF-E8BF9061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811D-78D9-A044-82B7-47C3E7EC69EF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D875-A6DF-B94C-8D9A-C5F7B0D1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0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SICP - the famous introductory</a:t>
            </a:r>
            <a:r>
              <a:rPr lang="en-US" baseline="0" dirty="0" smtClean="0"/>
              <a:t> computer science course at MIT, taught by Hal Abelson and Gerald </a:t>
            </a:r>
            <a:r>
              <a:rPr lang="en-US" baseline="0" dirty="0" err="1" smtClean="0"/>
              <a:t>Sussman</a:t>
            </a:r>
            <a:r>
              <a:rPr lang="en-US" baseline="0" dirty="0" smtClean="0"/>
              <a:t>, uses ‘Scheme’, which is a dialect of LISP.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BD875-A6DF-B94C-8D9A-C5F7B0D1F2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SICP - the famous introductory</a:t>
            </a:r>
            <a:r>
              <a:rPr lang="en-US" baseline="0" dirty="0" smtClean="0"/>
              <a:t> computer science course at MIT, taught by Hal Abelson and Gerald </a:t>
            </a:r>
            <a:r>
              <a:rPr lang="en-US" baseline="0" dirty="0" err="1" smtClean="0"/>
              <a:t>Sussman</a:t>
            </a:r>
            <a:r>
              <a:rPr lang="en-US" baseline="0" dirty="0" smtClean="0"/>
              <a:t>, uses ‘Scheme’, which is a dialect of LISP.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BD875-A6DF-B94C-8D9A-C5F7B0D1F2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written by the user is in blue</a:t>
            </a:r>
            <a:r>
              <a:rPr lang="en-US" baseline="0" dirty="0" smtClean="0"/>
              <a:t> (with comments in green).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BD875-A6DF-B94C-8D9A-C5F7B0D1F2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written by the user is in blue</a:t>
            </a:r>
            <a:r>
              <a:rPr lang="en-US" baseline="0" dirty="0" smtClean="0"/>
              <a:t> (with comments in green).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BD875-A6DF-B94C-8D9A-C5F7B0D1F2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8047"/>
            <a:ext cx="7772400" cy="244240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5304600"/>
            <a:ext cx="8229600" cy="9617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5304600"/>
            <a:ext cx="8229600" cy="9617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Font typeface="Arial"/>
              <a:buChar char="•"/>
              <a:defRPr sz="2800"/>
            </a:lvl1pPr>
            <a:lvl2pPr marL="800100" indent="-342900">
              <a:buFont typeface="Arial"/>
              <a:buChar char="•"/>
              <a:defRPr sz="2400"/>
            </a:lvl2pPr>
            <a:lvl3pPr marL="1257300" indent="-342900">
              <a:buFont typeface="Arial"/>
              <a:buChar char="•"/>
              <a:defRPr sz="2000"/>
            </a:lvl3pPr>
            <a:lvl4pPr marL="1657350" indent="-285750">
              <a:buFont typeface="Arial"/>
              <a:buChar char="•"/>
              <a:defRPr sz="1800"/>
            </a:lvl4pPr>
            <a:lvl5pPr marL="2114550" indent="-285750"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6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50E7-0317-154D-A174-2F467E2A1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400" i="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21,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map(m</a:t>
            </a:r>
            <a:r>
              <a:rPr lang="en-US" baseline="-25000" dirty="0" smtClean="0"/>
              <a:t>f</a:t>
            </a:r>
            <a:r>
              <a:rPr lang="en-US" dirty="0" smtClean="0"/>
              <a:t>, [a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…a</a:t>
            </a:r>
            <a:r>
              <a:rPr lang="en-US" baseline="-25000" dirty="0" smtClean="0"/>
              <a:t>n</a:t>
            </a:r>
            <a:r>
              <a:rPr lang="en-US" dirty="0" smtClean="0"/>
              <a:t>])</a:t>
            </a:r>
          </a:p>
          <a:p>
            <a:r>
              <a:rPr lang="en-US" dirty="0"/>
              <a:t> </a:t>
            </a:r>
            <a:r>
              <a:rPr lang="en-US" dirty="0" smtClean="0"/>
              <a:t> -&gt;    [b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Accepts two arguments: a function and a list of values.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 output by repeatedly applying the function on the list of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</a:t>
            </a:r>
            <a:r>
              <a:rPr lang="en-US" dirty="0" err="1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, [b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])</a:t>
            </a:r>
          </a:p>
          <a:p>
            <a:r>
              <a:rPr lang="en-US" dirty="0"/>
              <a:t> </a:t>
            </a:r>
            <a:r>
              <a:rPr lang="en-US" dirty="0" smtClean="0"/>
              <a:t> -&gt;    c</a:t>
            </a:r>
          </a:p>
          <a:p>
            <a:endParaRPr lang="en-US" dirty="0" smtClean="0"/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Accepts two arguments: a function and a list of values.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 output by reducing the list of input values using the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Map’s output is a list of values, which reduce can accept as one of its argument.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Break large problem into small pieces</a:t>
            </a:r>
            <a:endParaRPr lang="en-US" dirty="0"/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Code </a:t>
            </a:r>
            <a:r>
              <a:rPr lang="en-US" i="1" dirty="0" smtClean="0"/>
              <a:t>m</a:t>
            </a:r>
            <a:r>
              <a:rPr lang="en-US" i="1" baseline="-25000" dirty="0" smtClean="0"/>
              <a:t>f</a:t>
            </a:r>
            <a:r>
              <a:rPr lang="en-US" dirty="0" smtClean="0"/>
              <a:t> to solve one piece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Run map to apply </a:t>
            </a:r>
            <a:r>
              <a:rPr lang="en-US" i="1" dirty="0" smtClean="0"/>
              <a:t>m</a:t>
            </a:r>
            <a:r>
              <a:rPr lang="en-US" i="1" baseline="-25000" dirty="0" smtClean="0"/>
              <a:t>f</a:t>
            </a:r>
            <a:r>
              <a:rPr lang="en-US" dirty="0" smtClean="0"/>
              <a:t> on the small pieces and generate nuggets of solutions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Code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f</a:t>
            </a:r>
            <a:r>
              <a:rPr lang="en-US" dirty="0" smtClean="0"/>
              <a:t> to combine the nuggets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Run reduce to apply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f</a:t>
            </a:r>
            <a:r>
              <a:rPr lang="en-US" dirty="0" smtClean="0"/>
              <a:t> on the nuggets to output the complete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1TB file split into 100,000 chunks</a:t>
            </a:r>
          </a:p>
          <a:p>
            <a:r>
              <a:rPr lang="en-US" dirty="0" smtClean="0"/>
              <a:t>Count number of lines in each chunk</a:t>
            </a:r>
          </a:p>
          <a:p>
            <a:r>
              <a:rPr lang="en-US" dirty="0" smtClean="0"/>
              <a:t>Add counts together to output final line count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different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Map</a:t>
            </a:r>
          </a:p>
          <a:p>
            <a:r>
              <a:rPr lang="en-US" dirty="0" smtClean="0"/>
              <a:t>Copies a function on a number of machines and applies each copy on different pieces of the input</a:t>
            </a:r>
          </a:p>
          <a:p>
            <a:r>
              <a:rPr lang="en-US" i="1" dirty="0" smtClean="0"/>
              <a:t>Reduce</a:t>
            </a:r>
            <a:endParaRPr lang="en-US" dirty="0" smtClean="0"/>
          </a:p>
          <a:p>
            <a:r>
              <a:rPr lang="en-US" dirty="0" smtClean="0"/>
              <a:t>Combine the map outputs from different machines into a final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reintroduced…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created the awareness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Hadoop</a:t>
            </a:r>
            <a:r>
              <a:rPr lang="en-US" dirty="0" smtClean="0"/>
              <a:t> made it into a sensation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Hadoop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an open-source map-reduce implementation based on Google’s paper.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MapReduce: Simplified Data Processing on Large Clusters</a:t>
            </a:r>
          </a:p>
          <a:p>
            <a:r>
              <a:rPr lang="en-US" dirty="0" smtClean="0"/>
              <a:t>Jeffrey Dean and Sanjay </a:t>
            </a:r>
            <a:r>
              <a:rPr lang="en-US" dirty="0" err="1" smtClean="0"/>
              <a:t>Ghemawat</a:t>
            </a:r>
            <a:endParaRPr lang="en-US" dirty="0" smtClean="0"/>
          </a:p>
          <a:p>
            <a:r>
              <a:rPr lang="en-US" dirty="0" smtClean="0"/>
              <a:t>OSDI'04: Sixth Symposium on Operating System Design and Implementation. December, 2004.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hadoo-m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85" b="-368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87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hadoop-mr-example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16" b="-2661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</a:p>
          <a:p>
            <a:r>
              <a:rPr lang="en-US" dirty="0"/>
              <a:t>I</a:t>
            </a:r>
            <a:r>
              <a:rPr lang="en-US" dirty="0" smtClean="0"/>
              <a:t>nstance of the map function</a:t>
            </a:r>
          </a:p>
          <a:p>
            <a:endParaRPr lang="en-US" dirty="0" smtClean="0"/>
          </a:p>
          <a:p>
            <a:r>
              <a:rPr lang="en-US" dirty="0" smtClean="0"/>
              <a:t>Reducer</a:t>
            </a:r>
          </a:p>
          <a:p>
            <a:r>
              <a:rPr lang="en-US" dirty="0" smtClean="0"/>
              <a:t>Instance of the reduce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model or abstraction.</a:t>
            </a:r>
          </a:p>
          <a:p>
            <a:endParaRPr lang="en-US" dirty="0"/>
          </a:p>
          <a:p>
            <a:r>
              <a:rPr lang="en-US" dirty="0" smtClean="0"/>
              <a:t>A novel way of thinking about designing a solution to certain problems…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implementation of map and reduce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User submits job and specifies the input files.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Input files are split into </a:t>
            </a:r>
            <a:r>
              <a:rPr lang="en-US" i="1" dirty="0" smtClean="0"/>
              <a:t>chunks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Chunks are fed to the mappers typically over a </a:t>
            </a:r>
            <a:r>
              <a:rPr lang="en-US" i="1" dirty="0" smtClean="0"/>
              <a:t>distributed </a:t>
            </a:r>
            <a:r>
              <a:rPr lang="en-US" dirty="0" smtClean="0"/>
              <a:t>file system like </a:t>
            </a:r>
            <a:r>
              <a:rPr lang="en-US" i="1" dirty="0" smtClean="0"/>
              <a:t>HDFS.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JobTracker</a:t>
            </a:r>
            <a:endParaRPr lang="en-US" i="1" dirty="0" smtClean="0"/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Hadoop service that copies the map and reduce code to available machines.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Feeds the input to the mappers and connects their outputs to reducers.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Maps run in parallel.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Each maps operates on a set of chunks assigned to it by the job tracker.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Maps write to local disk.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maps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Re-run failed maps. No need to re-run succeeded maps.</a:t>
            </a:r>
          </a:p>
          <a:p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r>
              <a:rPr lang="en-US" dirty="0" smtClean="0"/>
              <a:t>Maps typically are </a:t>
            </a:r>
            <a:r>
              <a:rPr lang="en-US" i="1" dirty="0" smtClean="0"/>
              <a:t>idempotent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#reducers</a:t>
            </a:r>
            <a:r>
              <a:rPr lang="en-US" dirty="0"/>
              <a:t> </a:t>
            </a:r>
            <a:r>
              <a:rPr lang="en-US" i="1" dirty="0" smtClean="0"/>
              <a:t>(n)</a:t>
            </a:r>
            <a:r>
              <a:rPr lang="en-US" dirty="0" smtClean="0"/>
              <a:t> known a priori.</a:t>
            </a:r>
          </a:p>
          <a:p>
            <a:r>
              <a:rPr lang="en-US" i="1" dirty="0" smtClean="0"/>
              <a:t>#partitions</a:t>
            </a:r>
            <a:r>
              <a:rPr lang="en-US" dirty="0" smtClean="0"/>
              <a:t> equals #reducers.</a:t>
            </a:r>
          </a:p>
          <a:p>
            <a:endParaRPr lang="en-US" dirty="0" smtClean="0"/>
          </a:p>
          <a:p>
            <a:r>
              <a:rPr lang="en-US" dirty="0" smtClean="0"/>
              <a:t>Hash on the keys of mapper outputs.</a:t>
            </a: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 = hash(key) mod n</a:t>
            </a:r>
          </a:p>
          <a:p>
            <a:endParaRPr lang="en-US" dirty="0" smtClean="0"/>
          </a:p>
          <a:p>
            <a:r>
              <a:rPr lang="en-US" dirty="0" smtClean="0"/>
              <a:t>Load balancing by randomization.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before reducing…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start reducers before mappers complete.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ynchronization barrier between map and reduce phases.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Embarrassing Parallelism</a:t>
            </a:r>
            <a:endParaRPr lang="en-US" dirty="0"/>
          </a:p>
        </p:txBody>
      </p:sp>
      <p:pic>
        <p:nvPicPr>
          <p:cNvPr id="7" name="Content Placeholder 6" descr="embarassing-parallelism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26" r="-1642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panacea!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workload exhibits embarrassing parallelism, Hadoop might be the ideal framework.</a:t>
            </a:r>
          </a:p>
          <a:p>
            <a:endParaRPr lang="en-US" dirty="0"/>
          </a:p>
          <a:p>
            <a:r>
              <a:rPr lang="en-US" dirty="0" smtClean="0"/>
              <a:t>If not, look for other parallel programming paradigms.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access to huge volumes of data.</a:t>
            </a: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posts and photos, twitter streams, …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00" dirty="0"/>
              <a:t>https://</a:t>
            </a:r>
            <a:r>
              <a:rPr lang="en-US" sz="1400" dirty="0" err="1"/>
              <a:t>developer.yahoo.com</a:t>
            </a:r>
            <a:r>
              <a:rPr lang="en-US" sz="1400" dirty="0"/>
              <a:t>/</a:t>
            </a:r>
            <a:r>
              <a:rPr lang="en-US" sz="1400" dirty="0" err="1"/>
              <a:t>hadoop</a:t>
            </a:r>
            <a:r>
              <a:rPr lang="en-US" sz="1400" dirty="0"/>
              <a:t>/tutorial/module4.html</a:t>
            </a:r>
          </a:p>
        </p:txBody>
      </p:sp>
    </p:spTree>
    <p:extLst>
      <p:ext uri="{BB962C8B-B14F-4D97-AF65-F5344CB8AC3E}">
        <p14:creationId xmlns:p14="http://schemas.microsoft.com/office/powerpoint/2010/main" val="190002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672"/>
            <a:ext cx="8229600" cy="4886119"/>
          </a:xfrm>
        </p:spPr>
        <p:txBody>
          <a:bodyPr>
            <a:no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Mapper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static class </a:t>
            </a:r>
            <a:r>
              <a:rPr lang="en-US" sz="1800" dirty="0" err="1" smtClean="0">
                <a:solidFill>
                  <a:schemeClr val="accent1"/>
                </a:solidFill>
              </a:rPr>
              <a:t>MyMapper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implements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Mapper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LongWritable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Text, Text,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IntWritable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   private </a:t>
            </a:r>
            <a:r>
              <a:rPr lang="en-US" sz="1800" dirty="0">
                <a:solidFill>
                  <a:schemeClr val="accent1"/>
                </a:solidFill>
              </a:rPr>
              <a:t>final static </a:t>
            </a:r>
            <a:r>
              <a:rPr lang="en-US" sz="1800" dirty="0" err="1">
                <a:solidFill>
                  <a:schemeClr val="accent1"/>
                </a:solidFill>
              </a:rPr>
              <a:t>IntWritable</a:t>
            </a:r>
            <a:r>
              <a:rPr lang="en-US" sz="1800" dirty="0">
                <a:solidFill>
                  <a:schemeClr val="accent1"/>
                </a:solidFill>
              </a:rPr>
              <a:t> one = new </a:t>
            </a:r>
            <a:r>
              <a:rPr lang="en-US" sz="1800" dirty="0" err="1">
                <a:solidFill>
                  <a:schemeClr val="accent1"/>
                </a:solidFill>
              </a:rPr>
              <a:t>IntWritable</a:t>
            </a:r>
            <a:r>
              <a:rPr lang="en-US" sz="1800" dirty="0">
                <a:solidFill>
                  <a:schemeClr val="accent1"/>
                </a:solidFill>
              </a:rPr>
              <a:t>(1);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private Text word = new Text();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public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map(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LongWritable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key, Text value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OutputCollector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&lt;Text,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IntWritable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output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Reporter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reporter) throws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IOException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     // Split the given line (in value) into words and emit for each word the tuple </a:t>
            </a:r>
            <a:r>
              <a:rPr lang="en-US" sz="1600" i="1" dirty="0" smtClean="0">
                <a:solidFill>
                  <a:schemeClr val="accent3"/>
                </a:solidFill>
              </a:rPr>
              <a:t>&lt;word, 1&gt;</a:t>
            </a:r>
            <a:endParaRPr lang="en-US" sz="1600" i="1" dirty="0">
              <a:solidFill>
                <a:schemeClr val="accent3"/>
              </a:solidFill>
            </a:endParaRPr>
          </a:p>
          <a:p>
            <a:r>
              <a:rPr lang="en-US" sz="1800" dirty="0">
                <a:solidFill>
                  <a:srgbClr val="4F81BD"/>
                </a:solidFill>
              </a:rPr>
              <a:t>      String line = </a:t>
            </a:r>
            <a:r>
              <a:rPr lang="en-US" sz="1800" dirty="0" err="1">
                <a:solidFill>
                  <a:srgbClr val="4F81BD"/>
                </a:solidFill>
              </a:rPr>
              <a:t>value.toString</a:t>
            </a:r>
            <a:r>
              <a:rPr lang="en-US" sz="1800" dirty="0">
                <a:solidFill>
                  <a:srgbClr val="4F81BD"/>
                </a:solidFill>
              </a:rPr>
              <a:t>();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</a:t>
            </a:r>
            <a:r>
              <a:rPr lang="en-US" sz="1800" dirty="0" err="1">
                <a:solidFill>
                  <a:srgbClr val="4F81BD"/>
                </a:solidFill>
              </a:rPr>
              <a:t>StringTokenizer</a:t>
            </a:r>
            <a:r>
              <a:rPr lang="en-US" sz="1800" dirty="0">
                <a:solidFill>
                  <a:srgbClr val="4F81BD"/>
                </a:solidFill>
              </a:rPr>
              <a:t> </a:t>
            </a:r>
            <a:r>
              <a:rPr lang="en-US" sz="1800" dirty="0" err="1">
                <a:solidFill>
                  <a:srgbClr val="4F81BD"/>
                </a:solidFill>
              </a:rPr>
              <a:t>itr</a:t>
            </a:r>
            <a:r>
              <a:rPr lang="en-US" sz="1800" dirty="0">
                <a:solidFill>
                  <a:srgbClr val="4F81BD"/>
                </a:solidFill>
              </a:rPr>
              <a:t> = new </a:t>
            </a:r>
            <a:r>
              <a:rPr lang="en-US" sz="1800" dirty="0" err="1">
                <a:solidFill>
                  <a:srgbClr val="4F81BD"/>
                </a:solidFill>
              </a:rPr>
              <a:t>StringTokenizer</a:t>
            </a:r>
            <a:r>
              <a:rPr lang="en-US" sz="1800" dirty="0">
                <a:solidFill>
                  <a:srgbClr val="4F81BD"/>
                </a:solidFill>
              </a:rPr>
              <a:t>(line);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while (</a:t>
            </a:r>
            <a:r>
              <a:rPr lang="en-US" sz="1800" dirty="0" err="1">
                <a:solidFill>
                  <a:srgbClr val="4F81BD"/>
                </a:solidFill>
              </a:rPr>
              <a:t>itr.hasMoreTokens</a:t>
            </a:r>
            <a:r>
              <a:rPr lang="en-US" sz="1800" dirty="0">
                <a:solidFill>
                  <a:srgbClr val="4F81BD"/>
                </a:solidFill>
              </a:rPr>
              <a:t>()) {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  </a:t>
            </a:r>
            <a:r>
              <a:rPr lang="en-US" sz="1800" dirty="0" err="1">
                <a:solidFill>
                  <a:srgbClr val="4F81BD"/>
                </a:solidFill>
              </a:rPr>
              <a:t>word.set</a:t>
            </a:r>
            <a:r>
              <a:rPr lang="en-US" sz="1800" dirty="0">
                <a:solidFill>
                  <a:srgbClr val="4F81BD"/>
                </a:solidFill>
              </a:rPr>
              <a:t>(</a:t>
            </a:r>
            <a:r>
              <a:rPr lang="en-US" sz="1800" dirty="0" err="1">
                <a:solidFill>
                  <a:srgbClr val="4F81BD"/>
                </a:solidFill>
              </a:rPr>
              <a:t>itr.nextToken</a:t>
            </a:r>
            <a:r>
              <a:rPr lang="en-US" sz="1800" dirty="0">
                <a:solidFill>
                  <a:srgbClr val="4F81BD"/>
                </a:solidFill>
              </a:rPr>
              <a:t>());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  </a:t>
            </a:r>
            <a:r>
              <a:rPr lang="en-US" sz="1800" dirty="0" err="1">
                <a:solidFill>
                  <a:srgbClr val="4F81BD"/>
                </a:solidFill>
              </a:rPr>
              <a:t>output.collect</a:t>
            </a:r>
            <a:r>
              <a:rPr lang="en-US" sz="1800" dirty="0">
                <a:solidFill>
                  <a:srgbClr val="4F81BD"/>
                </a:solidFill>
              </a:rPr>
              <a:t>(word, one);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}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developer.yahoo.com</a:t>
            </a:r>
            <a:r>
              <a:rPr lang="en-US" sz="1400" dirty="0"/>
              <a:t>/</a:t>
            </a:r>
            <a:r>
              <a:rPr lang="en-US" sz="1400" dirty="0" err="1"/>
              <a:t>hadoop</a:t>
            </a:r>
            <a:r>
              <a:rPr lang="en-US" sz="1400" dirty="0"/>
              <a:t>/tutorial/module4.html</a:t>
            </a:r>
          </a:p>
        </p:txBody>
      </p:sp>
    </p:spTree>
    <p:extLst>
      <p:ext uri="{BB962C8B-B14F-4D97-AF65-F5344CB8AC3E}">
        <p14:creationId xmlns:p14="http://schemas.microsoft.com/office/powerpoint/2010/main" val="151242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672"/>
            <a:ext cx="8229600" cy="4886119"/>
          </a:xfrm>
        </p:spPr>
        <p:txBody>
          <a:bodyPr>
            <a:no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Reducer</a:t>
            </a:r>
          </a:p>
          <a:p>
            <a:r>
              <a:rPr lang="en-US" sz="1400" dirty="0">
                <a:solidFill>
                  <a:srgbClr val="595959"/>
                </a:solidFill>
              </a:rPr>
              <a:t> public static class </a:t>
            </a:r>
            <a:r>
              <a:rPr lang="en-US" sz="1800" dirty="0" err="1" smtClean="0">
                <a:solidFill>
                  <a:schemeClr val="accent1"/>
                </a:solidFill>
              </a:rPr>
              <a:t>MyReducer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rgbClr val="595959"/>
                </a:solidFill>
              </a:rPr>
              <a:t>implements </a:t>
            </a:r>
            <a:r>
              <a:rPr lang="en-US" sz="1400" dirty="0">
                <a:solidFill>
                  <a:srgbClr val="595959"/>
                </a:solidFill>
              </a:rPr>
              <a:t>Reducer&lt;Text, </a:t>
            </a:r>
            <a:r>
              <a:rPr lang="en-US" sz="1400" dirty="0" err="1">
                <a:solidFill>
                  <a:srgbClr val="595959"/>
                </a:solidFill>
              </a:rPr>
              <a:t>IntWritable</a:t>
            </a:r>
            <a:r>
              <a:rPr lang="en-US" sz="1400" dirty="0">
                <a:solidFill>
                  <a:srgbClr val="595959"/>
                </a:solidFill>
              </a:rPr>
              <a:t>, Text, </a:t>
            </a:r>
            <a:r>
              <a:rPr lang="en-US" sz="1400" dirty="0" err="1">
                <a:solidFill>
                  <a:srgbClr val="595959"/>
                </a:solidFill>
              </a:rPr>
              <a:t>IntWritable</a:t>
            </a:r>
            <a:r>
              <a:rPr lang="en-US" sz="1400" dirty="0">
                <a:solidFill>
                  <a:srgbClr val="595959"/>
                </a:solidFill>
              </a:rPr>
              <a:t>&gt; {</a:t>
            </a:r>
          </a:p>
          <a:p>
            <a:endParaRPr lang="en-US" sz="1400" dirty="0">
              <a:solidFill>
                <a:srgbClr val="595959"/>
              </a:solidFill>
            </a:endParaRPr>
          </a:p>
          <a:p>
            <a:r>
              <a:rPr lang="en-US" sz="1400" dirty="0">
                <a:solidFill>
                  <a:srgbClr val="595959"/>
                </a:solidFill>
              </a:rPr>
              <a:t>    public void reduce(Text key, Iterator&lt;</a:t>
            </a:r>
            <a:r>
              <a:rPr lang="en-US" sz="1400" dirty="0" err="1">
                <a:solidFill>
                  <a:srgbClr val="595959"/>
                </a:solidFill>
              </a:rPr>
              <a:t>IntWritable</a:t>
            </a:r>
            <a:r>
              <a:rPr lang="en-US" sz="1400" dirty="0">
                <a:solidFill>
                  <a:srgbClr val="595959"/>
                </a:solidFill>
              </a:rPr>
              <a:t>&gt; values</a:t>
            </a:r>
            <a:r>
              <a:rPr lang="en-US" sz="1400" dirty="0" smtClean="0">
                <a:solidFill>
                  <a:srgbClr val="595959"/>
                </a:solidFill>
              </a:rPr>
              <a:t>,</a:t>
            </a:r>
          </a:p>
          <a:p>
            <a:r>
              <a:rPr lang="en-US" sz="1400" dirty="0">
                <a:solidFill>
                  <a:srgbClr val="595959"/>
                </a:solidFill>
              </a:rPr>
              <a:t>	</a:t>
            </a:r>
            <a:r>
              <a:rPr lang="en-US" sz="1400" dirty="0" smtClean="0">
                <a:solidFill>
                  <a:srgbClr val="595959"/>
                </a:solidFill>
              </a:rPr>
              <a:t>			</a:t>
            </a:r>
            <a:r>
              <a:rPr lang="en-US" sz="1400" dirty="0" err="1" smtClean="0">
                <a:solidFill>
                  <a:srgbClr val="595959"/>
                </a:solidFill>
              </a:rPr>
              <a:t>OutputCollector</a:t>
            </a:r>
            <a:r>
              <a:rPr lang="en-US" sz="1400" dirty="0">
                <a:solidFill>
                  <a:srgbClr val="595959"/>
                </a:solidFill>
              </a:rPr>
              <a:t>&lt;Text, </a:t>
            </a:r>
            <a:r>
              <a:rPr lang="en-US" sz="1400" dirty="0" err="1">
                <a:solidFill>
                  <a:srgbClr val="595959"/>
                </a:solidFill>
              </a:rPr>
              <a:t>IntWritable</a:t>
            </a:r>
            <a:r>
              <a:rPr lang="en-US" sz="1400" dirty="0">
                <a:solidFill>
                  <a:srgbClr val="595959"/>
                </a:solidFill>
              </a:rPr>
              <a:t>&gt; output</a:t>
            </a:r>
            <a:r>
              <a:rPr lang="en-US" sz="1400" dirty="0" smtClean="0">
                <a:solidFill>
                  <a:srgbClr val="595959"/>
                </a:solidFill>
              </a:rPr>
              <a:t>,</a:t>
            </a:r>
          </a:p>
          <a:p>
            <a:r>
              <a:rPr lang="en-US" sz="1400" dirty="0">
                <a:solidFill>
                  <a:srgbClr val="595959"/>
                </a:solidFill>
              </a:rPr>
              <a:t>	</a:t>
            </a:r>
            <a:r>
              <a:rPr lang="en-US" sz="1400" dirty="0" smtClean="0">
                <a:solidFill>
                  <a:srgbClr val="595959"/>
                </a:solidFill>
              </a:rPr>
              <a:t>			Reporter </a:t>
            </a:r>
            <a:r>
              <a:rPr lang="en-US" sz="1400" dirty="0">
                <a:solidFill>
                  <a:srgbClr val="595959"/>
                </a:solidFill>
              </a:rPr>
              <a:t>reporter) throws </a:t>
            </a:r>
            <a:r>
              <a:rPr lang="en-US" sz="1400" dirty="0" err="1">
                <a:solidFill>
                  <a:srgbClr val="595959"/>
                </a:solidFill>
              </a:rPr>
              <a:t>IOException</a:t>
            </a:r>
            <a:r>
              <a:rPr lang="en-US" sz="1400" dirty="0">
                <a:solidFill>
                  <a:srgbClr val="595959"/>
                </a:solidFill>
              </a:rPr>
              <a:t> {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</a:t>
            </a:r>
            <a:r>
              <a:rPr lang="en-US" sz="1800" dirty="0" err="1">
                <a:solidFill>
                  <a:srgbClr val="4F81BD"/>
                </a:solidFill>
              </a:rPr>
              <a:t>int</a:t>
            </a:r>
            <a:r>
              <a:rPr lang="en-US" sz="1800" dirty="0">
                <a:solidFill>
                  <a:srgbClr val="4F81BD"/>
                </a:solidFill>
              </a:rPr>
              <a:t> sum = 0;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while (</a:t>
            </a:r>
            <a:r>
              <a:rPr lang="en-US" sz="1800" dirty="0" err="1">
                <a:solidFill>
                  <a:srgbClr val="4F81BD"/>
                </a:solidFill>
              </a:rPr>
              <a:t>values.hasNext</a:t>
            </a:r>
            <a:r>
              <a:rPr lang="en-US" sz="1800" dirty="0">
                <a:solidFill>
                  <a:srgbClr val="4F81BD"/>
                </a:solidFill>
              </a:rPr>
              <a:t>()) {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  sum += </a:t>
            </a:r>
            <a:r>
              <a:rPr lang="en-US" sz="1800" dirty="0" err="1">
                <a:solidFill>
                  <a:srgbClr val="4F81BD"/>
                </a:solidFill>
              </a:rPr>
              <a:t>values.next</a:t>
            </a:r>
            <a:r>
              <a:rPr lang="en-US" sz="1800" dirty="0">
                <a:solidFill>
                  <a:srgbClr val="4F81BD"/>
                </a:solidFill>
              </a:rPr>
              <a:t>().get();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}</a:t>
            </a:r>
          </a:p>
          <a:p>
            <a:r>
              <a:rPr lang="en-US" sz="1800" dirty="0">
                <a:solidFill>
                  <a:srgbClr val="4F81BD"/>
                </a:solidFill>
              </a:rPr>
              <a:t>      </a:t>
            </a:r>
            <a:r>
              <a:rPr lang="en-US" sz="1800" dirty="0" err="1">
                <a:solidFill>
                  <a:srgbClr val="4F81BD"/>
                </a:solidFill>
              </a:rPr>
              <a:t>output.collect</a:t>
            </a:r>
            <a:r>
              <a:rPr lang="en-US" sz="1800" dirty="0">
                <a:solidFill>
                  <a:srgbClr val="4F81BD"/>
                </a:solidFill>
              </a:rPr>
              <a:t>(key, new </a:t>
            </a:r>
            <a:r>
              <a:rPr lang="en-US" sz="1800" dirty="0" err="1">
                <a:solidFill>
                  <a:srgbClr val="4F81BD"/>
                </a:solidFill>
              </a:rPr>
              <a:t>IntWritable</a:t>
            </a:r>
            <a:r>
              <a:rPr lang="en-US" sz="1800" dirty="0">
                <a:solidFill>
                  <a:srgbClr val="4F81BD"/>
                </a:solidFill>
              </a:rPr>
              <a:t>(sum));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00" dirty="0"/>
              <a:t>https://</a:t>
            </a:r>
            <a:r>
              <a:rPr lang="en-US" sz="1400" dirty="0" err="1"/>
              <a:t>developer.yahoo.com</a:t>
            </a:r>
            <a:r>
              <a:rPr lang="en-US" sz="1400" dirty="0"/>
              <a:t>/</a:t>
            </a:r>
            <a:r>
              <a:rPr lang="en-US" sz="1400" dirty="0" err="1"/>
              <a:t>hadoop</a:t>
            </a:r>
            <a:r>
              <a:rPr lang="en-US" sz="1400" dirty="0"/>
              <a:t>/tutorial/module4.html</a:t>
            </a:r>
          </a:p>
        </p:txBody>
      </p:sp>
    </p:spTree>
    <p:extLst>
      <p:ext uri="{BB962C8B-B14F-4D97-AF65-F5344CB8AC3E}">
        <p14:creationId xmlns:p14="http://schemas.microsoft.com/office/powerpoint/2010/main" val="278140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resources are cheap.</a:t>
            </a: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Amazon EC2, Microsoft Azure, …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running on one CPU is simple, two is a headache, four is a nightmare, …</a:t>
            </a: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get the picture.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multiple machines.</a:t>
            </a:r>
          </a:p>
          <a:p>
            <a:r>
              <a:rPr lang="en-US" dirty="0" smtClean="0"/>
              <a:t>Just write code imagining one CPU.</a:t>
            </a:r>
          </a:p>
          <a:p>
            <a:r>
              <a:rPr lang="en-US" dirty="0" smtClean="0"/>
              <a:t>Someone else takes care of running the code on thousands of machine.</a:t>
            </a: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 the programmer from the unnecessary details.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map-reduce programming model to the rescue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long ago…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LISP, 1958</a:t>
            </a:r>
          </a:p>
          <a:p>
            <a:endParaRPr lang="en-US" dirty="0" smtClean="0"/>
          </a:p>
          <a:p>
            <a:r>
              <a:rPr lang="en-US" dirty="0" smtClean="0"/>
              <a:t>A programming language that introduced several innovative ideas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 smtClean="0"/>
              <a:t>Recursive Functions of Symbolic Expression and Their Computation by Machine, Part I</a:t>
            </a:r>
          </a:p>
          <a:p>
            <a:r>
              <a:rPr lang="en-US" i="1" dirty="0" smtClean="0"/>
              <a:t>John McCarthy, MIT, April 1960</a:t>
            </a:r>
          </a:p>
        </p:txBody>
      </p:sp>
    </p:spTree>
    <p:extLst>
      <p:ext uri="{BB962C8B-B14F-4D97-AF65-F5344CB8AC3E}">
        <p14:creationId xmlns:p14="http://schemas.microsoft.com/office/powerpoint/2010/main" val="408064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</a:t>
            </a:r>
            <a:r>
              <a:rPr lang="en-US" i="1" dirty="0" smtClean="0"/>
              <a:t>map</a:t>
            </a:r>
            <a:r>
              <a:rPr lang="en-US" dirty="0" smtClean="0"/>
              <a:t> and </a:t>
            </a:r>
            <a:r>
              <a:rPr lang="en-US" i="1" dirty="0" smtClean="0"/>
              <a:t>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 21,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CS512 | Spring 2014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6516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1164</Words>
  <Application>Microsoft Macintosh PowerPoint</Application>
  <PresentationFormat>On-screen Show (4:3)</PresentationFormat>
  <Paragraphs>221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 to Map-Reduce</vt:lpstr>
      <vt:lpstr>map-reduce?</vt:lpstr>
      <vt:lpstr>Why?</vt:lpstr>
      <vt:lpstr>Easy…</vt:lpstr>
      <vt:lpstr>Not really!</vt:lpstr>
      <vt:lpstr>Pipe Dream</vt:lpstr>
      <vt:lpstr>Map-Reduce</vt:lpstr>
      <vt:lpstr>Long long ago…</vt:lpstr>
      <vt:lpstr>LISP</vt:lpstr>
      <vt:lpstr>Map</vt:lpstr>
      <vt:lpstr>Reduce</vt:lpstr>
      <vt:lpstr>Simple composition</vt:lpstr>
      <vt:lpstr>Analogy</vt:lpstr>
      <vt:lpstr>Example</vt:lpstr>
      <vt:lpstr>A slightly different map-reduce</vt:lpstr>
      <vt:lpstr>Map-reduce reintroduced…</vt:lpstr>
      <vt:lpstr>Hadoop</vt:lpstr>
      <vt:lpstr>Example</vt:lpstr>
      <vt:lpstr>Terminology</vt:lpstr>
      <vt:lpstr>Job</vt:lpstr>
      <vt:lpstr>Splitting the input</vt:lpstr>
      <vt:lpstr>Copying the job</vt:lpstr>
      <vt:lpstr>Maps in parallel</vt:lpstr>
      <vt:lpstr>What if maps fail?</vt:lpstr>
      <vt:lpstr>Input to reducers</vt:lpstr>
      <vt:lpstr>Wait before reducing…</vt:lpstr>
      <vt:lpstr>Embarrassing Parallelism</vt:lpstr>
      <vt:lpstr>Not a panacea!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Map-Reduce</dc:title>
  <dc:creator>Balakrishnan Chandrasekaran</dc:creator>
  <cp:lastModifiedBy>Balakrishnan Chandrasekaran</cp:lastModifiedBy>
  <cp:revision>181</cp:revision>
  <dcterms:created xsi:type="dcterms:W3CDTF">2014-02-20T06:09:59Z</dcterms:created>
  <dcterms:modified xsi:type="dcterms:W3CDTF">2014-04-11T03:44:21Z</dcterms:modified>
</cp:coreProperties>
</file>