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0"/>
  </p:notesMasterIdLst>
  <p:sldIdLst>
    <p:sldId id="256" r:id="rId2"/>
    <p:sldId id="257" r:id="rId3"/>
    <p:sldId id="273" r:id="rId4"/>
    <p:sldId id="325" r:id="rId5"/>
    <p:sldId id="274" r:id="rId6"/>
    <p:sldId id="311" r:id="rId7"/>
    <p:sldId id="326" r:id="rId8"/>
    <p:sldId id="309" r:id="rId9"/>
    <p:sldId id="295" r:id="rId10"/>
    <p:sldId id="312" r:id="rId11"/>
    <p:sldId id="310" r:id="rId12"/>
    <p:sldId id="324" r:id="rId13"/>
    <p:sldId id="323" r:id="rId14"/>
    <p:sldId id="304" r:id="rId15"/>
    <p:sldId id="298" r:id="rId16"/>
    <p:sldId id="299" r:id="rId17"/>
    <p:sldId id="305" r:id="rId18"/>
    <p:sldId id="302" r:id="rId19"/>
    <p:sldId id="300" r:id="rId20"/>
    <p:sldId id="314" r:id="rId21"/>
    <p:sldId id="313" r:id="rId22"/>
    <p:sldId id="301" r:id="rId23"/>
    <p:sldId id="283" r:id="rId24"/>
    <p:sldId id="315" r:id="rId25"/>
    <p:sldId id="316" r:id="rId26"/>
    <p:sldId id="317" r:id="rId27"/>
    <p:sldId id="303" r:id="rId28"/>
    <p:sldId id="306" r:id="rId29"/>
    <p:sldId id="284" r:id="rId30"/>
    <p:sldId id="258" r:id="rId31"/>
    <p:sldId id="259" r:id="rId32"/>
    <p:sldId id="285" r:id="rId33"/>
    <p:sldId id="260" r:id="rId34"/>
    <p:sldId id="272" r:id="rId35"/>
    <p:sldId id="280" r:id="rId36"/>
    <p:sldId id="307" r:id="rId37"/>
    <p:sldId id="308" r:id="rId38"/>
    <p:sldId id="279" r:id="rId39"/>
    <p:sldId id="275" r:id="rId40"/>
    <p:sldId id="289" r:id="rId41"/>
    <p:sldId id="296" r:id="rId42"/>
    <p:sldId id="261" r:id="rId43"/>
    <p:sldId id="290" r:id="rId44"/>
    <p:sldId id="262" r:id="rId45"/>
    <p:sldId id="264" r:id="rId46"/>
    <p:sldId id="321" r:id="rId47"/>
    <p:sldId id="322" r:id="rId48"/>
    <p:sldId id="320" r:id="rId49"/>
    <p:sldId id="318" r:id="rId50"/>
    <p:sldId id="319" r:id="rId51"/>
    <p:sldId id="276" r:id="rId52"/>
    <p:sldId id="265" r:id="rId53"/>
    <p:sldId id="263" r:id="rId54"/>
    <p:sldId id="297" r:id="rId55"/>
    <p:sldId id="288" r:id="rId56"/>
    <p:sldId id="266" r:id="rId57"/>
    <p:sldId id="286" r:id="rId58"/>
    <p:sldId id="268" r:id="rId59"/>
    <p:sldId id="291" r:id="rId60"/>
    <p:sldId id="269" r:id="rId61"/>
    <p:sldId id="294" r:id="rId62"/>
    <p:sldId id="293" r:id="rId63"/>
    <p:sldId id="292" r:id="rId64"/>
    <p:sldId id="270" r:id="rId65"/>
    <p:sldId id="277" r:id="rId66"/>
    <p:sldId id="282" r:id="rId67"/>
    <p:sldId id="287" r:id="rId68"/>
    <p:sldId id="27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86531" autoAdjust="0"/>
  </p:normalViewPr>
  <p:slideViewPr>
    <p:cSldViewPr snapToGrid="0">
      <p:cViewPr varScale="1">
        <p:scale>
          <a:sx n="105" d="100"/>
          <a:sy n="105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25AB2-201F-4E28-AB4D-7C780EAC8AF2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0CF8B-8D44-4F09-8AC7-2318BA76E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3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Examples? Prior</a:t>
            </a:r>
            <a:r>
              <a:rPr lang="en-US" baseline="0" dirty="0"/>
              <a:t> state of the art. Grid computing, hand 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0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Example</a:t>
            </a:r>
            <a:r>
              <a:rPr lang="en-US" baseline="0" dirty="0"/>
              <a:t> for a text input splitter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7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Example</a:t>
            </a:r>
            <a:r>
              <a:rPr lang="en-US" baseline="0" dirty="0"/>
              <a:t> for a text input splitter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equiv</a:t>
            </a:r>
            <a:r>
              <a:rPr lang="en-US" dirty="0"/>
              <a:t>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0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equiv</a:t>
            </a:r>
            <a:r>
              <a:rPr lang="en-US" dirty="0"/>
              <a:t>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3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equiv</a:t>
            </a:r>
            <a:r>
              <a:rPr lang="en-US" dirty="0"/>
              <a:t>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5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equiv</a:t>
            </a:r>
            <a:r>
              <a:rPr lang="en-US" dirty="0"/>
              <a:t>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5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equiv</a:t>
            </a:r>
            <a:r>
              <a:rPr lang="en-US" dirty="0"/>
              <a:t>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0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equiv</a:t>
            </a:r>
            <a:r>
              <a:rPr lang="en-US" dirty="0"/>
              <a:t>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33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will replicate data if necessary to be local</a:t>
            </a:r>
          </a:p>
          <a:p>
            <a:endParaRPr lang="en-US" dirty="0"/>
          </a:p>
          <a:p>
            <a:r>
              <a:rPr lang="en-US" dirty="0"/>
              <a:t>Mention why determinism is required</a:t>
            </a:r>
          </a:p>
          <a:p>
            <a:r>
              <a:rPr lang="en-US" dirty="0"/>
              <a:t>Mention speculative</a:t>
            </a:r>
            <a:r>
              <a:rPr lang="en-US" baseline="0" dirty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28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HDFS will replicate data if necessary to be local</a:t>
            </a:r>
          </a:p>
          <a:p>
            <a:endParaRPr lang="en-US" dirty="0"/>
          </a:p>
          <a:p>
            <a:r>
              <a:rPr lang="en-US" dirty="0"/>
              <a:t>Mention why determinism is required</a:t>
            </a:r>
          </a:p>
          <a:p>
            <a:r>
              <a:rPr lang="en-US" dirty="0"/>
              <a:t>Mention speculative</a:t>
            </a:r>
            <a:r>
              <a:rPr lang="en-US" baseline="0" dirty="0"/>
              <a:t>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2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Examples? Prior</a:t>
            </a:r>
            <a:r>
              <a:rPr lang="en-US" baseline="0" dirty="0"/>
              <a:t> state of the art. Grid computing, hand coded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93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81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75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6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9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0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Describing the specifics,</a:t>
            </a:r>
            <a:r>
              <a:rPr lang="en-US" baseline="0" dirty="0"/>
              <a:t> not the reasoning behind the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first ~5 slides, cover the basics of Map and Reduce</a:t>
            </a:r>
          </a:p>
          <a:p>
            <a:endParaRPr lang="en-US" dirty="0"/>
          </a:p>
          <a:p>
            <a:r>
              <a:rPr lang="en-US" dirty="0"/>
              <a:t>Mapper takes in a set of K,V</a:t>
            </a:r>
            <a:r>
              <a:rPr lang="en-US" baseline="0" dirty="0"/>
              <a:t> emits a new set of K,V</a:t>
            </a:r>
          </a:p>
          <a:p>
            <a:r>
              <a:rPr lang="en-US" baseline="0" dirty="0"/>
              <a:t>Intermediate data is distributed among reducers</a:t>
            </a:r>
          </a:p>
          <a:p>
            <a:r>
              <a:rPr lang="en-US" baseline="0" dirty="0"/>
              <a:t>Reducers aggregate based on key</a:t>
            </a:r>
          </a:p>
          <a:p>
            <a:endParaRPr lang="en-US" baseline="0" dirty="0"/>
          </a:p>
          <a:p>
            <a:r>
              <a:rPr lang="en-US" baseline="0" dirty="0"/>
              <a:t>Design decisions and justification</a:t>
            </a:r>
          </a:p>
          <a:p>
            <a:pPr marL="228600" indent="-228600">
              <a:buAutoNum type="arabicParenR"/>
            </a:pPr>
            <a:r>
              <a:rPr lang="en-US" baseline="0" dirty="0"/>
              <a:t>Be able to write pseudo code for a MR job</a:t>
            </a:r>
          </a:p>
          <a:p>
            <a:pPr marL="228600" indent="-228600">
              <a:buAutoNum type="arabicParenR"/>
            </a:pPr>
            <a:r>
              <a:rPr lang="en-US" baseline="0" dirty="0"/>
              <a:t>Understanding of what functionality they want to provide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Why did they make the decisions that they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8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first ~5 slides, cover the basics of Map and Reduce</a:t>
            </a:r>
          </a:p>
          <a:p>
            <a:endParaRPr lang="en-US" dirty="0"/>
          </a:p>
          <a:p>
            <a:r>
              <a:rPr lang="en-US" dirty="0"/>
              <a:t>Mapper takes in a set of K,V</a:t>
            </a:r>
            <a:r>
              <a:rPr lang="en-US" baseline="0" dirty="0"/>
              <a:t> emits a new set of K,V</a:t>
            </a:r>
          </a:p>
          <a:p>
            <a:r>
              <a:rPr lang="en-US" baseline="0" dirty="0"/>
              <a:t>Intermediate data is distributed among reducers</a:t>
            </a:r>
          </a:p>
          <a:p>
            <a:r>
              <a:rPr lang="en-US" baseline="0" dirty="0"/>
              <a:t>Reducers aggregate based on key</a:t>
            </a:r>
          </a:p>
          <a:p>
            <a:endParaRPr lang="en-US" baseline="0" dirty="0"/>
          </a:p>
          <a:p>
            <a:r>
              <a:rPr lang="en-US" baseline="0" dirty="0"/>
              <a:t>Design decisions and justification</a:t>
            </a:r>
          </a:p>
          <a:p>
            <a:pPr marL="228600" indent="-228600">
              <a:buAutoNum type="arabicParenR"/>
            </a:pPr>
            <a:r>
              <a:rPr lang="en-US" baseline="0" dirty="0"/>
              <a:t>Be able to write pseudo code for a MR job</a:t>
            </a:r>
          </a:p>
          <a:p>
            <a:pPr marL="228600" indent="-228600">
              <a:buAutoNum type="arabicParenR"/>
            </a:pPr>
            <a:r>
              <a:rPr lang="en-US" baseline="0" dirty="0"/>
              <a:t>Understanding of what functionality they want to provide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Why did they make the decisions that they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Within first ~5 slides, cover the basics of Map and Reduce</a:t>
            </a:r>
          </a:p>
          <a:p>
            <a:endParaRPr lang="en-US" dirty="0"/>
          </a:p>
          <a:p>
            <a:r>
              <a:rPr lang="en-US" dirty="0"/>
              <a:t>Mapper takes in a set of K,V</a:t>
            </a:r>
            <a:r>
              <a:rPr lang="en-US" baseline="0" dirty="0"/>
              <a:t> emits a new set of K,V</a:t>
            </a:r>
          </a:p>
          <a:p>
            <a:r>
              <a:rPr lang="en-US" baseline="0" dirty="0"/>
              <a:t>Intermediate data is distributed among reducers</a:t>
            </a:r>
          </a:p>
          <a:p>
            <a:r>
              <a:rPr lang="en-US" baseline="0" dirty="0"/>
              <a:t>Reducers aggregate based on key</a:t>
            </a:r>
          </a:p>
          <a:p>
            <a:endParaRPr lang="en-US" baseline="0" dirty="0"/>
          </a:p>
          <a:p>
            <a:r>
              <a:rPr lang="en-US" baseline="0" dirty="0"/>
              <a:t>Design decisions and justification</a:t>
            </a:r>
          </a:p>
          <a:p>
            <a:pPr marL="228600" indent="-228600">
              <a:buAutoNum type="arabicParenR"/>
            </a:pPr>
            <a:r>
              <a:rPr lang="en-US" baseline="0" dirty="0"/>
              <a:t>Be able to write pseudo code for a MR job</a:t>
            </a:r>
          </a:p>
          <a:p>
            <a:pPr marL="228600" indent="-228600">
              <a:buAutoNum type="arabicParenR"/>
            </a:pPr>
            <a:r>
              <a:rPr lang="en-US" baseline="0" dirty="0"/>
              <a:t>Understanding of what functionality they want to provide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Why did they make the decisions that they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Mappers = selection; reducer = group by 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0CF8B-8D44-4F09-8AC7-2318BA76EA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80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7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690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146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743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454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74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761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504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963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88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6178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787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3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214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2369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44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9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76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4029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085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526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84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87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484" y="1243250"/>
            <a:ext cx="4841433" cy="1766168"/>
          </a:xfrm>
        </p:spPr>
        <p:txBody>
          <a:bodyPr>
            <a:normAutofit fontScale="90000"/>
          </a:bodyPr>
          <a:lstStyle/>
          <a:p>
            <a:r>
              <a:rPr lang="en-US" dirty="0"/>
              <a:t>Word Count</a:t>
            </a:r>
            <a:br>
              <a:rPr lang="en-US" dirty="0"/>
            </a:br>
            <a:r>
              <a:rPr lang="en-US" sz="4000" dirty="0"/>
              <a:t>in</a:t>
            </a:r>
            <a:br>
              <a:rPr lang="en-US" dirty="0"/>
            </a:br>
            <a:r>
              <a:rPr lang="en-US" dirty="0"/>
              <a:t>MapReduce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51" y="974026"/>
            <a:ext cx="3076923" cy="23046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9C23D4-BF47-255C-310E-D95FFCF641E4}"/>
              </a:ext>
            </a:extLst>
          </p:cNvPr>
          <p:cNvSpPr txBox="1">
            <a:spLocks/>
          </p:cNvSpPr>
          <p:nvPr/>
        </p:nvSpPr>
        <p:spPr>
          <a:xfrm>
            <a:off x="957484" y="4583574"/>
            <a:ext cx="4841433" cy="6115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Mahmoud  Parsian</a:t>
            </a:r>
          </a:p>
          <a:p>
            <a:r>
              <a:rPr lang="en-US" sz="14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8810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1320"/>
          </a:xfrm>
        </p:spPr>
        <p:txBody>
          <a:bodyPr/>
          <a:lstStyle/>
          <a:p>
            <a:r>
              <a:rPr lang="en-US" dirty="0"/>
              <a:t>Word Count: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76447"/>
            <a:ext cx="9531360" cy="5391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67" b="1" dirty="0">
                <a:highlight>
                  <a:srgbClr val="00FF00"/>
                </a:highlight>
                <a:latin typeface="Courier" pitchFamily="2" charset="0"/>
              </a:rPr>
              <a:t>Iterable&lt;object&gt; denotes a list of objects</a:t>
            </a:r>
            <a:endParaRPr lang="en-US" sz="2867" b="1" dirty="0">
              <a:latin typeface="Courier" pitchFamily="2" charset="0"/>
            </a:endParaRPr>
          </a:p>
          <a:p>
            <a:r>
              <a:rPr lang="en-US" u="sng" dirty="0">
                <a:solidFill>
                  <a:srgbClr val="002060"/>
                </a:solidFill>
                <a:latin typeface="Courier" pitchFamily="2" charset="0"/>
              </a:rPr>
              <a:t>Example-1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: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urier" pitchFamily="2" charset="0"/>
              </a:rPr>
              <a:t>Iterable&lt;Integer&gt;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[1, 2, 2, 3, 4]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[1, 1, 1, 1, 1, 1, 1]</a:t>
            </a:r>
          </a:p>
          <a:p>
            <a:r>
              <a:rPr lang="en-US" u="sng" dirty="0">
                <a:solidFill>
                  <a:srgbClr val="002060"/>
                </a:solidFill>
                <a:latin typeface="Courier" pitchFamily="2" charset="0"/>
              </a:rPr>
              <a:t>Example-2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: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urier" pitchFamily="2" charset="0"/>
              </a:rPr>
              <a:t>Iterable&lt;String&gt;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[“a”, “fox”, “jumped”]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[“a”, “a”, “b”, “b”, “b”]</a:t>
            </a:r>
          </a:p>
          <a:p>
            <a:r>
              <a:rPr lang="en-US" u="sng" dirty="0">
                <a:solidFill>
                  <a:srgbClr val="002060"/>
                </a:solidFill>
                <a:latin typeface="Courier" pitchFamily="2" charset="0"/>
              </a:rPr>
              <a:t>Example-3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: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urier" pitchFamily="2" charset="0"/>
              </a:rPr>
              <a:t>Iterable&lt;(String, Integer)&gt;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[(“a”, 10), (“fox”, 7), (“jumped”, 8)]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[(“key1”, 10), (“key200”, 700)]</a:t>
            </a:r>
          </a:p>
          <a:p>
            <a:pPr lvl="1"/>
            <a:endParaRPr lang="en-US" dirty="0">
              <a:solidFill>
                <a:srgbClr val="7030A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69"/>
          </a:xfrm>
        </p:spPr>
        <p:txBody>
          <a:bodyPr/>
          <a:lstStyle/>
          <a:p>
            <a:r>
              <a:rPr lang="en-US" dirty="0"/>
              <a:t>(key, value)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99595"/>
            <a:ext cx="9091522" cy="53684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MapReduce, everything (input and output) is expressed </a:t>
            </a:r>
          </a:p>
          <a:p>
            <a:pPr marL="0" indent="0">
              <a:buNone/>
            </a:pPr>
            <a:r>
              <a:rPr lang="en-US" dirty="0"/>
              <a:t>as a tuple of 2 values</a:t>
            </a:r>
            <a:r>
              <a:rPr lang="en-US" dirty="0">
                <a:latin typeface="Courier" pitchFamily="2" charset="0"/>
              </a:rPr>
              <a:t>: (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key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value</a:t>
            </a:r>
            <a:r>
              <a:rPr lang="en-US" dirty="0">
                <a:latin typeface="Courier" pitchFamily="2" charset="0"/>
              </a:rPr>
              <a:t>)</a:t>
            </a:r>
            <a:endParaRPr lang="en-US" sz="2800" b="1" dirty="0">
              <a:latin typeface="Courier" pitchFamily="2" charset="0"/>
            </a:endParaRPr>
          </a:p>
          <a:p>
            <a:r>
              <a:rPr lang="en-US" sz="2800" b="1" dirty="0">
                <a:highlight>
                  <a:srgbClr val="FFFF00"/>
                </a:highlight>
                <a:latin typeface="Courier" pitchFamily="2" charset="0"/>
              </a:rPr>
              <a:t>NOTE</a:t>
            </a:r>
            <a:r>
              <a:rPr lang="en-US" sz="2800" b="1" dirty="0">
                <a:latin typeface="Courier" pitchFamily="2" charset="0"/>
              </a:rPr>
              <a:t>: 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key</a:t>
            </a:r>
            <a:r>
              <a:rPr lang="en-US" sz="2800" dirty="0">
                <a:latin typeface="Courier" pitchFamily="2" charset="0"/>
              </a:rPr>
              <a:t> and 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value</a:t>
            </a:r>
            <a:r>
              <a:rPr lang="en-US" sz="2800" dirty="0">
                <a:latin typeface="Courier" pitchFamily="2" charset="0"/>
              </a:rPr>
              <a:t> can be any data type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u="sng" dirty="0">
                <a:latin typeface="+mn-lt"/>
              </a:rPr>
              <a:t>Examples of (key, value):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(“fox”, 3)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(“fox”, [1, 1, 1, 1, 1, 1])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(“jumped”, [3, 6, 10, 12])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(“record 57”, (1, 1))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(127, (“</a:t>
            </a:r>
            <a:r>
              <a:rPr lang="en-US" sz="2400" dirty="0" err="1">
                <a:latin typeface="Courier" pitchFamily="2" charset="0"/>
              </a:rPr>
              <a:t>movie_id</a:t>
            </a:r>
            <a:r>
              <a:rPr lang="en-US" sz="2400" dirty="0">
                <a:latin typeface="Courier" pitchFamily="2" charset="0"/>
              </a:rPr>
              <a:t>”, 67))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(“fox”, [(“R”, 2), (“R”, 3), (“T”, 4)])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((“fox”, 3), [1, 1, 1, 1, 1])</a:t>
            </a:r>
            <a:endParaRPr lang="en-US" sz="2400" dirty="0"/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7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69"/>
          </a:xfrm>
        </p:spPr>
        <p:txBody>
          <a:bodyPr/>
          <a:lstStyle/>
          <a:p>
            <a:r>
              <a:rPr lang="en-US" dirty="0"/>
              <a:t>(key, value) in Mapper and 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99595"/>
            <a:ext cx="9091522" cy="536844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key: a partition number or record number or filename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     (which might be ignored)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# value: a single input record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  <a:latin typeface="Courier" pitchFamily="2" charset="0"/>
              </a:rPr>
              <a:t>map(key, value) {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&lt;emit a set of (K2, V2) pairs&gt;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sz="3200" b="1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# key: a unique key as K2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# values: Iterable&lt;</a:t>
            </a: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object</a:t>
            </a:r>
            <a:r>
              <a:rPr lang="en-US" sz="2800" dirty="0">
                <a:latin typeface="Courier" pitchFamily="2" charset="0"/>
              </a:rPr>
              <a:t>&gt; (all associated values for K2)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# </a:t>
            </a: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object</a:t>
            </a:r>
            <a:r>
              <a:rPr lang="en-US" sz="2800" dirty="0">
                <a:latin typeface="Courier" pitchFamily="2" charset="0"/>
              </a:rPr>
              <a:t> can be Integer, String, Double, or any other data types</a:t>
            </a:r>
          </a:p>
          <a:p>
            <a:pPr marL="0" indent="0">
              <a:buNone/>
            </a:pPr>
            <a:r>
              <a:rPr lang="en-US" sz="3200" dirty="0">
                <a:highlight>
                  <a:srgbClr val="00FF00"/>
                </a:highlight>
                <a:latin typeface="Courier" pitchFamily="2" charset="0"/>
              </a:rPr>
              <a:t>reduce(key, values) {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&lt;emit a set of (K3, V3) pairs&gt;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}</a:t>
            </a:r>
          </a:p>
          <a:p>
            <a:pPr marL="45718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69"/>
          </a:xfrm>
        </p:spPr>
        <p:txBody>
          <a:bodyPr/>
          <a:lstStyle/>
          <a:p>
            <a:r>
              <a:rPr lang="en-US" dirty="0"/>
              <a:t>(key, value)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99595"/>
            <a:ext cx="9091522" cy="536844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MapReduce, everything (input and output) is expressed  as a tuple of 2 values</a:t>
            </a:r>
            <a:r>
              <a:rPr lang="en-US" dirty="0">
                <a:latin typeface="Courier" pitchFamily="2" charset="0"/>
              </a:rPr>
              <a:t>: (</a:t>
            </a:r>
            <a:r>
              <a:rPr lang="en-US" b="1" dirty="0">
                <a:latin typeface="Courier" pitchFamily="2" charset="0"/>
              </a:rPr>
              <a:t>key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latin typeface="Courier" pitchFamily="2" charset="0"/>
              </a:rPr>
              <a:t>value</a:t>
            </a:r>
            <a:r>
              <a:rPr lang="en-US" dirty="0">
                <a:latin typeface="Courier" pitchFamily="2" charset="0"/>
              </a:rPr>
              <a:t>) where </a:t>
            </a:r>
            <a:r>
              <a:rPr lang="en-US" sz="2800" b="1" dirty="0">
                <a:highlight>
                  <a:srgbClr val="FFFF00"/>
                </a:highlight>
                <a:latin typeface="Courier" pitchFamily="2" charset="0"/>
              </a:rPr>
              <a:t>key</a:t>
            </a: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 and </a:t>
            </a:r>
            <a:r>
              <a:rPr lang="en-US" sz="2800" b="1" dirty="0">
                <a:highlight>
                  <a:srgbClr val="FFFF00"/>
                </a:highlight>
                <a:latin typeface="Courier" pitchFamily="2" charset="0"/>
              </a:rPr>
              <a:t>value</a:t>
            </a: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 can be any type.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sz="2800" b="1" dirty="0">
                <a:latin typeface="Courier" pitchFamily="2" charset="0"/>
              </a:rPr>
              <a:t>Mapper: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ourier" pitchFamily="2" charset="0"/>
              </a:rPr>
              <a:t>map(key, value)</a:t>
            </a:r>
          </a:p>
          <a:p>
            <a:pPr lvl="2"/>
            <a:r>
              <a:rPr lang="en-US" sz="2200" dirty="0">
                <a:latin typeface="Courier" pitchFamily="2" charset="0"/>
              </a:rPr>
              <a:t>key: as a partition number, or a record number</a:t>
            </a:r>
          </a:p>
          <a:p>
            <a:pPr lvl="2"/>
            <a:r>
              <a:rPr lang="en-US" sz="2200" dirty="0">
                <a:latin typeface="Courier" pitchFamily="2" charset="0"/>
              </a:rPr>
              <a:t>value: an actual input record (String)</a:t>
            </a:r>
          </a:p>
          <a:p>
            <a:pPr lvl="1"/>
            <a:r>
              <a:rPr lang="en-US" sz="2800" dirty="0">
                <a:latin typeface="Courier" pitchFamily="2" charset="0"/>
              </a:rPr>
              <a:t>Outputs { {k2, v2), … }</a:t>
            </a:r>
          </a:p>
          <a:p>
            <a:pPr marL="457189" lvl="1" indent="0">
              <a:buNone/>
            </a:pPr>
            <a:endParaRPr lang="en-US" sz="2800" dirty="0">
              <a:latin typeface="Courier" pitchFamily="2" charset="0"/>
            </a:endParaRPr>
          </a:p>
          <a:p>
            <a:r>
              <a:rPr lang="en-US" sz="2800" b="1" dirty="0">
                <a:latin typeface="Courier" pitchFamily="2" charset="0"/>
              </a:rPr>
              <a:t>Reducer</a:t>
            </a:r>
            <a:r>
              <a:rPr lang="en-US" sz="2800" dirty="0">
                <a:latin typeface="Courier" pitchFamily="2" charset="0"/>
              </a:rPr>
              <a:t>: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ourier" pitchFamily="2" charset="0"/>
              </a:rPr>
              <a:t>reduce(key2, value2)</a:t>
            </a:r>
          </a:p>
          <a:p>
            <a:pPr lvl="2"/>
            <a:r>
              <a:rPr lang="en-US" sz="2400" dirty="0">
                <a:latin typeface="Courier" pitchFamily="2" charset="0"/>
              </a:rPr>
              <a:t>key2</a:t>
            </a:r>
            <a:r>
              <a:rPr lang="en-US" sz="2533" dirty="0">
                <a:latin typeface="Courier" pitchFamily="2" charset="0"/>
              </a:rPr>
              <a:t> : a k2 in mappers output</a:t>
            </a:r>
          </a:p>
          <a:p>
            <a:pPr lvl="2"/>
            <a:r>
              <a:rPr lang="en-US" sz="2400" dirty="0">
                <a:latin typeface="Courier" pitchFamily="2" charset="0"/>
              </a:rPr>
              <a:t>value2 : Iterable&lt;objects&gt; </a:t>
            </a:r>
            <a:r>
              <a:rPr lang="en-US" sz="2400" dirty="0">
                <a:highlight>
                  <a:srgbClr val="C0C0C0"/>
                </a:highlight>
                <a:latin typeface="Courier" pitchFamily="2" charset="0"/>
              </a:rPr>
              <a:t>(list of values)</a:t>
            </a:r>
          </a:p>
          <a:p>
            <a:pPr lvl="1"/>
            <a:r>
              <a:rPr lang="en-US" sz="2800" dirty="0">
                <a:latin typeface="Courier" pitchFamily="2" charset="0"/>
              </a:rPr>
              <a:t>Outputs: { (k3, v3), …}</a:t>
            </a:r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endParaRPr lang="en-US" dirty="0"/>
          </a:p>
          <a:p>
            <a:pPr marL="45718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Count: An Example</a:t>
            </a:r>
            <a:br>
              <a:rPr lang="en-US" dirty="0"/>
            </a:br>
            <a:r>
              <a:rPr lang="en-US" sz="1800" dirty="0"/>
              <a:t>For Input, 1, 2, 3, … denotes record numbers, and are ignored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8598907" cy="4986476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u="sng" dirty="0"/>
              <a:t>INPUT: </a:t>
            </a:r>
          </a:p>
          <a:p>
            <a:pPr marL="457189" lvl="1" indent="0">
              <a:buNone/>
            </a:pPr>
            <a:r>
              <a:rPr lang="en-US" b="1" dirty="0"/>
              <a:t>1</a:t>
            </a:r>
            <a:r>
              <a:rPr lang="en-US" dirty="0"/>
              <a:t>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“fox jumped and jumped”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2	“fox jumped over fox and jumped”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3	“fox jumped over fence”</a:t>
            </a:r>
          </a:p>
          <a:p>
            <a:pPr marL="457189" lvl="1" indent="0">
              <a:buNone/>
            </a:pPr>
            <a:endParaRPr lang="en-US" u="sng" dirty="0"/>
          </a:p>
          <a:p>
            <a:pPr marL="457189" lvl="1" indent="0">
              <a:buNone/>
            </a:pPr>
            <a:r>
              <a:rPr lang="en-US" u="sng" dirty="0"/>
              <a:t>OUTPUT:</a:t>
            </a:r>
            <a:r>
              <a:rPr lang="en-US" dirty="0"/>
              <a:t> 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	(fox, 4)   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	(jumped, 5)  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	(and, 2)  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	(over, 2)  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		(fence, 1)</a:t>
            </a:r>
          </a:p>
        </p:txBody>
      </p:sp>
    </p:spTree>
    <p:extLst>
      <p:ext uri="{BB962C8B-B14F-4D97-AF65-F5344CB8AC3E}">
        <p14:creationId xmlns:p14="http://schemas.microsoft.com/office/powerpoint/2010/main" val="35443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8598907" cy="4986476"/>
          </a:xfrm>
        </p:spPr>
        <p:txBody>
          <a:bodyPr>
            <a:normAutofit fontScale="92500" lnSpcReduction="20000"/>
          </a:bodyPr>
          <a:lstStyle/>
          <a:p>
            <a:pPr marL="457189" lvl="1" indent="0">
              <a:buNone/>
            </a:pPr>
            <a:r>
              <a:rPr lang="en-US" u="sng" dirty="0"/>
              <a:t>INPUT: </a:t>
            </a:r>
          </a:p>
          <a:p>
            <a:pPr marL="457189" lvl="1" indent="0">
              <a:buNone/>
            </a:pPr>
            <a:r>
              <a:rPr lang="en-US" dirty="0"/>
              <a:t>1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“fox jumped and jumped”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2	“fox jumped over fox and jumped”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3	“fox jumped over fence”</a:t>
            </a:r>
          </a:p>
          <a:p>
            <a:pPr marL="457189" lvl="1" indent="0">
              <a:buNone/>
            </a:pPr>
            <a:endParaRPr lang="en-US" u="sng" dirty="0"/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Input is split into chunks and sent to mappers.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For this example, assume that we split this into 3 chunks: Each chunk has one record.</a:t>
            </a:r>
          </a:p>
          <a:p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  <a:latin typeface="Courier" pitchFamily="2" charset="0"/>
              </a:rPr>
              <a:t>Mappers will be run in parallel</a:t>
            </a:r>
          </a:p>
          <a:p>
            <a:pPr lvl="1"/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  <a:latin typeface="Courier" pitchFamily="2" charset="0"/>
              </a:rPr>
              <a:t>map(key, value)</a:t>
            </a:r>
          </a:p>
          <a:p>
            <a:pPr lvl="1"/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  <a:latin typeface="Courier" pitchFamily="2" charset="0"/>
              </a:rPr>
              <a:t>key: record number, will be ignored</a:t>
            </a:r>
          </a:p>
          <a:p>
            <a:pPr lvl="1"/>
            <a:r>
              <a:rPr lang="en-US" dirty="0">
                <a:solidFill>
                  <a:srgbClr val="7030A0"/>
                </a:solidFill>
                <a:highlight>
                  <a:srgbClr val="FFFF00"/>
                </a:highlight>
                <a:latin typeface="Courier" pitchFamily="2" charset="0"/>
              </a:rPr>
              <a:t>value: an actual input record</a:t>
            </a:r>
          </a:p>
        </p:txBody>
      </p:sp>
    </p:spTree>
    <p:extLst>
      <p:ext uri="{BB962C8B-B14F-4D97-AF65-F5344CB8AC3E}">
        <p14:creationId xmlns:p14="http://schemas.microsoft.com/office/powerpoint/2010/main" val="13446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Count: Mapper</a:t>
            </a:r>
            <a:br>
              <a:rPr lang="en-US" dirty="0"/>
            </a:br>
            <a:r>
              <a:rPr lang="en-US" dirty="0"/>
              <a:t>map(key, value) </a:t>
            </a:r>
            <a:r>
              <a:rPr lang="en-US" dirty="0">
                <a:sym typeface="Wingdings" pitchFamily="2" charset="2"/>
              </a:rPr>
              <a:t> {(K1, V1), (K2, V2), …}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9033648" cy="4986476"/>
          </a:xfrm>
        </p:spPr>
        <p:txBody>
          <a:bodyPr>
            <a:normAutofit fontScale="92500" lnSpcReduction="10000"/>
          </a:bodyPr>
          <a:lstStyle/>
          <a:p>
            <a:r>
              <a:rPr lang="en-US" sz="3467" dirty="0"/>
              <a:t> A mapper accepts a (key, value) pair and can emit any number (0, 1, 2, …) of new (K, V) pairs. </a:t>
            </a:r>
          </a:p>
          <a:p>
            <a:r>
              <a:rPr lang="en-US" sz="3467" dirty="0"/>
              <a:t> If a mapper does not emit any (K, V) pairs: this means that the whole input record is filtered out.</a:t>
            </a:r>
          </a:p>
          <a:p>
            <a:pPr marL="457189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267" dirty="0"/>
              <a:t># key: 1 (as a record number, which is ignored here)</a:t>
            </a:r>
          </a:p>
          <a:p>
            <a:pPr marL="0" indent="0">
              <a:buNone/>
            </a:pPr>
            <a:r>
              <a:rPr lang="en-US" sz="2267" dirty="0"/>
              <a:t># value: </a:t>
            </a:r>
            <a:r>
              <a:rPr lang="en-US" sz="2267" dirty="0">
                <a:solidFill>
                  <a:srgbClr val="002060"/>
                </a:solidFill>
                <a:latin typeface="Courier" pitchFamily="2" charset="0"/>
              </a:rPr>
              <a:t>“fox jumped and jumped” </a:t>
            </a:r>
            <a:r>
              <a:rPr lang="en-US" sz="2267" dirty="0">
                <a:solidFill>
                  <a:srgbClr val="002060"/>
                </a:solidFill>
                <a:highlight>
                  <a:srgbClr val="00FF00"/>
                </a:highlight>
                <a:latin typeface="Courier" pitchFamily="2" charset="0"/>
              </a:rPr>
              <a:t>(an actual record)</a:t>
            </a:r>
            <a:endParaRPr lang="en-US" sz="2267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sz="3467" dirty="0">
                <a:latin typeface="Courier" pitchFamily="2" charset="0"/>
              </a:rPr>
              <a:t>map(1, </a:t>
            </a:r>
            <a:r>
              <a:rPr lang="en-US" sz="3467" dirty="0">
                <a:solidFill>
                  <a:srgbClr val="002060"/>
                </a:solidFill>
                <a:latin typeface="Courier" pitchFamily="2" charset="0"/>
              </a:rPr>
              <a:t>“fox jumped and jumped”):</a:t>
            </a:r>
          </a:p>
          <a:p>
            <a:pPr marL="0" indent="0">
              <a:buNone/>
            </a:pPr>
            <a:r>
              <a:rPr lang="en-US" sz="3067" dirty="0">
                <a:solidFill>
                  <a:srgbClr val="FF0000"/>
                </a:solidFill>
                <a:latin typeface="Courier" pitchFamily="2" charset="0"/>
              </a:rPr>
              <a:t>(fox, 1), (jumped, 1), </a:t>
            </a:r>
          </a:p>
          <a:p>
            <a:pPr marL="0" indent="0">
              <a:buNone/>
            </a:pPr>
            <a:r>
              <a:rPr lang="en-US" sz="3067" dirty="0">
                <a:solidFill>
                  <a:srgbClr val="FF0000"/>
                </a:solidFill>
                <a:latin typeface="Courier" pitchFamily="2" charset="0"/>
              </a:rPr>
              <a:t>(and, 1), (jumped, 1)</a:t>
            </a:r>
            <a:endParaRPr lang="en-US" sz="3867" dirty="0">
              <a:solidFill>
                <a:srgbClr val="FF000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endParaRPr lang="en-US" dirty="0">
              <a:solidFill>
                <a:srgbClr val="0020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31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Count: Mapper</a:t>
            </a:r>
            <a:br>
              <a:rPr lang="en-US" dirty="0"/>
            </a:br>
            <a:r>
              <a:rPr lang="en-US" dirty="0"/>
              <a:t>map(key, value) </a:t>
            </a:r>
            <a:r>
              <a:rPr lang="en-US" dirty="0">
                <a:sym typeface="Wingdings" pitchFamily="2" charset="2"/>
              </a:rPr>
              <a:t> {(K1, V1), (K2, V2), …}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8598907" cy="4986476"/>
          </a:xfrm>
        </p:spPr>
        <p:txBody>
          <a:bodyPr>
            <a:normAutofit fontScale="85000" lnSpcReduction="20000"/>
          </a:bodyPr>
          <a:lstStyle/>
          <a:p>
            <a:pPr marL="457189" lvl="1" indent="0">
              <a:buNone/>
            </a:pPr>
            <a:r>
              <a:rPr lang="en-US" sz="1700" dirty="0"/>
              <a:t># key: 1</a:t>
            </a:r>
          </a:p>
          <a:p>
            <a:pPr marL="457189" lvl="1" indent="0">
              <a:buNone/>
            </a:pPr>
            <a:r>
              <a:rPr lang="en-US" sz="1700" dirty="0"/>
              <a:t># value: </a:t>
            </a:r>
            <a:r>
              <a:rPr lang="en-US" sz="1700" dirty="0">
                <a:solidFill>
                  <a:srgbClr val="002060"/>
                </a:solidFill>
                <a:latin typeface="Courier" pitchFamily="2" charset="0"/>
              </a:rPr>
              <a:t>“fox jumped and jumped”</a:t>
            </a:r>
            <a:endParaRPr lang="en-US" sz="1700" dirty="0"/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map(1,	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“fox jumped and jumped”):</a:t>
            </a:r>
          </a:p>
          <a:p>
            <a:pPr marL="457189" lvl="1" indent="0">
              <a:buNone/>
            </a:pPr>
            <a:r>
              <a:rPr lang="en-US" sz="2800" dirty="0">
                <a:solidFill>
                  <a:srgbClr val="002060"/>
                </a:solidFill>
                <a:latin typeface="Courier" pitchFamily="2" charset="0"/>
              </a:rPr>
              <a:t>	 </a:t>
            </a:r>
            <a:r>
              <a:rPr lang="en-US" sz="2100" dirty="0">
                <a:solidFill>
                  <a:srgbClr val="FF0000"/>
                </a:solidFill>
                <a:latin typeface="Courier" pitchFamily="2" charset="0"/>
              </a:rPr>
              <a:t>(fox, 1), (jumped, 1), </a:t>
            </a:r>
          </a:p>
          <a:p>
            <a:pPr marL="457189" lvl="1" indent="0">
              <a:buNone/>
            </a:pPr>
            <a:r>
              <a:rPr lang="en-US" sz="2100" dirty="0">
                <a:solidFill>
                  <a:srgbClr val="FF0000"/>
                </a:solidFill>
                <a:latin typeface="Courier" pitchFamily="2" charset="0"/>
              </a:rPr>
              <a:t>     (and, 1), (jumped, 1)</a:t>
            </a:r>
            <a:endParaRPr lang="en-US" sz="2800" dirty="0">
              <a:solidFill>
                <a:srgbClr val="FF000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endParaRPr lang="en-US" dirty="0">
              <a:solidFill>
                <a:srgbClr val="00206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r>
              <a:rPr lang="en-US" sz="1700" dirty="0"/>
              <a:t># key: 2</a:t>
            </a:r>
          </a:p>
          <a:p>
            <a:pPr marL="457189" lvl="1" indent="0">
              <a:buNone/>
            </a:pPr>
            <a:r>
              <a:rPr lang="en-US" sz="1700" dirty="0"/>
              <a:t># value: </a:t>
            </a:r>
            <a:r>
              <a:rPr lang="en-US" sz="1700" dirty="0">
                <a:solidFill>
                  <a:srgbClr val="002060"/>
                </a:solidFill>
                <a:latin typeface="Courier" pitchFamily="2" charset="0"/>
              </a:rPr>
              <a:t>“fox jumped over fox and jumped”) 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map(2,	“fox jumped over fox and jumped”)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  (fox, 1), (jumped, 1), (over, 1),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  (fox, 1), (and, 1), (jumped, 1)</a:t>
            </a:r>
          </a:p>
          <a:p>
            <a:pPr marL="457189" lvl="1" indent="0">
              <a:buNone/>
            </a:pP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r>
              <a:rPr lang="en-US" sz="1600" dirty="0"/>
              <a:t># key: 3</a:t>
            </a:r>
          </a:p>
          <a:p>
            <a:pPr marL="457189" lvl="1" indent="0">
              <a:buNone/>
            </a:pPr>
            <a:r>
              <a:rPr lang="en-US" sz="1600" dirty="0"/>
              <a:t># value:  </a:t>
            </a:r>
            <a:r>
              <a:rPr lang="en-US" sz="1600" dirty="0">
                <a:solidFill>
                  <a:srgbClr val="002060"/>
                </a:solidFill>
                <a:latin typeface="Courier" pitchFamily="2" charset="0"/>
              </a:rPr>
              <a:t>“fox jumped over fence”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map(3,	“fox jumped over fence”)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 (fox, 1), (jumped, 1),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  (over, 1), (fence, 1)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7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Mapper’s output </a:t>
            </a:r>
            <a:r>
              <a:rPr lang="en-US" dirty="0">
                <a:sym typeface="Wingdings" pitchFamily="2" charset="2"/>
              </a:rPr>
              <a:t> Sort &amp; Shuffle </a:t>
            </a:r>
            <a:br>
              <a:rPr lang="en-US" dirty="0"/>
            </a:br>
            <a:r>
              <a:rPr lang="en-US" dirty="0"/>
              <a:t>Sort &amp; Shuffle output </a:t>
            </a:r>
            <a:r>
              <a:rPr lang="en-US" dirty="0">
                <a:sym typeface="Wingdings" pitchFamily="2" charset="2"/>
              </a:rPr>
              <a:t> Input to Reducers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3CED90B-D335-660D-69FF-8CDDDA286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8927"/>
            <a:ext cx="8622792" cy="4361313"/>
          </a:xfrm>
        </p:spPr>
      </p:pic>
    </p:spTree>
    <p:extLst>
      <p:ext uri="{BB962C8B-B14F-4D97-AF65-F5344CB8AC3E}">
        <p14:creationId xmlns:p14="http://schemas.microsoft.com/office/powerpoint/2010/main" val="73758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Mappers Are Needed?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9819801" cy="498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The answer depends on the number of mappers available in the cluster and the number of partitions for the input.</a:t>
            </a:r>
            <a:endParaRPr lang="en-US" sz="3200" u="sng" dirty="0">
              <a:solidFill>
                <a:schemeClr val="tx1"/>
              </a:solidFill>
              <a:latin typeface="+mn-lt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Let our entire input to have 100,000,000,000 records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Let the number of partitions to be 50,000</a:t>
            </a:r>
          </a:p>
          <a:p>
            <a:r>
              <a:rPr lang="en-US" sz="2000" dirty="0">
                <a:solidFill>
                  <a:srgbClr val="0070C0"/>
                </a:solidFill>
                <a:latin typeface="Courier" pitchFamily="2" charset="0"/>
              </a:rPr>
              <a:t>Therefore, each partition may have about 2,000,000 records</a:t>
            </a:r>
          </a:p>
          <a:p>
            <a:r>
              <a:rPr lang="en-US" sz="2800" dirty="0"/>
              <a:t>100,000,000,000 = 50,000 x 2,000,000</a:t>
            </a:r>
          </a:p>
          <a:p>
            <a:r>
              <a:rPr lang="en-US" sz="2800" dirty="0"/>
              <a:t>The optimal number of mappers is 50,000 and they may be run in parallel (they are independent of each other)</a:t>
            </a:r>
          </a:p>
          <a:p>
            <a:r>
              <a:rPr lang="en-US" sz="2800" dirty="0">
                <a:highlight>
                  <a:srgbClr val="FFFF00"/>
                </a:highlight>
              </a:rPr>
              <a:t>What if our cluster is small and we do not have 50,000 mappers</a:t>
            </a:r>
          </a:p>
        </p:txBody>
      </p:sp>
    </p:spTree>
    <p:extLst>
      <p:ext uri="{BB962C8B-B14F-4D97-AF65-F5344CB8AC3E}">
        <p14:creationId xmlns:p14="http://schemas.microsoft.com/office/powerpoint/2010/main" val="30787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 / Motivation</a:t>
            </a:r>
          </a:p>
          <a:p>
            <a:r>
              <a:rPr lang="en-US" dirty="0"/>
              <a:t>An Example Program</a:t>
            </a:r>
          </a:p>
          <a:p>
            <a:r>
              <a:rPr lang="en-US" dirty="0"/>
              <a:t>MapReduce vs Hadoop</a:t>
            </a:r>
          </a:p>
          <a:p>
            <a:r>
              <a:rPr lang="en-US" dirty="0"/>
              <a:t>GFS / HDFS</a:t>
            </a:r>
          </a:p>
          <a:p>
            <a:r>
              <a:rPr lang="en-US" dirty="0"/>
              <a:t>MapReduce Fundamentals</a:t>
            </a:r>
          </a:p>
          <a:p>
            <a:r>
              <a:rPr lang="en-US" dirty="0"/>
              <a:t>Example Code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Conclusion / Questions</a:t>
            </a:r>
          </a:p>
        </p:txBody>
      </p:sp>
    </p:spTree>
    <p:extLst>
      <p:ext uri="{BB962C8B-B14F-4D97-AF65-F5344CB8AC3E}">
        <p14:creationId xmlns:p14="http://schemas.microsoft.com/office/powerpoint/2010/main" val="29460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Mappers Are Needed?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9819801" cy="4986476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What if our cluster is small and we do not have 50,000 mappers</a:t>
            </a:r>
          </a:p>
          <a:p>
            <a:r>
              <a:rPr lang="en-US" sz="3200" dirty="0"/>
              <a:t>OK, assume that our cluster can handle 10,000 mappers at a time (at most 10,000 mappers can run in parallel).</a:t>
            </a:r>
          </a:p>
          <a:p>
            <a:r>
              <a:rPr lang="en-US" sz="3200" dirty="0">
                <a:highlight>
                  <a:srgbClr val="00FF00"/>
                </a:highlight>
              </a:rPr>
              <a:t>How does it work?</a:t>
            </a:r>
          </a:p>
          <a:p>
            <a:pPr marL="0" indent="0">
              <a:buNone/>
            </a:pPr>
            <a:r>
              <a:rPr lang="en-US" sz="3200" dirty="0"/>
              <a:t>Initially, Cluster manager will assign one partition to each 10,000 mappers and they will run in parallel. Once a mapper completes its task, then Cluster manager will assign another partition to a mapper until we exhaust all 50,000 partitions.</a:t>
            </a:r>
          </a:p>
        </p:txBody>
      </p:sp>
    </p:spTree>
    <p:extLst>
      <p:ext uri="{BB962C8B-B14F-4D97-AF65-F5344CB8AC3E}">
        <p14:creationId xmlns:p14="http://schemas.microsoft.com/office/powerpoint/2010/main" val="111583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Count: Mappers Output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Sort &amp;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9819801" cy="4986476"/>
          </a:xfrm>
        </p:spPr>
        <p:txBody>
          <a:bodyPr>
            <a:normAutofit fontScale="92500" lnSpcReduction="10000"/>
          </a:bodyPr>
          <a:lstStyle/>
          <a:p>
            <a:pPr marL="457189" lvl="1" indent="0">
              <a:buNone/>
            </a:pPr>
            <a:endParaRPr lang="en-US" u="sng" dirty="0"/>
          </a:p>
          <a:p>
            <a:pPr marL="457189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{</a:t>
            </a:r>
          </a:p>
          <a:p>
            <a:pPr marL="457189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(fox, 1), (jumped, 1), (and, 1), (jumped, 1)</a:t>
            </a:r>
          </a:p>
          <a:p>
            <a:pPr marL="457189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(fox, 1) (jumped, 1) (over, 1) (fox, 1) (and, 1) (jumped, 1)</a:t>
            </a:r>
          </a:p>
          <a:p>
            <a:pPr marL="457189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(fox, 1) (jumped, 1) (over, 1) (fence, 1)</a:t>
            </a:r>
          </a:p>
          <a:p>
            <a:pPr marL="457189" lvl="1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}</a:t>
            </a:r>
          </a:p>
          <a:p>
            <a:pPr marL="457189" lvl="1" indent="0">
              <a:buNone/>
            </a:pPr>
            <a:endParaRPr lang="en-US" sz="1600" dirty="0">
              <a:solidFill>
                <a:srgbClr val="FF0000"/>
              </a:solidFill>
              <a:latin typeface="Courier" pitchFamily="2" charset="0"/>
            </a:endParaRPr>
          </a:p>
          <a:p>
            <a:pPr lvl="1">
              <a:buFont typeface="Wingdings" pitchFamily="2" charset="2"/>
              <a:buChar char="è"/>
            </a:pPr>
            <a:r>
              <a:rPr lang="en-US" sz="2000" b="1" u="sng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 Sort &amp; Shuffle Phase function: GROUP BY </a:t>
            </a:r>
            <a:r>
              <a:rPr lang="en-US" sz="2000" b="1" u="sng" dirty="0" err="1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mappers’s</a:t>
            </a:r>
            <a:r>
              <a:rPr lang="en-US" sz="2000" b="1" u="sng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 KEY</a:t>
            </a:r>
          </a:p>
          <a:p>
            <a:pPr lvl="1">
              <a:buFont typeface="Wingdings" pitchFamily="2" charset="2"/>
              <a:buChar char="è"/>
            </a:pPr>
            <a:r>
              <a:rPr lang="en-US" sz="2000" b="1" u="sng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 Output of Sort &amp; Shuffle:</a:t>
            </a:r>
          </a:p>
          <a:p>
            <a:pPr marL="457189" lvl="1" indent="0">
              <a:buNone/>
            </a:pPr>
            <a:endParaRPr lang="en-US" sz="2000" b="1" u="sng" dirty="0">
              <a:solidFill>
                <a:srgbClr val="002060"/>
              </a:solidFill>
              <a:latin typeface="Courier" pitchFamily="2" charset="0"/>
              <a:sym typeface="Wingdings" pitchFamily="2" charset="2"/>
            </a:endParaRPr>
          </a:p>
          <a:p>
            <a:pPr marL="457189" lvl="1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fox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[1, 1, 1, 1])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jumped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[1, 1, 1, 1, 1])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and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[1, 1])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(over, [1, 1])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fence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, [1])</a:t>
            </a:r>
            <a:endParaRPr lang="en-US" sz="1600" dirty="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6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Count: reducers: reduce(K,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481560"/>
            <a:ext cx="9010499" cy="4986476"/>
          </a:xfrm>
        </p:spPr>
        <p:txBody>
          <a:bodyPr>
            <a:normAutofit/>
          </a:bodyPr>
          <a:lstStyle/>
          <a:p>
            <a:pPr marL="457189" lvl="1" indent="0">
              <a:buNone/>
            </a:pPr>
            <a:r>
              <a:rPr lang="en-US" sz="2000" b="1" u="sng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Output of Sort &amp; Shuffle  Reducers</a:t>
            </a:r>
          </a:p>
          <a:p>
            <a:pPr marL="457189" lvl="1" indent="0">
              <a:buNone/>
            </a:pPr>
            <a:r>
              <a:rPr lang="en-US" sz="2000" b="1" u="sng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Reducers will be run in parallel</a:t>
            </a:r>
          </a:p>
          <a:p>
            <a:pPr marL="457189" lvl="1" indent="0">
              <a:buNone/>
            </a:pPr>
            <a:endParaRPr lang="en-US" sz="2000" b="1" u="sng" dirty="0">
              <a:solidFill>
                <a:srgbClr val="002060"/>
              </a:solidFill>
              <a:latin typeface="Courier" pitchFamily="2" charset="0"/>
              <a:sym typeface="Wingdings" pitchFamily="2" charset="2"/>
            </a:endParaRPr>
          </a:p>
          <a:p>
            <a:pPr marL="457189" lvl="1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" pitchFamily="2" charset="0"/>
              </a:rPr>
              <a:t>reduce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(fox, [1, 1, 1, 1])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  <a:sym typeface="Wingdings" pitchFamily="2" charset="2"/>
              </a:rPr>
              <a:t>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(fox, 4)</a:t>
            </a:r>
          </a:p>
          <a:p>
            <a:pPr marL="457189" lvl="1" indent="0">
              <a:buNone/>
            </a:pPr>
            <a:endParaRPr lang="en-US" sz="2200" dirty="0">
              <a:solidFill>
                <a:srgbClr val="00206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" pitchFamily="2" charset="0"/>
              </a:rPr>
              <a:t>reduce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((jumped, [1, 1, 1, 1, 1])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  <a:sym typeface="Wingdings" pitchFamily="2" charset="2"/>
              </a:rPr>
              <a:t>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(jumped, 5)</a:t>
            </a:r>
          </a:p>
          <a:p>
            <a:pPr marL="457189" lvl="1" indent="0">
              <a:buNone/>
            </a:pPr>
            <a:endParaRPr lang="en-US" sz="2200" dirty="0">
              <a:solidFill>
                <a:srgbClr val="00206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" pitchFamily="2" charset="0"/>
              </a:rPr>
              <a:t>reduce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(and, [1, 1])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  <a:sym typeface="Wingdings" pitchFamily="2" charset="2"/>
              </a:rPr>
              <a:t>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(and, 2)</a:t>
            </a:r>
          </a:p>
          <a:p>
            <a:pPr marL="457189" lvl="1" indent="0">
              <a:buNone/>
            </a:pPr>
            <a:endParaRPr lang="en-US" sz="2200" dirty="0">
              <a:solidFill>
                <a:srgbClr val="00206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" pitchFamily="2" charset="0"/>
              </a:rPr>
              <a:t>reduce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(over, [1, 1])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  <a:sym typeface="Wingdings" pitchFamily="2" charset="2"/>
              </a:rPr>
              <a:t>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(over, 2)</a:t>
            </a:r>
          </a:p>
          <a:p>
            <a:pPr marL="457189" lvl="1" indent="0">
              <a:buNone/>
            </a:pPr>
            <a:endParaRPr lang="en-US" sz="2200" dirty="0">
              <a:solidFill>
                <a:srgbClr val="002060"/>
              </a:solidFill>
              <a:latin typeface="Courier" pitchFamily="2" charset="0"/>
            </a:endParaRPr>
          </a:p>
          <a:p>
            <a:pPr marL="457189" lvl="1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" pitchFamily="2" charset="0"/>
              </a:rPr>
              <a:t>reduce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</a:rPr>
              <a:t>(fence, [1]) </a:t>
            </a:r>
            <a:r>
              <a:rPr lang="en-US" sz="2200" dirty="0">
                <a:solidFill>
                  <a:schemeClr val="tx1"/>
                </a:solidFill>
                <a:latin typeface="Courier" pitchFamily="2" charset="0"/>
                <a:sym typeface="Wingdings" pitchFamily="2" charset="2"/>
              </a:rPr>
              <a:t></a:t>
            </a:r>
            <a:r>
              <a:rPr lang="en-US" sz="22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Courier" pitchFamily="2" charset="0"/>
                <a:sym typeface="Wingdings" pitchFamily="2" charset="2"/>
              </a:rPr>
              <a:t>(fence, 1)</a:t>
            </a:r>
            <a:endParaRPr lang="en-US" sz="1700" dirty="0">
              <a:solidFill>
                <a:srgbClr val="00206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2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2894"/>
          </a:xfrm>
        </p:spPr>
        <p:txBody>
          <a:bodyPr/>
          <a:lstStyle/>
          <a:p>
            <a:r>
              <a:rPr lang="en-US" dirty="0"/>
              <a:t>MapReduce: Map and 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88021"/>
            <a:ext cx="8801769" cy="5069711"/>
          </a:xfrm>
        </p:spPr>
        <p:txBody>
          <a:bodyPr/>
          <a:lstStyle/>
          <a:p>
            <a:r>
              <a:rPr lang="en-US" b="1" u="sng" dirty="0"/>
              <a:t>Mappers</a:t>
            </a:r>
            <a:r>
              <a:rPr lang="en-US" dirty="0"/>
              <a:t>: read in data from the filesystem as (key, value), and output  modified data as a set of </a:t>
            </a:r>
            <a:r>
              <a:rPr lang="en-US" dirty="0">
                <a:latin typeface="Courier" pitchFamily="2" charset="0"/>
              </a:rPr>
              <a:t>(key2, value2) </a:t>
            </a:r>
            <a:r>
              <a:rPr lang="en-US" dirty="0"/>
              <a:t>pairs</a:t>
            </a:r>
          </a:p>
          <a:p>
            <a:r>
              <a:rPr lang="en-US" b="1" u="sng" dirty="0"/>
              <a:t>Sort &amp; Shuffle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Gets all mappers output</a:t>
            </a:r>
          </a:p>
          <a:p>
            <a:pPr lvl="1"/>
            <a:r>
              <a:rPr lang="en-US" dirty="0"/>
              <a:t>Creates </a:t>
            </a:r>
            <a:r>
              <a:rPr lang="en-US" sz="2000" dirty="0">
                <a:latin typeface="Courier" pitchFamily="2" charset="0"/>
              </a:rPr>
              <a:t>(key, [value_1, value_2, …, </a:t>
            </a:r>
            <a:r>
              <a:rPr lang="en-US" sz="2000" dirty="0" err="1">
                <a:latin typeface="Courier" pitchFamily="2" charset="0"/>
              </a:rPr>
              <a:t>value_n</a:t>
            </a:r>
            <a:r>
              <a:rPr lang="en-US" sz="2000" dirty="0">
                <a:latin typeface="Courier" pitchFamily="2" charset="0"/>
              </a:rPr>
              <a:t>]) </a:t>
            </a:r>
            <a:r>
              <a:rPr lang="en-US" dirty="0"/>
              <a:t>pairs</a:t>
            </a:r>
          </a:p>
          <a:p>
            <a:pPr lvl="1"/>
            <a:r>
              <a:rPr lang="en-US" dirty="0"/>
              <a:t>Groups values for key(s) created by all mappers</a:t>
            </a:r>
          </a:p>
          <a:p>
            <a:r>
              <a:rPr lang="en-US" b="1" u="sng" dirty="0"/>
              <a:t>Reducers</a:t>
            </a:r>
            <a:r>
              <a:rPr lang="en-US" dirty="0"/>
              <a:t> collect all of the Sort &amp; Shuffle output on the keys, and output (typically) reduced data</a:t>
            </a:r>
          </a:p>
          <a:p>
            <a:pPr marL="457189" lvl="1" indent="0">
              <a:buNone/>
            </a:pPr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reduce(key, </a:t>
            </a:r>
            <a:r>
              <a:rPr lang="en-US" sz="2400" dirty="0">
                <a:solidFill>
                  <a:schemeClr val="tx2"/>
                </a:solidFill>
                <a:highlight>
                  <a:srgbClr val="00FF00"/>
                </a:highlight>
                <a:latin typeface="Courier" pitchFamily="2" charset="0"/>
              </a:rPr>
              <a:t>[value_1, value_2, …, </a:t>
            </a:r>
            <a:r>
              <a:rPr lang="en-US" sz="2400" dirty="0" err="1">
                <a:solidFill>
                  <a:schemeClr val="tx2"/>
                </a:solidFill>
                <a:highlight>
                  <a:srgbClr val="00FF00"/>
                </a:highlight>
                <a:latin typeface="Courier" pitchFamily="2" charset="0"/>
              </a:rPr>
              <a:t>value_n</a:t>
            </a:r>
            <a:r>
              <a:rPr lang="en-US" sz="2400" dirty="0">
                <a:solidFill>
                  <a:schemeClr val="tx2"/>
                </a:solidFill>
                <a:highlight>
                  <a:srgbClr val="00FF00"/>
                </a:highlight>
                <a:latin typeface="Courier" pitchFamily="2" charset="0"/>
              </a:rPr>
              <a:t>])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Emits a new set of {(key3, value3)} pairs</a:t>
            </a:r>
            <a:endParaRPr lang="en-US" dirty="0"/>
          </a:p>
          <a:p>
            <a:r>
              <a:rPr lang="en-US" dirty="0"/>
              <a:t>The outputted data is written to disk</a:t>
            </a:r>
          </a:p>
        </p:txBody>
      </p:sp>
    </p:spTree>
    <p:extLst>
      <p:ext uri="{BB962C8B-B14F-4D97-AF65-F5344CB8AC3E}">
        <p14:creationId xmlns:p14="http://schemas.microsoft.com/office/powerpoint/2010/main" val="131929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2894"/>
          </a:xfrm>
        </p:spPr>
        <p:txBody>
          <a:bodyPr/>
          <a:lstStyle/>
          <a:p>
            <a:r>
              <a:rPr lang="en-US" dirty="0"/>
              <a:t>How many  Reducers are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88021"/>
            <a:ext cx="8801769" cy="5069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Imagine that Sort &amp; Shuffle has created N unique keys: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(note that the number of values per key will NOT be the same)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(key_1, [value_11, value_12, …])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(key_2, [value_21, value_22, …])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…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key_N</a:t>
            </a:r>
            <a:r>
              <a:rPr lang="en-US" dirty="0">
                <a:latin typeface="Courier" pitchFamily="2" charset="0"/>
              </a:rPr>
              <a:t>, [value_N1, value_N2, …])</a:t>
            </a:r>
          </a:p>
          <a:p>
            <a:pPr marL="457189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Question? </a:t>
            </a:r>
            <a:r>
              <a:rPr lang="en-US" dirty="0"/>
              <a:t>How many reducers are needed to handle the output of the Sort &amp; Shuffle phase?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Answer:</a:t>
            </a:r>
            <a:r>
              <a:rPr lang="en-US" dirty="0"/>
              <a:t> The optimal solution is to have N reducers and let them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1002585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2894"/>
          </a:xfrm>
        </p:spPr>
        <p:txBody>
          <a:bodyPr/>
          <a:lstStyle/>
          <a:p>
            <a:r>
              <a:rPr lang="en-US" dirty="0"/>
              <a:t>How many  Reducers are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88021"/>
            <a:ext cx="8801769" cy="5069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Imagine that Sort &amp; Shuffle has created N unique keys: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(note that the number of values per key will NOT be the same)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(key_1, [value_11, value_12, …])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(key_2, [value_21, value_22, …])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…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key_N</a:t>
            </a:r>
            <a:r>
              <a:rPr lang="en-US" dirty="0">
                <a:latin typeface="Courier" pitchFamily="2" charset="0"/>
              </a:rPr>
              <a:t>, [value_N1, value_N2, …])</a:t>
            </a:r>
          </a:p>
          <a:p>
            <a:pPr marL="457189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Question? </a:t>
            </a:r>
            <a:r>
              <a:rPr lang="en-US" dirty="0"/>
              <a:t>What if we do not have enough computing resources to run N reducers at the same time (in parallel)</a:t>
            </a:r>
          </a:p>
        </p:txBody>
      </p:sp>
    </p:spTree>
    <p:extLst>
      <p:ext uri="{BB962C8B-B14F-4D97-AF65-F5344CB8AC3E}">
        <p14:creationId xmlns:p14="http://schemas.microsoft.com/office/powerpoint/2010/main" val="1525576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2894"/>
          </a:xfrm>
        </p:spPr>
        <p:txBody>
          <a:bodyPr/>
          <a:lstStyle/>
          <a:p>
            <a:r>
              <a:rPr lang="en-US" dirty="0"/>
              <a:t>How many  Reducers are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88021"/>
            <a:ext cx="8801769" cy="5069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Imagine that Sort &amp; Shuffle has created N unique keys: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(note that the number of values per key will NOT be the same)</a:t>
            </a:r>
          </a:p>
          <a:p>
            <a:pPr marL="457189" lvl="1" indent="0">
              <a:buNone/>
            </a:pPr>
            <a:r>
              <a:rPr lang="en-US" sz="1600" dirty="0">
                <a:latin typeface="Courier" pitchFamily="2" charset="0"/>
              </a:rPr>
              <a:t>(key_1, [value_11, value_12, …])</a:t>
            </a:r>
          </a:p>
          <a:p>
            <a:pPr marL="457189" lvl="1" indent="0">
              <a:buNone/>
            </a:pPr>
            <a:r>
              <a:rPr lang="en-US" sz="1600" dirty="0">
                <a:latin typeface="Courier" pitchFamily="2" charset="0"/>
              </a:rPr>
              <a:t>(key_2, [value_21, value_22, …])</a:t>
            </a:r>
          </a:p>
          <a:p>
            <a:pPr marL="457189" lvl="1" indent="0">
              <a:buNone/>
            </a:pPr>
            <a:r>
              <a:rPr lang="en-US" sz="1600" dirty="0">
                <a:latin typeface="Courier" pitchFamily="2" charset="0"/>
              </a:rPr>
              <a:t>…</a:t>
            </a:r>
          </a:p>
          <a:p>
            <a:pPr marL="457189" lvl="1" indent="0">
              <a:buNone/>
            </a:pP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key_N</a:t>
            </a:r>
            <a:r>
              <a:rPr lang="en-US" sz="1600" dirty="0">
                <a:latin typeface="Courier" pitchFamily="2" charset="0"/>
              </a:rPr>
              <a:t>, [value_N1, value_N2, …])</a:t>
            </a:r>
          </a:p>
          <a:p>
            <a:pPr marL="457189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Question? </a:t>
            </a:r>
            <a:r>
              <a:rPr lang="en-US" dirty="0"/>
              <a:t>What if we do not have enough computing resources to run N reducers at the same time (in parallel)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Answer:</a:t>
            </a:r>
            <a:r>
              <a:rPr lang="en-US" dirty="0"/>
              <a:t> Let’s say, N = 7,000, and we can only run 500 reducers in parallel and at the same time. </a:t>
            </a:r>
            <a:r>
              <a:rPr lang="en-US" sz="2800" dirty="0"/>
              <a:t>Initially, Cluster manager will assign one reduce operation to each 500 reducers and they will run in parallel. Once a reducer completes its task, then Cluster manager will assign another reduce operation to a reducer until we exhaust all 7,000 reduce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3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2894"/>
          </a:xfrm>
        </p:spPr>
        <p:txBody>
          <a:bodyPr/>
          <a:lstStyle/>
          <a:p>
            <a:r>
              <a:rPr lang="en-US" dirty="0"/>
              <a:t>MapReduce: Map and 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88021"/>
            <a:ext cx="8801769" cy="5069711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map</a:t>
            </a:r>
            <a:r>
              <a:rPr lang="en-US" sz="2800" dirty="0">
                <a:latin typeface="Courier" pitchFamily="2" charset="0"/>
              </a:rPr>
              <a:t>(key, value) </a:t>
            </a:r>
            <a:r>
              <a:rPr lang="en-US" sz="2800" dirty="0">
                <a:latin typeface="Courier" pitchFamily="2" charset="0"/>
                <a:sym typeface="Wingdings" pitchFamily="2" charset="2"/>
              </a:rPr>
              <a:t> { (key2, value2) }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(done by programmer)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  <a:sym typeface="Wingdings" pitchFamily="2" charset="2"/>
            </a:endParaRPr>
          </a:p>
          <a:p>
            <a:r>
              <a:rPr lang="en-US" sz="2800" u="sng" dirty="0">
                <a:highlight>
                  <a:srgbClr val="FFFF00"/>
                </a:highlight>
                <a:latin typeface="Courier" pitchFamily="2" charset="0"/>
              </a:rPr>
              <a:t>Sort &amp; Shuffle</a:t>
            </a:r>
            <a:r>
              <a:rPr lang="en-US" sz="2800" dirty="0">
                <a:latin typeface="Courier" pitchFamily="2" charset="0"/>
              </a:rPr>
              <a:t>: </a:t>
            </a:r>
            <a:r>
              <a:rPr lang="en-US" sz="2800" dirty="0">
                <a:latin typeface="Courier" pitchFamily="2" charset="0"/>
                <a:sym typeface="Wingdings" pitchFamily="2" charset="2"/>
              </a:rPr>
              <a:t> GROUP BY key2</a:t>
            </a:r>
            <a:endParaRPr lang="en-US" sz="1800" dirty="0">
              <a:highlight>
                <a:srgbClr val="00FF00"/>
              </a:highlight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(key2, [v1, v2, …])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(done by MapReduce system, automatically)</a:t>
            </a: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reduce</a:t>
            </a:r>
            <a:r>
              <a:rPr lang="en-US" sz="2800" dirty="0">
                <a:latin typeface="Courier" pitchFamily="2" charset="0"/>
              </a:rPr>
              <a:t>(key2, [v1, v2, …]) </a:t>
            </a:r>
            <a:r>
              <a:rPr lang="en-US" sz="2800" dirty="0">
                <a:latin typeface="Courier" pitchFamily="2" charset="0"/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 { (key3, value3) }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(done by programmer)</a:t>
            </a:r>
          </a:p>
          <a:p>
            <a:pPr marL="457189" lvl="1" indent="0">
              <a:buNone/>
            </a:pP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4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2894"/>
          </a:xfrm>
        </p:spPr>
        <p:txBody>
          <a:bodyPr/>
          <a:lstStyle/>
          <a:p>
            <a:r>
              <a:rPr lang="en-US" dirty="0"/>
              <a:t>MapReduce: Reducer’s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88021"/>
            <a:ext cx="8801769" cy="5069711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reduce</a:t>
            </a:r>
            <a:r>
              <a:rPr lang="en-US" sz="2800" dirty="0">
                <a:latin typeface="Courier" pitchFamily="2" charset="0"/>
              </a:rPr>
              <a:t>(key2, [v1, v2, …]) </a:t>
            </a:r>
            <a:r>
              <a:rPr lang="en-US" sz="2800" dirty="0">
                <a:latin typeface="Courier" pitchFamily="2" charset="0"/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   { (key3, value3) }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(done by programmer)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  <a:latin typeface="Courier" pitchFamily="2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3200" b="1" u="sng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Filters in Reducers: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sym typeface="Wingdings" pitchFamily="2" charset="2"/>
              </a:rPr>
              <a:t>If a reducer does not emit any </a:t>
            </a:r>
            <a:r>
              <a:rPr lang="en-US" sz="2000" dirty="0">
                <a:latin typeface="Courier" pitchFamily="2" charset="0"/>
              </a:rPr>
              <a:t>{ (key3, value3) },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then it means that the entire input (key2, [v1, v2, …])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is filtered out.</a:t>
            </a:r>
          </a:p>
          <a:p>
            <a:pPr marL="0" indent="0">
              <a:buNone/>
            </a:pPr>
            <a:endParaRPr lang="en-US" sz="2000" dirty="0">
              <a:highlight>
                <a:srgbClr val="00FF00"/>
              </a:highlight>
              <a:latin typeface="Courier" pitchFamily="2" charset="0"/>
              <a:sym typeface="Wingdings" pitchFamily="2" charset="2"/>
            </a:endParaRPr>
          </a:p>
          <a:p>
            <a:pPr marL="457189" lvl="1" indent="0">
              <a:buNone/>
            </a:pP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36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  <a:p>
            <a:r>
              <a:rPr lang="en-US" dirty="0"/>
              <a:t>An Example Program</a:t>
            </a:r>
          </a:p>
          <a:p>
            <a:r>
              <a:rPr lang="en-US" b="1" dirty="0" err="1"/>
              <a:t>MapReduce</a:t>
            </a:r>
            <a:r>
              <a:rPr lang="en-US" b="1" dirty="0"/>
              <a:t> </a:t>
            </a:r>
            <a:r>
              <a:rPr lang="en-US" b="1" dirty="0" err="1"/>
              <a:t>vs</a:t>
            </a:r>
            <a:r>
              <a:rPr lang="en-US" b="1" dirty="0"/>
              <a:t> Hadoop</a:t>
            </a:r>
          </a:p>
          <a:p>
            <a:r>
              <a:rPr lang="en-US" dirty="0"/>
              <a:t>GFS / HDFS</a:t>
            </a:r>
          </a:p>
          <a:p>
            <a:r>
              <a:rPr lang="en-US" dirty="0" err="1"/>
              <a:t>MapReduce</a:t>
            </a:r>
            <a:r>
              <a:rPr lang="en-US" dirty="0"/>
              <a:t> Fundamentals</a:t>
            </a:r>
          </a:p>
          <a:p>
            <a:r>
              <a:rPr lang="en-US" dirty="0"/>
              <a:t>Example Code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Conclusion / Questions</a:t>
            </a:r>
          </a:p>
        </p:txBody>
      </p:sp>
    </p:spTree>
    <p:extLst>
      <p:ext uri="{BB962C8B-B14F-4D97-AF65-F5344CB8AC3E}">
        <p14:creationId xmlns:p14="http://schemas.microsoft.com/office/powerpoint/2010/main" val="523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371600"/>
            <a:ext cx="8598907" cy="4669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MapReduce</a:t>
            </a:r>
          </a:p>
          <a:p>
            <a:pPr lvl="1"/>
            <a:r>
              <a:rPr lang="en-US" dirty="0"/>
              <a:t>Large Concurrent Systems</a:t>
            </a:r>
          </a:p>
          <a:p>
            <a:pPr lvl="1"/>
            <a:r>
              <a:rPr lang="en-US" dirty="0"/>
              <a:t>Grid Computing</a:t>
            </a:r>
          </a:p>
          <a:p>
            <a:pPr lvl="1"/>
            <a:r>
              <a:rPr lang="en-US" dirty="0"/>
              <a:t>Rolling Your Own Custom Solution</a:t>
            </a:r>
          </a:p>
          <a:p>
            <a:r>
              <a:rPr lang="en-US" dirty="0"/>
              <a:t>Considerations</a:t>
            </a:r>
          </a:p>
          <a:p>
            <a:pPr lvl="1"/>
            <a:r>
              <a:rPr lang="en-US" dirty="0"/>
              <a:t>Threading is hard!</a:t>
            </a:r>
          </a:p>
          <a:p>
            <a:pPr lvl="1"/>
            <a:r>
              <a:rPr lang="en-US" dirty="0"/>
              <a:t>How do you scale to more machines?</a:t>
            </a:r>
          </a:p>
          <a:p>
            <a:pPr lvl="1"/>
            <a:r>
              <a:rPr lang="en-US" dirty="0"/>
              <a:t>How do you handle machine failures?</a:t>
            </a:r>
          </a:p>
          <a:p>
            <a:pPr lvl="1"/>
            <a:r>
              <a:rPr lang="en-US" dirty="0"/>
              <a:t>How do you facilitate communication between nodes?</a:t>
            </a:r>
          </a:p>
          <a:p>
            <a:pPr lvl="1"/>
            <a:r>
              <a:rPr lang="en-US" dirty="0"/>
              <a:t>Does your solution scale?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b="1" dirty="0"/>
              <a:t>Scale out, not up! </a:t>
            </a:r>
            <a:endParaRPr lang="en-US" sz="2800" b="1" dirty="0">
              <a:sym typeface="Wingdings" pitchFamily="2" charset="2"/>
            </a:endParaRPr>
          </a:p>
          <a:p>
            <a:pPr lvl="1"/>
            <a:r>
              <a:rPr lang="en-US" sz="2533" b="1" dirty="0">
                <a:sym typeface="Wingdings" pitchFamily="2" charset="2"/>
              </a:rPr>
              <a:t>MapReduce is a scale-out architecture.</a:t>
            </a:r>
            <a:endParaRPr lang="en-US" sz="2533" b="1" dirty="0"/>
          </a:p>
        </p:txBody>
      </p:sp>
    </p:spTree>
    <p:extLst>
      <p:ext uri="{BB962C8B-B14F-4D97-AF65-F5344CB8AC3E}">
        <p14:creationId xmlns:p14="http://schemas.microsoft.com/office/powerpoint/2010/main" val="42326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2342"/>
          </a:xfrm>
        </p:spPr>
        <p:txBody>
          <a:bodyPr/>
          <a:lstStyle/>
          <a:p>
            <a:r>
              <a:rPr lang="en-US" dirty="0"/>
              <a:t>MapReduce Implementations?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60"/>
            <a:ext cx="10515600" cy="4747650"/>
          </a:xfrm>
        </p:spPr>
        <p:txBody>
          <a:bodyPr>
            <a:normAutofit/>
          </a:bodyPr>
          <a:lstStyle/>
          <a:p>
            <a:r>
              <a:rPr lang="en-US" sz="2800" dirty="0"/>
              <a:t>Google implementation: </a:t>
            </a:r>
          </a:p>
          <a:p>
            <a:pPr lvl="1"/>
            <a:r>
              <a:rPr lang="en-US" sz="2800" dirty="0"/>
              <a:t> Google App Engine (proprietary, not available to public)</a:t>
            </a:r>
          </a:p>
          <a:p>
            <a:pPr lvl="1"/>
            <a:r>
              <a:rPr lang="en-US" sz="2800" dirty="0"/>
              <a:t> Written in C++</a:t>
            </a:r>
          </a:p>
          <a:p>
            <a:r>
              <a:rPr lang="en-US" sz="2800" dirty="0"/>
              <a:t>Open-Source implementation: Apache Hadoop</a:t>
            </a:r>
          </a:p>
          <a:p>
            <a:pPr lvl="1"/>
            <a:r>
              <a:rPr lang="en-US" sz="2800" dirty="0"/>
              <a:t> Developed by Yahoo</a:t>
            </a:r>
          </a:p>
          <a:p>
            <a:pPr lvl="1"/>
            <a:r>
              <a:rPr lang="en-US" sz="2800" dirty="0"/>
              <a:t> An Apache project</a:t>
            </a:r>
          </a:p>
          <a:p>
            <a:pPr lvl="1"/>
            <a:r>
              <a:rPr lang="en-US" sz="2800" dirty="0"/>
              <a:t> Written in Java</a:t>
            </a:r>
          </a:p>
          <a:p>
            <a:r>
              <a:rPr lang="en-US" sz="2800" dirty="0"/>
              <a:t>Open-Source implementation: Apache Tez</a:t>
            </a:r>
          </a:p>
          <a:p>
            <a:r>
              <a:rPr lang="en-US" sz="2800" dirty="0"/>
              <a:t>Apache Spark: implements </a:t>
            </a:r>
            <a:r>
              <a:rPr lang="en-US" sz="2800" b="1" u="sng" dirty="0"/>
              <a:t>superset</a:t>
            </a:r>
            <a:r>
              <a:rPr lang="en-US" sz="2800" dirty="0"/>
              <a:t> of MapReduce</a:t>
            </a:r>
          </a:p>
        </p:txBody>
      </p:sp>
    </p:spTree>
    <p:extLst>
      <p:ext uri="{BB962C8B-B14F-4D97-AF65-F5344CB8AC3E}">
        <p14:creationId xmlns:p14="http://schemas.microsoft.com/office/powerpoint/2010/main" val="31692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GFS/HDFS/S3: to store huge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GFS: Google Distributed File System</a:t>
            </a:r>
          </a:p>
          <a:p>
            <a:pPr lvl="1"/>
            <a:r>
              <a:rPr lang="en-US" sz="2800" dirty="0"/>
              <a:t>Proprietary</a:t>
            </a:r>
          </a:p>
          <a:p>
            <a:pPr lvl="1"/>
            <a:r>
              <a:rPr lang="en-US" sz="2800" dirty="0"/>
              <a:t>NOT open-source</a:t>
            </a:r>
          </a:p>
          <a:p>
            <a:r>
              <a:rPr lang="en-US" sz="2800" b="1" dirty="0"/>
              <a:t>HDFS: Hadoop Distributed File System </a:t>
            </a:r>
          </a:p>
          <a:p>
            <a:pPr lvl="1"/>
            <a:r>
              <a:rPr lang="en-US" sz="2800" dirty="0"/>
              <a:t>Open-source</a:t>
            </a:r>
          </a:p>
          <a:p>
            <a:pPr lvl="1"/>
            <a:r>
              <a:rPr lang="en-US" sz="2800" dirty="0"/>
              <a:t>Are fault tolerant through replication</a:t>
            </a:r>
          </a:p>
          <a:p>
            <a:pPr lvl="1"/>
            <a:r>
              <a:rPr lang="en-US" sz="2800" dirty="0"/>
              <a:t>Allows data to be local to computation</a:t>
            </a:r>
          </a:p>
          <a:p>
            <a:r>
              <a:rPr lang="en-US" sz="3067" b="1" dirty="0"/>
              <a:t>Amazon S3 (</a:t>
            </a:r>
            <a:r>
              <a:rPr lang="en-US" dirty="0"/>
              <a:t>Simple Storage Service):  is an object storage service that offers industry-leading scalability, data availability, security, and performance. </a:t>
            </a:r>
            <a:r>
              <a:rPr lang="en-US" sz="3067" b="1" dirty="0"/>
              <a:t> 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09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  <a:p>
            <a:r>
              <a:rPr lang="en-US" dirty="0"/>
              <a:t>An Example Program</a:t>
            </a:r>
          </a:p>
          <a:p>
            <a:r>
              <a:rPr lang="en-US" dirty="0"/>
              <a:t>MapReduce vs Hadoop</a:t>
            </a:r>
          </a:p>
          <a:p>
            <a:r>
              <a:rPr lang="en-US" dirty="0"/>
              <a:t>GFS / HDFS</a:t>
            </a:r>
          </a:p>
          <a:p>
            <a:r>
              <a:rPr lang="en-US" b="1" dirty="0"/>
              <a:t>MapReduce Fundamentals</a:t>
            </a:r>
          </a:p>
          <a:p>
            <a:r>
              <a:rPr lang="en-US" dirty="0"/>
              <a:t>Example Code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Conclusion / Questions</a:t>
            </a:r>
          </a:p>
        </p:txBody>
      </p:sp>
    </p:spTree>
    <p:extLst>
      <p:ext uri="{BB962C8B-B14F-4D97-AF65-F5344CB8AC3E}">
        <p14:creationId xmlns:p14="http://schemas.microsoft.com/office/powerpoint/2010/main" val="126286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5" y="1551008"/>
            <a:ext cx="9028224" cy="44903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Components:</a:t>
            </a:r>
          </a:p>
          <a:p>
            <a:pPr lvl="1"/>
            <a:r>
              <a:rPr lang="en-US" dirty="0"/>
              <a:t>Mapper</a:t>
            </a:r>
          </a:p>
          <a:p>
            <a:pPr lvl="1"/>
            <a:r>
              <a:rPr lang="en-US" dirty="0"/>
              <a:t>Reducer</a:t>
            </a:r>
          </a:p>
          <a:p>
            <a:pPr lvl="1"/>
            <a:r>
              <a:rPr lang="en-US" dirty="0"/>
              <a:t>Combiner (Optional)</a:t>
            </a:r>
          </a:p>
          <a:p>
            <a:pPr lvl="1"/>
            <a:r>
              <a:rPr lang="en-US" dirty="0"/>
              <a:t>Partitioner (Optional) </a:t>
            </a:r>
          </a:p>
          <a:p>
            <a:pPr lvl="1"/>
            <a:r>
              <a:rPr lang="en-US" dirty="0"/>
              <a:t>Writable(s) (Optional)</a:t>
            </a:r>
          </a:p>
          <a:p>
            <a:pPr lvl="1"/>
            <a:endParaRPr lang="en-US" dirty="0"/>
          </a:p>
          <a:p>
            <a:r>
              <a:rPr lang="en-US" dirty="0"/>
              <a:t>System Components: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Sort &amp; Shuffle</a:t>
            </a:r>
          </a:p>
          <a:p>
            <a:pPr lvl="1"/>
            <a:r>
              <a:rPr lang="en-US" dirty="0"/>
              <a:t>Input Splitter*</a:t>
            </a:r>
          </a:p>
          <a:p>
            <a:pPr lvl="1"/>
            <a:r>
              <a:rPr lang="en-US" dirty="0"/>
              <a:t>Output Committer*</a:t>
            </a:r>
          </a:p>
          <a:p>
            <a:pPr marL="457200" lvl="1" indent="0">
              <a:buNone/>
            </a:pPr>
            <a:r>
              <a:rPr lang="en-US" sz="1200" dirty="0"/>
              <a:t>* You can use your own if you really want!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21" y="1700493"/>
            <a:ext cx="4718797" cy="3968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9938" y="6501460"/>
            <a:ext cx="5892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source: http://www.ibm.com/developerworks/java/library/l-hadoop-3/index.html</a:t>
            </a:r>
          </a:p>
        </p:txBody>
      </p:sp>
    </p:spTree>
    <p:extLst>
      <p:ext uri="{BB962C8B-B14F-4D97-AF65-F5344CB8AC3E}">
        <p14:creationId xmlns:p14="http://schemas.microsoft.com/office/powerpoint/2010/main" val="34461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46043"/>
          </a:xfrm>
        </p:spPr>
        <p:txBody>
          <a:bodyPr/>
          <a:lstStyle/>
          <a:p>
            <a:r>
              <a:rPr lang="en-US" dirty="0"/>
              <a:t>Key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307940"/>
            <a:ext cx="9518049" cy="4733424"/>
          </a:xfrm>
        </p:spPr>
        <p:txBody>
          <a:bodyPr>
            <a:normAutofit fontScale="92500"/>
          </a:bodyPr>
          <a:lstStyle/>
          <a:p>
            <a:r>
              <a:rPr lang="en-US" dirty="0"/>
              <a:t>Mappers and Reducers are typically single threaded and deterministic</a:t>
            </a:r>
          </a:p>
          <a:p>
            <a:pPr lvl="1"/>
            <a:r>
              <a:rPr lang="en-US" dirty="0"/>
              <a:t>Determinism allows for restarting of failed jobs, or speculative execution</a:t>
            </a:r>
          </a:p>
          <a:p>
            <a:r>
              <a:rPr lang="en-US" dirty="0"/>
              <a:t>Need to handle more data? Just add more Mappers/Reducers!</a:t>
            </a:r>
          </a:p>
          <a:p>
            <a:pPr lvl="1"/>
            <a:r>
              <a:rPr lang="en-US" dirty="0"/>
              <a:t>No need to handle multithreaded code</a:t>
            </a:r>
          </a:p>
          <a:p>
            <a:pPr lvl="1"/>
            <a:r>
              <a:rPr lang="en-US" dirty="0"/>
              <a:t>Since they’re all independent of each other, you can run (almost) arbitrary number of nodes</a:t>
            </a:r>
          </a:p>
          <a:p>
            <a:r>
              <a:rPr lang="en-US" dirty="0"/>
              <a:t>Mappers/Reducers run on arbitrary machines. A machine typically multiple map and reduce slots available to it, typically one per processor core</a:t>
            </a:r>
          </a:p>
          <a:p>
            <a:r>
              <a:rPr lang="en-US" dirty="0"/>
              <a:t>Mappers/Reducers run entirely independent of each other</a:t>
            </a:r>
          </a:p>
          <a:p>
            <a:pPr lvl="1"/>
            <a:r>
              <a:rPr lang="en-US" dirty="0"/>
              <a:t>In Hadoop, they run in separate JVMs</a:t>
            </a:r>
          </a:p>
        </p:txBody>
      </p:sp>
    </p:spTree>
    <p:extLst>
      <p:ext uri="{BB962C8B-B14F-4D97-AF65-F5344CB8AC3E}">
        <p14:creationId xmlns:p14="http://schemas.microsoft.com/office/powerpoint/2010/main" val="18362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344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368928"/>
            <a:ext cx="9289449" cy="5267004"/>
          </a:xfrm>
        </p:spPr>
        <p:txBody>
          <a:bodyPr>
            <a:normAutofit/>
          </a:bodyPr>
          <a:lstStyle/>
          <a:p>
            <a:r>
              <a:rPr lang="en-US" dirty="0"/>
              <a:t>All data is represented in key value pairs of an arbitrary type:</a:t>
            </a:r>
          </a:p>
          <a:p>
            <a:pPr marL="0" indent="0">
              <a:buNone/>
            </a:pPr>
            <a:r>
              <a:rPr lang="en-US" dirty="0"/>
              <a:t>   (key, value)</a:t>
            </a:r>
          </a:p>
          <a:p>
            <a:r>
              <a:rPr lang="en-US" dirty="0"/>
              <a:t>Data is read in from a file or list of files, from HDFS or Amazon S3</a:t>
            </a:r>
          </a:p>
          <a:p>
            <a:r>
              <a:rPr lang="en-US" dirty="0"/>
              <a:t>Data is chunked based on an input split</a:t>
            </a:r>
          </a:p>
          <a:p>
            <a:pPr lvl="1"/>
            <a:r>
              <a:rPr lang="en-US" dirty="0"/>
              <a:t>A typical chunk is 64MB (can be configured depending on your use case)</a:t>
            </a:r>
          </a:p>
          <a:p>
            <a:pPr lvl="1"/>
            <a:r>
              <a:rPr lang="en-US" dirty="0"/>
              <a:t>For example, if the input has 800,000,000,000 records, then based on available resources, it might be partitioned into 80,000 chunks, where each chunk/partition will have about 10,000,000 records</a:t>
            </a:r>
          </a:p>
          <a:p>
            <a:pPr lvl="1"/>
            <a:r>
              <a:rPr lang="en-US" dirty="0"/>
              <a:t>800,000,000,000 = 80,000 x 10,000,000</a:t>
            </a:r>
          </a:p>
        </p:txBody>
      </p:sp>
    </p:spTree>
    <p:extLst>
      <p:ext uri="{BB962C8B-B14F-4D97-AF65-F5344CB8AC3E}">
        <p14:creationId xmlns:p14="http://schemas.microsoft.com/office/powerpoint/2010/main" val="948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344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Concepts: 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368928"/>
            <a:ext cx="9289449" cy="52670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Mappers read in a </a:t>
            </a:r>
            <a:r>
              <a:rPr lang="en-US" b="1" dirty="0"/>
              <a:t>chunk</a:t>
            </a:r>
            <a:r>
              <a:rPr lang="en-US" dirty="0"/>
              <a:t> of data as (key, value) pairs</a:t>
            </a:r>
          </a:p>
          <a:p>
            <a:r>
              <a:rPr lang="en-US" dirty="0"/>
              <a:t>Mappers emit (write out) a set of data (as a set of (key2, value2) pairs), typically derived from its input</a:t>
            </a:r>
          </a:p>
          <a:p>
            <a:r>
              <a:rPr lang="en-US" dirty="0"/>
              <a:t>Output of mappers is passed into Sort &amp; Shuffle phase, which will group values based on the mapper’s keys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latin typeface="Courier" pitchFamily="2" charset="0"/>
              </a:rPr>
              <a:t>(key2, [value_21, value_22, value_23, …, value_2M])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means for </a:t>
            </a:r>
            <a:r>
              <a:rPr lang="en-US" dirty="0">
                <a:latin typeface="Courier" pitchFamily="2" charset="0"/>
              </a:rPr>
              <a:t>key2</a:t>
            </a:r>
            <a:r>
              <a:rPr lang="en-US" dirty="0"/>
              <a:t>,  mappers have created M outputs as (order is not important):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(key2, value_21),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(key2, value_22),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(key2, value_23),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…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(key2, value_2M)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5344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Concepts: 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368928"/>
            <a:ext cx="9289449" cy="52670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Reducers receive each key of data, </a:t>
            </a:r>
            <a:r>
              <a:rPr lang="en-US" dirty="0">
                <a:latin typeface="Courier" pitchFamily="2" charset="0"/>
              </a:rPr>
              <a:t>key2</a:t>
            </a:r>
            <a:r>
              <a:rPr lang="en-US" dirty="0"/>
              <a:t>, along with </a:t>
            </a:r>
            <a:r>
              <a:rPr lang="en-US" b="1" dirty="0"/>
              <a:t>ALL</a:t>
            </a:r>
            <a:r>
              <a:rPr lang="en-US" dirty="0"/>
              <a:t> of the values associated with it (this means each key must always be sent to the same reducer)</a:t>
            </a:r>
          </a:p>
          <a:p>
            <a:pPr lvl="1"/>
            <a:r>
              <a:rPr lang="en-US" dirty="0"/>
              <a:t>Essentially, </a:t>
            </a:r>
          </a:p>
          <a:p>
            <a:pPr marL="457189" lvl="1" indent="0">
              <a:buNone/>
            </a:pPr>
            <a:r>
              <a:rPr lang="en-US" sz="2000" dirty="0">
                <a:latin typeface="Courier" pitchFamily="2" charset="0"/>
              </a:rPr>
              <a:t>(key2, [value_21, value_22, value_23, …, value_2M])</a:t>
            </a:r>
          </a:p>
          <a:p>
            <a:r>
              <a:rPr lang="en-US" dirty="0"/>
              <a:t>Reducers emit a set of data, typically reduced from its input which is written to disk</a:t>
            </a:r>
          </a:p>
          <a:p>
            <a:r>
              <a:rPr lang="en-US" dirty="0"/>
              <a:t>A reducer may emit any number of (key3, value3) pairs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urier" pitchFamily="2" charset="0"/>
              </a:rPr>
              <a:t># key: key2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urier" pitchFamily="2" charset="0"/>
              </a:rPr>
              <a:t># value: [value_21, value_22, value_23, …, value_2M]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urier" pitchFamily="2" charset="0"/>
              </a:rPr>
              <a:t>reduce(key, value) {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urier" pitchFamily="2" charset="0"/>
              </a:rPr>
              <a:t>  &lt; reducer-logic&gt;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00FF00"/>
                </a:highlight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9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5587"/>
            <a:ext cx="10515600" cy="813340"/>
          </a:xfrm>
        </p:spPr>
        <p:txBody>
          <a:bodyPr/>
          <a:lstStyle/>
          <a:p>
            <a:r>
              <a:rPr lang="en-US" dirty="0"/>
              <a:t>MapReduce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393" y="4761754"/>
            <a:ext cx="1264024" cy="5035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 3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393" y="2747682"/>
            <a:ext cx="1264024" cy="5035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 1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393" y="3754718"/>
            <a:ext cx="1264024" cy="5035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Mapper 2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1146" y="3251200"/>
            <a:ext cx="1264024" cy="503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1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1146" y="4258236"/>
            <a:ext cx="1264024" cy="50351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Reducer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659899" y="3254189"/>
            <a:ext cx="1084728" cy="5035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59898" y="4258236"/>
            <a:ext cx="1084727" cy="5035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164" y="3251200"/>
            <a:ext cx="712694" cy="1510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64970" y="4761754"/>
            <a:ext cx="712694" cy="503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4970" y="3754718"/>
            <a:ext cx="712694" cy="503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64970" y="2747682"/>
            <a:ext cx="712694" cy="5035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1</a:t>
            </a:r>
          </a:p>
        </p:txBody>
      </p:sp>
      <p:cxnSp>
        <p:nvCxnSpPr>
          <p:cNvPr id="18" name="Straight Arrow Connector 17"/>
          <p:cNvCxnSpPr>
            <a:stCxn id="11" idx="3"/>
            <a:endCxn id="14" idx="1"/>
          </p:cNvCxnSpPr>
          <p:nvPr/>
        </p:nvCxnSpPr>
        <p:spPr>
          <a:xfrm flipV="1">
            <a:off x="1033858" y="2999441"/>
            <a:ext cx="1131112" cy="100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1033858" y="4006477"/>
            <a:ext cx="1131112" cy="100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3" idx="1"/>
          </p:cNvCxnSpPr>
          <p:nvPr/>
        </p:nvCxnSpPr>
        <p:spPr>
          <a:xfrm>
            <a:off x="1033858" y="4006477"/>
            <a:ext cx="1131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5" idx="1"/>
          </p:cNvCxnSpPr>
          <p:nvPr/>
        </p:nvCxnSpPr>
        <p:spPr>
          <a:xfrm>
            <a:off x="2877664" y="2999441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873174" y="4006477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873173" y="5045636"/>
            <a:ext cx="1084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3"/>
            <a:endCxn id="7" idx="1"/>
          </p:cNvCxnSpPr>
          <p:nvPr/>
        </p:nvCxnSpPr>
        <p:spPr>
          <a:xfrm>
            <a:off x="5226417" y="2999441"/>
            <a:ext cx="1084729" cy="5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8" idx="1"/>
          </p:cNvCxnSpPr>
          <p:nvPr/>
        </p:nvCxnSpPr>
        <p:spPr>
          <a:xfrm>
            <a:off x="5226417" y="2999441"/>
            <a:ext cx="1084729" cy="151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7" idx="1"/>
          </p:cNvCxnSpPr>
          <p:nvPr/>
        </p:nvCxnSpPr>
        <p:spPr>
          <a:xfrm flipV="1">
            <a:off x="5226417" y="3502959"/>
            <a:ext cx="1084729" cy="5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3"/>
            <a:endCxn id="8" idx="1"/>
          </p:cNvCxnSpPr>
          <p:nvPr/>
        </p:nvCxnSpPr>
        <p:spPr>
          <a:xfrm>
            <a:off x="5226417" y="4006477"/>
            <a:ext cx="1084729" cy="5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7" idx="1"/>
          </p:cNvCxnSpPr>
          <p:nvPr/>
        </p:nvCxnSpPr>
        <p:spPr>
          <a:xfrm flipV="1">
            <a:off x="5226417" y="3502959"/>
            <a:ext cx="1084729" cy="151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" idx="3"/>
            <a:endCxn id="8" idx="1"/>
          </p:cNvCxnSpPr>
          <p:nvPr/>
        </p:nvCxnSpPr>
        <p:spPr>
          <a:xfrm flipV="1">
            <a:off x="5226417" y="4509995"/>
            <a:ext cx="1084729" cy="5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7" idx="3"/>
            <a:endCxn id="9" idx="1"/>
          </p:cNvCxnSpPr>
          <p:nvPr/>
        </p:nvCxnSpPr>
        <p:spPr>
          <a:xfrm>
            <a:off x="7575170" y="3502959"/>
            <a:ext cx="1084729" cy="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8" idx="3"/>
            <a:endCxn id="10" idx="1"/>
          </p:cNvCxnSpPr>
          <p:nvPr/>
        </p:nvCxnSpPr>
        <p:spPr>
          <a:xfrm>
            <a:off x="7575170" y="4509995"/>
            <a:ext cx="1084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828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Splitter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responsible for splitting your input into multiple chunks</a:t>
            </a:r>
          </a:p>
          <a:p>
            <a:r>
              <a:rPr lang="en-US" dirty="0"/>
              <a:t>These chunks are then used as input for your mappers</a:t>
            </a:r>
          </a:p>
          <a:p>
            <a:r>
              <a:rPr lang="en-US" dirty="0"/>
              <a:t>Splits on logical boundaries. The default is 64MB per chunk</a:t>
            </a:r>
          </a:p>
          <a:p>
            <a:pPr lvl="1"/>
            <a:r>
              <a:rPr lang="en-US" dirty="0"/>
              <a:t>Depending on what you’re doing, 64MB might be a LOT of data! You can change it (this is configurable)</a:t>
            </a:r>
          </a:p>
          <a:p>
            <a:r>
              <a:rPr lang="en-US" dirty="0"/>
              <a:t>Typically, you can just use one of the built in splitters, unless you are reading in a specially formatted file</a:t>
            </a:r>
          </a:p>
        </p:txBody>
      </p:sp>
    </p:spTree>
    <p:extLst>
      <p:ext uri="{BB962C8B-B14F-4D97-AF65-F5344CB8AC3E}">
        <p14:creationId xmlns:p14="http://schemas.microsoft.com/office/powerpoint/2010/main" val="121708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515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Architecture</a:t>
            </a:r>
            <a:br>
              <a:rPr lang="en-US" dirty="0"/>
            </a:br>
            <a:r>
              <a:rPr lang="en-US" sz="2200" dirty="0"/>
              <a:t>Input/Output Data Can be stored on HDFS/S3/…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3500D0C-656F-67AF-EFC1-B85787C72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1641"/>
            <a:ext cx="7440168" cy="4294207"/>
          </a:xfrm>
        </p:spPr>
      </p:pic>
    </p:spTree>
    <p:extLst>
      <p:ext uri="{BB962C8B-B14F-4D97-AF65-F5344CB8AC3E}">
        <p14:creationId xmlns:p14="http://schemas.microsoft.com/office/powerpoint/2010/main" val="4049322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Splitter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927"/>
            <a:ext cx="10515600" cy="46048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Data is partitioned into chunks</a:t>
            </a:r>
          </a:p>
          <a:p>
            <a:r>
              <a:rPr lang="en-US" dirty="0">
                <a:highlight>
                  <a:srgbClr val="00FF00"/>
                </a:highlight>
              </a:rPr>
              <a:t>Partitioning is based on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 The size of data,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Cluster resources,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Cluster configurations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b="1" u="sng" dirty="0">
                <a:highlight>
                  <a:srgbClr val="00FF00"/>
                </a:highlight>
              </a:rPr>
              <a:t>Example:</a:t>
            </a:r>
          </a:p>
          <a:p>
            <a:r>
              <a:rPr lang="en-US" dirty="0">
                <a:highlight>
                  <a:srgbClr val="00FFFF"/>
                </a:highlight>
              </a:rPr>
              <a:t>Input size= 80,000,000,000 records</a:t>
            </a:r>
          </a:p>
          <a:p>
            <a:r>
              <a:rPr lang="en-US" dirty="0">
                <a:highlight>
                  <a:srgbClr val="00FFFF"/>
                </a:highlight>
              </a:rPr>
              <a:t>Number of partitions/chunks: 40,000</a:t>
            </a:r>
          </a:p>
          <a:p>
            <a:r>
              <a:rPr lang="en-US" dirty="0">
                <a:highlight>
                  <a:srgbClr val="00FFFF"/>
                </a:highlight>
              </a:rPr>
              <a:t>Each partition: about 2,000,000 records</a:t>
            </a:r>
          </a:p>
          <a:p>
            <a:r>
              <a:rPr lang="en-US" dirty="0">
                <a:highlight>
                  <a:srgbClr val="00FFFF"/>
                </a:highlight>
              </a:rPr>
              <a:t>80,000,000,000 = 40,000 x 2,000,000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FC0F8-35DF-9646-F642-461EF25449D2}"/>
              </a:ext>
            </a:extLst>
          </p:cNvPr>
          <p:cNvSpPr/>
          <p:nvPr/>
        </p:nvSpPr>
        <p:spPr>
          <a:xfrm>
            <a:off x="6516544" y="2129478"/>
            <a:ext cx="1678329" cy="520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Partition-001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884C6-3E4A-F819-03CF-6E2AB4EFCA1A}"/>
              </a:ext>
            </a:extLst>
          </p:cNvPr>
          <p:cNvSpPr/>
          <p:nvPr/>
        </p:nvSpPr>
        <p:spPr>
          <a:xfrm>
            <a:off x="6516545" y="2623915"/>
            <a:ext cx="1678329" cy="520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Partition-002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CEF52A-D9DA-7438-5247-DA953A0EC03E}"/>
              </a:ext>
            </a:extLst>
          </p:cNvPr>
          <p:cNvSpPr/>
          <p:nvPr/>
        </p:nvSpPr>
        <p:spPr>
          <a:xfrm>
            <a:off x="6516546" y="3144775"/>
            <a:ext cx="1678329" cy="60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2AC69-AD36-254A-B204-36644C63674C}"/>
              </a:ext>
            </a:extLst>
          </p:cNvPr>
          <p:cNvSpPr/>
          <p:nvPr/>
        </p:nvSpPr>
        <p:spPr>
          <a:xfrm>
            <a:off x="6516545" y="3746660"/>
            <a:ext cx="1678330" cy="60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Partition-100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0CD43B-621E-8E42-808E-57F09BB5D41C}"/>
              </a:ext>
            </a:extLst>
          </p:cNvPr>
          <p:cNvSpPr/>
          <p:nvPr/>
        </p:nvSpPr>
        <p:spPr>
          <a:xfrm>
            <a:off x="6516544" y="1562582"/>
            <a:ext cx="1678329" cy="56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2231314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is implemented by map(key, 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Reads in input pair (K, V) </a:t>
            </a:r>
          </a:p>
          <a:p>
            <a:r>
              <a:rPr lang="en-US" dirty="0"/>
              <a:t>Outputs a set of pairs (K’,  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key: a record number or partition number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key might be ignored if you do not care about it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value: an actual input record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map(key, value)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&lt; logic will emit a set of (K’,  V’) pairs&gt;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4995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Reads in input pair (K, V) (a section as split by the input splitter)</a:t>
            </a:r>
          </a:p>
          <a:p>
            <a:r>
              <a:rPr lang="en-US" dirty="0"/>
              <a:t>Outputs a set of pairs (K’,  V’)</a:t>
            </a:r>
          </a:p>
          <a:p>
            <a:endParaRPr lang="en-US" dirty="0"/>
          </a:p>
          <a:p>
            <a:r>
              <a:rPr lang="en-US" dirty="0"/>
              <a:t>Example for Word Count example, with the following input: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latin typeface="Courier" pitchFamily="2" charset="0"/>
              </a:rPr>
              <a:t>“the red fox jumped and fox jumped over red fox”</a:t>
            </a:r>
          </a:p>
          <a:p>
            <a:endParaRPr lang="en-US" dirty="0"/>
          </a:p>
          <a:p>
            <a:r>
              <a:rPr lang="en-US" dirty="0"/>
              <a:t>The Mapper output would be: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(the, 1), (red, 1), (fox, 1), (jumped, 1), (and, 1),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(fox, 1) (jumped, 1), (over, 1), (red, 1), (fox, 1) </a:t>
            </a:r>
          </a:p>
        </p:txBody>
      </p:sp>
    </p:spTree>
    <p:extLst>
      <p:ext uri="{BB962C8B-B14F-4D97-AF65-F5344CB8AC3E}">
        <p14:creationId xmlns:p14="http://schemas.microsoft.com/office/powerpoint/2010/main" val="1697461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Shuffle: GROUP BY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FF00"/>
                </a:highlight>
              </a:rPr>
              <a:t>Mappers output: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(the, 1), (red, 1), (fox, 1), (jumped, 1), (and, 1), 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(fox, 1) (jumped, 1), (over, 1), (red, 1), (fox, 1) 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NOTE: Mappers output is used as an input to Sort &amp; Shuffle phase: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Sort &amp; Shuffle output: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(the, [1])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(red, [1, 1])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(fox, [1, 1, 1])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(jumped, [1, 1])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(over, [1])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(and, [1])</a:t>
            </a:r>
          </a:p>
        </p:txBody>
      </p:sp>
    </p:spTree>
    <p:extLst>
      <p:ext uri="{BB962C8B-B14F-4D97-AF65-F5344CB8AC3E}">
        <p14:creationId xmlns:p14="http://schemas.microsoft.com/office/powerpoint/2010/main" val="732620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218"/>
            <a:ext cx="10515600" cy="613459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Reducer: Accepts the Sort &amp; Shuffle’s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677"/>
            <a:ext cx="10515600" cy="52972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urier" pitchFamily="2" charset="0"/>
              </a:rPr>
              <a:t>Sort &amp; Shuffle output: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(the, [1])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(red, [1, 1])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(fox, [1, 1, 1])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(jumped, [1, 1])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(over, [1])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(and, [1])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3300" dirty="0">
                <a:highlight>
                  <a:srgbClr val="00FF00"/>
                </a:highlight>
                <a:latin typeface="Courier" pitchFamily="2" charset="0"/>
              </a:rPr>
              <a:t>Reducers Output: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(the, 1)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(red, 2)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(fox, 3)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(jumped, 2)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(over, 1)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(and, 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47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Combiner</a:t>
            </a:r>
            <a:r>
              <a:rPr lang="en-US" dirty="0"/>
              <a:t> in MapReduce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an intermediate reducer (so called mini-reducer)</a:t>
            </a:r>
          </a:p>
          <a:p>
            <a:r>
              <a:rPr lang="en-US" dirty="0"/>
              <a:t>Is optional</a:t>
            </a:r>
          </a:p>
          <a:p>
            <a:r>
              <a:rPr lang="en-US" dirty="0"/>
              <a:t>Reduces output from each mapper, reducing bandwidth and sorting</a:t>
            </a:r>
          </a:p>
          <a:p>
            <a:r>
              <a:rPr lang="en-US" dirty="0"/>
              <a:t>Cannot change the type of its input</a:t>
            </a:r>
          </a:p>
          <a:p>
            <a:pPr lvl="1"/>
            <a:r>
              <a:rPr lang="en-US" dirty="0"/>
              <a:t>Input types must be the same as output types</a:t>
            </a:r>
          </a:p>
        </p:txBody>
      </p:sp>
    </p:spTree>
    <p:extLst>
      <p:ext uri="{BB962C8B-B14F-4D97-AF65-F5344CB8AC3E}">
        <p14:creationId xmlns:p14="http://schemas.microsoft.com/office/powerpoint/2010/main" val="2804772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45"/>
            <a:ext cx="10515600" cy="6018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Combiner</a:t>
            </a:r>
            <a:r>
              <a:rPr lang="en-US" dirty="0"/>
              <a:t> Example: word count : combiners in one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0229"/>
            <a:ext cx="10515600" cy="57410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Let mappers in worker-1/server-1 create: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(A, 1), (A, 1), (A, 1), (B, 1), (B, 1), (C, 1), (D,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u="sng" dirty="0">
                <a:highlight>
                  <a:srgbClr val="00FF00"/>
                </a:highlight>
              </a:rPr>
              <a:t>without combiners</a:t>
            </a:r>
            <a:r>
              <a:rPr lang="en-US" dirty="0"/>
              <a:t>, Sort &amp; Shuffle will create: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(A, [1, 1, 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(B, [1, 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(C, [1])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(D, 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u="sng" dirty="0">
                <a:highlight>
                  <a:srgbClr val="00FF00"/>
                </a:highlight>
              </a:rPr>
              <a:t>with combiners</a:t>
            </a:r>
            <a:r>
              <a:rPr lang="en-US" dirty="0"/>
              <a:t>, , Sort &amp; Shuffle will create: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(A, [3])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(B, [2])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(C, [1])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(D, [1])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91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45"/>
            <a:ext cx="10515600" cy="6018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Combiner</a:t>
            </a:r>
            <a:r>
              <a:rPr lang="en-US" dirty="0"/>
              <a:t> Example: word count: combiners with 2 nodes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0229"/>
            <a:ext cx="10515600" cy="574104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Let mappers in worker-1/server-1 create: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(A, 1), (A, 1), (A, 1), (B, 1), (B, 1), (C, 1), (D, 1)</a:t>
            </a:r>
          </a:p>
          <a:p>
            <a:r>
              <a:rPr lang="en-US" dirty="0"/>
              <a:t>Let mappers in worker-2/server-2 create: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(A, 1), (A, 1), (B, 1), (B, 1), (B, 1), (B, 1), (B, 1), (C,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u="sng" dirty="0">
                <a:highlight>
                  <a:srgbClr val="00FF00"/>
                </a:highlight>
              </a:rPr>
              <a:t>without combiners</a:t>
            </a:r>
            <a:r>
              <a:rPr lang="en-US" dirty="0"/>
              <a:t>, Sort &amp; Shuffle will create: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(A, [1, 1, 1, 1, 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(B, [1, 1, 1, 1, 1, 1, 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(C, [1, 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(D, [1])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</a:t>
            </a:r>
            <a:r>
              <a:rPr lang="en-US" b="1" u="sng" dirty="0">
                <a:highlight>
                  <a:srgbClr val="00FF00"/>
                </a:highlight>
              </a:rPr>
              <a:t>with combiners</a:t>
            </a:r>
            <a:r>
              <a:rPr lang="en-US" dirty="0"/>
              <a:t>, , Sort &amp; Shuffle will create: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 pitchFamily="2" charset="0"/>
              </a:rPr>
              <a:t>(A, [3, 2])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(B, [2, 5])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(C, [1, 1])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(D, [1])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91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345"/>
            <a:ext cx="10515600" cy="6018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Combiner</a:t>
            </a:r>
            <a:r>
              <a:rPr lang="en-US" dirty="0"/>
              <a:t> Example: word count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0229"/>
            <a:ext cx="10515600" cy="574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Advantage of </a:t>
            </a:r>
            <a:r>
              <a:rPr lang="en-US" sz="2800" dirty="0">
                <a:solidFill>
                  <a:schemeClr val="tx1"/>
                </a:solidFill>
              </a:rPr>
              <a:t>Combiners: </a:t>
            </a:r>
          </a:p>
          <a:p>
            <a:r>
              <a:rPr lang="en-US" sz="2800" dirty="0">
                <a:solidFill>
                  <a:schemeClr val="tx1"/>
                </a:solidFill>
              </a:rPr>
              <a:t>mini-reducers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User-defined, user provides 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combine(key, value)</a:t>
            </a:r>
          </a:p>
          <a:p>
            <a:r>
              <a:rPr lang="en-US" sz="2800" dirty="0">
                <a:solidFill>
                  <a:schemeClr val="tx1"/>
                </a:solidFill>
              </a:rPr>
              <a:t>happens on worker-level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which reduces network traffic/contentions</a:t>
            </a:r>
          </a:p>
        </p:txBody>
      </p:sp>
    </p:spTree>
    <p:extLst>
      <p:ext uri="{BB962C8B-B14F-4D97-AF65-F5344CB8AC3E}">
        <p14:creationId xmlns:p14="http://schemas.microsoft.com/office/powerpoint/2010/main" val="914723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9962"/>
          </a:xfrm>
        </p:spPr>
        <p:txBody>
          <a:bodyPr/>
          <a:lstStyle/>
          <a:p>
            <a:r>
              <a:rPr lang="en-US" dirty="0"/>
              <a:t>Combiner: a mini-reducer in action (key: c)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C39075-216A-7689-D82B-59AA1BFDD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16" y="1085089"/>
            <a:ext cx="6778752" cy="5091874"/>
          </a:xfrm>
        </p:spPr>
      </p:pic>
    </p:spTree>
    <p:extLst>
      <p:ext uri="{BB962C8B-B14F-4D97-AF65-F5344CB8AC3E}">
        <p14:creationId xmlns:p14="http://schemas.microsoft.com/office/powerpoint/2010/main" val="414035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69"/>
          </a:xfrm>
        </p:spPr>
        <p:txBody>
          <a:bodyPr/>
          <a:lstStyle/>
          <a:p>
            <a:r>
              <a:rPr lang="en-US" dirty="0"/>
              <a:t>Word Count: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99595"/>
            <a:ext cx="8598907" cy="53684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Word Count is a simple and easy to understand algorithm which can be easily implemented as a MapReduce application. </a:t>
            </a:r>
          </a:p>
          <a:p>
            <a:r>
              <a:rPr lang="en-US" dirty="0"/>
              <a:t>Given a set of text documents (set of text files), the MapReduce program counts the number of occurrences of each word. </a:t>
            </a:r>
          </a:p>
          <a:p>
            <a:r>
              <a:rPr lang="en-US" dirty="0">
                <a:highlight>
                  <a:srgbClr val="00FF00"/>
                </a:highlight>
              </a:rPr>
              <a:t>We will focus on </a:t>
            </a:r>
            <a:r>
              <a:rPr lang="en-US" b="1" dirty="0">
                <a:highlight>
                  <a:srgbClr val="00FF00"/>
                </a:highlight>
              </a:rPr>
              <a:t>Mapper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b="1" dirty="0">
                <a:highlight>
                  <a:srgbClr val="00FF00"/>
                </a:highlight>
              </a:rPr>
              <a:t>Reducer</a:t>
            </a:r>
            <a:r>
              <a:rPr lang="en-US" dirty="0">
                <a:highlight>
                  <a:srgbClr val="00FF00"/>
                </a:highlight>
              </a:rPr>
              <a:t> components of Word Count program</a:t>
            </a:r>
            <a:endParaRPr lang="en-US" dirty="0"/>
          </a:p>
          <a:p>
            <a:r>
              <a:rPr lang="en-US" dirty="0"/>
              <a:t>The algorithm consists of three main sections: </a:t>
            </a:r>
          </a:p>
          <a:p>
            <a:r>
              <a:rPr lang="en-US" dirty="0"/>
              <a:t>1. Driver</a:t>
            </a:r>
          </a:p>
          <a:p>
            <a:pPr lvl="1"/>
            <a:r>
              <a:rPr lang="en-US" dirty="0"/>
              <a:t>Identify input path (set of text files)</a:t>
            </a:r>
          </a:p>
          <a:p>
            <a:pPr lvl="1"/>
            <a:r>
              <a:rPr lang="en-US" dirty="0"/>
              <a:t>Identify output path (output directory)</a:t>
            </a:r>
          </a:p>
          <a:p>
            <a:pPr lvl="1"/>
            <a:r>
              <a:rPr lang="en-US" dirty="0"/>
              <a:t>Identify Mapper</a:t>
            </a:r>
          </a:p>
          <a:p>
            <a:pPr lvl="1"/>
            <a:r>
              <a:rPr lang="en-US" dirty="0"/>
              <a:t>Identify Reducer</a:t>
            </a:r>
          </a:p>
          <a:p>
            <a:r>
              <a:rPr lang="en-US" dirty="0">
                <a:highlight>
                  <a:srgbClr val="00FF00"/>
                </a:highlight>
              </a:rPr>
              <a:t>2. Mapper (will provide a pseudo-code for map() function)</a:t>
            </a:r>
          </a:p>
          <a:p>
            <a:r>
              <a:rPr lang="en-US" dirty="0">
                <a:highlight>
                  <a:srgbClr val="00FF00"/>
                </a:highlight>
              </a:rPr>
              <a:t>3. Reducer (will provide a pseudo-code for reduce() function)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9962"/>
          </a:xfrm>
        </p:spPr>
        <p:txBody>
          <a:bodyPr/>
          <a:lstStyle/>
          <a:p>
            <a:r>
              <a:rPr lang="en-US" dirty="0"/>
              <a:t>Combiner: a mini-reducer in action: (key: foo)</a:t>
            </a:r>
          </a:p>
        </p:txBody>
      </p:sp>
      <p:pic>
        <p:nvPicPr>
          <p:cNvPr id="7" name="Content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26917743-A952-4823-2F7E-0A203BEA5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1759744"/>
            <a:ext cx="8697214" cy="4229100"/>
          </a:xfrm>
        </p:spPr>
      </p:pic>
    </p:spTree>
    <p:extLst>
      <p:ext uri="{BB962C8B-B14F-4D97-AF65-F5344CB8AC3E}">
        <p14:creationId xmlns:p14="http://schemas.microsoft.com/office/powerpoint/2010/main" val="2175838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Committer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responsible for taking the reduce output, and committing it to a file</a:t>
            </a:r>
          </a:p>
          <a:p>
            <a:r>
              <a:rPr lang="en-US" dirty="0"/>
              <a:t>Typically, this committer needs a corresponding input splitter (so that another job can read the input)</a:t>
            </a:r>
          </a:p>
          <a:p>
            <a:r>
              <a:rPr lang="en-US" dirty="0"/>
              <a:t>Again, usually built-in splitters are good enough, unless you need to output a special kind of file</a:t>
            </a:r>
          </a:p>
        </p:txBody>
      </p:sp>
    </p:spTree>
    <p:extLst>
      <p:ext uri="{BB962C8B-B14F-4D97-AF65-F5344CB8AC3E}">
        <p14:creationId xmlns:p14="http://schemas.microsoft.com/office/powerpoint/2010/main" val="1502693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Partitioner (Shuffler)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which pairs are sent to which reducer</a:t>
            </a:r>
          </a:p>
          <a:p>
            <a:r>
              <a:rPr lang="en-US" dirty="0"/>
              <a:t>Default is simply:</a:t>
            </a:r>
          </a:p>
          <a:p>
            <a:pPr lvl="1"/>
            <a:r>
              <a:rPr lang="en-US" dirty="0" err="1"/>
              <a:t>Key.hashCode</a:t>
            </a:r>
            <a:r>
              <a:rPr lang="en-US" dirty="0"/>
              <a:t>() % </a:t>
            </a:r>
            <a:r>
              <a:rPr lang="en-US" dirty="0" err="1"/>
              <a:t>numOfReducers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 can override to:</a:t>
            </a:r>
          </a:p>
          <a:p>
            <a:pPr lvl="1"/>
            <a:r>
              <a:rPr lang="en-US" dirty="0"/>
              <a:t>Provide (more) uniform distribution of load between reducers</a:t>
            </a:r>
          </a:p>
          <a:p>
            <a:pPr lvl="1"/>
            <a:r>
              <a:rPr lang="en-US" dirty="0"/>
              <a:t>Some values might need to be sent to the same reducer</a:t>
            </a:r>
          </a:p>
          <a:p>
            <a:pPr lvl="2"/>
            <a:r>
              <a:rPr lang="en-US" dirty="0"/>
              <a:t>Ex. To compute the relative frequency of a pair of words &lt;W1, W2&gt; you would need to make sure all of word W1 are sent to the same reducer</a:t>
            </a:r>
          </a:p>
          <a:p>
            <a:pPr lvl="1"/>
            <a:r>
              <a:rPr lang="en-US" dirty="0"/>
              <a:t>Binning of results</a:t>
            </a:r>
          </a:p>
        </p:txBody>
      </p:sp>
    </p:spTree>
    <p:extLst>
      <p:ext uri="{BB962C8B-B14F-4D97-AF65-F5344CB8AC3E}">
        <p14:creationId xmlns:p14="http://schemas.microsoft.com/office/powerpoint/2010/main" val="1608024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2342"/>
          </a:xfrm>
        </p:spPr>
        <p:txBody>
          <a:bodyPr/>
          <a:lstStyle/>
          <a:p>
            <a:r>
              <a:rPr lang="en-US" dirty="0"/>
              <a:t>MapReduce job is run in a Computing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469"/>
            <a:ext cx="10515600" cy="5019495"/>
          </a:xfrm>
        </p:spPr>
        <p:txBody>
          <a:bodyPr>
            <a:normAutofit/>
          </a:bodyPr>
          <a:lstStyle/>
          <a:p>
            <a:r>
              <a:rPr lang="en-US" dirty="0"/>
              <a:t>Cluster = {Master node, N worker nodes} =&gt; cluster of N+1 nodes</a:t>
            </a:r>
          </a:p>
          <a:p>
            <a:r>
              <a:rPr lang="en-US" dirty="0"/>
              <a:t>Master node is responsible for the whole cluster</a:t>
            </a:r>
          </a:p>
          <a:p>
            <a:r>
              <a:rPr lang="en-US" dirty="0"/>
              <a:t>Master manages all N worker nodes</a:t>
            </a:r>
          </a:p>
          <a:p>
            <a:r>
              <a:rPr lang="en-US" dirty="0"/>
              <a:t>Typically, a master node acts as a manager and does not do much computations, the bulk of computations (such as mapper and reducers) are carried out by the N worker nodes.</a:t>
            </a:r>
          </a:p>
          <a:p>
            <a:r>
              <a:rPr lang="en-US" dirty="0"/>
              <a:t>If a worker node fails, then those tasks are given to another worker node</a:t>
            </a:r>
          </a:p>
        </p:txBody>
      </p:sp>
    </p:spTree>
    <p:extLst>
      <p:ext uri="{BB962C8B-B14F-4D97-AF65-F5344CB8AC3E}">
        <p14:creationId xmlns:p14="http://schemas.microsoft.com/office/powerpoint/2010/main" val="42321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92342"/>
          </a:xfrm>
        </p:spPr>
        <p:txBody>
          <a:bodyPr/>
          <a:lstStyle/>
          <a:p>
            <a:r>
              <a:rPr lang="en-US" dirty="0"/>
              <a:t>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469"/>
            <a:ext cx="10515600" cy="5019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Responsible for scheduling &amp; managing jobs</a:t>
            </a:r>
          </a:p>
          <a:p>
            <a:pPr lvl="1"/>
            <a:endParaRPr lang="en-US" dirty="0"/>
          </a:p>
          <a:p>
            <a:r>
              <a:rPr lang="en-US" dirty="0"/>
              <a:t>Scheduled computation should be close to the data if possible</a:t>
            </a:r>
          </a:p>
          <a:p>
            <a:pPr lvl="1"/>
            <a:r>
              <a:rPr lang="en-US" dirty="0"/>
              <a:t>Bandwidth is expensive! (and slow)</a:t>
            </a:r>
          </a:p>
          <a:p>
            <a:pPr lvl="1"/>
            <a:r>
              <a:rPr lang="en-US" dirty="0"/>
              <a:t>This relies on a Distributed File System (GFS / HDFS)!</a:t>
            </a:r>
          </a:p>
          <a:p>
            <a:pPr lvl="1"/>
            <a:endParaRPr lang="en-US" dirty="0"/>
          </a:p>
          <a:p>
            <a:r>
              <a:rPr lang="en-US" dirty="0"/>
              <a:t>If a task fails to report progress (such as reading input, writing output, </a:t>
            </a:r>
            <a:r>
              <a:rPr lang="en-US" dirty="0" err="1"/>
              <a:t>etc</a:t>
            </a:r>
            <a:r>
              <a:rPr lang="en-US" dirty="0"/>
              <a:t>), crashes, the machine goes down, </a:t>
            </a:r>
            <a:r>
              <a:rPr lang="en-US" dirty="0" err="1"/>
              <a:t>etc</a:t>
            </a:r>
            <a:r>
              <a:rPr lang="en-US" dirty="0"/>
              <a:t>, it is assumed to be stuck, and is killed, and the step is re-launched (with the same input)</a:t>
            </a:r>
          </a:p>
          <a:p>
            <a:endParaRPr lang="en-US" dirty="0"/>
          </a:p>
          <a:p>
            <a:r>
              <a:rPr lang="en-US" dirty="0"/>
              <a:t>The Master is handled by the framework, no user code is necessary</a:t>
            </a:r>
          </a:p>
        </p:txBody>
      </p:sp>
    </p:spTree>
    <p:extLst>
      <p:ext uri="{BB962C8B-B14F-4D97-AF65-F5344CB8AC3E}">
        <p14:creationId xmlns:p14="http://schemas.microsoft.com/office/powerpoint/2010/main" val="20354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sz="2400" dirty="0"/>
              <a:t>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HDFS can replicate data to be local if necessary for scheduling</a:t>
            </a:r>
          </a:p>
          <a:p>
            <a:r>
              <a:rPr lang="en-US" dirty="0"/>
              <a:t>Because our nodes are (or at least should be) deterministic</a:t>
            </a:r>
          </a:p>
          <a:p>
            <a:pPr lvl="1"/>
            <a:r>
              <a:rPr lang="en-US" dirty="0"/>
              <a:t>The Master can restart failed nodes</a:t>
            </a:r>
          </a:p>
          <a:p>
            <a:pPr lvl="2"/>
            <a:r>
              <a:rPr lang="en-US" dirty="0"/>
              <a:t>Nodes should have no side effects!</a:t>
            </a:r>
          </a:p>
          <a:p>
            <a:pPr lvl="1"/>
            <a:r>
              <a:rPr lang="en-US" dirty="0"/>
              <a:t>If a node is the last step, and is completing slowly, the master can launch a second copy of that node</a:t>
            </a:r>
          </a:p>
          <a:p>
            <a:pPr lvl="2"/>
            <a:r>
              <a:rPr lang="en-US" dirty="0"/>
              <a:t>This can be due to hardware </a:t>
            </a:r>
            <a:r>
              <a:rPr lang="en-US" dirty="0" err="1"/>
              <a:t>issuses</a:t>
            </a:r>
            <a:r>
              <a:rPr lang="en-US" dirty="0"/>
              <a:t>, network issues, etc.</a:t>
            </a:r>
          </a:p>
          <a:p>
            <a:pPr lvl="2"/>
            <a:r>
              <a:rPr lang="en-US" dirty="0"/>
              <a:t>First one to complete wins, then any other runs are killed</a:t>
            </a:r>
          </a:p>
        </p:txBody>
      </p:sp>
    </p:spTree>
    <p:extLst>
      <p:ext uri="{BB962C8B-B14F-4D97-AF65-F5344CB8AC3E}">
        <p14:creationId xmlns:p14="http://schemas.microsoft.com/office/powerpoint/2010/main" val="24188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Writables</a:t>
            </a:r>
            <a:r>
              <a:rPr lang="en-US" dirty="0"/>
              <a:t>: Hadoop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Are types that can be serialized / </a:t>
            </a:r>
            <a:r>
              <a:rPr lang="en-US" dirty="0" err="1"/>
              <a:t>deserialized</a:t>
            </a:r>
            <a:r>
              <a:rPr lang="en-US" dirty="0"/>
              <a:t> to a stream</a:t>
            </a:r>
          </a:p>
          <a:p>
            <a:r>
              <a:rPr lang="en-US" dirty="0"/>
              <a:t>Are required to be input/output classes, as the framework will serialize your data before writing it to disk</a:t>
            </a:r>
          </a:p>
          <a:p>
            <a:r>
              <a:rPr lang="en-US" dirty="0"/>
              <a:t>User can implement this interface, and use their own types for their input/output/intermediate values</a:t>
            </a:r>
          </a:p>
          <a:p>
            <a:r>
              <a:rPr lang="en-US" dirty="0"/>
              <a:t>There are default for basic values, like Strings, Integers, Longs, etc.</a:t>
            </a:r>
          </a:p>
          <a:p>
            <a:r>
              <a:rPr lang="en-US" dirty="0"/>
              <a:t>Can also handle store, such as arrays, maps, etc.</a:t>
            </a:r>
          </a:p>
          <a:p>
            <a:r>
              <a:rPr lang="en-US" dirty="0"/>
              <a:t>Your application needs at least six </a:t>
            </a:r>
            <a:r>
              <a:rPr lang="en-US" dirty="0" err="1"/>
              <a:t>writables</a:t>
            </a:r>
            <a:endParaRPr lang="en-US" dirty="0"/>
          </a:p>
          <a:p>
            <a:pPr lvl="1"/>
            <a:r>
              <a:rPr lang="en-US" dirty="0"/>
              <a:t>2 for your input</a:t>
            </a:r>
          </a:p>
          <a:p>
            <a:pPr lvl="1"/>
            <a:r>
              <a:rPr lang="en-US" dirty="0"/>
              <a:t>2 for your intermediate values (Map &lt;-&gt; Reduce)</a:t>
            </a:r>
          </a:p>
          <a:p>
            <a:pPr lvl="1"/>
            <a:r>
              <a:rPr lang="en-US" dirty="0"/>
              <a:t>2 for your output</a:t>
            </a:r>
          </a:p>
        </p:txBody>
      </p:sp>
    </p:spTree>
    <p:extLst>
      <p:ext uri="{BB962C8B-B14F-4D97-AF65-F5344CB8AC3E}">
        <p14:creationId xmlns:p14="http://schemas.microsoft.com/office/powerpoint/2010/main" val="41330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  <a:p>
            <a:r>
              <a:rPr lang="en-US" dirty="0"/>
              <a:t>An Example Program</a:t>
            </a:r>
          </a:p>
          <a:p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Hadoop</a:t>
            </a:r>
          </a:p>
          <a:p>
            <a:r>
              <a:rPr lang="en-US" dirty="0"/>
              <a:t>GFS / HDFS</a:t>
            </a:r>
          </a:p>
          <a:p>
            <a:r>
              <a:rPr lang="en-US" dirty="0" err="1"/>
              <a:t>MapReduce</a:t>
            </a:r>
            <a:r>
              <a:rPr lang="en-US" dirty="0"/>
              <a:t> Fundamentals</a:t>
            </a:r>
          </a:p>
          <a:p>
            <a:r>
              <a:rPr lang="en-US" b="1" dirty="0"/>
              <a:t>Example Code</a:t>
            </a:r>
          </a:p>
          <a:p>
            <a:r>
              <a:rPr lang="en-US" dirty="0"/>
              <a:t>Workflows</a:t>
            </a:r>
          </a:p>
          <a:p>
            <a:r>
              <a:rPr lang="en-US" dirty="0"/>
              <a:t>Conclusion / Questions</a:t>
            </a:r>
          </a:p>
        </p:txBody>
      </p:sp>
    </p:spTree>
    <p:extLst>
      <p:ext uri="{BB962C8B-B14F-4D97-AF65-F5344CB8AC3E}">
        <p14:creationId xmlns:p14="http://schemas.microsoft.com/office/powerpoint/2010/main" val="30402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Mapper Code for Word Count </a:t>
            </a:r>
            <a:br>
              <a:rPr lang="en-US" dirty="0"/>
            </a:br>
            <a:r>
              <a:rPr lang="en-US" dirty="0"/>
              <a:t>in MapReduce (pseudo code)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30" y="1465730"/>
            <a:ext cx="872714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 key : the position (or record number) in the document</a:t>
            </a:r>
          </a:p>
          <a:p>
            <a:r>
              <a:rPr lang="en-US" sz="2000" dirty="0">
                <a:latin typeface="Courier" pitchFamily="2" charset="0"/>
              </a:rPr>
              <a:t># key is not needed and therefore it is ignored here </a:t>
            </a:r>
          </a:p>
          <a:p>
            <a:r>
              <a:rPr lang="en-US" sz="2000" dirty="0">
                <a:latin typeface="Courier" pitchFamily="2" charset="0"/>
              </a:rPr>
              <a:t># value : actual input record</a:t>
            </a:r>
          </a:p>
          <a:p>
            <a:r>
              <a:rPr lang="en-US" sz="2000" b="1" dirty="0">
                <a:latin typeface="Courier" pitchFamily="2" charset="0"/>
              </a:rPr>
              <a:t>map(key, value) </a:t>
            </a:r>
            <a:r>
              <a:rPr lang="en-US" sz="2000" dirty="0">
                <a:latin typeface="Courier" pitchFamily="2" charset="0"/>
              </a:rPr>
              <a:t>{</a:t>
            </a:r>
          </a:p>
          <a:p>
            <a:r>
              <a:rPr lang="en-US" sz="2000" dirty="0">
                <a:latin typeface="Courier" pitchFamily="2" charset="0"/>
              </a:rPr>
              <a:t>    # tokenize input record by a single space</a:t>
            </a:r>
          </a:p>
          <a:p>
            <a:r>
              <a:rPr lang="en-US" sz="2000" dirty="0">
                <a:latin typeface="Courier" pitchFamily="2" charset="0"/>
              </a:rPr>
              <a:t>    words = </a:t>
            </a:r>
            <a:r>
              <a:rPr lang="en-US" sz="2000" dirty="0" err="1">
                <a:latin typeface="Courier" pitchFamily="2" charset="0"/>
              </a:rPr>
              <a:t>value.split</a:t>
            </a:r>
            <a:r>
              <a:rPr lang="en-US" sz="2000" dirty="0">
                <a:latin typeface="Courier" pitchFamily="2" charset="0"/>
              </a:rPr>
              <a:t>(“ “)</a:t>
            </a:r>
          </a:p>
          <a:p>
            <a:r>
              <a:rPr lang="en-US" sz="2000" dirty="0">
                <a:latin typeface="Courier" pitchFamily="2" charset="0"/>
              </a:rPr>
              <a:t>    # for each word create (word, 1) as an </a:t>
            </a:r>
            <a:r>
              <a:rPr lang="en-US" sz="2000" dirty="0" err="1">
                <a:latin typeface="Courier" pitchFamily="2" charset="0"/>
              </a:rPr>
              <a:t>ouput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    for word  in words {</a:t>
            </a:r>
          </a:p>
          <a:p>
            <a:r>
              <a:rPr lang="en-US" sz="2000" dirty="0">
                <a:latin typeface="Courier" pitchFamily="2" charset="0"/>
              </a:rPr>
              <a:t>         emit(word, 1)</a:t>
            </a:r>
          </a:p>
          <a:p>
            <a:r>
              <a:rPr lang="en-US" sz="2000" dirty="0">
                <a:latin typeface="Courier" pitchFamily="2" charset="0"/>
              </a:rPr>
              <a:t>    }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Our output is a bunch of  (key, value) pairs, where the key is the token (a word) , and the value is the count. This is always 1 (for a word count).</a:t>
            </a:r>
          </a:p>
          <a:p>
            <a:r>
              <a:rPr lang="en-US" dirty="0"/>
              <a:t>Note that emit(K, V) creates a pair of (K, V) as an output of a mapper.</a:t>
            </a:r>
          </a:p>
        </p:txBody>
      </p:sp>
    </p:spTree>
    <p:extLst>
      <p:ext uri="{BB962C8B-B14F-4D97-AF65-F5344CB8AC3E}">
        <p14:creationId xmlns:p14="http://schemas.microsoft.com/office/powerpoint/2010/main" val="3056894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Code in MapReduce/Hadoop (Java code)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30" y="1465730"/>
            <a:ext cx="8727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input to our mapper is &lt;</a:t>
            </a:r>
            <a:r>
              <a:rPr lang="en-US" dirty="0" err="1"/>
              <a:t>LongWritable</a:t>
            </a:r>
            <a:r>
              <a:rPr lang="en-US" dirty="0"/>
              <a:t>, Text&gt;</a:t>
            </a:r>
          </a:p>
          <a:p>
            <a:r>
              <a:rPr lang="en-US" dirty="0"/>
              <a:t>The key (the </a:t>
            </a:r>
            <a:r>
              <a:rPr lang="en-US" dirty="0" err="1"/>
              <a:t>LongWritable</a:t>
            </a:r>
            <a:r>
              <a:rPr lang="en-US" dirty="0"/>
              <a:t>) can be assumed to be the position in the document our input is in. This doesn’t matter for this example.</a:t>
            </a:r>
          </a:p>
          <a:p>
            <a:endParaRPr lang="en-US" dirty="0"/>
          </a:p>
          <a:p>
            <a:r>
              <a:rPr lang="en-US" dirty="0"/>
              <a:t>Our output is a bunch of &lt;Text, </a:t>
            </a:r>
            <a:r>
              <a:rPr lang="en-US" dirty="0" err="1"/>
              <a:t>LongWritable</a:t>
            </a:r>
            <a:r>
              <a:rPr lang="en-US" dirty="0"/>
              <a:t>&gt;. The key is the token, and the value is the count. This is always 1.</a:t>
            </a:r>
          </a:p>
          <a:p>
            <a:endParaRPr lang="en-US" dirty="0"/>
          </a:p>
          <a:p>
            <a:r>
              <a:rPr lang="en-US" dirty="0"/>
              <a:t>For the purpose of this demonstration, just assume Text is a fancy String, and </a:t>
            </a:r>
            <a:r>
              <a:rPr lang="en-US" dirty="0" err="1"/>
              <a:t>LongWritable</a:t>
            </a:r>
            <a:r>
              <a:rPr lang="en-US" dirty="0"/>
              <a:t> is a fancy Long. In reality, they’re just the Writable equivalents.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" y="4597952"/>
            <a:ext cx="7453293" cy="186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69"/>
          </a:xfrm>
        </p:spPr>
        <p:txBody>
          <a:bodyPr/>
          <a:lstStyle/>
          <a:p>
            <a:r>
              <a:rPr lang="en-US" dirty="0"/>
              <a:t>Word Count: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99595"/>
            <a:ext cx="8598907" cy="5368441"/>
          </a:xfrm>
        </p:spPr>
        <p:txBody>
          <a:bodyPr>
            <a:normAutofit/>
          </a:bodyPr>
          <a:lstStyle/>
          <a:p>
            <a:r>
              <a:rPr lang="en-US" dirty="0"/>
              <a:t>Present the concepts of MapReduce:  Word Count</a:t>
            </a:r>
          </a:p>
          <a:p>
            <a:r>
              <a:rPr lang="en-US" dirty="0">
                <a:highlight>
                  <a:srgbClr val="00FF00"/>
                </a:highlight>
              </a:rPr>
              <a:t>The input</a:t>
            </a:r>
            <a:r>
              <a:rPr lang="en-US" dirty="0"/>
              <a:t> of this program is a volume of raw text, of unspecified size (could be KB, MB, TB, PB, …)</a:t>
            </a:r>
          </a:p>
          <a:p>
            <a:r>
              <a:rPr lang="en-US" dirty="0"/>
              <a:t>MapReduce algorithm will work for any size data</a:t>
            </a:r>
          </a:p>
          <a:p>
            <a:r>
              <a:rPr lang="en-US" dirty="0"/>
              <a:t> For example, the input can be a directory comprised of many text files.</a:t>
            </a:r>
          </a:p>
          <a:p>
            <a:r>
              <a:rPr lang="en-US" dirty="0">
                <a:highlight>
                  <a:srgbClr val="00FF00"/>
                </a:highlight>
              </a:rPr>
              <a:t>The output </a:t>
            </a:r>
            <a:r>
              <a:rPr lang="en-US" dirty="0"/>
              <a:t>is a list of words, and their occurrence count. Assume that words are split correctly, ignoring capitalization and punctuation.</a:t>
            </a:r>
          </a:p>
          <a:p>
            <a:r>
              <a:rPr lang="en-US" dirty="0"/>
              <a:t>Therefore, output is a dictionary of (</a:t>
            </a:r>
            <a:r>
              <a:rPr lang="en-US" b="1" dirty="0"/>
              <a:t>key</a:t>
            </a:r>
            <a:r>
              <a:rPr lang="en-US" dirty="0"/>
              <a:t>, </a:t>
            </a:r>
            <a:r>
              <a:rPr lang="en-US" b="1" dirty="0"/>
              <a:t>value</a:t>
            </a:r>
            <a:r>
              <a:rPr lang="en-US" dirty="0"/>
              <a:t>), where </a:t>
            </a:r>
            <a:r>
              <a:rPr lang="en-US" b="1" dirty="0"/>
              <a:t>key</a:t>
            </a:r>
            <a:r>
              <a:rPr lang="en-US" dirty="0"/>
              <a:t> is a unique word, and </a:t>
            </a:r>
            <a:r>
              <a:rPr lang="en-US" b="1" dirty="0"/>
              <a:t>value</a:t>
            </a:r>
            <a:r>
              <a:rPr lang="en-US" dirty="0"/>
              <a:t> is an associated frequency.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 Phase: </a:t>
            </a:r>
            <a:r>
              <a:rPr lang="en-US" dirty="0" err="1"/>
              <a:t>similiar</a:t>
            </a:r>
            <a:r>
              <a:rPr lang="en-US" dirty="0"/>
              <a:t> to GROUP BY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Sort &amp; Shuffle is provided by MapReduce Implementation</a:t>
            </a:r>
          </a:p>
          <a:p>
            <a:r>
              <a:rPr lang="en-US" dirty="0"/>
              <a:t>Output of mappers as (key, value) pairs is passed as an input to the Sort &amp; Shuffle phase. Let’s assume that all mappers have created n unique keys as: {K_1, K-2, …, </a:t>
            </a:r>
            <a:r>
              <a:rPr lang="en-US" dirty="0" err="1"/>
              <a:t>K_n</a:t>
            </a:r>
            <a:r>
              <a:rPr lang="en-US" dirty="0"/>
              <a:t>}. Therefore, we have n unique words in our input.</a:t>
            </a:r>
          </a:p>
          <a:p>
            <a:r>
              <a:rPr lang="en-US" dirty="0"/>
              <a:t>Therefore, output of Sort &amp; Shuffle will be n key-value pairs as: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(K_1, [v1, v2, …])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Where v1, v2, … are associated values for key K_1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(</a:t>
            </a:r>
            <a:r>
              <a:rPr lang="en-US" b="1" dirty="0" err="1">
                <a:latin typeface="Courier" pitchFamily="2" charset="0"/>
              </a:rPr>
              <a:t>K_n</a:t>
            </a:r>
            <a:r>
              <a:rPr lang="en-US" b="1" dirty="0">
                <a:latin typeface="Courier" pitchFamily="2" charset="0"/>
              </a:rPr>
              <a:t>, [t1, , t2, …])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Where t1, t2, … are associated values for key </a:t>
            </a:r>
            <a:r>
              <a:rPr lang="en-US" sz="2000" dirty="0" err="1">
                <a:latin typeface="Courier" pitchFamily="2" charset="0"/>
              </a:rPr>
              <a:t>K_n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endParaRPr lang="en-US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970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of Sort &amp; Shuffle Phase: </a:t>
            </a:r>
            <a:br>
              <a:rPr lang="en-US" dirty="0"/>
            </a:br>
            <a:r>
              <a:rPr lang="en-US" dirty="0" err="1"/>
              <a:t>similiar</a:t>
            </a:r>
            <a:r>
              <a:rPr lang="en-US" dirty="0"/>
              <a:t> to GROUP BY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of the Sort &amp; Shuffle phase. 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(K_1, [v1, v2, …])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Where v1, v2, … are associated values for key K_1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…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(</a:t>
            </a:r>
            <a:r>
              <a:rPr lang="en-US" b="1" dirty="0" err="1">
                <a:latin typeface="Courier" pitchFamily="2" charset="0"/>
              </a:rPr>
              <a:t>K_n</a:t>
            </a:r>
            <a:r>
              <a:rPr lang="en-US" b="1" dirty="0">
                <a:latin typeface="Courier" pitchFamily="2" charset="0"/>
              </a:rPr>
              <a:t>, [t1, , t2, …])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Where t1, t2, … are associated values for key </a:t>
            </a:r>
            <a:r>
              <a:rPr lang="en-US" sz="1800" dirty="0" err="1">
                <a:latin typeface="Courier" pitchFamily="2" charset="0"/>
              </a:rPr>
              <a:t>K_n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endParaRPr lang="en-US" b="1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Output of Sort &amp; Shuffle phase is passed as an input to reducers, therefore, we will execute n reducers.</a:t>
            </a:r>
          </a:p>
          <a:p>
            <a:r>
              <a:rPr lang="en-US" b="1" dirty="0">
                <a:latin typeface="Courier" pitchFamily="2" charset="0"/>
              </a:rPr>
              <a:t>The reducers can be executed in parallel.</a:t>
            </a:r>
          </a:p>
        </p:txBody>
      </p:sp>
    </p:spTree>
    <p:extLst>
      <p:ext uri="{BB962C8B-B14F-4D97-AF65-F5344CB8AC3E}">
        <p14:creationId xmlns:p14="http://schemas.microsoft.com/office/powerpoint/2010/main" val="1339594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Reducer Code for Word Count</a:t>
            </a:r>
            <a:br>
              <a:rPr lang="en-US" dirty="0"/>
            </a:br>
            <a:r>
              <a:rPr lang="en-US" dirty="0"/>
              <a:t>in MapReduce (pseudo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329"/>
            <a:ext cx="10515600" cy="46414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Our input to reducers is the output of Sort &amp; Shuffle Phase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key: is in {K_1, K_2, …, </a:t>
            </a:r>
            <a:r>
              <a:rPr lang="en-US" dirty="0" err="1">
                <a:latin typeface="Courier" pitchFamily="2" charset="0"/>
              </a:rPr>
              <a:t>K_n</a:t>
            </a:r>
            <a:r>
              <a:rPr lang="en-US" dirty="0">
                <a:latin typeface="Courier" pitchFamily="2" charset="0"/>
              </a:rPr>
              <a:t>}: a unique word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values : [value_1, value_2, …]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values : Iterable&lt;Integer&gt; such as [1, 1, 1, 1, 1]</a:t>
            </a: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reduce(key, values)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for v in values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total += v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# create the final output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emit(key, total)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049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659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Code in MapReduce/Hadoop (Java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723"/>
            <a:ext cx="10515600" cy="5135241"/>
          </a:xfrm>
        </p:spPr>
        <p:txBody>
          <a:bodyPr/>
          <a:lstStyle/>
          <a:p>
            <a:r>
              <a:rPr lang="en-US" dirty="0"/>
              <a:t>Our input to reducers is the output of Sort &amp; Shuffle Phase</a:t>
            </a:r>
          </a:p>
          <a:p>
            <a:r>
              <a:rPr lang="en-US" b="1" dirty="0"/>
              <a:t>key</a:t>
            </a:r>
            <a:r>
              <a:rPr lang="en-US" dirty="0"/>
              <a:t> : a unique word </a:t>
            </a:r>
          </a:p>
          <a:p>
            <a:pPr lvl="1"/>
            <a:r>
              <a:rPr lang="en-US" dirty="0"/>
              <a:t>Example of key: “fox”</a:t>
            </a:r>
          </a:p>
          <a:p>
            <a:r>
              <a:rPr lang="en-US" b="1" dirty="0"/>
              <a:t>values</a:t>
            </a:r>
            <a:r>
              <a:rPr lang="en-US" dirty="0"/>
              <a:t>: Iterable&lt;Long&gt;</a:t>
            </a:r>
          </a:p>
          <a:p>
            <a:pPr lvl="1"/>
            <a:r>
              <a:rPr lang="en-US" dirty="0"/>
              <a:t>Example of values: [1, 1, 1, 1, 1]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87" y="3808071"/>
            <a:ext cx="10292604" cy="21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16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a combiner?</a:t>
            </a:r>
          </a:p>
          <a:p>
            <a:pPr lvl="1"/>
            <a:r>
              <a:rPr lang="en-US" dirty="0"/>
              <a:t>No, but it reduces bandwidth.</a:t>
            </a:r>
          </a:p>
          <a:p>
            <a:endParaRPr lang="en-US" dirty="0"/>
          </a:p>
          <a:p>
            <a:r>
              <a:rPr lang="en-US" dirty="0"/>
              <a:t>Our reducer can actually be our combiner in this case though!</a:t>
            </a:r>
          </a:p>
        </p:txBody>
      </p:sp>
    </p:spTree>
    <p:extLst>
      <p:ext uri="{BB962C8B-B14F-4D97-AF65-F5344CB8AC3E}">
        <p14:creationId xmlns:p14="http://schemas.microsoft.com/office/powerpoint/2010/main" val="83600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that is needed to run the above code is an extremely simple runner class (in MapReduce/Hadoop environment)</a:t>
            </a:r>
          </a:p>
          <a:p>
            <a:r>
              <a:rPr lang="en-US" dirty="0"/>
              <a:t>Simply specifies which components to use, </a:t>
            </a:r>
          </a:p>
          <a:p>
            <a:pPr lvl="2"/>
            <a:r>
              <a:rPr lang="en-US" dirty="0"/>
              <a:t>What is a mapper</a:t>
            </a:r>
          </a:p>
          <a:p>
            <a:pPr lvl="2"/>
            <a:r>
              <a:rPr lang="en-US" dirty="0"/>
              <a:t>What is a reducer</a:t>
            </a:r>
          </a:p>
          <a:p>
            <a:pPr lvl="2"/>
            <a:r>
              <a:rPr lang="en-US" dirty="0"/>
              <a:t>Identify your input directories</a:t>
            </a:r>
          </a:p>
          <a:p>
            <a:pPr lvl="2"/>
            <a:r>
              <a:rPr lang="en-US" dirty="0"/>
              <a:t>Identify your output directory</a:t>
            </a:r>
          </a:p>
          <a:p>
            <a:pPr marL="914377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multiple steps to express your design</a:t>
            </a:r>
          </a:p>
          <a:p>
            <a:r>
              <a:rPr lang="en-US" dirty="0" err="1"/>
              <a:t>MapReduce</a:t>
            </a:r>
            <a:r>
              <a:rPr lang="en-US" dirty="0"/>
              <a:t> does not directly allow for this, but there are solutions that do</a:t>
            </a:r>
          </a:p>
          <a:p>
            <a:r>
              <a:rPr lang="en-US" dirty="0"/>
              <a:t>Hadoop YARN allows for a Directed Acyclic Graph of nodes</a:t>
            </a:r>
          </a:p>
          <a:p>
            <a:r>
              <a:rPr lang="en-US" dirty="0" err="1"/>
              <a:t>Oozie</a:t>
            </a:r>
            <a:r>
              <a:rPr lang="en-US" dirty="0"/>
              <a:t> also allows for a graph of nodes</a:t>
            </a:r>
          </a:p>
        </p:txBody>
      </p:sp>
    </p:spTree>
    <p:extLst>
      <p:ext uri="{BB962C8B-B14F-4D97-AF65-F5344CB8AC3E}">
        <p14:creationId xmlns:p14="http://schemas.microsoft.com/office/powerpoint/2010/main" val="17868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Data By Type</a:t>
            </a:r>
          </a:p>
        </p:txBody>
      </p:sp>
      <p:sp>
        <p:nvSpPr>
          <p:cNvPr id="4" name="Oval 3"/>
          <p:cNvSpPr/>
          <p:nvPr/>
        </p:nvSpPr>
        <p:spPr>
          <a:xfrm>
            <a:off x="2011680" y="3474720"/>
            <a:ext cx="1082040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Data</a:t>
            </a:r>
          </a:p>
        </p:txBody>
      </p:sp>
      <p:sp>
        <p:nvSpPr>
          <p:cNvPr id="5" name="Oval 4"/>
          <p:cNvSpPr/>
          <p:nvPr/>
        </p:nvSpPr>
        <p:spPr>
          <a:xfrm>
            <a:off x="4160520" y="2606040"/>
            <a:ext cx="1356360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 A</a:t>
            </a:r>
          </a:p>
        </p:txBody>
      </p:sp>
      <p:sp>
        <p:nvSpPr>
          <p:cNvPr id="6" name="Oval 5"/>
          <p:cNvSpPr/>
          <p:nvPr/>
        </p:nvSpPr>
        <p:spPr>
          <a:xfrm>
            <a:off x="4160520" y="4343400"/>
            <a:ext cx="1356360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 B</a:t>
            </a:r>
          </a:p>
        </p:txBody>
      </p:sp>
      <p:sp>
        <p:nvSpPr>
          <p:cNvPr id="7" name="Oval 6"/>
          <p:cNvSpPr/>
          <p:nvPr/>
        </p:nvSpPr>
        <p:spPr>
          <a:xfrm>
            <a:off x="6583680" y="3474720"/>
            <a:ext cx="1158240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0" name="Right Arrow 9"/>
          <p:cNvSpPr/>
          <p:nvPr/>
        </p:nvSpPr>
        <p:spPr>
          <a:xfrm rot="20123899">
            <a:off x="3027790" y="3393364"/>
            <a:ext cx="1198663" cy="1627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77511" y="3707951"/>
            <a:ext cx="1334169" cy="3399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3" name="Right Arrow 12"/>
          <p:cNvSpPr/>
          <p:nvPr/>
        </p:nvSpPr>
        <p:spPr>
          <a:xfrm rot="1921643">
            <a:off x="3027790" y="4305477"/>
            <a:ext cx="1198663" cy="1627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20123899">
            <a:off x="5499934" y="4396663"/>
            <a:ext cx="1198663" cy="1627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921643">
            <a:off x="5499934" y="3346462"/>
            <a:ext cx="1198663" cy="1627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785348" y="3814631"/>
            <a:ext cx="1019781" cy="3399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408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4604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MapReduce provides a simple way to scale your big data application</a:t>
            </a:r>
          </a:p>
          <a:p>
            <a:r>
              <a:rPr lang="en-US" sz="2800" dirty="0"/>
              <a:t>Scales out to more machines, rather than scaling up</a:t>
            </a:r>
          </a:p>
          <a:p>
            <a:r>
              <a:rPr lang="en-US" sz="2800" dirty="0"/>
              <a:t>Effortlessly scale from a single machine to thousands</a:t>
            </a:r>
          </a:p>
          <a:p>
            <a:r>
              <a:rPr lang="en-US" sz="2800" dirty="0"/>
              <a:t>Fault tolerant &amp; High performance</a:t>
            </a:r>
          </a:p>
          <a:p>
            <a:r>
              <a:rPr lang="en-US" sz="2800" dirty="0"/>
              <a:t>If you can fit your use case to its paradigm, scaling is handled by the MapReduce framework</a:t>
            </a:r>
          </a:p>
        </p:txBody>
      </p:sp>
    </p:spTree>
    <p:extLst>
      <p:ext uri="{BB962C8B-B14F-4D97-AF65-F5344CB8AC3E}">
        <p14:creationId xmlns:p14="http://schemas.microsoft.com/office/powerpoint/2010/main" val="142971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8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Word Count: Process</a:t>
            </a:r>
            <a:br>
              <a:rPr lang="en-US" dirty="0"/>
            </a:br>
            <a:r>
              <a:rPr lang="en-US" sz="1800" dirty="0"/>
              <a:t>Splitting input and Shuffling is provided by MapReduce implementation</a:t>
            </a:r>
            <a:br>
              <a:rPr lang="en-US" sz="1800" dirty="0"/>
            </a:br>
            <a:r>
              <a:rPr lang="en-US" sz="1800" dirty="0"/>
              <a:t>User only provides map() and reduce() functions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CF3A0F3-81F2-4A63-8B61-34A37A74D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2" y="1516284"/>
            <a:ext cx="7847521" cy="4299300"/>
          </a:xfrm>
        </p:spPr>
      </p:pic>
    </p:spTree>
    <p:extLst>
      <p:ext uri="{BB962C8B-B14F-4D97-AF65-F5344CB8AC3E}">
        <p14:creationId xmlns:p14="http://schemas.microsoft.com/office/powerpoint/2010/main" val="86456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469"/>
          </a:xfrm>
        </p:spPr>
        <p:txBody>
          <a:bodyPr/>
          <a:lstStyle/>
          <a:p>
            <a:r>
              <a:rPr lang="en-US" dirty="0"/>
              <a:t>Word Count: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99595"/>
            <a:ext cx="8598907" cy="5368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67" b="1" u="sng" dirty="0"/>
              <a:t>INPUT: </a:t>
            </a:r>
          </a:p>
          <a:p>
            <a:pPr marL="457189" lvl="1" indent="0">
              <a:buNone/>
            </a:pPr>
            <a:r>
              <a:rPr lang="en-US" sz="2800" dirty="0"/>
              <a:t> “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doctor</a:t>
            </a:r>
            <a:r>
              <a:rPr lang="en-US" sz="2800" b="1" dirty="0"/>
              <a:t> went </a:t>
            </a:r>
            <a:r>
              <a:rPr lang="en-US" sz="2800" b="1" dirty="0">
                <a:solidFill>
                  <a:srgbClr val="00B050"/>
                </a:solidFill>
              </a:rPr>
              <a:t>to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b="1" dirty="0"/>
              <a:t> store </a:t>
            </a:r>
            <a:r>
              <a:rPr lang="en-US" sz="2800" b="1" dirty="0">
                <a:solidFill>
                  <a:srgbClr val="00B050"/>
                </a:solidFill>
              </a:rPr>
              <a:t>to</a:t>
            </a:r>
            <a:r>
              <a:rPr lang="en-US" sz="2800" b="1" dirty="0"/>
              <a:t> see 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doctor</a:t>
            </a:r>
            <a:r>
              <a:rPr lang="en-US" sz="2800" dirty="0"/>
              <a:t>“  </a:t>
            </a:r>
          </a:p>
          <a:p>
            <a:pPr marL="0" indent="0">
              <a:buNone/>
            </a:pPr>
            <a:r>
              <a:rPr lang="en-US" sz="3067" b="1" u="sng" dirty="0"/>
              <a:t>OUTPUT:</a:t>
            </a:r>
            <a:r>
              <a:rPr lang="en-US" sz="3067" dirty="0"/>
              <a:t> </a:t>
            </a:r>
            <a:endParaRPr lang="en-US" sz="2000" dirty="0"/>
          </a:p>
          <a:p>
            <a:r>
              <a:rPr lang="en-US" sz="1800" dirty="0"/>
              <a:t>Output is not sorted by keys and the order of output is not important</a:t>
            </a:r>
          </a:p>
          <a:p>
            <a:r>
              <a:rPr lang="en-US" sz="1800" dirty="0"/>
              <a:t>Output is a set of (KEY, VALUE), where KEY is a unique word and VALUE is the frequency</a:t>
            </a:r>
          </a:p>
          <a:p>
            <a:pPr marL="0" indent="0">
              <a:buNone/>
            </a:pPr>
            <a:endParaRPr lang="en-US" sz="1800" dirty="0"/>
          </a:p>
          <a:p>
            <a:pPr marL="457189" lvl="1" indent="0">
              <a:buNone/>
            </a:pPr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b="1" dirty="0"/>
              <a:t>,  3)   </a:t>
            </a:r>
          </a:p>
          <a:p>
            <a:pPr marL="457189" lvl="1" indent="0">
              <a:buNone/>
            </a:pPr>
            <a:r>
              <a:rPr lang="en-US" sz="2800" b="1" dirty="0"/>
              <a:t>(</a:t>
            </a:r>
            <a:r>
              <a:rPr lang="en-US" sz="2800" b="1" dirty="0">
                <a:solidFill>
                  <a:srgbClr val="0070C0"/>
                </a:solidFill>
              </a:rPr>
              <a:t>doctor</a:t>
            </a:r>
            <a:r>
              <a:rPr lang="en-US" sz="2800" b="1" dirty="0"/>
              <a:t>, 2) </a:t>
            </a:r>
          </a:p>
          <a:p>
            <a:pPr marL="457189" lvl="1" indent="0">
              <a:buNone/>
            </a:pPr>
            <a:r>
              <a:rPr lang="en-US" sz="2800" b="1" dirty="0"/>
              <a:t>(went, 1)  </a:t>
            </a:r>
          </a:p>
          <a:p>
            <a:pPr marL="457189" lvl="1" indent="0">
              <a:buNone/>
            </a:pPr>
            <a:r>
              <a:rPr lang="en-US" sz="2800" b="1" dirty="0"/>
              <a:t>(</a:t>
            </a:r>
            <a:r>
              <a:rPr lang="en-US" sz="2800" b="1" dirty="0">
                <a:solidFill>
                  <a:srgbClr val="00B050"/>
                </a:solidFill>
              </a:rPr>
              <a:t>to</a:t>
            </a:r>
            <a:r>
              <a:rPr lang="en-US" sz="2800" b="1" dirty="0"/>
              <a:t>, 2)  </a:t>
            </a:r>
          </a:p>
          <a:p>
            <a:pPr marL="457189" lvl="1" indent="0">
              <a:buNone/>
            </a:pPr>
            <a:r>
              <a:rPr lang="en-US" sz="2800" b="1" dirty="0"/>
              <a:t>(store, 1) </a:t>
            </a:r>
          </a:p>
          <a:p>
            <a:pPr marL="457189" lvl="1" indent="0">
              <a:buNone/>
            </a:pPr>
            <a:r>
              <a:rPr lang="en-US" sz="2800" b="1" dirty="0"/>
              <a:t>(see, 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58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11320"/>
          </a:xfrm>
        </p:spPr>
        <p:txBody>
          <a:bodyPr/>
          <a:lstStyle/>
          <a:p>
            <a:r>
              <a:rPr lang="en-US" dirty="0"/>
              <a:t>Word Count: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11" y="1076447"/>
            <a:ext cx="9531360" cy="53915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67" b="1" dirty="0">
                <a:highlight>
                  <a:srgbClr val="00FF00"/>
                </a:highlight>
                <a:latin typeface="Courier" pitchFamily="2" charset="0"/>
              </a:rPr>
              <a:t>() denotes a Tuple</a:t>
            </a:r>
            <a:r>
              <a:rPr lang="en-US" sz="2867" b="1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Example-1: (1, 2, 4) </a:t>
            </a:r>
            <a:r>
              <a:rPr lang="en-US" sz="2067" dirty="0">
                <a:solidFill>
                  <a:srgbClr val="002060"/>
                </a:solidFill>
                <a:latin typeface="Courier" pitchFamily="2" charset="0"/>
              </a:rPr>
              <a:t>denotes tuple of 3 integers</a:t>
            </a:r>
            <a:endParaRPr lang="en-US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Example-2: (”fox”, 3) denotes a 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key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value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) pair</a:t>
            </a:r>
          </a:p>
          <a:p>
            <a:pPr marL="457189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Where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key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is “fox” and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value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is 3</a:t>
            </a:r>
          </a:p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Example-3: () denotes an empty tuple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67" b="1" dirty="0">
                <a:highlight>
                  <a:srgbClr val="00FF00"/>
                </a:highlight>
                <a:latin typeface="Courier" pitchFamily="2" charset="0"/>
              </a:rPr>
              <a:t>[] denotes a List of 0, 1, 2, … items/objects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Example-1: [1, 2, 6] is a list of 3 integers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Example-2: [“to”, “be”] is a list of 2 strings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Example-3: [] denotes an empty list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67" b="1" dirty="0">
                <a:solidFill>
                  <a:schemeClr val="tx1"/>
                </a:solidFill>
                <a:highlight>
                  <a:srgbClr val="00FF00"/>
                </a:highlight>
                <a:latin typeface="Courier" pitchFamily="2" charset="0"/>
              </a:rPr>
              <a:t>{} denotes a Set of 0, 1, 2, … or more objects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Example-1: { (“a”, 2), (“b”, 3), (“z”, 9) }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         denotes a set of 3 pair objects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Example-2: {} denotes an empty set</a:t>
            </a:r>
          </a:p>
        </p:txBody>
      </p:sp>
    </p:spTree>
    <p:extLst>
      <p:ext uri="{BB962C8B-B14F-4D97-AF65-F5344CB8AC3E}">
        <p14:creationId xmlns:p14="http://schemas.microsoft.com/office/powerpoint/2010/main" val="200149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11184</TotalTime>
  <Words>6136</Words>
  <Application>Microsoft Macintosh PowerPoint</Application>
  <PresentationFormat>Widescreen</PresentationFormat>
  <Paragraphs>731</Paragraphs>
  <Slides>68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scu-ppt-master</vt:lpstr>
      <vt:lpstr>Word Count in MapReduce</vt:lpstr>
      <vt:lpstr>Outline</vt:lpstr>
      <vt:lpstr>Why MapReduce?</vt:lpstr>
      <vt:lpstr>MapReduce Architecture Input/Output Data Can be stored on HDFS/S3/…</vt:lpstr>
      <vt:lpstr>Word Count: An Example</vt:lpstr>
      <vt:lpstr>Word Count: An Example</vt:lpstr>
      <vt:lpstr>Word Count: Process Splitting input and Shuffling is provided by MapReduce implementation User only provides map() and reduce() functions</vt:lpstr>
      <vt:lpstr>Word Count: An Example</vt:lpstr>
      <vt:lpstr>Word Count: Notation</vt:lpstr>
      <vt:lpstr>Word Count: Notation</vt:lpstr>
      <vt:lpstr>(key, value) in MapReduce</vt:lpstr>
      <vt:lpstr>(key, value) in Mapper and Reducer</vt:lpstr>
      <vt:lpstr>(key, value) in MapReduce</vt:lpstr>
      <vt:lpstr>Word Count: An Example For Input, 1, 2, 3, … denotes record numbers, and are ignored</vt:lpstr>
      <vt:lpstr>Word Count: An Example</vt:lpstr>
      <vt:lpstr>Word Count: Mapper map(key, value)  {(K1, V1), (K2, V2), …}</vt:lpstr>
      <vt:lpstr>Word Count: Mapper map(key, value)  {(K1, V1), (K2, V2), …}</vt:lpstr>
      <vt:lpstr>Mapper’s output  Sort &amp; Shuffle  Sort &amp; Shuffle output  Input to Reducers</vt:lpstr>
      <vt:lpstr>How Many Mappers Are Needed? (1)</vt:lpstr>
      <vt:lpstr>How Many Mappers Are Needed? (2)</vt:lpstr>
      <vt:lpstr>Word Count: Mappers Output   Sort &amp; Shuffle</vt:lpstr>
      <vt:lpstr>Word Count: reducers: reduce(K, V)</vt:lpstr>
      <vt:lpstr>MapReduce: Map and  Reduce</vt:lpstr>
      <vt:lpstr>How many  Reducers are needed?</vt:lpstr>
      <vt:lpstr>How many  Reducers are needed?</vt:lpstr>
      <vt:lpstr>How many  Reducers are needed?</vt:lpstr>
      <vt:lpstr>MapReduce: Map and  Reduce</vt:lpstr>
      <vt:lpstr>MapReduce: Reducer’s Output</vt:lpstr>
      <vt:lpstr>Outline</vt:lpstr>
      <vt:lpstr>MapReduce Implementations?</vt:lpstr>
      <vt:lpstr>GFS/HDFS/S3: to store huge data</vt:lpstr>
      <vt:lpstr>Outline</vt:lpstr>
      <vt:lpstr>Major Components</vt:lpstr>
      <vt:lpstr>Key Notes</vt:lpstr>
      <vt:lpstr>Basic Concepts: data</vt:lpstr>
      <vt:lpstr>Basic Concepts: Mappers and Reducers</vt:lpstr>
      <vt:lpstr>Basic Concepts: Mappers and Reducers</vt:lpstr>
      <vt:lpstr>MapReduce Data Flow</vt:lpstr>
      <vt:lpstr>Input Splitter</vt:lpstr>
      <vt:lpstr>Input Splitter</vt:lpstr>
      <vt:lpstr>Mapper is implemented by map(key, value)</vt:lpstr>
      <vt:lpstr>Mapper</vt:lpstr>
      <vt:lpstr>Sort &amp; Shuffle: GROUP BY KEY</vt:lpstr>
      <vt:lpstr>Reducer: Accepts the Sort &amp; Shuffle’s Output</vt:lpstr>
      <vt:lpstr>Combiner in MapReduce paradigm</vt:lpstr>
      <vt:lpstr>Combiner Example: word count : combiners in one node</vt:lpstr>
      <vt:lpstr>Combiner Example: word count: combiners with 2 nodes </vt:lpstr>
      <vt:lpstr>Combiner Example: word count </vt:lpstr>
      <vt:lpstr>Combiner: a mini-reducer in action (key: c)</vt:lpstr>
      <vt:lpstr>Combiner: a mini-reducer in action: (key: foo)</vt:lpstr>
      <vt:lpstr>Output Committer</vt:lpstr>
      <vt:lpstr>Partitioner (Shuffler)</vt:lpstr>
      <vt:lpstr>MapReduce job is run in a Computing Cluster</vt:lpstr>
      <vt:lpstr>Master</vt:lpstr>
      <vt:lpstr>Master Continued…</vt:lpstr>
      <vt:lpstr>Writables: Hadoop Concept</vt:lpstr>
      <vt:lpstr>Outline</vt:lpstr>
      <vt:lpstr>Mapper Code for Word Count  in MapReduce (pseudo code)</vt:lpstr>
      <vt:lpstr>Mapper Code in MapReduce/Hadoop (Java code)</vt:lpstr>
      <vt:lpstr>Sort &amp; Shuffle Phase: similiar to GROUP BY in SQL</vt:lpstr>
      <vt:lpstr>Output of Sort &amp; Shuffle Phase:  similiar to GROUP BY in SQL</vt:lpstr>
      <vt:lpstr>Reducer Code for Word Count in MapReduce (pseudo code)</vt:lpstr>
      <vt:lpstr>Reducer Code in MapReduce/Hadoop (Java code)</vt:lpstr>
      <vt:lpstr>Combiner Code</vt:lpstr>
      <vt:lpstr>That’s it!</vt:lpstr>
      <vt:lpstr>Workflows</vt:lpstr>
      <vt:lpstr>Handling Data By Type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Jon</dc:creator>
  <cp:lastModifiedBy>Parsian, Mahmoud</cp:lastModifiedBy>
  <cp:revision>100</cp:revision>
  <dcterms:created xsi:type="dcterms:W3CDTF">2012-09-18T22:59:06Z</dcterms:created>
  <dcterms:modified xsi:type="dcterms:W3CDTF">2022-12-27T00:57:32Z</dcterms:modified>
</cp:coreProperties>
</file>