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305" r:id="rId4"/>
    <p:sldId id="257" r:id="rId5"/>
    <p:sldId id="290" r:id="rId6"/>
    <p:sldId id="289" r:id="rId7"/>
    <p:sldId id="292" r:id="rId8"/>
    <p:sldId id="293" r:id="rId9"/>
    <p:sldId id="268" r:id="rId10"/>
    <p:sldId id="294" r:id="rId11"/>
    <p:sldId id="269" r:id="rId12"/>
    <p:sldId id="270" r:id="rId13"/>
    <p:sldId id="295" r:id="rId14"/>
    <p:sldId id="271" r:id="rId15"/>
    <p:sldId id="272" r:id="rId16"/>
    <p:sldId id="297" r:id="rId17"/>
    <p:sldId id="299" r:id="rId18"/>
    <p:sldId id="300" r:id="rId19"/>
    <p:sldId id="301" r:id="rId20"/>
    <p:sldId id="302" r:id="rId21"/>
    <p:sldId id="303" r:id="rId22"/>
    <p:sldId id="304" r:id="rId23"/>
    <p:sldId id="296" r:id="rId24"/>
    <p:sldId id="273" r:id="rId25"/>
    <p:sldId id="274" r:id="rId26"/>
    <p:sldId id="275" r:id="rId27"/>
    <p:sldId id="277" r:id="rId28"/>
    <p:sldId id="306" r:id="rId29"/>
    <p:sldId id="279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3991335"/>
            <a:ext cx="9144000" cy="1395551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" y="5386885"/>
            <a:ext cx="9144000" cy="55671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149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620991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1081798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1081799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76801" y="3667447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66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28" y="1464895"/>
            <a:ext cx="6713723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128" y="85083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128" y="2371725"/>
            <a:ext cx="6713723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383957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42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33" y="1110976"/>
            <a:ext cx="5876111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632" y="533317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33" y="2512705"/>
            <a:ext cx="5876111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42744" y="1600200"/>
            <a:ext cx="36576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05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337" y="1078391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24" y="267111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675" y="1078391"/>
            <a:ext cx="33527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250866" y="1078393"/>
            <a:ext cx="33527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85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6" y="1081242"/>
            <a:ext cx="8789076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115337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8329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067" y="1620992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9067" y="318715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5" y="447391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1305" y="2401603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31305" y="4349939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2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1081242"/>
            <a:ext cx="8621925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78752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56028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7064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1" y="3424738"/>
            <a:ext cx="353568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11316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94468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477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4514" y="3587178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7599" y="3587177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0751" y="3587175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299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568" y="281392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41798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605" y="2277977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474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8862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236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1978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51366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012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4993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74381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07883" y="2277978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92753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82141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5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6843"/>
            <a:ext cx="9144000" cy="307049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9609"/>
            <a:ext cx="9144000" cy="62301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5969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0329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4145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1958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585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13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B50043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12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65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34167"/>
            <a:ext cx="5365749" cy="539751"/>
          </a:xfrm>
        </p:spPr>
        <p:txBody>
          <a:bodyPr anchor="t">
            <a:normAutofit/>
          </a:bodyPr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297"/>
            <a:ext cx="105156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75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51" y="976617"/>
            <a:ext cx="105156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51" y="378638"/>
            <a:ext cx="5365749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851" y="2111297"/>
            <a:ext cx="105156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7753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95" y="1081798"/>
            <a:ext cx="5365271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584" y="542605"/>
            <a:ext cx="536574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95" y="2756452"/>
            <a:ext cx="11071829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190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174027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634834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634834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658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3586056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3046863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3046863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782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2127"/>
            <a:ext cx="105156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2052578" y="7253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26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667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24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2133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CCEB-BFDA-674C-86B0-F015AF4D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8" y="1600201"/>
            <a:ext cx="9144000" cy="1828799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Combiners </a:t>
            </a:r>
            <a:br>
              <a:rPr lang="en-US" dirty="0"/>
            </a:br>
            <a:r>
              <a:rPr lang="en-US" dirty="0"/>
              <a:t>in </a:t>
            </a:r>
            <a:br>
              <a:rPr lang="en-US" dirty="0"/>
            </a:br>
            <a:r>
              <a:rPr lang="en-US" dirty="0"/>
              <a:t>MapReduce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B0852-494A-7C4A-AF8E-1BC0B1CE8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718" y="4225868"/>
            <a:ext cx="9144000" cy="896007"/>
          </a:xfrm>
        </p:spPr>
        <p:txBody>
          <a:bodyPr/>
          <a:lstStyle/>
          <a:p>
            <a:r>
              <a:rPr lang="en-US" dirty="0"/>
              <a:t>Mahmoud Parsian</a:t>
            </a:r>
          </a:p>
          <a:p>
            <a:r>
              <a:rPr lang="en-US" sz="16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22294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Combiner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600" b="1" dirty="0"/>
              <a:t>In the following figure (next slide), for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/>
              <a:t>the 2</a:t>
            </a:r>
            <a:r>
              <a:rPr lang="en-US" sz="3600" b="1" baseline="30000" dirty="0"/>
              <a:t>nd</a:t>
            </a:r>
            <a:r>
              <a:rPr lang="en-US" sz="3600" b="1" dirty="0"/>
              <a:t> partition,  mappers have created:</a:t>
            </a:r>
          </a:p>
          <a:p>
            <a:pPr marL="0" indent="0">
              <a:spcBef>
                <a:spcPts val="600"/>
              </a:spcBef>
              <a:buNone/>
            </a:pPr>
            <a:endParaRPr lang="en-US" sz="36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>
                <a:latin typeface="Courier" pitchFamily="2" charset="0"/>
              </a:rPr>
              <a:t>(c, 3)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>
                <a:latin typeface="Courier" pitchFamily="2" charset="0"/>
              </a:rPr>
              <a:t>(c, 6)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6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/>
              <a:t>The combiner function combines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/>
              <a:t>these two (</a:t>
            </a:r>
            <a:r>
              <a:rPr lang="en-US" sz="3600" b="1" u="sng" dirty="0"/>
              <a:t>with the SAME key as “c”</a:t>
            </a:r>
            <a:r>
              <a:rPr lang="en-US" sz="3600" b="1" dirty="0"/>
              <a:t>) into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>
                <a:latin typeface="Courier" pitchFamily="2" charset="0"/>
              </a:rPr>
              <a:t>(c, 9), </a:t>
            </a:r>
            <a:r>
              <a:rPr lang="en-US" sz="3600" dirty="0">
                <a:latin typeface="Courier" pitchFamily="2" charset="0"/>
              </a:rPr>
              <a:t>where</a:t>
            </a:r>
            <a:r>
              <a:rPr lang="en-US" sz="3600" b="1" dirty="0">
                <a:latin typeface="Courier" pitchFamily="2" charset="0"/>
              </a:rPr>
              <a:t> 9 = 3 + 6</a:t>
            </a:r>
          </a:p>
          <a:p>
            <a:pPr marL="0" indent="0">
              <a:spcBef>
                <a:spcPts val="600"/>
              </a:spcBef>
              <a:buNone/>
            </a:pPr>
            <a:endParaRPr lang="en-US" sz="36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3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490" y="365126"/>
            <a:ext cx="9840310" cy="45042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about Combiners?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DEE72CE-58F1-644E-9AB9-E52DE62EF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407" y="914400"/>
            <a:ext cx="8273488" cy="5578474"/>
          </a:xfrm>
        </p:spPr>
      </p:pic>
    </p:spTree>
    <p:extLst>
      <p:ext uri="{BB962C8B-B14F-4D97-AF65-F5344CB8AC3E}">
        <p14:creationId xmlns:p14="http://schemas.microsoft.com/office/powerpoint/2010/main" val="140656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0420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without Combiners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B2B157C-FB79-0947-B72A-A1D85E5B4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944990"/>
            <a:ext cx="7154562" cy="5547884"/>
          </a:xfrm>
        </p:spPr>
      </p:pic>
    </p:spTree>
    <p:extLst>
      <p:ext uri="{BB962C8B-B14F-4D97-AF65-F5344CB8AC3E}">
        <p14:creationId xmlns:p14="http://schemas.microsoft.com/office/powerpoint/2010/main" val="2993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Combiner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600" b="1" dirty="0"/>
              <a:t>In the following figure (next slide),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b="1" u="sng" dirty="0">
                <a:solidFill>
                  <a:srgbClr val="0070C0"/>
                </a:solidFill>
              </a:rPr>
              <a:t>Mapper 1</a:t>
            </a:r>
            <a:r>
              <a:rPr lang="en-US" sz="3600" b="1" dirty="0"/>
              <a:t>                    </a:t>
            </a:r>
            <a:r>
              <a:rPr lang="en-US" sz="3600" b="1" u="sng" dirty="0">
                <a:solidFill>
                  <a:srgbClr val="0070C0"/>
                </a:solidFill>
              </a:rPr>
              <a:t>Mapper 2</a:t>
            </a:r>
            <a:endParaRPr lang="en-US" sz="3600" b="1" u="sng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>
                <a:latin typeface="Courier" pitchFamily="2" charset="0"/>
              </a:rPr>
              <a:t>(Hello, 1)    (Sunny,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>
                <a:latin typeface="Courier" pitchFamily="2" charset="0"/>
              </a:rPr>
              <a:t>(Hello, 1)    (Sunny,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>
                <a:latin typeface="Courier" pitchFamily="2" charset="0"/>
              </a:rPr>
              <a:t>              (Sunny, 1)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6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/>
              <a:t>The combiner function combines these two into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>
                <a:latin typeface="Courier" pitchFamily="2" charset="0"/>
              </a:rPr>
              <a:t>(Hello, 2)    (Sunny, 3)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6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0420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with Combiners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0256F3D-4923-A34D-8254-E6E707AAA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519" y="815546"/>
            <a:ext cx="8118389" cy="5677328"/>
          </a:xfrm>
        </p:spPr>
      </p:pic>
    </p:spTree>
    <p:extLst>
      <p:ext uri="{BB962C8B-B14F-4D97-AF65-F5344CB8AC3E}">
        <p14:creationId xmlns:p14="http://schemas.microsoft.com/office/powerpoint/2010/main" val="142693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EXAMPLE-1: Find Sum of Values per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Solution-1: Without Combiners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Solution-2: With Combiners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combine()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23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dirty="0"/>
              <a:t>EXAMPLE-1: Find Sum of Values (ratings) per Key (</a:t>
            </a:r>
            <a:r>
              <a:rPr lang="en-US" sz="3600" dirty="0" err="1"/>
              <a:t>movie_id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Solution-1: Without Combiners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K: record number: ignored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V: record as “&lt;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&gt;&lt;,&gt;&lt;rating&gt;”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map(K, V)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tokens =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V.split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tokens[0]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rating = int(tokens[1])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emit (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rating)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2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dirty="0"/>
              <a:t>EXAMPLE-1: Find Sum of Values (ratings) per Key (</a:t>
            </a:r>
            <a:r>
              <a:rPr lang="en-US" sz="3600" dirty="0" err="1"/>
              <a:t>movie_id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Solution-1: Without Combiners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&amp; Shuffle phase will produce: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(movie_id_1, [2, 4, 5, 1, 1, 3])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(movie_id_2, [1, 1, 3, 5])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(movie_id_3, [1, 1, 1, 1, 2, 2])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10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dirty="0"/>
              <a:t>EXAMPLE-1: Find Sum of Values (ratings) per Key (</a:t>
            </a:r>
            <a:r>
              <a:rPr lang="en-US" sz="3600" dirty="0" err="1"/>
              <a:t>movie_id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793" y="1229711"/>
            <a:ext cx="10515600" cy="490521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Solution-1: Without Combiners</a:t>
            </a:r>
            <a:endParaRPr lang="en-US" sz="3200" u="sng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K: a unique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V: [v_1, v_2, …,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v_n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(all ratings for K)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 denotes all ratings for K (a unique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reduce(K, V)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sum_of_ratings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sum(V)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emit (K,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sum_of_ratings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9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EXAMPLE-1: Find Sum of Values per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Solution-2: With Combiners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combine()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04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29"/>
          </a:xfrm>
        </p:spPr>
        <p:txBody>
          <a:bodyPr/>
          <a:lstStyle/>
          <a:p>
            <a:r>
              <a:rPr lang="en-US" dirty="0"/>
              <a:t>MapReduce Job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629"/>
            <a:ext cx="10515600" cy="5031336"/>
          </a:xfrm>
        </p:spPr>
        <p:txBody>
          <a:bodyPr>
            <a:normAutofit/>
          </a:bodyPr>
          <a:lstStyle/>
          <a:p>
            <a:r>
              <a:rPr lang="en-US" sz="4000" dirty="0"/>
              <a:t>Input path (set of directories and files)</a:t>
            </a:r>
          </a:p>
          <a:p>
            <a:r>
              <a:rPr lang="en-US" sz="4000" dirty="0"/>
              <a:t>Output path (output directory)</a:t>
            </a:r>
          </a:p>
          <a:p>
            <a:r>
              <a:rPr lang="en-US" sz="4000" dirty="0">
                <a:solidFill>
                  <a:srgbClr val="0000FF"/>
                </a:solidFill>
              </a:rPr>
              <a:t>map</a:t>
            </a:r>
            <a:r>
              <a:rPr lang="en-US" sz="4000" dirty="0"/>
              <a:t>() function</a:t>
            </a:r>
          </a:p>
          <a:p>
            <a:r>
              <a:rPr lang="en-US" sz="4000" dirty="0">
                <a:solidFill>
                  <a:srgbClr val="0000FF"/>
                </a:solidFill>
              </a:rPr>
              <a:t>reduce</a:t>
            </a:r>
            <a:r>
              <a:rPr lang="en-US" sz="4000" dirty="0"/>
              <a:t>() function</a:t>
            </a:r>
          </a:p>
          <a:p>
            <a:r>
              <a:rPr lang="en-US" sz="4000" dirty="0">
                <a:solidFill>
                  <a:srgbClr val="C00000"/>
                </a:solidFill>
              </a:rPr>
              <a:t>combine() [OPTIONAL]</a:t>
            </a:r>
          </a:p>
        </p:txBody>
      </p:sp>
    </p:spTree>
    <p:extLst>
      <p:ext uri="{BB962C8B-B14F-4D97-AF65-F5344CB8AC3E}">
        <p14:creationId xmlns:p14="http://schemas.microsoft.com/office/powerpoint/2010/main" val="1092344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dirty="0"/>
              <a:t>EXAMPLE-1: Find Sum of Values (ratings) per Key (</a:t>
            </a:r>
            <a:r>
              <a:rPr lang="en-US" sz="3600" dirty="0" err="1"/>
              <a:t>movie_id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Solution-2: With Combiners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K: record number: ignored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V: record as “&lt;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&gt;&lt;,&gt;&lt;rating&gt;”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map(K, V)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tokens =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V.split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tokens[0]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rating = int(tokens[1])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emit (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rating)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93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dirty="0"/>
              <a:t>EXAMPLE-1: Find Sum of Values (ratings) per Key (</a:t>
            </a:r>
            <a:r>
              <a:rPr lang="en-US" sz="3600" dirty="0" err="1"/>
              <a:t>movie_id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793" y="1229711"/>
            <a:ext cx="10515600" cy="490521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Solution-2: With Combiners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combine() function combines output of mappers per worker node for the same key: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K: a unique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V: [v_1, v_2, …,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v_n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 denotes all ratings for 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V)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sum_of_ratings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sum(V)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emit (K,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sum_of_ratings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55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dirty="0"/>
              <a:t>EXAMPLE-1: Find Sum of Values (ratings) per Key (</a:t>
            </a:r>
            <a:r>
              <a:rPr lang="en-US" sz="3600" dirty="0" err="1"/>
              <a:t>movie_id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793" y="1229711"/>
            <a:ext cx="10515600" cy="4905211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Solution-2: With Combiners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reduce(): reducer function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K: a unique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V: [v_1, v_2, …,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v_n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 denotes all ratings for 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V)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sum_of_ratings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sum(V)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emit (K,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sum_of_ratings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04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How do we write Combiners? For Averages?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need to write 3 functions: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combine()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Note that </a:t>
            </a:r>
          </a:p>
          <a:p>
            <a:pPr lvl="1">
              <a:spcBef>
                <a:spcPts val="600"/>
              </a:spcBef>
            </a:pPr>
            <a:r>
              <a:rPr lang="en-US" sz="2933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“</a:t>
            </a:r>
            <a:r>
              <a:rPr lang="en-US" sz="2933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an average is not an average</a:t>
            </a:r>
            <a:r>
              <a:rPr lang="en-US" sz="2933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does this mean?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31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an Average is not an Average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say we have 2 partitions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6), (K, 7)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Average of Partition-1: (6+7)/2 = 6.5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8)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Average of Partition-2: (8)/1 = 8.0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Partition-1 and Partition-2: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(6.5 + 8.0)/2 =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7.25 =&gt; NOT CORRECT</a:t>
            </a:r>
          </a:p>
          <a:p>
            <a:pPr lvl="1">
              <a:spcBef>
                <a:spcPts val="600"/>
              </a:spcBef>
            </a:pP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Average(6, 7, 8) = (6+7+8)/3 = 21/3 =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Hmmmmmm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How to solve this?</a:t>
            </a:r>
          </a:p>
        </p:txBody>
      </p:sp>
    </p:spTree>
    <p:extLst>
      <p:ext uri="{BB962C8B-B14F-4D97-AF65-F5344CB8AC3E}">
        <p14:creationId xmlns:p14="http://schemas.microsoft.com/office/powerpoint/2010/main" val="3120788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476"/>
            <a:ext cx="10515600" cy="98797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Average of an Average as an Average</a:t>
            </a:r>
            <a:br>
              <a:rPr lang="en-US" sz="3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Changing Output of Mappers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97"/>
            <a:ext cx="10515600" cy="4453266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say we have 2 partitions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6), (K, 7)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8)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(K,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(V, 1)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 map() to create </a:t>
            </a:r>
            <a:r>
              <a:rPr lang="en-US" sz="3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(sum, count))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6) --&gt; (K, (6, 1))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7) --&gt; (K, (7, 1))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8) --&gt; (K, (8, 1))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29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Average of an Average as an Average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say we have 2 partitions: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(6, 1)), (K, (7, 1))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(K, (6+7, 1+1))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(13, 2))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</a:t>
            </a:r>
            <a:r>
              <a:rPr lang="en-US" sz="3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</a:t>
            </a:r>
            <a:r>
              <a:rPr lang="en-US" sz="3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(13+8, 2+1))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(21, 3))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(sum, count))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(K, 21/3) =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7)</a:t>
            </a: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32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 output of Mappers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1752"/>
            <a:ext cx="10786241" cy="49052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say we have 2 partitions:</a:t>
            </a:r>
          </a:p>
          <a:p>
            <a:pPr lvl="1">
              <a:spcBef>
                <a:spcPts val="600"/>
              </a:spcBef>
            </a:pPr>
            <a:r>
              <a:rPr lang="en-US" sz="2933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33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</a:t>
            </a:r>
            <a:r>
              <a:rPr lang="en-US" sz="2933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933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(6, 1)), (K, (7, 1))</a:t>
            </a:r>
          </a:p>
          <a:p>
            <a:pPr lvl="1">
              <a:spcBef>
                <a:spcPts val="600"/>
              </a:spcBef>
            </a:pPr>
            <a:r>
              <a:rPr lang="en-US" sz="2933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33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</a:t>
            </a:r>
            <a:r>
              <a:rPr lang="en-US" sz="2933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933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combine(Partition-1): (K, (6+7, 1+1))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(13, 2))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combine(Partition-2):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100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 must be Associative &amp; Commutative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1752"/>
            <a:ext cx="10786241" cy="4905211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b="1" u="sng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Commutative: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+ b) = (b + a)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F(a, b) = F(b, a)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(sum1, count1) + (sum2, count2) = (sum2, count2)  + (sum1, count1) </a:t>
            </a:r>
            <a:endParaRPr lang="en-US" sz="2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(sum1+sum2, count1+count2) = (sum2+sum1, count2+count1)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= (sum1+sum2, count1+count2)</a:t>
            </a:r>
          </a:p>
          <a:p>
            <a:pPr marL="0" indent="0">
              <a:spcBef>
                <a:spcPts val="600"/>
              </a:spcBef>
              <a:buNone/>
            </a:pPr>
            <a:endParaRPr lang="en-US" sz="2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b="1" u="sng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Associative: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+ (b + c)) = ((a + b) + c)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F(a, F(b, c)) = F(F(a, b), c)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(sum1, count1) + ((sum2, count2) + (sum3, count3))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((sum1, count1) + (sum2, count2)) + (sum3, count3)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52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Tuples in Python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681138" cy="4905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 = (78, 3)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a[0]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a[1]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4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29"/>
          </a:xfrm>
        </p:spPr>
        <p:txBody>
          <a:bodyPr/>
          <a:lstStyle/>
          <a:p>
            <a:r>
              <a:rPr lang="en-US" dirty="0"/>
              <a:t>MapReduce Job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629"/>
            <a:ext cx="10515600" cy="503133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map</a:t>
            </a:r>
            <a:r>
              <a:rPr lang="en-US" sz="3200" dirty="0"/>
              <a:t>() function</a:t>
            </a:r>
          </a:p>
          <a:p>
            <a:pPr lvl="1"/>
            <a:r>
              <a:rPr lang="en-US" sz="3200" dirty="0"/>
              <a:t> accept a (key, value)</a:t>
            </a:r>
          </a:p>
          <a:p>
            <a:pPr lvl="1"/>
            <a:r>
              <a:rPr lang="en-US" sz="3200" dirty="0"/>
              <a:t> convert (key, value) to a set of (key2, value2) pairs</a:t>
            </a:r>
          </a:p>
          <a:p>
            <a:r>
              <a:rPr lang="en-US" sz="3200" b="1" dirty="0">
                <a:solidFill>
                  <a:srgbClr val="0000FF"/>
                </a:solidFill>
              </a:rPr>
              <a:t>reduce</a:t>
            </a:r>
            <a:r>
              <a:rPr lang="en-US" sz="3200" dirty="0"/>
              <a:t>() function</a:t>
            </a:r>
          </a:p>
          <a:p>
            <a:pPr lvl="1"/>
            <a:r>
              <a:rPr lang="en-US" sz="3200" dirty="0"/>
              <a:t> accept (key2, [V_1, V_2, …, </a:t>
            </a:r>
            <a:r>
              <a:rPr lang="en-US" sz="3200" dirty="0" err="1"/>
              <a:t>V_n</a:t>
            </a:r>
            <a:r>
              <a:rPr lang="en-US" sz="3200" dirty="0"/>
              <a:t>]) </a:t>
            </a:r>
          </a:p>
          <a:p>
            <a:pPr lvl="1"/>
            <a:r>
              <a:rPr lang="en-US" sz="3200" dirty="0"/>
              <a:t> convert (key2, [V_1, V_2, …, </a:t>
            </a:r>
            <a:r>
              <a:rPr lang="en-US" sz="3200" dirty="0" err="1"/>
              <a:t>V_n</a:t>
            </a:r>
            <a:r>
              <a:rPr lang="en-US" sz="3200" dirty="0"/>
              <a:t>]) </a:t>
            </a:r>
          </a:p>
          <a:p>
            <a:pPr marL="457189" lvl="1" indent="0">
              <a:buNone/>
            </a:pPr>
            <a:r>
              <a:rPr lang="en-US" sz="3200" dirty="0"/>
              <a:t>   to a set of (key3, value3) pairs</a:t>
            </a:r>
          </a:p>
        </p:txBody>
      </p:sp>
    </p:spTree>
    <p:extLst>
      <p:ext uri="{BB962C8B-B14F-4D97-AF65-F5344CB8AC3E}">
        <p14:creationId xmlns:p14="http://schemas.microsoft.com/office/powerpoint/2010/main" val="2685423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 to consider for combiners &amp; reducers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 their functions to be </a:t>
            </a:r>
            <a:r>
              <a:rPr lang="en-US" dirty="0">
                <a:solidFill>
                  <a:srgbClr val="0000FF"/>
                </a:solidFill>
              </a:rPr>
              <a:t>associative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commutative</a:t>
            </a:r>
            <a:r>
              <a:rPr lang="en-US" dirty="0"/>
              <a:t>:</a:t>
            </a:r>
          </a:p>
          <a:p>
            <a:r>
              <a:rPr lang="en-US" dirty="0"/>
              <a:t>Let + be a binary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00FF"/>
                </a:solidFill>
                <a:effectLst/>
              </a:rPr>
              <a:t>Commutative Laws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4000" dirty="0"/>
              <a:t>a + b</a:t>
            </a:r>
            <a:r>
              <a:rPr lang="en-US" sz="4000" b="1" dirty="0"/>
              <a:t>  = </a:t>
            </a:r>
            <a:r>
              <a:rPr lang="en-US" sz="4000" dirty="0"/>
              <a:t> b + a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FF"/>
                </a:solidFill>
                <a:effectLst/>
              </a:rPr>
              <a:t>Associative Laws</a:t>
            </a:r>
          </a:p>
          <a:p>
            <a:pPr marL="0" indent="0">
              <a:buNone/>
            </a:pPr>
            <a:r>
              <a:rPr lang="en-US" sz="4000" dirty="0"/>
              <a:t>		(a + b) + c</a:t>
            </a:r>
            <a:r>
              <a:rPr lang="en-US" sz="4000" b="1" dirty="0"/>
              <a:t>  = </a:t>
            </a:r>
            <a:r>
              <a:rPr lang="en-US" sz="4000" dirty="0"/>
              <a:t> a + (b + c)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46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Commutative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is commutative</a:t>
            </a:r>
          </a:p>
          <a:p>
            <a:pPr lvl="1"/>
            <a:r>
              <a:rPr lang="en-US" dirty="0"/>
              <a:t>  2 + 3 = 3 + 2 = 5</a:t>
            </a:r>
          </a:p>
          <a:p>
            <a:pPr lvl="1"/>
            <a:r>
              <a:rPr lang="en-US" dirty="0"/>
              <a:t>  100 + 200 = 200 + 100 = 300</a:t>
            </a:r>
          </a:p>
          <a:p>
            <a:endParaRPr lang="en-US" dirty="0"/>
          </a:p>
          <a:p>
            <a:r>
              <a:rPr lang="en-US" dirty="0"/>
              <a:t>Multiplication is commutative</a:t>
            </a:r>
          </a:p>
          <a:p>
            <a:pPr lvl="1"/>
            <a:r>
              <a:rPr lang="en-US" dirty="0"/>
              <a:t>  2 * 5 = 5 * 2 = 10</a:t>
            </a:r>
          </a:p>
          <a:p>
            <a:pPr lvl="1"/>
            <a:r>
              <a:rPr lang="en-US" dirty="0"/>
              <a:t>  20 * 30 = 30 *20 </a:t>
            </a:r>
          </a:p>
        </p:txBody>
      </p:sp>
    </p:spTree>
    <p:extLst>
      <p:ext uri="{BB962C8B-B14F-4D97-AF65-F5344CB8AC3E}">
        <p14:creationId xmlns:p14="http://schemas.microsoft.com/office/powerpoint/2010/main" val="3956845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and Division is NOT Commutative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Subtraction</a:t>
            </a:r>
          </a:p>
          <a:p>
            <a:r>
              <a:rPr lang="en-US" dirty="0"/>
              <a:t>F (a, b) != F(b, a)</a:t>
            </a:r>
          </a:p>
          <a:p>
            <a:r>
              <a:rPr lang="en-US" dirty="0"/>
              <a:t>5 - 3 = 2</a:t>
            </a:r>
          </a:p>
          <a:p>
            <a:r>
              <a:rPr lang="en-US" dirty="0"/>
              <a:t>3 - 5 = -2</a:t>
            </a:r>
          </a:p>
          <a:p>
            <a:r>
              <a:rPr lang="en-US" dirty="0"/>
              <a:t>2 NOT EQUAL to -2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Division</a:t>
            </a:r>
          </a:p>
          <a:p>
            <a:r>
              <a:rPr lang="en-US" dirty="0"/>
              <a:t>10 / 2 = 5</a:t>
            </a:r>
          </a:p>
          <a:p>
            <a:r>
              <a:rPr lang="en-US" dirty="0"/>
              <a:t>2 / 10 = 0.2</a:t>
            </a:r>
          </a:p>
          <a:p>
            <a:r>
              <a:rPr lang="en-US" dirty="0"/>
              <a:t>5 NOT EQUAL to 0.2 </a:t>
            </a:r>
          </a:p>
        </p:txBody>
      </p:sp>
    </p:spTree>
    <p:extLst>
      <p:ext uri="{BB962C8B-B14F-4D97-AF65-F5344CB8AC3E}">
        <p14:creationId xmlns:p14="http://schemas.microsoft.com/office/powerpoint/2010/main" val="2940014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function is not Associative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Avg (1, 2, 3) = 2.0</a:t>
            </a:r>
          </a:p>
          <a:p>
            <a:r>
              <a:rPr lang="en-US" sz="4400" dirty="0"/>
              <a:t>Avg(1,  Avg(2, 3)) = Avg(1, 2.5) = 1.75</a:t>
            </a:r>
          </a:p>
          <a:p>
            <a:r>
              <a:rPr lang="en-US" sz="4400" dirty="0"/>
              <a:t>2.0  </a:t>
            </a:r>
            <a:r>
              <a:rPr lang="en-US" sz="4400" dirty="0">
                <a:solidFill>
                  <a:srgbClr val="0000FF"/>
                </a:solidFill>
              </a:rPr>
              <a:t>NOT EQUAL  </a:t>
            </a:r>
            <a:r>
              <a:rPr lang="en-US" sz="4400" dirty="0"/>
              <a:t>to 1.75</a:t>
            </a:r>
          </a:p>
        </p:txBody>
      </p:sp>
    </p:spTree>
    <p:extLst>
      <p:ext uri="{BB962C8B-B14F-4D97-AF65-F5344CB8AC3E}">
        <p14:creationId xmlns:p14="http://schemas.microsoft.com/office/powerpoint/2010/main" val="2455809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1. Monoidify! Monoids as a Design Principle for Efficient MapReduce Algorithms  by Jimmy Lin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2. Data Algorithms (book)  by Mahmoud Parsian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3. Data Algorithms with Spark  (book) by Mahmoud Parsian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77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696"/>
          </a:xfrm>
        </p:spPr>
        <p:txBody>
          <a:bodyPr/>
          <a:lstStyle/>
          <a:p>
            <a:r>
              <a:rPr lang="en-US" dirty="0"/>
              <a:t>Typical MapReduce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 typical MapReduce job has two functions:</a:t>
            </a:r>
          </a:p>
          <a:p>
            <a:r>
              <a:rPr lang="en-US" sz="2800" b="1" dirty="0">
                <a:latin typeface="Courier" pitchFamily="2" charset="0"/>
              </a:rPr>
              <a:t>map()</a:t>
            </a:r>
          </a:p>
          <a:p>
            <a:r>
              <a:rPr lang="en-US" sz="2800" b="1" dirty="0">
                <a:latin typeface="Courier" pitchFamily="2" charset="0"/>
              </a:rPr>
              <a:t>reduce()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But you can further </a:t>
            </a:r>
            <a:r>
              <a:rPr lang="en-US" sz="2800" b="1" u="sng" dirty="0"/>
              <a:t>optimize the output of mappers </a:t>
            </a:r>
            <a:r>
              <a:rPr lang="en-US" sz="2800" b="1" dirty="0"/>
              <a:t>by adding a combiner function (works very similar to the </a:t>
            </a:r>
            <a:r>
              <a:rPr lang="en-US" sz="2800" b="1" dirty="0">
                <a:latin typeface="Courier" pitchFamily="2" charset="0"/>
              </a:rPr>
              <a:t>reduce() </a:t>
            </a:r>
            <a:r>
              <a:rPr lang="en-US" sz="2800" b="1" dirty="0"/>
              <a:t>function):</a:t>
            </a:r>
          </a:p>
          <a:p>
            <a:r>
              <a:rPr lang="en-US" sz="2800" b="1" dirty="0">
                <a:latin typeface="Courier" pitchFamily="2" charset="0"/>
              </a:rPr>
              <a:t>combine()</a:t>
            </a:r>
            <a:endParaRPr lang="en-US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8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696"/>
          </a:xfrm>
        </p:spPr>
        <p:txBody>
          <a:bodyPr/>
          <a:lstStyle/>
          <a:p>
            <a:r>
              <a:rPr lang="en-US" dirty="0"/>
              <a:t>What is a Combiner?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" pitchFamily="2" charset="0"/>
              </a:rPr>
              <a:t>combine() [OPTIONAL]</a:t>
            </a:r>
          </a:p>
          <a:p>
            <a:r>
              <a:rPr lang="en-US" sz="2800" b="1" dirty="0"/>
              <a:t>Combiner</a:t>
            </a:r>
            <a:r>
              <a:rPr lang="en-US" sz="2800" dirty="0"/>
              <a:t> is also known as “</a:t>
            </a:r>
            <a:r>
              <a:rPr lang="en-US" sz="2800" b="1" dirty="0"/>
              <a:t>Mini-Reducer</a:t>
            </a:r>
            <a:r>
              <a:rPr lang="en-US" sz="2800" dirty="0"/>
              <a:t>” that summarizes the mappers output </a:t>
            </a:r>
            <a:r>
              <a:rPr lang="en-US" sz="2800" b="1" u="sng" dirty="0"/>
              <a:t>with the same key</a:t>
            </a:r>
            <a:r>
              <a:rPr lang="en-US" sz="2800" b="1" dirty="0"/>
              <a:t> </a:t>
            </a:r>
            <a:r>
              <a:rPr lang="en-US" sz="2800" dirty="0"/>
              <a:t>before passing to the Reducer. </a:t>
            </a:r>
          </a:p>
          <a:p>
            <a:r>
              <a:rPr lang="en-US" sz="2800" dirty="0"/>
              <a:t>The primary job of Combiner is to process the output data from the mappers, before passing it to reducer. </a:t>
            </a:r>
          </a:p>
          <a:p>
            <a:r>
              <a:rPr lang="en-US" sz="2800" dirty="0"/>
              <a:t>The combine() function runs </a:t>
            </a:r>
            <a:r>
              <a:rPr lang="en-US" sz="2800" u="sng" dirty="0"/>
              <a:t>after the mapper</a:t>
            </a:r>
            <a:r>
              <a:rPr lang="en-US" sz="2800" dirty="0"/>
              <a:t> and </a:t>
            </a:r>
            <a:r>
              <a:rPr lang="en-US" sz="2800" u="sng" dirty="0"/>
              <a:t>before the reducer</a:t>
            </a:r>
            <a:endParaRPr lang="en-US" sz="2800" u="sng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7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5398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159"/>
            <a:ext cx="10515600" cy="499980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Mappers output: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(K, v1), (K, v2), (K, v3)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(K, t1), (K, t2), (K, t3), (K, t4)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Rather than sending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[v1, v2, v3, t1, t2, t3, t4])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a reduce() function, we can send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[V, T])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V = combine([v1, v2, v3])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 = combine([t1, t2, t3, t4])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9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5398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525"/>
            <a:ext cx="10515600" cy="5136439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Mappers output: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(K, v1), (K, v2), (K, v3)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(K, t1), (K, t2), (K, t3), (K, t4)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Rather than sending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[v1, v2, v3, t1, t2, t3, t4])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a reduce() function,                     we can send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[V, T])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V = combine([v1, v2, v3])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 = combine([t1, t2, t3, t4])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 that you have to guarantee 4 properties: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Type(V) = Type(v1) = Type(v2) = Type(v3)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Type(T) = Type(t1) = Type(t2) = Type(t3) = Type(t4)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combine() MUST be a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commutative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combine() MUST be an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associative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function.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6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5398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Combiner Example: find sum of values per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159"/>
            <a:ext cx="10515600" cy="499980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Mappers output: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(K, 2), (K, 3), (K, 4)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(K, 5), (K, 6), (K, 7), (K, 8)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Rather than sending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[2, 3, 4, 5, 6, 7, 8])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a reduce() function, we can send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[9, 26]),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9 =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([2, 3, 4])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26 =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([5, 6, 7, 8])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 the the addition (+) is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commutative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an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associative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function.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6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What about Combiners?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600" b="1" dirty="0"/>
              <a:t>Combiner</a:t>
            </a:r>
            <a:r>
              <a:rPr lang="en-US" sz="3600" dirty="0"/>
              <a:t> is also known as “</a:t>
            </a:r>
            <a:r>
              <a:rPr lang="en-US" sz="3600" b="1" dirty="0"/>
              <a:t>Mini-Reducer</a:t>
            </a:r>
            <a:r>
              <a:rPr lang="en-US" sz="3600" dirty="0"/>
              <a:t>” that summarizes the mapper output record with the </a:t>
            </a:r>
            <a:r>
              <a:rPr lang="en-US" sz="3600" b="1" dirty="0"/>
              <a:t>same</a:t>
            </a:r>
            <a:r>
              <a:rPr lang="en-US" sz="3600" dirty="0"/>
              <a:t> </a:t>
            </a:r>
            <a:r>
              <a:rPr lang="en-US" sz="3600" b="1" dirty="0"/>
              <a:t>Key</a:t>
            </a:r>
            <a:r>
              <a:rPr lang="en-US" sz="3600" dirty="0"/>
              <a:t> before passing to the Reducer. </a:t>
            </a:r>
          </a:p>
          <a:p>
            <a:pPr marL="0" indent="0">
              <a:spcBef>
                <a:spcPts val="600"/>
              </a:spcBef>
              <a:buNone/>
            </a:pPr>
            <a:endParaRPr lang="en-US" sz="3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Mappers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Combiners  Reducers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0189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2031</TotalTime>
  <Words>2228</Words>
  <Application>Microsoft Macintosh PowerPoint</Application>
  <PresentationFormat>Widescreen</PresentationFormat>
  <Paragraphs>279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Wingdings</vt:lpstr>
      <vt:lpstr>scu-ppt-master</vt:lpstr>
      <vt:lpstr>Combiners  in  MapReduce</vt:lpstr>
      <vt:lpstr>MapReduce Job Components</vt:lpstr>
      <vt:lpstr>MapReduce Job Components</vt:lpstr>
      <vt:lpstr>Typical MapReduce Job</vt:lpstr>
      <vt:lpstr>What is a Combiner?</vt:lpstr>
      <vt:lpstr>Informal Example</vt:lpstr>
      <vt:lpstr>Informal Example</vt:lpstr>
      <vt:lpstr>Combiner Example: find sum of values per key</vt:lpstr>
      <vt:lpstr>What about Combiners?</vt:lpstr>
      <vt:lpstr>Combiner Example</vt:lpstr>
      <vt:lpstr>What about Combiners?</vt:lpstr>
      <vt:lpstr>MapReduce without Combiners</vt:lpstr>
      <vt:lpstr>Combiner Example</vt:lpstr>
      <vt:lpstr>MapReduce with Combiners</vt:lpstr>
      <vt:lpstr>EXAMPLE-1: Find Sum of Values per Key</vt:lpstr>
      <vt:lpstr>EXAMPLE-1: Find Sum of Values (ratings) per Key (movie_id)</vt:lpstr>
      <vt:lpstr>EXAMPLE-1: Find Sum of Values (ratings) per Key (movie_id)</vt:lpstr>
      <vt:lpstr>EXAMPLE-1: Find Sum of Values (ratings) per Key (movie_id)</vt:lpstr>
      <vt:lpstr>EXAMPLE-1: Find Sum of Values per Key</vt:lpstr>
      <vt:lpstr>EXAMPLE-1: Find Sum of Values (ratings) per Key (movie_id)</vt:lpstr>
      <vt:lpstr>EXAMPLE-1: Find Sum of Values (ratings) per Key (movie_id)</vt:lpstr>
      <vt:lpstr>EXAMPLE-1: Find Sum of Values (ratings) per Key (movie_id)</vt:lpstr>
      <vt:lpstr>How do we write Combiners? For Averages?</vt:lpstr>
      <vt:lpstr>Average of an Average is not an Average</vt:lpstr>
      <vt:lpstr>Make Average of an Average as an Average By Changing Output of Mappers</vt:lpstr>
      <vt:lpstr>Make Average of an Average as an Average</vt:lpstr>
      <vt:lpstr>Sample output of Mappers</vt:lpstr>
      <vt:lpstr>Combine must be Associative &amp; Commutative</vt:lpstr>
      <vt:lpstr>Tuples in Python</vt:lpstr>
      <vt:lpstr>What  to consider for combiners &amp; reducers</vt:lpstr>
      <vt:lpstr>Commutative Example</vt:lpstr>
      <vt:lpstr>Subtraction and Division is NOT Commutative</vt:lpstr>
      <vt:lpstr>Average function is not Associative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Example: World Temprature</dc:title>
  <dc:creator>Parsian, Mahmoud</dc:creator>
  <cp:lastModifiedBy>Parsian, Mahmoud</cp:lastModifiedBy>
  <cp:revision>45</cp:revision>
  <dcterms:created xsi:type="dcterms:W3CDTF">2022-04-02T06:18:14Z</dcterms:created>
  <dcterms:modified xsi:type="dcterms:W3CDTF">2023-04-18T01:34:58Z</dcterms:modified>
</cp:coreProperties>
</file>