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961" r:id="rId3"/>
    <p:sldId id="973" r:id="rId4"/>
    <p:sldId id="957" r:id="rId5"/>
    <p:sldId id="946" r:id="rId6"/>
    <p:sldId id="947" r:id="rId7"/>
    <p:sldId id="948" r:id="rId8"/>
    <p:sldId id="949" r:id="rId9"/>
    <p:sldId id="950" r:id="rId10"/>
    <p:sldId id="951" r:id="rId11"/>
    <p:sldId id="956" r:id="rId12"/>
    <p:sldId id="967" r:id="rId13"/>
    <p:sldId id="968" r:id="rId14"/>
    <p:sldId id="952" r:id="rId15"/>
    <p:sldId id="953" r:id="rId16"/>
    <p:sldId id="954" r:id="rId17"/>
    <p:sldId id="966" r:id="rId18"/>
    <p:sldId id="965" r:id="rId19"/>
    <p:sldId id="970" r:id="rId20"/>
    <p:sldId id="971" r:id="rId21"/>
    <p:sldId id="969" r:id="rId22"/>
    <p:sldId id="955" r:id="rId23"/>
    <p:sldId id="959" r:id="rId24"/>
    <p:sldId id="958" r:id="rId25"/>
    <p:sldId id="962" r:id="rId26"/>
    <p:sldId id="963" r:id="rId27"/>
    <p:sldId id="964" r:id="rId28"/>
    <p:sldId id="960" r:id="rId29"/>
    <p:sldId id="97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5/24/23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</a:t>
            </a:r>
            <a:r>
              <a:rPr lang="en-US" baseline="0" dirty="0"/>
              <a:t> In GraphX are they uni or bi? I think </a:t>
            </a:r>
            <a:r>
              <a:rPr lang="en-US" baseline="0" dirty="0" err="1"/>
              <a:t>uni.</a:t>
            </a:r>
            <a:r>
              <a:rPr lang="en-US" baseline="0" dirty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Check if property</a:t>
            </a:r>
            <a:r>
              <a:rPr lang="en-US" baseline="0" dirty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Shortest path doesn’t take the edge labels/weights</a:t>
            </a:r>
            <a:r>
              <a:rPr lang="en-US" baseline="0" dirty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big-data-mapreduce-course/blob/master/slides/pyspark/graphframes/graphframes_demo_sessions/create_a_graph_using_graphframes_1.p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ssqltips.com/sqlservertip/6746/graph-analytics-apache-spark-graphframe-api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576251"/>
            <a:ext cx="6858000" cy="15675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GraphFrames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hops</a:t>
            </a: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 by using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DataFrame of nodes: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vertices: DataFrame(…)</a:t>
            </a:r>
          </a:p>
          <a:p>
            <a:r>
              <a:rPr lang="en-US" dirty="0"/>
              <a:t>Requires a DataFrame of edges 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edges: DataFrame(…)</a:t>
            </a:r>
          </a:p>
          <a:p>
            <a:r>
              <a:rPr lang="en-US" dirty="0"/>
              <a:t>Build a graph: place nodes and edges in a GraphFrame object.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graph = GraphFrame(vertices, edges)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then start processing the graph using GraphFrame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E625A4-5064-0C3E-3794-BA94F2DA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51" y="690563"/>
            <a:ext cx="7772898" cy="394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CC8630D-3035-FC7A-4214-164A2A0B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31" y="1179513"/>
            <a:ext cx="6783938" cy="3452812"/>
          </a:xfrm>
        </p:spPr>
      </p:pic>
    </p:spTree>
    <p:extLst>
      <p:ext uri="{BB962C8B-B14F-4D97-AF65-F5344CB8AC3E}">
        <p14:creationId xmlns:p14="http://schemas.microsoft.com/office/powerpoint/2010/main" val="216790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("c", "Charlie", 30)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["id", "name", "age"]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vertices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dges_list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("a", "b", "friend"),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("b", "c", "follow"),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("c", "b", "follow")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"relationship"]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edges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edges_list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from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graphframes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import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: DataFrame(id, name, age)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id represents a unique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edges : DataFrame(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relationship)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Create a graph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edges)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Graph: GraphFrame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b="1" dirty="0">
                <a:latin typeface="Courier" pitchFamily="2" charset="0"/>
              </a:rPr>
              <a:t>GraphFrame</a:t>
            </a:r>
            <a:r>
              <a:rPr lang="en-US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vertices: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edges: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def find(pattern: String):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degrees():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pageRank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connectedComponents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453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</a:t>
            </a:r>
            <a:r>
              <a:rPr lang="en-US" dirty="0" err="1"/>
              <a:t>GraphFrames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dirty="0"/>
              <a:t>(high-level)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105"/>
            <a:ext cx="7886700" cy="3135617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1.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DataFrame(id, V1,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an “id” column, followed by any number of optional attributes V1,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2.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E1,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Em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(source node) and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(destination node) columns, followed by any number of optional attributes E1,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is an external package for Apache Spark which provides: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</a:t>
            </a:r>
            <a:r>
              <a:rPr lang="en-US" sz="2600" dirty="0" err="1"/>
              <a:t>DataFrame</a:t>
            </a:r>
            <a:r>
              <a:rPr lang="en-US" sz="2600" dirty="0"/>
              <a:t>-based Graphs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High-level APIs in Python, Scala, Java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Create graphs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Analyze graph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Run graph algorithms using GraphFrames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17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Documentation: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dirty="0">
                <a:solidFill>
                  <a:srgbClr val="0070C0"/>
                </a:solidFill>
              </a:rPr>
              <a:t> https://</a:t>
            </a:r>
            <a:r>
              <a:rPr lang="en-US" dirty="0" err="1">
                <a:solidFill>
                  <a:srgbClr val="0070C0"/>
                </a:solidFill>
              </a:rPr>
              <a:t>graphframes.github.io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graphframes</a:t>
            </a:r>
            <a:r>
              <a:rPr lang="en-US" dirty="0">
                <a:solidFill>
                  <a:srgbClr val="0070C0"/>
                </a:solidFill>
              </a:rPr>
              <a:t>/docs/_site/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3.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highlight>
                <a:srgbClr val="FFFF00"/>
              </a:highlight>
              <a:latin typeface="Courier" pitchFamily="2" charset="0"/>
              <a:ea typeface="Consolas" charset="0"/>
              <a:cs typeface="Consolas" charset="0"/>
            </a:endParaRPr>
          </a:p>
          <a:p>
            <a:pPr marL="3429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Now graph is ready to be used for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analysis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running graph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Graph: Complete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Complete Code (as a URL link)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is given below:</a:t>
            </a: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Create Graph using GraphFrames</a:t>
            </a:r>
            <a:endParaRPr lang="en-US" sz="28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/>
              <a:t>How many “follow”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result: Long = 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Coverage </a:t>
            </a: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/>
              <a:t>Community 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/>
              <a:t>Graph 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/>
              <a:t>Classification</a:t>
            </a:r>
          </a:p>
          <a:p>
            <a:pPr lvl="1"/>
            <a:r>
              <a:rPr lang="en-US" sz="4400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built in algorithms: Example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graph :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run PageRank algorithm for 20 iterations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graph.pageRank.resetProbability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inspect the result of PageRank algorithm</a:t>
            </a:r>
            <a:endParaRPr lang="en-US" sz="2000" dirty="0">
              <a:highlight>
                <a:srgbClr val="00FF00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domain specific language to find patterns within data</a:t>
            </a:r>
          </a:p>
          <a:p>
            <a:r>
              <a:rPr lang="en-US" dirty="0"/>
              <a:t>edge e from vertex a to vertex b</a:t>
            </a:r>
          </a:p>
          <a:p>
            <a:pPr marL="0" indent="0">
              <a:buNone/>
            </a:pPr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(a)-[e]-&gt;(b)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two edges from a to b and from b to c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 &amp;  b  c</a:t>
            </a:r>
            <a:endParaRPr lang="en-US" dirty="0"/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/>
              <a:t>GraphFrames</a:t>
            </a:r>
            <a:r>
              <a:rPr lang="en-US" sz="4000" dirty="0"/>
              <a:t>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URL Links: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1.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2. Getting Started with Graph Analytics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40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7859"/>
            <a:ext cx="7886700" cy="383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GraphFrames is </a:t>
            </a:r>
            <a:r>
              <a:rPr lang="en-US" b="1" dirty="0"/>
              <a:t>an external package for Apache Spark which provides DataFrame-based Graphs:</a:t>
            </a:r>
          </a:p>
          <a:p>
            <a:pPr lvl="1"/>
            <a:r>
              <a:rPr lang="en-US" dirty="0"/>
              <a:t>Nodes are expressed as a DataFrame</a:t>
            </a:r>
          </a:p>
          <a:p>
            <a:pPr lvl="1"/>
            <a:r>
              <a:rPr lang="en-US" dirty="0"/>
              <a:t>Edges are expressed as a DataFrame</a:t>
            </a:r>
          </a:p>
          <a:p>
            <a:r>
              <a:rPr lang="en-US" dirty="0"/>
              <a:t>GraphFrames provides high-level APIs in Scala, Java, and Python.</a:t>
            </a:r>
          </a:p>
          <a:p>
            <a:r>
              <a:rPr lang="en-US" dirty="0"/>
              <a:t>GraphFrames aims to provide both the functionality of GraphX and extended functionality taking advantage of Spark DataFrames.</a:t>
            </a:r>
          </a:p>
          <a:p>
            <a:r>
              <a:rPr lang="en-US" i="1" dirty="0"/>
              <a:t>GraphFrames are to DataFrames as GraphX is to RDDs.</a:t>
            </a:r>
          </a:p>
          <a:p>
            <a:r>
              <a:rPr lang="en-US" i="1" dirty="0"/>
              <a:t>GraphFrames provides</a:t>
            </a:r>
            <a:r>
              <a:rPr lang="en-US" dirty="0"/>
              <a:t> extended functionality, which includes </a:t>
            </a:r>
            <a:r>
              <a:rPr lang="en-US" b="1" dirty="0"/>
              <a:t>motif</a:t>
            </a:r>
            <a:r>
              <a:rPr lang="en-US" dirty="0"/>
              <a:t> </a:t>
            </a:r>
            <a:r>
              <a:rPr lang="en-US" b="1" dirty="0"/>
              <a:t>finding</a:t>
            </a:r>
            <a:r>
              <a:rPr lang="en-US" dirty="0"/>
              <a:t>, DataFrame-based serialization, and highly expressive graph queries.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GraphFrame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 err="1"/>
              <a:t>GraphFrames</a:t>
            </a:r>
            <a:r>
              <a:rPr lang="en-US" sz="2800" dirty="0"/>
              <a:t> supports </a:t>
            </a:r>
            <a:r>
              <a:rPr lang="en-US" sz="2800" b="1" dirty="0">
                <a:solidFill>
                  <a:schemeClr val="tx1"/>
                </a:solidFill>
              </a:rPr>
              <a:t>Directed</a:t>
            </a:r>
            <a:r>
              <a:rPr lang="en-US" sz="2600" b="1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4BD4641-9AB2-4443-134A-A822569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1733550"/>
            <a:ext cx="500634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GraphFrames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and analyze graphs by using DataFrames</a:t>
            </a:r>
          </a:p>
          <a:p>
            <a:r>
              <a:rPr lang="en-US" sz="3200" dirty="0"/>
              <a:t>GraphFrames API is Available in</a:t>
            </a:r>
          </a:p>
          <a:p>
            <a:pPr lvl="1"/>
            <a:r>
              <a:rPr lang="en-US" sz="2800" dirty="0"/>
              <a:t> Scala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sz="280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nsolas" panose="020B0609020204030204" pitchFamily="49" charset="0"/>
              </a:rPr>
              <a:t>connection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7E304-885B-FAC7-50D8-89A4BED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3105"/>
          </a:xfrm>
        </p:spPr>
        <p:txBody>
          <a:bodyPr/>
          <a:lstStyle/>
          <a:p>
            <a:r>
              <a:rPr lang="en-US" dirty="0"/>
              <a:t>Graph: Two Vertices and One Edge</a:t>
            </a: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774546" y="46710"/>
            <a:ext cx="35801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800" dirty="0"/>
              <a:t>irected Multigraph</a:t>
            </a:r>
            <a:endParaRPr lang="en-US" sz="28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0604" y="1363935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FA47F-3AFA-A08B-082B-2C8D4E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273844"/>
            <a:ext cx="6642848" cy="7228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Graph: Two Vertices and One Directed Edge:</a:t>
            </a:r>
            <a:br>
              <a:rPr lang="en-US" dirty="0"/>
            </a:br>
            <a:r>
              <a:rPr lang="en-US" dirty="0"/>
              <a:t>Each Vertex has a Unique ID</a:t>
            </a: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000" dirty="0"/>
              <a:t>irected Multigraph with/without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67525</TotalTime>
  <Words>1136</Words>
  <Application>Microsoft Macintosh PowerPoint</Application>
  <PresentationFormat>On-screen Show (16:9)</PresentationFormat>
  <Paragraphs>228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Introduction  to GraphFrames</vt:lpstr>
      <vt:lpstr>What is a GraphFrame?</vt:lpstr>
      <vt:lpstr>Graphs in GraphFrame</vt:lpstr>
      <vt:lpstr>GraphFrames API</vt:lpstr>
      <vt:lpstr>Graph: Two Vertices and One Edge</vt:lpstr>
      <vt:lpstr>PowerPoint Presentation</vt:lpstr>
      <vt:lpstr>PowerPoint Presentation</vt:lpstr>
      <vt:lpstr>Graph: Two Vertices and One Directed Edge: Each Vertex has a Unique ID</vt:lpstr>
      <vt:lpstr>PowerPoint Presentation</vt:lpstr>
      <vt:lpstr>PowerPoint Presentation</vt:lpstr>
      <vt:lpstr>Create Graph by using GraphFrames</vt:lpstr>
      <vt:lpstr>Create Graph</vt:lpstr>
      <vt:lpstr>Create Graph</vt:lpstr>
      <vt:lpstr>Create Nodes</vt:lpstr>
      <vt:lpstr>Create Edges</vt:lpstr>
      <vt:lpstr>Create Graph</vt:lpstr>
      <vt:lpstr>Create Graph: GraphFrame API</vt:lpstr>
      <vt:lpstr>How to Create Graph using GraphFrames Package  (high-level)</vt:lpstr>
      <vt:lpstr>How to Create Graph using GraphFrames Package (detailed)</vt:lpstr>
      <vt:lpstr>How to Create Graph using GraphFrames Package (detailed)</vt:lpstr>
      <vt:lpstr>Create Graph: Complete Code</vt:lpstr>
      <vt:lpstr>Apply transformations</vt:lpstr>
      <vt:lpstr>Algorithm Coverage </vt:lpstr>
      <vt:lpstr>Use built in algorithms: Example PageRank</vt:lpstr>
      <vt:lpstr>Motif Finding</vt:lpstr>
      <vt:lpstr>Motif Finding</vt:lpstr>
      <vt:lpstr>Motif Language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789</cp:revision>
  <dcterms:created xsi:type="dcterms:W3CDTF">2015-09-10T04:20:35Z</dcterms:created>
  <dcterms:modified xsi:type="dcterms:W3CDTF">2023-05-25T01:58:01Z</dcterms:modified>
</cp:coreProperties>
</file>