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1" r:id="rId15"/>
    <p:sldId id="272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1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979"/>
            <a:ext cx="7772400" cy="2223471"/>
          </a:xfrm>
        </p:spPr>
        <p:txBody>
          <a:bodyPr>
            <a:normAutofit/>
          </a:bodyPr>
          <a:lstStyle/>
          <a:p>
            <a:r>
              <a:rPr sz="7200" dirty="0"/>
              <a:t>MySQL</a:t>
            </a:r>
            <a:r>
              <a:rPr dirty="0"/>
              <a:t> </a:t>
            </a:r>
            <a:br>
              <a:rPr lang="en-US" dirty="0"/>
            </a:br>
            <a:r>
              <a:rPr sz="5400" dirty="0"/>
              <a:t>Data Types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Novice-Friendly Guide with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 and Time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highlight>
                  <a:srgbClr val="00FF00"/>
                </a:highlight>
              </a:rPr>
              <a:t>DATE</a:t>
            </a:r>
            <a:r>
              <a:rPr dirty="0"/>
              <a:t>: '2025-10-09'</a:t>
            </a:r>
          </a:p>
          <a:p>
            <a:r>
              <a:rPr dirty="0">
                <a:highlight>
                  <a:srgbClr val="00FF00"/>
                </a:highlight>
              </a:rPr>
              <a:t>TIME</a:t>
            </a:r>
            <a:r>
              <a:rPr dirty="0"/>
              <a:t>: '14:30:00'</a:t>
            </a:r>
          </a:p>
          <a:p>
            <a:r>
              <a:rPr dirty="0">
                <a:highlight>
                  <a:srgbClr val="00FF00"/>
                </a:highlight>
              </a:rPr>
              <a:t>DATETIME</a:t>
            </a:r>
            <a:r>
              <a:rPr dirty="0"/>
              <a:t>: '2025-10-09 14:30:00'</a:t>
            </a:r>
          </a:p>
          <a:p>
            <a:r>
              <a:rPr dirty="0">
                <a:highlight>
                  <a:srgbClr val="00FF00"/>
                </a:highlight>
              </a:rPr>
              <a:t>TIMESTAMP</a:t>
            </a:r>
            <a:r>
              <a:rPr dirty="0"/>
              <a:t>: auto-updates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highlight>
                  <a:srgbClr val="FFFF00"/>
                </a:highlight>
              </a:rPr>
              <a:t>Example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orders(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INT,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order_date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DATE,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created_at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TIMESTAMP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Boolean (TinyInt)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real BOOLEAN in MySQL</a:t>
            </a:r>
          </a:p>
          <a:p>
            <a:r>
              <a:rPr dirty="0"/>
              <a:t>Use TINYINT(1): 0 = false, 1 = true</a:t>
            </a:r>
          </a:p>
          <a:p>
            <a:endParaRPr dirty="0"/>
          </a:p>
          <a:p>
            <a:r>
              <a:rPr dirty="0">
                <a:highlight>
                  <a:srgbClr val="FFFF00"/>
                </a:highlight>
              </a:rPr>
              <a:t>Example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tasks(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done TINYINT(1)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1C4-2069-75E3-81DA-5FE31EF9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ENUM in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BA7A-D0C8-0E11-3924-F9CDCF0DC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9704"/>
            <a:ext cx="8229600" cy="5136459"/>
          </a:xfrm>
        </p:spPr>
        <p:txBody>
          <a:bodyPr/>
          <a:lstStyle/>
          <a:p>
            <a:r>
              <a:rPr lang="en-US" dirty="0"/>
              <a:t>ENUM is a string object with a predefined set of values.</a:t>
            </a:r>
          </a:p>
          <a:p>
            <a:r>
              <a:rPr lang="en-US" dirty="0"/>
              <a:t>Used when a column should accept </a:t>
            </a:r>
            <a:r>
              <a:rPr lang="en-US" b="1" dirty="0"/>
              <a:t>only specific values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employees (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id INT,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gender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('MALE','FEMALE'),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degree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('PHD', 'MBA', 'MS')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DF08-4EC5-4044-9309-2051BAF9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2580"/>
            <a:ext cx="8229600" cy="1137620"/>
          </a:xfrm>
        </p:spPr>
        <p:txBody>
          <a:bodyPr>
            <a:normAutofit fontScale="90000"/>
          </a:bodyPr>
          <a:lstStyle/>
          <a:p>
            <a:r>
              <a:rPr lang="en-US" dirty="0"/>
              <a:t>ENUM Pros and Cons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E310-C1D9-2863-C069-15A8A66D5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0312"/>
            <a:ext cx="8229600" cy="49858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Advantages</a:t>
            </a:r>
            <a:endParaRPr lang="en-US" dirty="0"/>
          </a:p>
          <a:p>
            <a:pPr lvl="1"/>
            <a:r>
              <a:rPr lang="en-US" dirty="0"/>
              <a:t>Ensures only valid values are stored</a:t>
            </a:r>
          </a:p>
          <a:p>
            <a:pPr lvl="1"/>
            <a:r>
              <a:rPr lang="en-US" dirty="0"/>
              <a:t>Saves space compared to VARCHAR</a:t>
            </a:r>
          </a:p>
          <a:p>
            <a:pPr lvl="1"/>
            <a:r>
              <a:rPr lang="en-US" dirty="0"/>
              <a:t>Easy to read and query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Disadvantages</a:t>
            </a:r>
            <a:endParaRPr lang="en-US" dirty="0"/>
          </a:p>
          <a:p>
            <a:pPr lvl="1"/>
            <a:r>
              <a:rPr lang="en-US" dirty="0"/>
              <a:t>Hard to extend if values change (need ALTER TABLE)</a:t>
            </a:r>
          </a:p>
          <a:p>
            <a:pPr lvl="1"/>
            <a:r>
              <a:rPr lang="en-US" dirty="0"/>
              <a:t>Not portable across databases (non-standard SQL)</a:t>
            </a:r>
          </a:p>
          <a:p>
            <a:pPr lvl="1"/>
            <a:r>
              <a:rPr lang="en-US" dirty="0"/>
              <a:t>CHECK constraints or lookup tables are often preferred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F3CD-4558-4A8B-B4EA-1F29DA6E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Change Data Type in 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A25B-25A3-6636-7D0C-A32E19EA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b="1" dirty="0"/>
              <a:t>ALTER TABLE</a:t>
            </a:r>
            <a:r>
              <a:rPr lang="en-US" dirty="0"/>
              <a:t> statement to change a MySQL column data type.</a:t>
            </a:r>
          </a:p>
          <a:p>
            <a:r>
              <a:rPr lang="en-US" dirty="0"/>
              <a:t> The </a:t>
            </a:r>
            <a:r>
              <a:rPr lang="en-US" b="1" dirty="0"/>
              <a:t>MODIFY</a:t>
            </a:r>
            <a:r>
              <a:rPr lang="en-US" dirty="0"/>
              <a:t> keyword enables changing the column definition, which includes the data type.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6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637C0-9E4B-E80A-808E-007CA333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2E3-D29D-CB5D-E505-B2410C5F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308"/>
          </a:xfrm>
        </p:spPr>
        <p:txBody>
          <a:bodyPr>
            <a:noAutofit/>
          </a:bodyPr>
          <a:lstStyle/>
          <a:p>
            <a:r>
              <a:rPr lang="en-US" sz="3200" b="1" dirty="0"/>
              <a:t>How to Change Data Type in MySQL: example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E14D-37D6-8238-9252-DDC4E7AE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8946"/>
            <a:ext cx="8229600" cy="5147217"/>
          </a:xfrm>
        </p:spPr>
        <p:txBody>
          <a:bodyPr/>
          <a:lstStyle/>
          <a:p>
            <a:r>
              <a:rPr lang="en-US" sz="2400" dirty="0">
                <a:highlight>
                  <a:srgbClr val="FFFF00"/>
                </a:highlight>
              </a:rPr>
              <a:t>Suppose we have a table: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CREATE TABLE students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INT PRIMARY KEY,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name VARCHAR(50),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age INT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highlight>
                  <a:srgbClr val="00FF00"/>
                </a:highlight>
              </a:rPr>
              <a:t>Example: Change age column from INT to  TINYINT</a:t>
            </a:r>
          </a:p>
          <a:p>
            <a:endParaRPr lang="en-US" sz="1800" b="1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ALTER TABLE students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MODIFY age TINYINT;</a:t>
            </a:r>
            <a:endParaRPr lang="en-US" b="1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8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Data Types Wisely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smallest type that fits</a:t>
            </a:r>
          </a:p>
          <a:p>
            <a:r>
              <a:rPr dirty="0"/>
              <a:t>Avoid numbers as strings</a:t>
            </a:r>
          </a:p>
          <a:p>
            <a:r>
              <a:rPr dirty="0"/>
              <a:t>Use DECIMAL for money</a:t>
            </a:r>
          </a:p>
          <a:p>
            <a:r>
              <a:rPr dirty="0"/>
              <a:t>CHAR for fixed</a:t>
            </a:r>
            <a:r>
              <a:rPr lang="en-US" dirty="0"/>
              <a:t> size strings</a:t>
            </a:r>
          </a:p>
          <a:p>
            <a:r>
              <a:rPr dirty="0"/>
              <a:t>VARCHAR for variable</a:t>
            </a:r>
            <a:r>
              <a:rPr lang="en-US" dirty="0"/>
              <a:t> size string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4157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600" dirty="0"/>
              <a:t>Numeric, String, Date/Time, Others</a:t>
            </a:r>
            <a:endParaRPr lang="en-US" sz="3600" dirty="0"/>
          </a:p>
          <a:p>
            <a:r>
              <a:rPr sz="3600" dirty="0"/>
              <a:t>Choose wisely: accuracy, range, storage</a:t>
            </a:r>
            <a:endParaRPr lang="en-US" sz="3600" dirty="0"/>
          </a:p>
          <a:p>
            <a:r>
              <a:rPr sz="3600" dirty="0"/>
              <a:t>Practice designing with correct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MySQL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highlight>
                  <a:srgbClr val="00FF00"/>
                </a:highlight>
              </a:rPr>
              <a:t>Define what kind of values a column can store</a:t>
            </a:r>
          </a:p>
          <a:p>
            <a:r>
              <a:rPr dirty="0"/>
              <a:t>Important for storage, integrity,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27B0-66FA-6D5C-E674-43DEC21D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277"/>
          </a:xfrm>
        </p:spPr>
        <p:txBody>
          <a:bodyPr>
            <a:normAutofit fontScale="90000"/>
          </a:bodyPr>
          <a:lstStyle/>
          <a:p>
            <a:r>
              <a:rPr lang="en-US" dirty="0"/>
              <a:t>MySQL Data Types in a Nutshell</a:t>
            </a:r>
          </a:p>
        </p:txBody>
      </p:sp>
      <p:pic>
        <p:nvPicPr>
          <p:cNvPr id="1026" name="Picture 2" descr="MySQL data types subtypes">
            <a:extLst>
              <a:ext uri="{FF2B5EF4-FFF2-40B4-BE49-F238E27FC236}">
                <a16:creationId xmlns:a16="http://schemas.microsoft.com/office/drawing/2014/main" id="{15BB8C34-49DD-05E7-86B2-E9F2CDC22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59" y="1161826"/>
            <a:ext cx="6605195" cy="41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C098-C764-2221-48CE-99C59D3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48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MySQL Data Types Explained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9426-4066-8BBE-416E-B37C6171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5157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MySQL table can store many different data types. The most used types include:</a:t>
            </a:r>
          </a:p>
          <a:p>
            <a:r>
              <a:rPr lang="en-US" b="1" dirty="0">
                <a:highlight>
                  <a:srgbClr val="00FF00"/>
                </a:highlight>
              </a:rPr>
              <a:t>Numeric</a:t>
            </a:r>
            <a:r>
              <a:rPr lang="en-US" dirty="0"/>
              <a:t>. Integer and decimal values of varying precision.</a:t>
            </a:r>
          </a:p>
          <a:p>
            <a:r>
              <a:rPr lang="en-US" b="1" dirty="0">
                <a:highlight>
                  <a:srgbClr val="00FF00"/>
                </a:highlight>
              </a:rPr>
              <a:t>Date and time</a:t>
            </a:r>
            <a:r>
              <a:rPr lang="en-US" dirty="0"/>
              <a:t>. Time-based data using various formats.</a:t>
            </a:r>
          </a:p>
          <a:p>
            <a:r>
              <a:rPr lang="en-US" b="1" dirty="0">
                <a:highlight>
                  <a:srgbClr val="00FF00"/>
                </a:highlight>
              </a:rPr>
              <a:t>String</a:t>
            </a:r>
            <a:r>
              <a:rPr lang="en-US" dirty="0"/>
              <a:t>. Textual data with different lengths.</a:t>
            </a:r>
          </a:p>
          <a:p>
            <a:r>
              <a:rPr lang="en-US" b="1" dirty="0">
                <a:highlight>
                  <a:srgbClr val="00FF00"/>
                </a:highlight>
              </a:rPr>
              <a:t>Spatial</a:t>
            </a:r>
            <a:r>
              <a:rPr lang="en-US" dirty="0"/>
              <a:t>. Geometric-based information for geographic data.</a:t>
            </a:r>
          </a:p>
          <a:p>
            <a:r>
              <a:rPr lang="en-US" b="1" dirty="0">
                <a:highlight>
                  <a:srgbClr val="00FF00"/>
                </a:highlight>
              </a:rPr>
              <a:t>JSON</a:t>
            </a:r>
            <a:r>
              <a:rPr lang="en-US" dirty="0"/>
              <a:t>. Stores JSON documents.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3550"/>
          </a:xfrm>
        </p:spPr>
        <p:txBody>
          <a:bodyPr>
            <a:normAutofit fontScale="90000"/>
          </a:bodyPr>
          <a:lstStyle/>
          <a:p>
            <a:r>
              <a:rPr dirty="0"/>
              <a:t>Categories of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5765"/>
            <a:ext cx="8229600" cy="505039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>
                <a:highlight>
                  <a:srgbClr val="00FF00"/>
                </a:highlight>
              </a:rPr>
              <a:t>Numeric Types </a:t>
            </a:r>
            <a:r>
              <a:rPr dirty="0"/>
              <a:t>(INT, DECIMAL, FLOAT)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>
                <a:highlight>
                  <a:srgbClr val="00FF00"/>
                </a:highlight>
              </a:rPr>
              <a:t>String Types </a:t>
            </a:r>
            <a:r>
              <a:rPr dirty="0"/>
              <a:t>(CHAR, VARCHAR, TEXT)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>
                <a:highlight>
                  <a:srgbClr val="00FF00"/>
                </a:highlight>
              </a:rPr>
              <a:t>Date &amp; Time Types 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dirty="0"/>
              <a:t>DATE, </a:t>
            </a:r>
            <a:endParaRPr lang="en-US" dirty="0"/>
          </a:p>
          <a:p>
            <a:pPr lvl="1"/>
            <a:r>
              <a:rPr dirty="0"/>
              <a:t>TIME, </a:t>
            </a:r>
            <a:endParaRPr lang="en-US" dirty="0"/>
          </a:p>
          <a:p>
            <a:pPr lvl="1"/>
            <a:r>
              <a:rPr dirty="0"/>
              <a:t>DATETIME, </a:t>
            </a:r>
            <a:endParaRPr lang="en-US" dirty="0"/>
          </a:p>
          <a:p>
            <a:pPr lvl="1"/>
            <a:r>
              <a:rPr dirty="0"/>
              <a:t>TIMESTAMP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>
                <a:highlight>
                  <a:srgbClr val="00FF00"/>
                </a:highlight>
              </a:rPr>
              <a:t>Other Types </a:t>
            </a:r>
            <a:r>
              <a:rPr dirty="0"/>
              <a:t>(JSON, BLOB, advanced)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TINYINT, SMALLINT, INT, BIGINT</a:t>
            </a:r>
          </a:p>
          <a:p>
            <a:r>
              <a:rPr dirty="0"/>
              <a:t>Example: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students(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id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PRIMARY KEY,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age 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TINYINT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Decimal vs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00FF00"/>
                </a:highlight>
              </a:rPr>
              <a:t>DECIMAL</a:t>
            </a:r>
            <a:r>
              <a:rPr dirty="0"/>
              <a:t>(</a:t>
            </a:r>
            <a:r>
              <a:rPr dirty="0" err="1"/>
              <a:t>p,s</a:t>
            </a:r>
            <a:r>
              <a:rPr dirty="0"/>
              <a:t>): exact numbers, good for money</a:t>
            </a:r>
          </a:p>
          <a:p>
            <a:r>
              <a:rPr dirty="0">
                <a:highlight>
                  <a:srgbClr val="00FFFF"/>
                </a:highlight>
              </a:rPr>
              <a:t>FLOAT/DOUBLE</a:t>
            </a:r>
            <a:r>
              <a:rPr dirty="0"/>
              <a:t>: approximate, good for scientific data</a:t>
            </a:r>
          </a:p>
          <a:p>
            <a:r>
              <a:rPr dirty="0">
                <a:highlight>
                  <a:srgbClr val="FFFF00"/>
                </a:highlight>
              </a:rPr>
              <a:t>Example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products(</a:t>
            </a:r>
          </a:p>
          <a:p>
            <a:pPr marL="400050" lvl="1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price DECIMAL(8,2),</a:t>
            </a:r>
          </a:p>
          <a:p>
            <a:pPr marL="400050" lvl="1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weight FLOAT</a:t>
            </a:r>
          </a:p>
          <a:p>
            <a:pPr marL="400050" lvl="1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Character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00FF00"/>
                </a:highlight>
              </a:rPr>
              <a:t>CHAR(n)</a:t>
            </a:r>
            <a:r>
              <a:rPr dirty="0"/>
              <a:t>: fixed length (postal codes)</a:t>
            </a:r>
          </a:p>
          <a:p>
            <a:r>
              <a:rPr dirty="0">
                <a:highlight>
                  <a:srgbClr val="00FF00"/>
                </a:highlight>
              </a:rPr>
              <a:t>VARCHAR(n)</a:t>
            </a:r>
            <a:r>
              <a:rPr dirty="0"/>
              <a:t>: variable length</a:t>
            </a:r>
          </a:p>
          <a:p>
            <a:r>
              <a:rPr dirty="0">
                <a:highlight>
                  <a:srgbClr val="FFFF00"/>
                </a:highlight>
              </a:rPr>
              <a:t>Example</a:t>
            </a:r>
            <a:r>
              <a:rPr dirty="0"/>
              <a:t>:</a:t>
            </a:r>
          </a:p>
          <a:p>
            <a:pPr marL="800100" lvl="2" indent="0">
              <a:buNone/>
            </a:pP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CREATE TABLE customers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800100" lvl="2" indent="0">
              <a:buNone/>
            </a:pP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_code</a:t>
            </a: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 CHAR(2),</a:t>
            </a:r>
          </a:p>
          <a:p>
            <a:pPr marL="800100" lvl="2" indent="0">
              <a:buNone/>
            </a:pP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 name VARCHAR(50)</a:t>
            </a:r>
          </a:p>
          <a:p>
            <a:pPr marL="800100" lvl="2" indent="0">
              <a:buNone/>
            </a:pPr>
            <a:r>
              <a:rPr sz="3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highlight>
                  <a:srgbClr val="00FF00"/>
                </a:highlight>
              </a:rPr>
              <a:t>TEXT</a:t>
            </a:r>
            <a:r>
              <a:rPr dirty="0"/>
              <a:t>: longer strings (up to 65,535 chars)</a:t>
            </a:r>
          </a:p>
          <a:p>
            <a:r>
              <a:rPr dirty="0">
                <a:highlight>
                  <a:srgbClr val="FFFF00"/>
                </a:highlight>
              </a:rPr>
              <a:t>Example</a:t>
            </a:r>
            <a:r>
              <a:rPr dirty="0"/>
              <a:t>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CREATE TABLE reviews(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INT,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review_text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 TEXT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606</Words>
  <Application>Microsoft Macintosh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MySQL  Data Types</vt:lpstr>
      <vt:lpstr>Introduction to MySQL Data Types</vt:lpstr>
      <vt:lpstr>MySQL Data Types in a Nutshell</vt:lpstr>
      <vt:lpstr> MySQL Data Types Explained </vt:lpstr>
      <vt:lpstr>Categories of Data Types</vt:lpstr>
      <vt:lpstr>Integer Types</vt:lpstr>
      <vt:lpstr>Decimal vs Float</vt:lpstr>
      <vt:lpstr>Character Types</vt:lpstr>
      <vt:lpstr>Text Types</vt:lpstr>
      <vt:lpstr>Date and Time Types</vt:lpstr>
      <vt:lpstr>Boolean (TinyInt)</vt:lpstr>
      <vt:lpstr>ENUM in MySQL</vt:lpstr>
      <vt:lpstr>ENUM Pros and Cons </vt:lpstr>
      <vt:lpstr>How to Change Data Type in MySQL</vt:lpstr>
      <vt:lpstr>How to Change Data Type in MySQL: example</vt:lpstr>
      <vt:lpstr>Choosing Data Types Wisely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 Parsian</cp:lastModifiedBy>
  <cp:revision>5</cp:revision>
  <dcterms:created xsi:type="dcterms:W3CDTF">2013-01-27T09:14:16Z</dcterms:created>
  <dcterms:modified xsi:type="dcterms:W3CDTF">2025-10-10T02:11:09Z</dcterms:modified>
  <cp:category/>
</cp:coreProperties>
</file>