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258" r:id="rId3"/>
    <p:sldId id="325" r:id="rId4"/>
    <p:sldId id="313" r:id="rId5"/>
    <p:sldId id="314" r:id="rId6"/>
    <p:sldId id="315" r:id="rId7"/>
    <p:sldId id="316" r:id="rId8"/>
    <p:sldId id="257" r:id="rId9"/>
    <p:sldId id="259" r:id="rId10"/>
    <p:sldId id="306" r:id="rId11"/>
    <p:sldId id="260" r:id="rId12"/>
    <p:sldId id="261" r:id="rId13"/>
    <p:sldId id="317" r:id="rId14"/>
    <p:sldId id="318" r:id="rId15"/>
    <p:sldId id="319" r:id="rId16"/>
    <p:sldId id="291" r:id="rId17"/>
    <p:sldId id="292" r:id="rId18"/>
    <p:sldId id="293" r:id="rId19"/>
    <p:sldId id="294" r:id="rId20"/>
    <p:sldId id="320" r:id="rId21"/>
    <p:sldId id="295" r:id="rId22"/>
    <p:sldId id="321" r:id="rId23"/>
    <p:sldId id="307" r:id="rId24"/>
    <p:sldId id="322" r:id="rId25"/>
    <p:sldId id="296" r:id="rId26"/>
    <p:sldId id="297" r:id="rId27"/>
    <p:sldId id="298" r:id="rId28"/>
    <p:sldId id="299" r:id="rId29"/>
    <p:sldId id="312" r:id="rId30"/>
    <p:sldId id="300" r:id="rId31"/>
    <p:sldId id="262" r:id="rId32"/>
    <p:sldId id="305" r:id="rId33"/>
    <p:sldId id="323" r:id="rId34"/>
    <p:sldId id="324" r:id="rId35"/>
    <p:sldId id="263" r:id="rId36"/>
    <p:sldId id="264" r:id="rId37"/>
    <p:sldId id="266" r:id="rId38"/>
    <p:sldId id="275" r:id="rId39"/>
    <p:sldId id="267" r:id="rId40"/>
    <p:sldId id="278" r:id="rId41"/>
    <p:sldId id="308" r:id="rId42"/>
    <p:sldId id="309" r:id="rId43"/>
    <p:sldId id="310" r:id="rId44"/>
    <p:sldId id="268" r:id="rId45"/>
    <p:sldId id="290" r:id="rId4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2" autoAdjust="0"/>
    <p:restoredTop sz="88989" autoAdjust="0"/>
  </p:normalViewPr>
  <p:slideViewPr>
    <p:cSldViewPr>
      <p:cViewPr varScale="1">
        <p:scale>
          <a:sx n="111" d="100"/>
          <a:sy n="111" d="100"/>
        </p:scale>
        <p:origin x="223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EB266B3A-898F-2FD8-2686-B9DF914A47F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7A65CD7A-F8BA-7377-A387-1AFCFD39FB9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98308" name="Rectangle 4">
            <a:extLst>
              <a:ext uri="{FF2B5EF4-FFF2-40B4-BE49-F238E27FC236}">
                <a16:creationId xmlns:a16="http://schemas.microsoft.com/office/drawing/2014/main" id="{09085408-26A0-0605-895E-36C8C062F77B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8309" name="Rectangle 5">
            <a:extLst>
              <a:ext uri="{FF2B5EF4-FFF2-40B4-BE49-F238E27FC236}">
                <a16:creationId xmlns:a16="http://schemas.microsoft.com/office/drawing/2014/main" id="{8AC222AE-5842-41EB-F2F3-8DBD158F05E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8310" name="Rectangle 6">
            <a:extLst>
              <a:ext uri="{FF2B5EF4-FFF2-40B4-BE49-F238E27FC236}">
                <a16:creationId xmlns:a16="http://schemas.microsoft.com/office/drawing/2014/main" id="{378183B0-648D-84DE-183D-98345AD7C87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98311" name="Rectangle 7">
            <a:extLst>
              <a:ext uri="{FF2B5EF4-FFF2-40B4-BE49-F238E27FC236}">
                <a16:creationId xmlns:a16="http://schemas.microsoft.com/office/drawing/2014/main" id="{8270D3FE-6B9E-D618-DC62-0ED34308C0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5767C94-D333-1A4C-A4DF-AEA89575AD8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A24F07D-A352-FE74-5C93-208AC91FFE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036D6B-DF11-504D-9C38-27FDCAC17F8B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51A20B95-8E9A-26E9-12ED-A7ED225AD8C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39B4B4A5-BE9B-D654-E80F-1C0B3D1B1C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Note that join can also be thought of as cross product and select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16B9D-46FE-6E19-1A54-AB1CEA4FD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1733A-BC21-A004-D9C9-2070D9BAC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7727A-0295-BBC0-FD70-C8F6533BE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C2668-C311-BFC4-EA23-D5B46FEA4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E2834-CA51-E469-BD94-497AA5D36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A5F69D-B45A-804C-B632-7EA4D230BA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208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4BF8F-2A23-CDFC-CF10-E253C5657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11AE33-E2E6-9F16-6993-7143FFC97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0EC82-723D-4795-3FE8-05873A62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B8C70-F89F-F66C-F918-8780D9CD2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00F82-3474-F0A0-E1CC-1B49FED37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771687-6720-674D-ACAF-AB17C88E2C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11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770-3352-9DF6-1084-46C5EEB9F6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B39891-C019-993A-6C11-357F1BFE2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AD056-00F5-7A5A-BD44-BDD43FF3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B2B28-D09D-E6D1-575E-341136A14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F96B6-3BF5-55DB-7A13-F974769BA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13801E-8851-AB4E-B599-0269C5FE46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5357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F0980-EAE6-383E-DCF9-5AD835FA7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D8F42-EB1B-F657-5767-2BF62302090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36D82-72BE-5DC6-C5C4-9A53E4CB2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7C189-8936-8244-FE86-B33F92A134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209E6-6F37-130F-1825-30BEF4389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B788C-2D3B-350E-19CF-62C3D55A5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6866FE5-E4E4-8F4B-BD55-E44AE53572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6664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4A787-77F2-4F4B-9265-B39B355F8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55CAE-9C7F-C438-853D-9D4D9F0DE47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B1E8F7-4655-98DA-C9B1-A1D962760E5C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4ADB94-421C-1720-EB92-21D404ABA0AD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419BE98-5E33-6592-0CF8-C27382E53D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580963D-728E-8DE6-896C-3009F94D1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DD1322C-6D13-CB70-FA4F-43A32BAA5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389A99A-2171-404B-A91F-7C6D392F8A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8609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0500A-BB91-B01D-4B53-0DBCF9BA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4FBE5-330C-0516-85DC-61BFA40A7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37A86-793E-3533-3132-6275F644B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1E610-857C-80C0-4A92-1DA6BD424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97337-8342-E76B-1F03-34D762C9A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60B3D9-DA02-A244-BDC2-30B3A972B1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3348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F83E2-9CD5-71E4-B63F-CF2E0587E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EFFC-7B1B-3AF3-5B47-35B20F02C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BE302-CF34-C747-E9B8-0F11D6812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ABA59-1B5C-CD8B-A2F6-F42D07EDB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A6298-05CF-A317-AE98-F05AA7DA4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AB4B5-A28E-3149-BE91-4E0315CCB8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1871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3A16-5998-32D7-8CBA-C6CBBD7EE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36D0F-242F-D665-91C9-58768525C1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D445D-1798-59A1-1A46-A1EE6CC13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19F0C-7DD3-0860-0627-ACC57B39E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3BDB3C-F912-80DB-6F84-96B860B68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9A08A-4EE8-32E8-566F-3309FF50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4D3AEF-C837-6E44-A5FC-4CAC434AC5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6288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D13FB-7C3A-BB1C-91FE-561F1B970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F5F78-7410-67ED-0F97-3CADFF6EC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33A25F-3B5F-62C9-04D8-5C63CFC0D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8D1F92-CC24-16F5-77D9-9A6AAD6055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B4F002-1ACC-544F-8F7E-632A56EF73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E56A36-E045-AE33-3408-A5CEB619A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B9DA7A-7178-31C5-6A6C-DDB7BD3A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03AEBB-C203-2D36-0179-65B45DDFA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FF5AE0-CFC0-DF40-A8E4-D2B1DE3865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4897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13786-4BFA-797E-EFE8-7FCF370D6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F45927-81AA-5321-A502-D8ECAC9AC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27356D-51A7-6619-7F99-C8D1B94F9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1BD46-BBEC-C72F-030E-4E01046D8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0B141-345F-184B-8E73-7155EF71FD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318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80620F-73F8-136E-48A9-C5277EE5A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19E280-B4D4-E9B0-0D3D-DA2604FCF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D96EF9-8383-0988-9996-96784633B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F7F8FD-DEA3-AE44-BAAC-D4C129A4A7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341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9651A-1326-5DD9-A4D6-08C575DD1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CC831-94FF-C4AE-DDE3-B950932A1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F59A7-3B3E-746B-560B-146EA3335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242E0-57DC-5F7C-05CE-8E616D5F1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01E46-AA93-71D1-F8E1-FAB216615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3E03A-42CA-E605-C9D4-8EFDFD68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89056-5EC1-F444-9014-28E0F67B93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0560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A6714-24A6-5C8B-993A-5BF000B10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144F96-7058-32C1-2714-3F7A8CCC0A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50F72-0B9B-B09F-2F98-01EF25D63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85C88-E6E3-C68E-E75E-A10BC7A09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3B4C2-5091-B052-BB54-A8412A09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6CFDD-6A1D-66D3-E031-2ADAF5B40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68FE1D-8BEC-B547-8414-7E5C95A1E7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9197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A7FF465-F787-BC59-1BCE-1E43D433C3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B991BAF-29D1-2AD9-954E-DB4C4439EB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F5DACB5-655D-9286-B75C-1EFC5901C2E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72DB31D-41A0-460B-EB87-A97A0BE0B46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F93350A-96B5-B947-45CC-9CD78337ED1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ECEDE18-A9B1-1745-8EBB-1EB82E7112A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8129D9E-0D0F-210E-0D82-0742B0ADE91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304800"/>
            <a:ext cx="7772400" cy="4038599"/>
          </a:xfrm>
        </p:spPr>
        <p:txBody>
          <a:bodyPr anchor="ctr"/>
          <a:lstStyle/>
          <a:p>
            <a:r>
              <a:rPr lang="en-US" altLang="en-US" sz="5400" dirty="0"/>
              <a:t>Introduction </a:t>
            </a:r>
            <a:br>
              <a:rPr lang="en-US" altLang="en-US" sz="5400" dirty="0"/>
            </a:br>
            <a:r>
              <a:rPr lang="en-US" altLang="en-US" sz="5400" dirty="0"/>
              <a:t>to </a:t>
            </a:r>
            <a:br>
              <a:rPr lang="en-US" altLang="en-US" sz="5400" dirty="0"/>
            </a:br>
            <a:r>
              <a:rPr lang="en-US" altLang="en-US" sz="7200" dirty="0"/>
              <a:t>Relational</a:t>
            </a:r>
            <a:r>
              <a:rPr lang="en-US" altLang="en-US" sz="5400" dirty="0"/>
              <a:t> </a:t>
            </a:r>
            <a:br>
              <a:rPr lang="en-US" altLang="en-US" sz="5400" dirty="0"/>
            </a:br>
            <a:r>
              <a:rPr lang="en-US" altLang="en-US" sz="6600" dirty="0"/>
              <a:t>Databases</a:t>
            </a:r>
            <a:endParaRPr lang="en-US" altLang="en-US" sz="5400" dirty="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A3F7851F-ED12-40C6-C74C-783B3480B81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24400"/>
            <a:ext cx="6400800" cy="914400"/>
          </a:xfrm>
        </p:spPr>
        <p:txBody>
          <a:bodyPr/>
          <a:lstStyle/>
          <a:p>
            <a:endParaRPr lang="en-US" alt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CB558E-79CB-9C74-06B0-22FDD24E5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F69D-B45A-804C-B632-7EA4D230BA36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91A31956-F7EA-9F1B-F454-8A2C060141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Another example: Courses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A3BD091A-CD45-F1EE-A1CD-AFE7E166020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82000" cy="838200"/>
          </a:xfrm>
        </p:spPr>
        <p:txBody>
          <a:bodyPr/>
          <a:lstStyle/>
          <a:p>
            <a:r>
              <a:rPr lang="en-US" altLang="en-US"/>
              <a:t>Courses (</a:t>
            </a:r>
            <a:r>
              <a:rPr lang="en-US" altLang="en-US" u="sng"/>
              <a:t>cid</a:t>
            </a:r>
            <a:r>
              <a:rPr lang="en-US" altLang="en-US"/>
              <a:t>, instructor, quarter, dept)</a:t>
            </a:r>
          </a:p>
        </p:txBody>
      </p:sp>
      <p:graphicFrame>
        <p:nvGraphicFramePr>
          <p:cNvPr id="60456" name="Group 40">
            <a:extLst>
              <a:ext uri="{FF2B5EF4-FFF2-40B4-BE49-F238E27FC236}">
                <a16:creationId xmlns:a16="http://schemas.microsoft.com/office/drawing/2014/main" id="{DCD2BA2A-B504-2EE0-3A36-DA2540F4D60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77827662"/>
              </p:ext>
            </p:extLst>
          </p:nvPr>
        </p:nvGraphicFramePr>
        <p:xfrm>
          <a:off x="304800" y="3276600"/>
          <a:ext cx="8305800" cy="3333752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2246956289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951312887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429465185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1353539816"/>
                    </a:ext>
                  </a:extLst>
                </a:gridCol>
              </a:tblGrid>
              <a:tr h="592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cid</a:t>
                      </a:r>
                      <a:endParaRPr kumimoji="0" lang="en-US" altLang="en-US" sz="2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instructor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quarter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dept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730407"/>
                  </a:ext>
                </a:extLst>
              </a:tr>
              <a:tr h="965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Carnatic101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Jane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Fall 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Music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6742549"/>
                  </a:ext>
                </a:extLst>
              </a:tr>
              <a:tr h="592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Reggae203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Summer 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Music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53924"/>
                  </a:ext>
                </a:extLst>
              </a:tr>
              <a:tr h="592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Topology101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Spring 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2319503"/>
                  </a:ext>
                </a:extLst>
              </a:tr>
              <a:tr h="592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History105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Alice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Fall 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History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892872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6B0055-6972-CB53-B0A4-7CE26AA97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6FE5-E4E4-8F4B-BD55-E44AE5357209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B3A46F9-AC54-96B9-ADF0-01EF79F654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Keys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4BF80A9-0214-52B5-0187-C99A858BCF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Primary key – minimal subset of fields that is unique identifier for a tuple/row/record</a:t>
            </a:r>
          </a:p>
          <a:p>
            <a:pPr lvl="1">
              <a:lnSpc>
                <a:spcPct val="90000"/>
              </a:lnSpc>
            </a:pPr>
            <a:r>
              <a:rPr lang="en-US" altLang="en-US" u="sng" dirty="0" err="1"/>
              <a:t>sid</a:t>
            </a:r>
            <a:r>
              <a:rPr lang="en-US" altLang="en-US" dirty="0"/>
              <a:t> is primary key for Students</a:t>
            </a:r>
          </a:p>
          <a:p>
            <a:pPr lvl="1">
              <a:lnSpc>
                <a:spcPct val="90000"/>
              </a:lnSpc>
            </a:pPr>
            <a:r>
              <a:rPr lang="en-US" altLang="en-US" u="sng" dirty="0" err="1"/>
              <a:t>cid</a:t>
            </a:r>
            <a:r>
              <a:rPr lang="en-US" altLang="en-US" dirty="0"/>
              <a:t> is primary key for Courses</a:t>
            </a:r>
            <a:endParaRPr lang="en-US" altLang="en-US" u="sng" dirty="0"/>
          </a:p>
          <a:p>
            <a:pPr>
              <a:lnSpc>
                <a:spcPct val="90000"/>
              </a:lnSpc>
            </a:pPr>
            <a:r>
              <a:rPr lang="en-US" altLang="en-US" dirty="0"/>
              <a:t>Foreign key –connections between tables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Courses (</a:t>
            </a:r>
            <a:r>
              <a:rPr lang="en-US" altLang="en-US" u="sng" dirty="0" err="1"/>
              <a:t>cid</a:t>
            </a:r>
            <a:r>
              <a:rPr lang="en-US" altLang="en-US" dirty="0"/>
              <a:t>, instructor, quarter, dept)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Students (</a:t>
            </a:r>
            <a:r>
              <a:rPr lang="en-US" altLang="en-US" u="sng" dirty="0" err="1"/>
              <a:t>sid</a:t>
            </a:r>
            <a:r>
              <a:rPr lang="en-US" altLang="en-US" dirty="0"/>
              <a:t>, name, login, age, </a:t>
            </a:r>
            <a:r>
              <a:rPr lang="en-US" altLang="en-US" dirty="0" err="1"/>
              <a:t>gpa</a:t>
            </a:r>
            <a:r>
              <a:rPr lang="en-US" altLang="en-US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How do we express which students take each course?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F1F5B-393A-ED08-66B1-8494F9647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B3D9-DA02-A244-BDC2-30B3A972B1A4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1BAC50B-8BA5-0BA3-0EB2-E09DDAD191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Many to many relationships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EDF8BAE-BA5F-F8D9-42C5-E2821A46BF9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143000"/>
            <a:ext cx="8001000" cy="2057400"/>
          </a:xfrm>
          <a:ln/>
          <a:extLst>
            <a:ext uri="{91240B29-F687-4F45-9708-019B960494DF}">
              <a14:hiddenLine xmlns:a14="http://schemas.microsoft.com/office/drawing/2010/main" w="57150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/>
              <a:t>In general, need a new table</a:t>
            </a:r>
          </a:p>
          <a:p>
            <a:pPr>
              <a:buFontTx/>
              <a:buNone/>
            </a:pPr>
            <a:r>
              <a:rPr lang="en-US" altLang="en-US" sz="2800"/>
              <a:t>	Enrolled(cid, grade, studid)</a:t>
            </a:r>
          </a:p>
          <a:p>
            <a:pPr>
              <a:buFontTx/>
              <a:buNone/>
            </a:pPr>
            <a:r>
              <a:rPr lang="en-US" altLang="en-US" sz="2800"/>
              <a:t>	Studid is </a:t>
            </a:r>
            <a:r>
              <a:rPr lang="en-US" altLang="en-US" sz="2800" i="1"/>
              <a:t>foreign key</a:t>
            </a:r>
            <a:r>
              <a:rPr lang="en-US" altLang="en-US" sz="2800"/>
              <a:t> that references sid in Student table</a:t>
            </a:r>
          </a:p>
        </p:txBody>
      </p:sp>
      <p:graphicFrame>
        <p:nvGraphicFramePr>
          <p:cNvPr id="7274" name="Group 106">
            <a:extLst>
              <a:ext uri="{FF2B5EF4-FFF2-40B4-BE49-F238E27FC236}">
                <a16:creationId xmlns:a16="http://schemas.microsoft.com/office/drawing/2014/main" id="{4AB00581-ED7E-829F-64A6-FE0940581CEB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304800" y="3886200"/>
          <a:ext cx="4114800" cy="266700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1034901259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20483913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14234196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grade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studid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394060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Carnatic101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53831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2935465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Reggae203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53832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831769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Topology112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53650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667176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History 105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53666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4785284"/>
                  </a:ext>
                </a:extLst>
              </a:tr>
            </a:tbl>
          </a:graphicData>
        </a:graphic>
      </p:graphicFrame>
      <p:graphicFrame>
        <p:nvGraphicFramePr>
          <p:cNvPr id="7278" name="Group 110">
            <a:extLst>
              <a:ext uri="{FF2B5EF4-FFF2-40B4-BE49-F238E27FC236}">
                <a16:creationId xmlns:a16="http://schemas.microsoft.com/office/drawing/2014/main" id="{351716E8-5332-CC91-1659-28AF782DC880}"/>
              </a:ext>
            </a:extLst>
          </p:cNvPr>
          <p:cNvGraphicFramePr>
            <a:graphicFrameLocks noGrp="1"/>
          </p:cNvGraphicFramePr>
          <p:nvPr>
            <p:ph sz="quarter" idx="3"/>
          </p:nvPr>
        </p:nvGraphicFramePr>
        <p:xfrm>
          <a:off x="5410200" y="3505200"/>
          <a:ext cx="4033838" cy="2560320"/>
        </p:xfrm>
        <a:graphic>
          <a:graphicData uri="http://schemas.openxmlformats.org/drawingml/2006/table">
            <a:tbl>
              <a:tblPr/>
              <a:tblGrid>
                <a:gridCol w="901700">
                  <a:extLst>
                    <a:ext uri="{9D8B030D-6E8A-4147-A177-3AD203B41FA5}">
                      <a16:colId xmlns:a16="http://schemas.microsoft.com/office/drawing/2014/main" val="2893817112"/>
                    </a:ext>
                  </a:extLst>
                </a:gridCol>
                <a:gridCol w="1139825">
                  <a:extLst>
                    <a:ext uri="{9D8B030D-6E8A-4147-A177-3AD203B41FA5}">
                      <a16:colId xmlns:a16="http://schemas.microsoft.com/office/drawing/2014/main" val="1524514832"/>
                    </a:ext>
                  </a:extLst>
                </a:gridCol>
                <a:gridCol w="1992313">
                  <a:extLst>
                    <a:ext uri="{9D8B030D-6E8A-4147-A177-3AD203B41FA5}">
                      <a16:colId xmlns:a16="http://schemas.microsoft.com/office/drawing/2014/main" val="4105082498"/>
                    </a:ext>
                  </a:extLst>
                </a:gridCol>
              </a:tblGrid>
              <a:tr h="265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login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0696650"/>
                  </a:ext>
                </a:extLst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dave@cs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7003209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53666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Jones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jones@cs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1595321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53688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smith@ee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6910724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53650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smith@math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7984582"/>
                  </a:ext>
                </a:extLst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53831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Madayan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madayan@music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204192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53832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Guldu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guldu@music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5045831"/>
                  </a:ext>
                </a:extLst>
              </a:tr>
            </a:tbl>
          </a:graphicData>
        </a:graphic>
      </p:graphicFrame>
      <p:sp>
        <p:nvSpPr>
          <p:cNvPr id="7279" name="Text Box 111">
            <a:extLst>
              <a:ext uri="{FF2B5EF4-FFF2-40B4-BE49-F238E27FC236}">
                <a16:creationId xmlns:a16="http://schemas.microsoft.com/office/drawing/2014/main" id="{DC4588AF-F755-9ED7-DFE9-E8685CE04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352800"/>
            <a:ext cx="1492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Enrolled</a:t>
            </a:r>
          </a:p>
        </p:txBody>
      </p:sp>
      <p:sp>
        <p:nvSpPr>
          <p:cNvPr id="7280" name="Text Box 112">
            <a:extLst>
              <a:ext uri="{FF2B5EF4-FFF2-40B4-BE49-F238E27FC236}">
                <a16:creationId xmlns:a16="http://schemas.microsoft.com/office/drawing/2014/main" id="{3E70E28D-7553-659B-C9C8-1B530B340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895600"/>
            <a:ext cx="1411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Student</a:t>
            </a:r>
          </a:p>
        </p:txBody>
      </p:sp>
      <p:sp>
        <p:nvSpPr>
          <p:cNvPr id="7281" name="Line 113">
            <a:extLst>
              <a:ext uri="{FF2B5EF4-FFF2-40B4-BE49-F238E27FC236}">
                <a16:creationId xmlns:a16="http://schemas.microsoft.com/office/drawing/2014/main" id="{47473852-087F-D9D4-34D7-18FDBD393DA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4648200"/>
            <a:ext cx="990600" cy="8382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82" name="Line 114">
            <a:extLst>
              <a:ext uri="{FF2B5EF4-FFF2-40B4-BE49-F238E27FC236}">
                <a16:creationId xmlns:a16="http://schemas.microsoft.com/office/drawing/2014/main" id="{4B59490E-2573-B6DE-CC6C-4F2EDD37443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5257800"/>
            <a:ext cx="990600" cy="685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83" name="Line 115">
            <a:extLst>
              <a:ext uri="{FF2B5EF4-FFF2-40B4-BE49-F238E27FC236}">
                <a16:creationId xmlns:a16="http://schemas.microsoft.com/office/drawing/2014/main" id="{68973831-F1A9-CBC3-20B4-4F2C09E1BC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5105400"/>
            <a:ext cx="990600" cy="609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84" name="Line 116">
            <a:extLst>
              <a:ext uri="{FF2B5EF4-FFF2-40B4-BE49-F238E27FC236}">
                <a16:creationId xmlns:a16="http://schemas.microsoft.com/office/drawing/2014/main" id="{5A6BBCC4-EF31-A48E-7F1B-14C96684D4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4419600"/>
            <a:ext cx="990600" cy="19050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85" name="Text Box 117">
            <a:extLst>
              <a:ext uri="{FF2B5EF4-FFF2-40B4-BE49-F238E27FC236}">
                <a16:creationId xmlns:a16="http://schemas.microsoft.com/office/drawing/2014/main" id="{284361FE-DA5E-742B-1355-E8F128774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6925" y="3236913"/>
            <a:ext cx="95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Foreign</a:t>
            </a:r>
          </a:p>
          <a:p>
            <a:r>
              <a:rPr lang="en-US" altLang="en-US"/>
              <a:t>key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184528-E0D2-456D-CBE1-0B7D4123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A99A-2171-404B-A91F-7C6D392F8AAF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CFD52-57EE-AB04-154C-E868A2AD5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FC1B3DED-1163-36AC-C8DA-2979104B5F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Keys in Relational Databases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A8CF3E5-1789-5B65-41AA-CB19EA1BC9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Key</a:t>
            </a:r>
            <a:r>
              <a:rPr lang="en-US" dirty="0"/>
              <a:t> = a field (or set of fields) used to identify rows or link tables.</a:t>
            </a:r>
          </a:p>
          <a:p>
            <a:r>
              <a:rPr lang="en-US" dirty="0">
                <a:highlight>
                  <a:srgbClr val="FFFF00"/>
                </a:highlight>
              </a:rPr>
              <a:t>Types of keys:</a:t>
            </a:r>
          </a:p>
          <a:p>
            <a:r>
              <a:rPr lang="en-US" b="1" dirty="0">
                <a:highlight>
                  <a:srgbClr val="00FF00"/>
                </a:highlight>
              </a:rPr>
              <a:t>Primary Key (PK)</a:t>
            </a:r>
            <a:r>
              <a:rPr lang="en-US" dirty="0">
                <a:highlight>
                  <a:srgbClr val="00FF00"/>
                </a:highlight>
              </a:rPr>
              <a:t> </a:t>
            </a:r>
            <a:r>
              <a:rPr lang="en-US" dirty="0"/>
              <a:t>→ uniquely identifies a row.</a:t>
            </a:r>
          </a:p>
          <a:p>
            <a:r>
              <a:rPr lang="en-US" b="1" dirty="0">
                <a:highlight>
                  <a:srgbClr val="00FF00"/>
                </a:highlight>
              </a:rPr>
              <a:t>Foreign Key (FK)</a:t>
            </a:r>
            <a:r>
              <a:rPr lang="en-US" dirty="0">
                <a:highlight>
                  <a:srgbClr val="00FF00"/>
                </a:highlight>
              </a:rPr>
              <a:t> </a:t>
            </a:r>
            <a:r>
              <a:rPr lang="en-US" dirty="0"/>
              <a:t>→ establishes a relationship between two tables.</a:t>
            </a:r>
          </a:p>
          <a:p>
            <a:r>
              <a:rPr lang="en-US" b="1" dirty="0"/>
              <a:t>Other keys</a:t>
            </a:r>
            <a:r>
              <a:rPr lang="en-US" dirty="0"/>
              <a:t> → Unique Key, Composite Key, etc.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0BE7CD-D183-53D6-1BC5-C65E0171B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B3D9-DA02-A244-BDC2-30B3A972B1A4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9367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EE1135-1EC2-B659-720D-06353108E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94142CF-D335-F3C6-5664-A2A2E7D895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altLang="en-US" dirty="0"/>
              <a:t>Keys in Relational Databases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6ACAEA4-60E4-CADE-341E-14EDE5264B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b="1" dirty="0">
                <a:highlight>
                  <a:srgbClr val="00FF00"/>
                </a:highlight>
              </a:rPr>
              <a:t>Primary Key </a:t>
            </a:r>
            <a:r>
              <a:rPr lang="en-US" b="1" dirty="0"/>
              <a:t>(PK)</a:t>
            </a:r>
          </a:p>
          <a:p>
            <a:r>
              <a:rPr lang="en-US" sz="2800" dirty="0"/>
              <a:t>A </a:t>
            </a:r>
            <a:r>
              <a:rPr lang="en-US" sz="2800" b="1" dirty="0"/>
              <a:t>unique identifier</a:t>
            </a:r>
            <a:r>
              <a:rPr lang="en-US" sz="2800" dirty="0"/>
              <a:t> for each row in a table.</a:t>
            </a:r>
          </a:p>
          <a:p>
            <a:r>
              <a:rPr lang="en-US" dirty="0"/>
              <a:t>Cannot be NULL.</a:t>
            </a:r>
          </a:p>
          <a:p>
            <a:r>
              <a:rPr lang="en-US" dirty="0"/>
              <a:t>Each table can have only </a:t>
            </a:r>
            <a:r>
              <a:rPr lang="en-US" b="1" dirty="0"/>
              <a:t>one PK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CREATE TABLE customers (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customer_id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INT </a:t>
            </a:r>
            <a:r>
              <a:rPr lang="en-US" sz="24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PRIMARY KEY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name VARCHAR(50),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email VARCHAR(100)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8A01E4-819B-5BB4-99BB-ADFB6F711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B3D9-DA02-A244-BDC2-30B3A972B1A4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7045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B5754A-3D7A-71A8-F01C-CF6D43CF1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8AB80E4-019B-D60C-D6CE-D27FED979A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altLang="en-US" dirty="0"/>
              <a:t>Keys in Relational Databases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B9D43D2-1C18-FE47-C769-81ADBBD2F2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b="1" dirty="0"/>
              <a:t>Foreign Key (FK)</a:t>
            </a:r>
          </a:p>
          <a:p>
            <a:r>
              <a:rPr lang="en-US" dirty="0"/>
              <a:t>A column that </a:t>
            </a:r>
            <a:r>
              <a:rPr lang="en-US" b="1" dirty="0"/>
              <a:t>references the PK</a:t>
            </a:r>
            <a:r>
              <a:rPr lang="en-US" dirty="0"/>
              <a:t> of another table.</a:t>
            </a:r>
          </a:p>
          <a:p>
            <a:r>
              <a:rPr lang="en-US" dirty="0"/>
              <a:t>Used to maintain </a:t>
            </a:r>
            <a:r>
              <a:rPr lang="en-US" b="1" dirty="0"/>
              <a:t>referential integrity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CREATE TABLE orders (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order_id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INT PRIMARY KEY,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customer_id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INT,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FOREIGN KEY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customer_id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REFERENCES customers(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customer_id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8E64A7-8A14-4BA8-449B-D99A0B03E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B3D9-DA02-A244-BDC2-30B3A972B1A4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7188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D8ECE771-A099-4FB2-1A33-49A0B95CAA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Relational Algebra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1B7DE3F8-F70B-5414-A712-1D1C033145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dirty="0"/>
              <a:t>1. </a:t>
            </a:r>
            <a:r>
              <a:rPr lang="en-US" altLang="en-US" dirty="0">
                <a:highlight>
                  <a:srgbClr val="FFFF00"/>
                </a:highlight>
              </a:rPr>
              <a:t>Collection of operators</a:t>
            </a:r>
            <a:r>
              <a:rPr lang="en-US" altLang="en-US" dirty="0"/>
              <a:t> for specifying queries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/>
              <a:t>2. </a:t>
            </a:r>
            <a:r>
              <a:rPr lang="en-US" altLang="en-US" dirty="0">
                <a:highlight>
                  <a:srgbClr val="00FF00"/>
                </a:highlight>
              </a:rPr>
              <a:t>Query</a:t>
            </a:r>
            <a:r>
              <a:rPr lang="en-US" altLang="en-US" dirty="0"/>
              <a:t> describes step-by-step procedure for computing answer (i.e., </a:t>
            </a:r>
            <a:r>
              <a:rPr lang="en-US" altLang="en-US" i="1" dirty="0"/>
              <a:t>operational</a:t>
            </a:r>
            <a:r>
              <a:rPr lang="en-US" altLang="en-US" dirty="0"/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/>
              <a:t>3. Each operator accepts one or two relations as input and returns a relation as output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/>
              <a:t>4. Relational algebra expression composed of multiple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A8B95-6364-6FD7-2011-7797FFCB8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B3D9-DA02-A244-BDC2-30B3A972B1A4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1601B453-B45F-1E30-2233-F02189C85E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operators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507FAA5A-05EB-2C0F-D9FD-2D2F206E4F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highlight>
                  <a:srgbClr val="00FF00"/>
                </a:highlight>
              </a:rPr>
              <a:t>Selection</a:t>
            </a:r>
            <a:r>
              <a:rPr lang="en-US" altLang="en-US" dirty="0"/>
              <a:t> – return </a:t>
            </a:r>
            <a:r>
              <a:rPr lang="en-US" altLang="en-US" i="1" dirty="0"/>
              <a:t>rows</a:t>
            </a:r>
            <a:r>
              <a:rPr lang="en-US" altLang="en-US" dirty="0"/>
              <a:t> that meet some condition</a:t>
            </a:r>
          </a:p>
          <a:p>
            <a:r>
              <a:rPr lang="en-US" altLang="en-US" dirty="0">
                <a:highlight>
                  <a:srgbClr val="00FF00"/>
                </a:highlight>
              </a:rPr>
              <a:t>Projection</a:t>
            </a:r>
            <a:r>
              <a:rPr lang="en-US" altLang="en-US" dirty="0"/>
              <a:t> – return </a:t>
            </a:r>
            <a:r>
              <a:rPr lang="en-US" altLang="en-US" i="1" dirty="0"/>
              <a:t>column</a:t>
            </a:r>
            <a:r>
              <a:rPr lang="en-US" altLang="en-US" dirty="0"/>
              <a:t> values</a:t>
            </a:r>
          </a:p>
          <a:p>
            <a:r>
              <a:rPr lang="en-US" altLang="en-US" dirty="0">
                <a:highlight>
                  <a:srgbClr val="00FF00"/>
                </a:highlight>
              </a:rPr>
              <a:t>Union</a:t>
            </a:r>
          </a:p>
          <a:p>
            <a:r>
              <a:rPr lang="en-US" altLang="en-US" dirty="0">
                <a:highlight>
                  <a:srgbClr val="00FF00"/>
                </a:highlight>
              </a:rPr>
              <a:t>Cross product</a:t>
            </a:r>
          </a:p>
          <a:p>
            <a:r>
              <a:rPr lang="en-US" altLang="en-US" dirty="0">
                <a:highlight>
                  <a:srgbClr val="00FF00"/>
                </a:highlight>
              </a:rPr>
              <a:t>Difference</a:t>
            </a:r>
          </a:p>
          <a:p>
            <a:r>
              <a:rPr lang="en-US" altLang="en-US" dirty="0"/>
              <a:t>Other operators can be defined in terms of basic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4CA46-A461-25D2-9C94-D34E8F711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B3D9-DA02-A244-BDC2-30B3A972B1A4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6CAE0BAE-A055-0157-D00B-A5EF0E634B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Schema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15268B49-680D-E1E2-7629-F71606A24F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44000" cy="4191000"/>
          </a:xfrm>
        </p:spPr>
        <p:txBody>
          <a:bodyPr/>
          <a:lstStyle/>
          <a:p>
            <a:r>
              <a:rPr lang="en-US" altLang="en-US" dirty="0"/>
              <a:t>Courses (</a:t>
            </a:r>
            <a:r>
              <a:rPr lang="en-US" altLang="en-US" u="sng" dirty="0" err="1"/>
              <a:t>cid</a:t>
            </a:r>
            <a:r>
              <a:rPr lang="en-US" altLang="en-US" dirty="0"/>
              <a:t>, instructor, quarter, dept)</a:t>
            </a:r>
          </a:p>
          <a:p>
            <a:r>
              <a:rPr lang="en-US" altLang="en-US" dirty="0"/>
              <a:t>Students (</a:t>
            </a:r>
            <a:r>
              <a:rPr lang="en-US" altLang="en-US" u="sng" dirty="0" err="1"/>
              <a:t>sid</a:t>
            </a:r>
            <a:r>
              <a:rPr lang="en-US" altLang="en-US" dirty="0"/>
              <a:t>, name, </a:t>
            </a:r>
            <a:r>
              <a:rPr lang="en-US" altLang="en-US" dirty="0" err="1"/>
              <a:t>gpa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Enrolled (</a:t>
            </a:r>
            <a:r>
              <a:rPr lang="en-US" altLang="en-US" u="sng" dirty="0" err="1"/>
              <a:t>sid</a:t>
            </a:r>
            <a:r>
              <a:rPr lang="en-US" altLang="en-US" u="sng" dirty="0"/>
              <a:t>, </a:t>
            </a:r>
            <a:r>
              <a:rPr lang="en-US" altLang="en-US" u="sng" dirty="0" err="1"/>
              <a:t>cid</a:t>
            </a:r>
            <a:r>
              <a:rPr lang="en-US" altLang="en-US" dirty="0"/>
              <a:t>, grade)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 err="1">
                <a:highlight>
                  <a:srgbClr val="FFFF00"/>
                </a:highlight>
              </a:rPr>
              <a:t>cid</a:t>
            </a:r>
            <a:r>
              <a:rPr lang="en-US" altLang="en-US" dirty="0">
                <a:highlight>
                  <a:srgbClr val="FFFF00"/>
                </a:highlight>
              </a:rPr>
              <a:t> = Course ID</a:t>
            </a:r>
          </a:p>
          <a:p>
            <a:pPr marL="0" indent="0">
              <a:buNone/>
            </a:pPr>
            <a:r>
              <a:rPr lang="en-US" altLang="en-US" dirty="0" err="1">
                <a:highlight>
                  <a:srgbClr val="FFFF00"/>
                </a:highlight>
              </a:rPr>
              <a:t>sid</a:t>
            </a:r>
            <a:r>
              <a:rPr lang="en-US" altLang="en-US" dirty="0">
                <a:highlight>
                  <a:srgbClr val="FFFF00"/>
                </a:highlight>
              </a:rPr>
              <a:t> = Student ID</a:t>
            </a:r>
          </a:p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D5497-782A-4F45-A9CB-F78109DF9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B3D9-DA02-A244-BDC2-30B3A972B1A4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496DAFC6-C1FD-0868-EC00-500828BFD1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altLang="en-US"/>
              <a:t>Selection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850A3E20-7A41-9E8B-EE25-B127AB8319E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838200"/>
            <a:ext cx="8153400" cy="1219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400" dirty="0">
                <a:cs typeface="Arial" panose="020B0604020202020204" pitchFamily="34" charset="0"/>
              </a:rPr>
              <a:t>Select students with </a:t>
            </a:r>
            <a:r>
              <a:rPr lang="en-US" altLang="en-US" sz="2400" dirty="0" err="1">
                <a:cs typeface="Arial" panose="020B0604020202020204" pitchFamily="34" charset="0"/>
              </a:rPr>
              <a:t>gpa</a:t>
            </a:r>
            <a:r>
              <a:rPr lang="en-US" altLang="en-US" sz="2400" dirty="0">
                <a:cs typeface="Arial" panose="020B0604020202020204" pitchFamily="34" charset="0"/>
              </a:rPr>
              <a:t> higher than 3.3 from Students</a:t>
            </a:r>
            <a:endParaRPr lang="en-US" altLang="en-US" sz="2800" i="1" dirty="0">
              <a:cs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l-GR" altLang="en-US" sz="3600" i="1" dirty="0">
                <a:cs typeface="Arial" panose="020B0604020202020204" pitchFamily="34" charset="0"/>
              </a:rPr>
              <a:t>σ</a:t>
            </a:r>
            <a:r>
              <a:rPr lang="en-US" altLang="en-US" sz="3600" i="1" baseline="-25000" dirty="0" err="1">
                <a:cs typeface="Arial" panose="020B0604020202020204" pitchFamily="34" charset="0"/>
              </a:rPr>
              <a:t>gpa</a:t>
            </a:r>
            <a:r>
              <a:rPr lang="en-US" altLang="en-US" sz="3600" i="1" baseline="-25000" dirty="0">
                <a:cs typeface="Arial" panose="020B0604020202020204" pitchFamily="34" charset="0"/>
              </a:rPr>
              <a:t>&gt;3.3</a:t>
            </a:r>
            <a:r>
              <a:rPr lang="en-US" altLang="en-US" sz="3600" dirty="0">
                <a:cs typeface="Arial" panose="020B0604020202020204" pitchFamily="34" charset="0"/>
              </a:rPr>
              <a:t>(S1)</a:t>
            </a:r>
            <a:endParaRPr lang="el-GR" altLang="en-US" sz="3600" i="1" baseline="-25000" dirty="0">
              <a:cs typeface="Arial" panose="020B0604020202020204" pitchFamily="34" charset="0"/>
            </a:endParaRPr>
          </a:p>
        </p:txBody>
      </p:sp>
      <p:sp>
        <p:nvSpPr>
          <p:cNvPr id="43013" name="Text Box 5">
            <a:extLst>
              <a:ext uri="{FF2B5EF4-FFF2-40B4-BE49-F238E27FC236}">
                <a16:creationId xmlns:a16="http://schemas.microsoft.com/office/drawing/2014/main" id="{EE4318A0-3691-1255-7EFB-12BC8EA52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351997"/>
            <a:ext cx="198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b="1" dirty="0"/>
              <a:t>Students</a:t>
            </a:r>
          </a:p>
        </p:txBody>
      </p:sp>
      <p:graphicFrame>
        <p:nvGraphicFramePr>
          <p:cNvPr id="43074" name="Group 66">
            <a:extLst>
              <a:ext uri="{FF2B5EF4-FFF2-40B4-BE49-F238E27FC236}">
                <a16:creationId xmlns:a16="http://schemas.microsoft.com/office/drawing/2014/main" id="{5B34CDB3-12D7-438B-6D11-6CFEDEB635CC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228600" y="2971800"/>
          <a:ext cx="3995738" cy="3629660"/>
        </p:xfrm>
        <a:graphic>
          <a:graphicData uri="http://schemas.openxmlformats.org/drawingml/2006/table">
            <a:tbl>
              <a:tblPr/>
              <a:tblGrid>
                <a:gridCol w="1308100">
                  <a:extLst>
                    <a:ext uri="{9D8B030D-6E8A-4147-A177-3AD203B41FA5}">
                      <a16:colId xmlns:a16="http://schemas.microsoft.com/office/drawing/2014/main" val="2210148115"/>
                    </a:ext>
                  </a:extLst>
                </a:gridCol>
                <a:gridCol w="1654175">
                  <a:extLst>
                    <a:ext uri="{9D8B030D-6E8A-4147-A177-3AD203B41FA5}">
                      <a16:colId xmlns:a16="http://schemas.microsoft.com/office/drawing/2014/main" val="38117411"/>
                    </a:ext>
                  </a:extLst>
                </a:gridCol>
                <a:gridCol w="1033463">
                  <a:extLst>
                    <a:ext uri="{9D8B030D-6E8A-4147-A177-3AD203B41FA5}">
                      <a16:colId xmlns:a16="http://schemas.microsoft.com/office/drawing/2014/main" val="3628318144"/>
                    </a:ext>
                  </a:extLst>
                </a:gridCol>
              </a:tblGrid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259856"/>
                  </a:ext>
                </a:extLst>
              </a:tr>
              <a:tr h="511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4542484"/>
                  </a:ext>
                </a:extLst>
              </a:tr>
              <a:tr h="520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53666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Jones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4638198"/>
                  </a:ext>
                </a:extLst>
              </a:tr>
              <a:tr h="512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53688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543318"/>
                  </a:ext>
                </a:extLst>
              </a:tr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53650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8179171"/>
                  </a:ext>
                </a:extLst>
              </a:tr>
              <a:tr h="511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53831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Madayan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3770559"/>
                  </a:ext>
                </a:extLst>
              </a:tr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53832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Guldu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7241999"/>
                  </a:ext>
                </a:extLst>
              </a:tr>
            </a:tbl>
          </a:graphicData>
        </a:graphic>
      </p:graphicFrame>
      <p:grpSp>
        <p:nvGrpSpPr>
          <p:cNvPr id="43138" name="Group 130">
            <a:extLst>
              <a:ext uri="{FF2B5EF4-FFF2-40B4-BE49-F238E27FC236}">
                <a16:creationId xmlns:a16="http://schemas.microsoft.com/office/drawing/2014/main" id="{5DEF7050-3B5F-D77D-F172-D416EA8D1D25}"/>
              </a:ext>
            </a:extLst>
          </p:cNvPr>
          <p:cNvGrpSpPr>
            <a:grpSpLocks/>
          </p:cNvGrpSpPr>
          <p:nvPr/>
        </p:nvGrpSpPr>
        <p:grpSpPr bwMode="auto">
          <a:xfrm>
            <a:off x="0" y="4038600"/>
            <a:ext cx="4495800" cy="1524000"/>
            <a:chOff x="0" y="2544"/>
            <a:chExt cx="2832" cy="960"/>
          </a:xfrm>
        </p:grpSpPr>
        <p:sp>
          <p:nvSpPr>
            <p:cNvPr id="43075" name="Rectangle 67">
              <a:extLst>
                <a:ext uri="{FF2B5EF4-FFF2-40B4-BE49-F238E27FC236}">
                  <a16:creationId xmlns:a16="http://schemas.microsoft.com/office/drawing/2014/main" id="{791B6EA1-4D04-33BD-0991-45726C6C1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544"/>
              <a:ext cx="2832" cy="336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6" name="Rectangle 68">
              <a:extLst>
                <a:ext uri="{FF2B5EF4-FFF2-40B4-BE49-F238E27FC236}">
                  <a16:creationId xmlns:a16="http://schemas.microsoft.com/office/drawing/2014/main" id="{BE810D5B-9137-14FA-9DCB-2ED8F8895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168"/>
              <a:ext cx="2832" cy="336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43137" name="Group 129">
            <a:extLst>
              <a:ext uri="{FF2B5EF4-FFF2-40B4-BE49-F238E27FC236}">
                <a16:creationId xmlns:a16="http://schemas.microsoft.com/office/drawing/2014/main" id="{F8CA2C01-DF47-6AE4-2060-28A88CEB513B}"/>
              </a:ext>
            </a:extLst>
          </p:cNvPr>
          <p:cNvGraphicFramePr>
            <a:graphicFrameLocks noGrp="1"/>
          </p:cNvGraphicFramePr>
          <p:nvPr/>
        </p:nvGraphicFramePr>
        <p:xfrm>
          <a:off x="5757863" y="3810000"/>
          <a:ext cx="3309937" cy="1557020"/>
        </p:xfrm>
        <a:graphic>
          <a:graphicData uri="http://schemas.openxmlformats.org/drawingml/2006/table">
            <a:tbl>
              <a:tblPr/>
              <a:tblGrid>
                <a:gridCol w="1308100">
                  <a:extLst>
                    <a:ext uri="{9D8B030D-6E8A-4147-A177-3AD203B41FA5}">
                      <a16:colId xmlns:a16="http://schemas.microsoft.com/office/drawing/2014/main" val="520715403"/>
                    </a:ext>
                  </a:extLst>
                </a:gridCol>
                <a:gridCol w="1163637">
                  <a:extLst>
                    <a:ext uri="{9D8B030D-6E8A-4147-A177-3AD203B41FA5}">
                      <a16:colId xmlns:a16="http://schemas.microsoft.com/office/drawing/2014/main" val="409441598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458349024"/>
                    </a:ext>
                  </a:extLst>
                </a:gridCol>
              </a:tblGrid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745552"/>
                  </a:ext>
                </a:extLst>
              </a:tr>
              <a:tr h="520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53666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Jones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9531119"/>
                  </a:ext>
                </a:extLst>
              </a:tr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53650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8023979"/>
                  </a:ext>
                </a:extLst>
              </a:tr>
            </a:tbl>
          </a:graphicData>
        </a:graphic>
      </p:graphicFrame>
      <p:sp>
        <p:nvSpPr>
          <p:cNvPr id="43139" name="AutoShape 131">
            <a:extLst>
              <a:ext uri="{FF2B5EF4-FFF2-40B4-BE49-F238E27FC236}">
                <a16:creationId xmlns:a16="http://schemas.microsoft.com/office/drawing/2014/main" id="{0CCE940A-1280-5C26-704B-333A4B70F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495800"/>
            <a:ext cx="914400" cy="381000"/>
          </a:xfrm>
          <a:prstGeom prst="rightArrow">
            <a:avLst>
              <a:gd name="adj1" fmla="val 50000"/>
              <a:gd name="adj2" fmla="val 6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57F71-4166-9B8A-0F9C-695CC9DA7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6FE5-E4E4-8F4B-BD55-E44AE5357209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71EE5FB3-2C80-C83D-A25C-2583E11BA9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F1594DA-E375-5FB6-9D21-DB6D8FF8E9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Database – collection of persistent data</a:t>
            </a:r>
          </a:p>
          <a:p>
            <a:r>
              <a:rPr lang="en-US" altLang="en-US"/>
              <a:t>Database Management System (DBMS) – software system that supports creation, population, and querying of a database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0C030B-63E0-A593-F0E9-B8C0DFA5E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B3D9-DA02-A244-BDC2-30B3A972B1A4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C1446-3FDA-D43F-8547-B629BDDAB4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E37C8474-644A-F5E3-EA58-7768FC8692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3584" y="114300"/>
            <a:ext cx="8229600" cy="723900"/>
          </a:xfrm>
        </p:spPr>
        <p:txBody>
          <a:bodyPr/>
          <a:lstStyle/>
          <a:p>
            <a:r>
              <a:rPr lang="en-US" altLang="en-US" sz="2400" dirty="0">
                <a:highlight>
                  <a:srgbClr val="FFFF00"/>
                </a:highlight>
                <a:cs typeface="Arial" panose="020B0604020202020204" pitchFamily="34" charset="0"/>
              </a:rPr>
              <a:t>Select students with </a:t>
            </a:r>
            <a:r>
              <a:rPr lang="en-US" altLang="en-US" sz="2400" dirty="0" err="1">
                <a:highlight>
                  <a:srgbClr val="FFFF00"/>
                </a:highlight>
                <a:cs typeface="Arial" panose="020B0604020202020204" pitchFamily="34" charset="0"/>
              </a:rPr>
              <a:t>gpa</a:t>
            </a:r>
            <a:r>
              <a:rPr lang="en-US" altLang="en-US" sz="2400" dirty="0">
                <a:highlight>
                  <a:srgbClr val="FFFF00"/>
                </a:highlight>
                <a:cs typeface="Arial" panose="020B0604020202020204" pitchFamily="34" charset="0"/>
              </a:rPr>
              <a:t> higher than 3.3 from Students</a:t>
            </a:r>
            <a:endParaRPr lang="en-US" altLang="en-US" sz="2400" dirty="0">
              <a:highlight>
                <a:srgbClr val="FFFF00"/>
              </a:highlight>
            </a:endParaRP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C484EE7B-82F4-EBD4-37CC-679E07F1998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838200"/>
            <a:ext cx="8153400" cy="1828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360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altLang="en-US" sz="3600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sid</a:t>
            </a:r>
            <a:r>
              <a:rPr lang="en-US" altLang="en-US" sz="360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, name, </a:t>
            </a:r>
            <a:r>
              <a:rPr lang="en-US" altLang="en-US" sz="3600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gpa</a:t>
            </a:r>
            <a:endParaRPr lang="en-US" altLang="en-US" sz="3600" baseline="-25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altLang="en-US" sz="360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FROM students</a:t>
            </a:r>
          </a:p>
          <a:p>
            <a:pPr>
              <a:buFontTx/>
              <a:buNone/>
            </a:pPr>
            <a:r>
              <a:rPr lang="en-US" altLang="en-US" sz="360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altLang="en-US" sz="3600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gpa</a:t>
            </a:r>
            <a:r>
              <a:rPr lang="en-US" altLang="en-US" sz="360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 &gt; 3.3;</a:t>
            </a:r>
          </a:p>
          <a:p>
            <a:pPr>
              <a:buFontTx/>
              <a:buNone/>
            </a:pPr>
            <a:endParaRPr lang="el-GR" altLang="en-US" sz="3600" i="1" baseline="-25000" dirty="0">
              <a:cs typeface="Arial" panose="020B0604020202020204" pitchFamily="34" charset="0"/>
            </a:endParaRPr>
          </a:p>
        </p:txBody>
      </p:sp>
      <p:graphicFrame>
        <p:nvGraphicFramePr>
          <p:cNvPr id="43074" name="Group 66">
            <a:extLst>
              <a:ext uri="{FF2B5EF4-FFF2-40B4-BE49-F238E27FC236}">
                <a16:creationId xmlns:a16="http://schemas.microsoft.com/office/drawing/2014/main" id="{5E5F10AE-D97C-6F1F-F397-104E3D06033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74026818"/>
              </p:ext>
            </p:extLst>
          </p:nvPr>
        </p:nvGraphicFramePr>
        <p:xfrm>
          <a:off x="250031" y="2971800"/>
          <a:ext cx="3995738" cy="3629660"/>
        </p:xfrm>
        <a:graphic>
          <a:graphicData uri="http://schemas.openxmlformats.org/drawingml/2006/table">
            <a:tbl>
              <a:tblPr/>
              <a:tblGrid>
                <a:gridCol w="1308100">
                  <a:extLst>
                    <a:ext uri="{9D8B030D-6E8A-4147-A177-3AD203B41FA5}">
                      <a16:colId xmlns:a16="http://schemas.microsoft.com/office/drawing/2014/main" val="2210148115"/>
                    </a:ext>
                  </a:extLst>
                </a:gridCol>
                <a:gridCol w="1654175">
                  <a:extLst>
                    <a:ext uri="{9D8B030D-6E8A-4147-A177-3AD203B41FA5}">
                      <a16:colId xmlns:a16="http://schemas.microsoft.com/office/drawing/2014/main" val="38117411"/>
                    </a:ext>
                  </a:extLst>
                </a:gridCol>
                <a:gridCol w="1033463">
                  <a:extLst>
                    <a:ext uri="{9D8B030D-6E8A-4147-A177-3AD203B41FA5}">
                      <a16:colId xmlns:a16="http://schemas.microsoft.com/office/drawing/2014/main" val="3628318144"/>
                    </a:ext>
                  </a:extLst>
                </a:gridCol>
              </a:tblGrid>
              <a:tr h="357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259856"/>
                  </a:ext>
                </a:extLst>
              </a:tr>
              <a:tr h="511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4542484"/>
                  </a:ext>
                </a:extLst>
              </a:tr>
              <a:tr h="520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53666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Jones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4638198"/>
                  </a:ext>
                </a:extLst>
              </a:tr>
              <a:tr h="512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53688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543318"/>
                  </a:ext>
                </a:extLst>
              </a:tr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53650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8179171"/>
                  </a:ext>
                </a:extLst>
              </a:tr>
              <a:tr h="511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53831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Madayan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3770559"/>
                  </a:ext>
                </a:extLst>
              </a:tr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53832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Guldu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7241999"/>
                  </a:ext>
                </a:extLst>
              </a:tr>
            </a:tbl>
          </a:graphicData>
        </a:graphic>
      </p:graphicFrame>
      <p:grpSp>
        <p:nvGrpSpPr>
          <p:cNvPr id="43138" name="Group 130">
            <a:extLst>
              <a:ext uri="{FF2B5EF4-FFF2-40B4-BE49-F238E27FC236}">
                <a16:creationId xmlns:a16="http://schemas.microsoft.com/office/drawing/2014/main" id="{04FB3C2E-04BB-5AFA-2A15-92BE0D7F6888}"/>
              </a:ext>
            </a:extLst>
          </p:cNvPr>
          <p:cNvGrpSpPr>
            <a:grpSpLocks/>
          </p:cNvGrpSpPr>
          <p:nvPr/>
        </p:nvGrpSpPr>
        <p:grpSpPr bwMode="auto">
          <a:xfrm>
            <a:off x="0" y="4038600"/>
            <a:ext cx="4495800" cy="1524000"/>
            <a:chOff x="0" y="2544"/>
            <a:chExt cx="2832" cy="960"/>
          </a:xfrm>
        </p:grpSpPr>
        <p:sp>
          <p:nvSpPr>
            <p:cNvPr id="43075" name="Rectangle 67">
              <a:extLst>
                <a:ext uri="{FF2B5EF4-FFF2-40B4-BE49-F238E27FC236}">
                  <a16:creationId xmlns:a16="http://schemas.microsoft.com/office/drawing/2014/main" id="{C5CF5A3F-94E7-DF8B-039E-B0F347184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544"/>
              <a:ext cx="2832" cy="336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6" name="Rectangle 68">
              <a:extLst>
                <a:ext uri="{FF2B5EF4-FFF2-40B4-BE49-F238E27FC236}">
                  <a16:creationId xmlns:a16="http://schemas.microsoft.com/office/drawing/2014/main" id="{E177B758-724F-946D-79F7-2D305ACF0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168"/>
              <a:ext cx="2832" cy="336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43137" name="Group 129">
            <a:extLst>
              <a:ext uri="{FF2B5EF4-FFF2-40B4-BE49-F238E27FC236}">
                <a16:creationId xmlns:a16="http://schemas.microsoft.com/office/drawing/2014/main" id="{13D8918D-440C-D703-ACE8-8B031B1C2B36}"/>
              </a:ext>
            </a:extLst>
          </p:cNvPr>
          <p:cNvGraphicFramePr>
            <a:graphicFrameLocks noGrp="1"/>
          </p:cNvGraphicFramePr>
          <p:nvPr/>
        </p:nvGraphicFramePr>
        <p:xfrm>
          <a:off x="5757863" y="3810000"/>
          <a:ext cx="3309937" cy="1557020"/>
        </p:xfrm>
        <a:graphic>
          <a:graphicData uri="http://schemas.openxmlformats.org/drawingml/2006/table">
            <a:tbl>
              <a:tblPr/>
              <a:tblGrid>
                <a:gridCol w="1308100">
                  <a:extLst>
                    <a:ext uri="{9D8B030D-6E8A-4147-A177-3AD203B41FA5}">
                      <a16:colId xmlns:a16="http://schemas.microsoft.com/office/drawing/2014/main" val="520715403"/>
                    </a:ext>
                  </a:extLst>
                </a:gridCol>
                <a:gridCol w="1163637">
                  <a:extLst>
                    <a:ext uri="{9D8B030D-6E8A-4147-A177-3AD203B41FA5}">
                      <a16:colId xmlns:a16="http://schemas.microsoft.com/office/drawing/2014/main" val="409441598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458349024"/>
                    </a:ext>
                  </a:extLst>
                </a:gridCol>
              </a:tblGrid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745552"/>
                  </a:ext>
                </a:extLst>
              </a:tr>
              <a:tr h="520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53666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Jones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9531119"/>
                  </a:ext>
                </a:extLst>
              </a:tr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53650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8023979"/>
                  </a:ext>
                </a:extLst>
              </a:tr>
            </a:tbl>
          </a:graphicData>
        </a:graphic>
      </p:graphicFrame>
      <p:sp>
        <p:nvSpPr>
          <p:cNvPr id="43139" name="AutoShape 131">
            <a:extLst>
              <a:ext uri="{FF2B5EF4-FFF2-40B4-BE49-F238E27FC236}">
                <a16:creationId xmlns:a16="http://schemas.microsoft.com/office/drawing/2014/main" id="{A3165BEB-A153-30D9-9BDD-6A01C8EF3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495800"/>
            <a:ext cx="914400" cy="381000"/>
          </a:xfrm>
          <a:prstGeom prst="rightArrow">
            <a:avLst>
              <a:gd name="adj1" fmla="val 50000"/>
              <a:gd name="adj2" fmla="val 6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582837-8CA5-8DDE-103E-D05AD768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6FE5-E4E4-8F4B-BD55-E44AE5357209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266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5A5A6C40-CB0E-996E-B208-A2903648D3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/>
              <a:t>Projection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03C9EF51-7719-407C-A63F-76E59058AA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382000" cy="1524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 dirty="0">
                <a:cs typeface="Arial" panose="020B0604020202020204" pitchFamily="34" charset="0"/>
              </a:rPr>
              <a:t>Project name and </a:t>
            </a:r>
            <a:r>
              <a:rPr lang="en-US" altLang="en-US" sz="2800" dirty="0" err="1">
                <a:cs typeface="Arial" panose="020B0604020202020204" pitchFamily="34" charset="0"/>
              </a:rPr>
              <a:t>gpa</a:t>
            </a:r>
            <a:r>
              <a:rPr lang="en-US" altLang="en-US" sz="2800" dirty="0">
                <a:cs typeface="Arial" panose="020B0604020202020204" pitchFamily="34" charset="0"/>
              </a:rPr>
              <a:t> of all students in Students:</a:t>
            </a:r>
          </a:p>
          <a:p>
            <a:pPr>
              <a:buFontTx/>
              <a:buNone/>
            </a:pPr>
            <a:r>
              <a:rPr lang="el-GR" altLang="en-US" dirty="0">
                <a:latin typeface="Elephant" panose="02020904090505020303" pitchFamily="18" charset="77"/>
                <a:cs typeface="Arial" panose="020B0604020202020204" pitchFamily="34" charset="0"/>
                <a:sym typeface="Symbol" pitchFamily="2" charset="2"/>
              </a:rPr>
              <a:t></a:t>
            </a:r>
            <a:r>
              <a:rPr lang="el-GR" altLang="en-US" baseline="-25000" dirty="0" err="1">
                <a:cs typeface="Arial" panose="020B0604020202020204" pitchFamily="34" charset="0"/>
              </a:rPr>
              <a:t>name</a:t>
            </a:r>
            <a:r>
              <a:rPr lang="en-US" altLang="en-US" i="1" baseline="-25000" dirty="0">
                <a:cs typeface="Arial" panose="020B0604020202020204" pitchFamily="34" charset="0"/>
              </a:rPr>
              <a:t>, </a:t>
            </a:r>
            <a:r>
              <a:rPr lang="en-US" altLang="en-US" i="1" baseline="-25000" dirty="0" err="1">
                <a:cs typeface="Arial" panose="020B0604020202020204" pitchFamily="34" charset="0"/>
              </a:rPr>
              <a:t>gpa</a:t>
            </a:r>
            <a:r>
              <a:rPr lang="en-US" altLang="en-US" dirty="0">
                <a:cs typeface="Arial" panose="020B0604020202020204" pitchFamily="34" charset="0"/>
              </a:rPr>
              <a:t>(Students)</a:t>
            </a:r>
            <a:endParaRPr lang="el-GR" altLang="en-US" dirty="0">
              <a:cs typeface="Arial" panose="020B0604020202020204" pitchFamily="34" charset="0"/>
            </a:endParaRPr>
          </a:p>
        </p:txBody>
      </p:sp>
      <p:graphicFrame>
        <p:nvGraphicFramePr>
          <p:cNvPr id="44073" name="Group 41">
            <a:extLst>
              <a:ext uri="{FF2B5EF4-FFF2-40B4-BE49-F238E27FC236}">
                <a16:creationId xmlns:a16="http://schemas.microsoft.com/office/drawing/2014/main" id="{38C3AAD8-26A4-11D4-1E1F-B28E5CD430E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3003550"/>
          <a:ext cx="3995738" cy="3629660"/>
        </p:xfrm>
        <a:graphic>
          <a:graphicData uri="http://schemas.openxmlformats.org/drawingml/2006/table">
            <a:tbl>
              <a:tblPr/>
              <a:tblGrid>
                <a:gridCol w="1308100">
                  <a:extLst>
                    <a:ext uri="{9D8B030D-6E8A-4147-A177-3AD203B41FA5}">
                      <a16:colId xmlns:a16="http://schemas.microsoft.com/office/drawing/2014/main" val="3085470157"/>
                    </a:ext>
                  </a:extLst>
                </a:gridCol>
                <a:gridCol w="1654175">
                  <a:extLst>
                    <a:ext uri="{9D8B030D-6E8A-4147-A177-3AD203B41FA5}">
                      <a16:colId xmlns:a16="http://schemas.microsoft.com/office/drawing/2014/main" val="2994537145"/>
                    </a:ext>
                  </a:extLst>
                </a:gridCol>
                <a:gridCol w="1033463">
                  <a:extLst>
                    <a:ext uri="{9D8B030D-6E8A-4147-A177-3AD203B41FA5}">
                      <a16:colId xmlns:a16="http://schemas.microsoft.com/office/drawing/2014/main" val="3135204331"/>
                    </a:ext>
                  </a:extLst>
                </a:gridCol>
              </a:tblGrid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914394"/>
                  </a:ext>
                </a:extLst>
              </a:tr>
              <a:tr h="511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761438"/>
                  </a:ext>
                </a:extLst>
              </a:tr>
              <a:tr h="520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53666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Jones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3438202"/>
                  </a:ext>
                </a:extLst>
              </a:tr>
              <a:tr h="512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53688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6621015"/>
                  </a:ext>
                </a:extLst>
              </a:tr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53650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46222"/>
                  </a:ext>
                </a:extLst>
              </a:tr>
              <a:tr h="511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53831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Madayan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7940979"/>
                  </a:ext>
                </a:extLst>
              </a:tr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53832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Guldu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976862"/>
                  </a:ext>
                </a:extLst>
              </a:tr>
            </a:tbl>
          </a:graphicData>
        </a:graphic>
      </p:graphicFrame>
      <p:graphicFrame>
        <p:nvGraphicFramePr>
          <p:cNvPr id="44142" name="Group 110">
            <a:extLst>
              <a:ext uri="{FF2B5EF4-FFF2-40B4-BE49-F238E27FC236}">
                <a16:creationId xmlns:a16="http://schemas.microsoft.com/office/drawing/2014/main" id="{D95A661E-E5B0-B41C-8C5C-DDDFA47F13C1}"/>
              </a:ext>
            </a:extLst>
          </p:cNvPr>
          <p:cNvGraphicFramePr>
            <a:graphicFrameLocks noGrp="1"/>
          </p:cNvGraphicFramePr>
          <p:nvPr/>
        </p:nvGraphicFramePr>
        <p:xfrm>
          <a:off x="6075363" y="3003550"/>
          <a:ext cx="2687637" cy="3629660"/>
        </p:xfrm>
        <a:graphic>
          <a:graphicData uri="http://schemas.openxmlformats.org/drawingml/2006/table">
            <a:tbl>
              <a:tblPr/>
              <a:tblGrid>
                <a:gridCol w="1654175">
                  <a:extLst>
                    <a:ext uri="{9D8B030D-6E8A-4147-A177-3AD203B41FA5}">
                      <a16:colId xmlns:a16="http://schemas.microsoft.com/office/drawing/2014/main" val="3018823865"/>
                    </a:ext>
                  </a:extLst>
                </a:gridCol>
                <a:gridCol w="1033462">
                  <a:extLst>
                    <a:ext uri="{9D8B030D-6E8A-4147-A177-3AD203B41FA5}">
                      <a16:colId xmlns:a16="http://schemas.microsoft.com/office/drawing/2014/main" val="874534587"/>
                    </a:ext>
                  </a:extLst>
                </a:gridCol>
              </a:tblGrid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847277"/>
                  </a:ext>
                </a:extLst>
              </a:tr>
              <a:tr h="511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8747310"/>
                  </a:ext>
                </a:extLst>
              </a:tr>
              <a:tr h="520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Jones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104748"/>
                  </a:ext>
                </a:extLst>
              </a:tr>
              <a:tr h="512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Smith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5526102"/>
                  </a:ext>
                </a:extLst>
              </a:tr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Smith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183511"/>
                  </a:ext>
                </a:extLst>
              </a:tr>
              <a:tr h="511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Madayan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9095064"/>
                  </a:ext>
                </a:extLst>
              </a:tr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Guldu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578936"/>
                  </a:ext>
                </a:extLst>
              </a:tr>
            </a:tbl>
          </a:graphicData>
        </a:graphic>
      </p:graphicFrame>
      <p:grpSp>
        <p:nvGrpSpPr>
          <p:cNvPr id="44145" name="Group 113">
            <a:extLst>
              <a:ext uri="{FF2B5EF4-FFF2-40B4-BE49-F238E27FC236}">
                <a16:creationId xmlns:a16="http://schemas.microsoft.com/office/drawing/2014/main" id="{C70878A8-9699-037F-67E1-21F07DD01DF2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2895600"/>
            <a:ext cx="2590800" cy="3962400"/>
            <a:chOff x="1008" y="1824"/>
            <a:chExt cx="1632" cy="2496"/>
          </a:xfrm>
        </p:grpSpPr>
        <p:sp>
          <p:nvSpPr>
            <p:cNvPr id="44143" name="Rectangle 111">
              <a:extLst>
                <a:ext uri="{FF2B5EF4-FFF2-40B4-BE49-F238E27FC236}">
                  <a16:creationId xmlns:a16="http://schemas.microsoft.com/office/drawing/2014/main" id="{8023A072-9075-759E-8DDD-9BEDA42DD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824"/>
              <a:ext cx="912" cy="2496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44" name="Rectangle 112">
              <a:extLst>
                <a:ext uri="{FF2B5EF4-FFF2-40B4-BE49-F238E27FC236}">
                  <a16:creationId xmlns:a16="http://schemas.microsoft.com/office/drawing/2014/main" id="{807E21F8-279A-7889-CF04-1A076CA355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824"/>
              <a:ext cx="624" cy="2496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146" name="AutoShape 114">
            <a:extLst>
              <a:ext uri="{FF2B5EF4-FFF2-40B4-BE49-F238E27FC236}">
                <a16:creationId xmlns:a16="http://schemas.microsoft.com/office/drawing/2014/main" id="{D086F904-364E-F08B-5D8F-1F942A705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495800"/>
            <a:ext cx="1066800" cy="457200"/>
          </a:xfrm>
          <a:prstGeom prst="rightArrow">
            <a:avLst>
              <a:gd name="adj1" fmla="val 50000"/>
              <a:gd name="adj2" fmla="val 58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DBF1AE-A5C1-D191-4D71-C8A270188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B3D9-DA02-A244-BDC2-30B3A972B1A4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0C6A38-1047-2EAD-3B3D-C6320FAA1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3538CC77-E4B4-BBCE-FDF3-E8ED3F678E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9838" y="76200"/>
            <a:ext cx="8229600" cy="609600"/>
          </a:xfrm>
        </p:spPr>
        <p:txBody>
          <a:bodyPr/>
          <a:lstStyle/>
          <a:p>
            <a:r>
              <a:rPr lang="en-US" altLang="en-US" sz="2800" dirty="0">
                <a:cs typeface="Arial" panose="020B0604020202020204" pitchFamily="34" charset="0"/>
              </a:rPr>
              <a:t>Project name and </a:t>
            </a:r>
            <a:r>
              <a:rPr lang="en-US" altLang="en-US" sz="2800" dirty="0" err="1">
                <a:cs typeface="Arial" panose="020B0604020202020204" pitchFamily="34" charset="0"/>
              </a:rPr>
              <a:t>gpa</a:t>
            </a:r>
            <a:r>
              <a:rPr lang="en-US" altLang="en-US" sz="2800" dirty="0">
                <a:cs typeface="Arial" panose="020B0604020202020204" pitchFamily="34" charset="0"/>
              </a:rPr>
              <a:t> of all students in Students:</a:t>
            </a:r>
            <a:br>
              <a:rPr lang="en-US" altLang="en-US" sz="2800" dirty="0">
                <a:cs typeface="Arial" panose="020B0604020202020204" pitchFamily="34" charset="0"/>
              </a:rPr>
            </a:br>
            <a:endParaRPr lang="en-US" altLang="en-US" sz="2800" dirty="0"/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A8A624AD-3151-3ED7-0BD4-667E14E879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382000" cy="1143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SELECT name,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gpa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FROM Students;</a:t>
            </a:r>
            <a:endParaRPr lang="el-G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4073" name="Group 41">
            <a:extLst>
              <a:ext uri="{FF2B5EF4-FFF2-40B4-BE49-F238E27FC236}">
                <a16:creationId xmlns:a16="http://schemas.microsoft.com/office/drawing/2014/main" id="{837C1C7D-941D-22C7-749B-F1720EAF55D1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3003550"/>
          <a:ext cx="3995738" cy="3629660"/>
        </p:xfrm>
        <a:graphic>
          <a:graphicData uri="http://schemas.openxmlformats.org/drawingml/2006/table">
            <a:tbl>
              <a:tblPr/>
              <a:tblGrid>
                <a:gridCol w="1308100">
                  <a:extLst>
                    <a:ext uri="{9D8B030D-6E8A-4147-A177-3AD203B41FA5}">
                      <a16:colId xmlns:a16="http://schemas.microsoft.com/office/drawing/2014/main" val="3085470157"/>
                    </a:ext>
                  </a:extLst>
                </a:gridCol>
                <a:gridCol w="1654175">
                  <a:extLst>
                    <a:ext uri="{9D8B030D-6E8A-4147-A177-3AD203B41FA5}">
                      <a16:colId xmlns:a16="http://schemas.microsoft.com/office/drawing/2014/main" val="2994537145"/>
                    </a:ext>
                  </a:extLst>
                </a:gridCol>
                <a:gridCol w="1033463">
                  <a:extLst>
                    <a:ext uri="{9D8B030D-6E8A-4147-A177-3AD203B41FA5}">
                      <a16:colId xmlns:a16="http://schemas.microsoft.com/office/drawing/2014/main" val="3135204331"/>
                    </a:ext>
                  </a:extLst>
                </a:gridCol>
              </a:tblGrid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914394"/>
                  </a:ext>
                </a:extLst>
              </a:tr>
              <a:tr h="511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761438"/>
                  </a:ext>
                </a:extLst>
              </a:tr>
              <a:tr h="520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53666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Jones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3438202"/>
                  </a:ext>
                </a:extLst>
              </a:tr>
              <a:tr h="512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53688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6621015"/>
                  </a:ext>
                </a:extLst>
              </a:tr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53650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46222"/>
                  </a:ext>
                </a:extLst>
              </a:tr>
              <a:tr h="511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53831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Madayan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7940979"/>
                  </a:ext>
                </a:extLst>
              </a:tr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53832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Guldu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976862"/>
                  </a:ext>
                </a:extLst>
              </a:tr>
            </a:tbl>
          </a:graphicData>
        </a:graphic>
      </p:graphicFrame>
      <p:graphicFrame>
        <p:nvGraphicFramePr>
          <p:cNvPr id="44142" name="Group 110">
            <a:extLst>
              <a:ext uri="{FF2B5EF4-FFF2-40B4-BE49-F238E27FC236}">
                <a16:creationId xmlns:a16="http://schemas.microsoft.com/office/drawing/2014/main" id="{F9A4C505-B190-607E-B106-BAC65E254F76}"/>
              </a:ext>
            </a:extLst>
          </p:cNvPr>
          <p:cNvGraphicFramePr>
            <a:graphicFrameLocks noGrp="1"/>
          </p:cNvGraphicFramePr>
          <p:nvPr/>
        </p:nvGraphicFramePr>
        <p:xfrm>
          <a:off x="6075363" y="3003550"/>
          <a:ext cx="2687637" cy="3629660"/>
        </p:xfrm>
        <a:graphic>
          <a:graphicData uri="http://schemas.openxmlformats.org/drawingml/2006/table">
            <a:tbl>
              <a:tblPr/>
              <a:tblGrid>
                <a:gridCol w="1654175">
                  <a:extLst>
                    <a:ext uri="{9D8B030D-6E8A-4147-A177-3AD203B41FA5}">
                      <a16:colId xmlns:a16="http://schemas.microsoft.com/office/drawing/2014/main" val="3018823865"/>
                    </a:ext>
                  </a:extLst>
                </a:gridCol>
                <a:gridCol w="1033462">
                  <a:extLst>
                    <a:ext uri="{9D8B030D-6E8A-4147-A177-3AD203B41FA5}">
                      <a16:colId xmlns:a16="http://schemas.microsoft.com/office/drawing/2014/main" val="874534587"/>
                    </a:ext>
                  </a:extLst>
                </a:gridCol>
              </a:tblGrid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847277"/>
                  </a:ext>
                </a:extLst>
              </a:tr>
              <a:tr h="511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8747310"/>
                  </a:ext>
                </a:extLst>
              </a:tr>
              <a:tr h="520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Jones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104748"/>
                  </a:ext>
                </a:extLst>
              </a:tr>
              <a:tr h="512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Smith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5526102"/>
                  </a:ext>
                </a:extLst>
              </a:tr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Smith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183511"/>
                  </a:ext>
                </a:extLst>
              </a:tr>
              <a:tr h="511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Madayan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9095064"/>
                  </a:ext>
                </a:extLst>
              </a:tr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Guldu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578936"/>
                  </a:ext>
                </a:extLst>
              </a:tr>
            </a:tbl>
          </a:graphicData>
        </a:graphic>
      </p:graphicFrame>
      <p:grpSp>
        <p:nvGrpSpPr>
          <p:cNvPr id="44145" name="Group 113">
            <a:extLst>
              <a:ext uri="{FF2B5EF4-FFF2-40B4-BE49-F238E27FC236}">
                <a16:creationId xmlns:a16="http://schemas.microsoft.com/office/drawing/2014/main" id="{22780BE1-E43F-3C22-4A1F-D7A7B0FF321E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2895600"/>
            <a:ext cx="2590800" cy="3962400"/>
            <a:chOff x="1008" y="1824"/>
            <a:chExt cx="1632" cy="2496"/>
          </a:xfrm>
        </p:grpSpPr>
        <p:sp>
          <p:nvSpPr>
            <p:cNvPr id="44143" name="Rectangle 111">
              <a:extLst>
                <a:ext uri="{FF2B5EF4-FFF2-40B4-BE49-F238E27FC236}">
                  <a16:creationId xmlns:a16="http://schemas.microsoft.com/office/drawing/2014/main" id="{D87FC819-0233-ADA6-2E1B-23CF09772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824"/>
              <a:ext cx="912" cy="2496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44" name="Rectangle 112">
              <a:extLst>
                <a:ext uri="{FF2B5EF4-FFF2-40B4-BE49-F238E27FC236}">
                  <a16:creationId xmlns:a16="http://schemas.microsoft.com/office/drawing/2014/main" id="{C682639E-F2F8-E059-B09C-2C436DBF2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824"/>
              <a:ext cx="624" cy="2496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146" name="AutoShape 114">
            <a:extLst>
              <a:ext uri="{FF2B5EF4-FFF2-40B4-BE49-F238E27FC236}">
                <a16:creationId xmlns:a16="http://schemas.microsoft.com/office/drawing/2014/main" id="{23B97706-32D9-D1E7-A098-A351D6212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495800"/>
            <a:ext cx="1066800" cy="457200"/>
          </a:xfrm>
          <a:prstGeom prst="rightArrow">
            <a:avLst>
              <a:gd name="adj1" fmla="val 50000"/>
              <a:gd name="adj2" fmla="val 58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0DB4F2-025D-83EB-AF6C-4B4BF7147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B3D9-DA02-A244-BDC2-30B3A972B1A4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992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6DB79D0C-B2EE-5E02-1A54-364DE7EE21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sz="4000"/>
              <a:t>Combine Selection and Projection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AAD88F7E-F59F-4F9C-4EEF-2156126F33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2362200"/>
          </a:xfrm>
        </p:spPr>
        <p:txBody>
          <a:bodyPr/>
          <a:lstStyle/>
          <a:p>
            <a:r>
              <a:rPr lang="en-US" altLang="en-US"/>
              <a:t>Project name and gpa of students in S1 with gpa higher than 3.3:</a:t>
            </a:r>
          </a:p>
          <a:p>
            <a:pPr>
              <a:buFontTx/>
              <a:buNone/>
            </a:pPr>
            <a:r>
              <a:rPr lang="el-GR" altLang="en-US">
                <a:cs typeface="Arial" panose="020B0604020202020204" pitchFamily="34" charset="0"/>
                <a:sym typeface="Symbol" pitchFamily="2" charset="2"/>
              </a:rPr>
              <a:t></a:t>
            </a:r>
            <a:r>
              <a:rPr lang="el-GR" altLang="en-US" baseline="-25000">
                <a:cs typeface="Arial" panose="020B0604020202020204" pitchFamily="34" charset="0"/>
              </a:rPr>
              <a:t>name</a:t>
            </a:r>
            <a:r>
              <a:rPr lang="en-US" altLang="en-US" i="1" baseline="-25000">
                <a:cs typeface="Arial" panose="020B0604020202020204" pitchFamily="34" charset="0"/>
              </a:rPr>
              <a:t>,gpa</a:t>
            </a:r>
            <a:r>
              <a:rPr lang="en-US" altLang="en-US" sz="4000" i="1">
                <a:cs typeface="Arial" panose="020B0604020202020204" pitchFamily="34" charset="0"/>
              </a:rPr>
              <a:t>(</a:t>
            </a:r>
            <a:r>
              <a:rPr lang="el-GR" altLang="en-US" sz="4000" i="1">
                <a:cs typeface="Arial" panose="020B0604020202020204" pitchFamily="34" charset="0"/>
              </a:rPr>
              <a:t>σ</a:t>
            </a:r>
            <a:r>
              <a:rPr lang="en-US" altLang="en-US" sz="4000" i="1" baseline="-25000">
                <a:cs typeface="Arial" panose="020B0604020202020204" pitchFamily="34" charset="0"/>
              </a:rPr>
              <a:t>gpa&gt;3.3</a:t>
            </a:r>
            <a:r>
              <a:rPr lang="en-US" altLang="en-US" sz="4000">
                <a:cs typeface="Arial" panose="020B0604020202020204" pitchFamily="34" charset="0"/>
              </a:rPr>
              <a:t>(S1))</a:t>
            </a:r>
            <a:endParaRPr lang="el-GR" altLang="en-US" sz="4000" i="1" baseline="-25000">
              <a:cs typeface="Arial" panose="020B0604020202020204" pitchFamily="34" charset="0"/>
            </a:endParaRPr>
          </a:p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66599" name="Group 39">
            <a:extLst>
              <a:ext uri="{FF2B5EF4-FFF2-40B4-BE49-F238E27FC236}">
                <a16:creationId xmlns:a16="http://schemas.microsoft.com/office/drawing/2014/main" id="{64D1F8DB-C28C-977B-DC3D-3C4F9E7449B4}"/>
              </a:ext>
            </a:extLst>
          </p:cNvPr>
          <p:cNvGraphicFramePr>
            <a:graphicFrameLocks noGrp="1"/>
          </p:cNvGraphicFramePr>
          <p:nvPr/>
        </p:nvGraphicFramePr>
        <p:xfrm>
          <a:off x="271463" y="3155950"/>
          <a:ext cx="3995737" cy="3629660"/>
        </p:xfrm>
        <a:graphic>
          <a:graphicData uri="http://schemas.openxmlformats.org/drawingml/2006/table">
            <a:tbl>
              <a:tblPr/>
              <a:tblGrid>
                <a:gridCol w="1308100">
                  <a:extLst>
                    <a:ext uri="{9D8B030D-6E8A-4147-A177-3AD203B41FA5}">
                      <a16:colId xmlns:a16="http://schemas.microsoft.com/office/drawing/2014/main" val="269343127"/>
                    </a:ext>
                  </a:extLst>
                </a:gridCol>
                <a:gridCol w="1654175">
                  <a:extLst>
                    <a:ext uri="{9D8B030D-6E8A-4147-A177-3AD203B41FA5}">
                      <a16:colId xmlns:a16="http://schemas.microsoft.com/office/drawing/2014/main" val="1409807145"/>
                    </a:ext>
                  </a:extLst>
                </a:gridCol>
                <a:gridCol w="1033462">
                  <a:extLst>
                    <a:ext uri="{9D8B030D-6E8A-4147-A177-3AD203B41FA5}">
                      <a16:colId xmlns:a16="http://schemas.microsoft.com/office/drawing/2014/main" val="1799090601"/>
                    </a:ext>
                  </a:extLst>
                </a:gridCol>
              </a:tblGrid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5057950"/>
                  </a:ext>
                </a:extLst>
              </a:tr>
              <a:tr h="511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7938358"/>
                  </a:ext>
                </a:extLst>
              </a:tr>
              <a:tr h="520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53666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Jones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6808771"/>
                  </a:ext>
                </a:extLst>
              </a:tr>
              <a:tr h="512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53688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606578"/>
                  </a:ext>
                </a:extLst>
              </a:tr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53650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289497"/>
                  </a:ext>
                </a:extLst>
              </a:tr>
              <a:tr h="511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53831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Madayan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7051209"/>
                  </a:ext>
                </a:extLst>
              </a:tr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53832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Guldu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176681"/>
                  </a:ext>
                </a:extLst>
              </a:tr>
            </a:tbl>
          </a:graphicData>
        </a:graphic>
      </p:graphicFrame>
      <p:graphicFrame>
        <p:nvGraphicFramePr>
          <p:cNvPr id="66670" name="Group 110">
            <a:extLst>
              <a:ext uri="{FF2B5EF4-FFF2-40B4-BE49-F238E27FC236}">
                <a16:creationId xmlns:a16="http://schemas.microsoft.com/office/drawing/2014/main" id="{6B49C652-9A36-823A-9084-2A983E469A37}"/>
              </a:ext>
            </a:extLst>
          </p:cNvPr>
          <p:cNvGraphicFramePr>
            <a:graphicFrameLocks noGrp="1"/>
          </p:cNvGraphicFramePr>
          <p:nvPr/>
        </p:nvGraphicFramePr>
        <p:xfrm>
          <a:off x="6456363" y="3810000"/>
          <a:ext cx="2001837" cy="1557020"/>
        </p:xfrm>
        <a:graphic>
          <a:graphicData uri="http://schemas.openxmlformats.org/drawingml/2006/table">
            <a:tbl>
              <a:tblPr/>
              <a:tblGrid>
                <a:gridCol w="1163637">
                  <a:extLst>
                    <a:ext uri="{9D8B030D-6E8A-4147-A177-3AD203B41FA5}">
                      <a16:colId xmlns:a16="http://schemas.microsoft.com/office/drawing/2014/main" val="100845564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614395261"/>
                    </a:ext>
                  </a:extLst>
                </a:gridCol>
              </a:tblGrid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377165"/>
                  </a:ext>
                </a:extLst>
              </a:tr>
              <a:tr h="520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Jones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3911757"/>
                  </a:ext>
                </a:extLst>
              </a:tr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Smith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3462108"/>
                  </a:ext>
                </a:extLst>
              </a:tr>
            </a:tbl>
          </a:graphicData>
        </a:graphic>
      </p:graphicFrame>
      <p:grpSp>
        <p:nvGrpSpPr>
          <p:cNvPr id="66671" name="Group 111">
            <a:extLst>
              <a:ext uri="{FF2B5EF4-FFF2-40B4-BE49-F238E27FC236}">
                <a16:creationId xmlns:a16="http://schemas.microsoft.com/office/drawing/2014/main" id="{BDB17C77-FE2F-F00B-8662-37CA6FE9D266}"/>
              </a:ext>
            </a:extLst>
          </p:cNvPr>
          <p:cNvGrpSpPr>
            <a:grpSpLocks/>
          </p:cNvGrpSpPr>
          <p:nvPr/>
        </p:nvGrpSpPr>
        <p:grpSpPr bwMode="auto">
          <a:xfrm>
            <a:off x="0" y="4191000"/>
            <a:ext cx="4495800" cy="1524000"/>
            <a:chOff x="0" y="2544"/>
            <a:chExt cx="2832" cy="960"/>
          </a:xfrm>
        </p:grpSpPr>
        <p:sp>
          <p:nvSpPr>
            <p:cNvPr id="66672" name="Rectangle 112">
              <a:extLst>
                <a:ext uri="{FF2B5EF4-FFF2-40B4-BE49-F238E27FC236}">
                  <a16:creationId xmlns:a16="http://schemas.microsoft.com/office/drawing/2014/main" id="{80E72D55-51DB-0352-07D8-308F151B1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544"/>
              <a:ext cx="2832" cy="336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73" name="Rectangle 113">
              <a:extLst>
                <a:ext uri="{FF2B5EF4-FFF2-40B4-BE49-F238E27FC236}">
                  <a16:creationId xmlns:a16="http://schemas.microsoft.com/office/drawing/2014/main" id="{39BF5B45-A621-A23B-E0B2-43B807D2C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168"/>
              <a:ext cx="2832" cy="336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6674" name="Group 114">
            <a:extLst>
              <a:ext uri="{FF2B5EF4-FFF2-40B4-BE49-F238E27FC236}">
                <a16:creationId xmlns:a16="http://schemas.microsoft.com/office/drawing/2014/main" id="{9A91A120-E5BC-C047-95F9-EB583233DC1E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2895600"/>
            <a:ext cx="2590800" cy="3962400"/>
            <a:chOff x="1008" y="1824"/>
            <a:chExt cx="1632" cy="2496"/>
          </a:xfrm>
        </p:grpSpPr>
        <p:sp>
          <p:nvSpPr>
            <p:cNvPr id="66675" name="Rectangle 115">
              <a:extLst>
                <a:ext uri="{FF2B5EF4-FFF2-40B4-BE49-F238E27FC236}">
                  <a16:creationId xmlns:a16="http://schemas.microsoft.com/office/drawing/2014/main" id="{D782F8BC-E900-3E8F-0B32-0FB313488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824"/>
              <a:ext cx="912" cy="2496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76" name="Rectangle 116">
              <a:extLst>
                <a:ext uri="{FF2B5EF4-FFF2-40B4-BE49-F238E27FC236}">
                  <a16:creationId xmlns:a16="http://schemas.microsoft.com/office/drawing/2014/main" id="{53DF03EF-45D7-E346-320D-09ACCBFD3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824"/>
              <a:ext cx="624" cy="2496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677" name="AutoShape 117">
            <a:extLst>
              <a:ext uri="{FF2B5EF4-FFF2-40B4-BE49-F238E27FC236}">
                <a16:creationId xmlns:a16="http://schemas.microsoft.com/office/drawing/2014/main" id="{0AD396D5-6224-9A5F-9D13-7F80113BA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495800"/>
            <a:ext cx="1371600" cy="4572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A5C3C-6AD6-623C-0D00-30A3560CF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B3D9-DA02-A244-BDC2-30B3A972B1A4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62D4D8-64AF-6D80-9759-BAC31953F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31A01712-50F7-0156-32AB-A6397C5434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3441" y="152400"/>
            <a:ext cx="8229600" cy="765810"/>
          </a:xfrm>
        </p:spPr>
        <p:txBody>
          <a:bodyPr/>
          <a:lstStyle/>
          <a:p>
            <a:r>
              <a:rPr lang="en-US" altLang="en-US" sz="2000" dirty="0">
                <a:highlight>
                  <a:srgbClr val="FFFF00"/>
                </a:highlight>
              </a:rPr>
              <a:t>Project name and </a:t>
            </a:r>
            <a:r>
              <a:rPr lang="en-US" altLang="en-US" sz="2000" dirty="0" err="1">
                <a:highlight>
                  <a:srgbClr val="FFFF00"/>
                </a:highlight>
              </a:rPr>
              <a:t>gpa</a:t>
            </a:r>
            <a:r>
              <a:rPr lang="en-US" altLang="en-US" sz="2000" dirty="0">
                <a:highlight>
                  <a:srgbClr val="FFFF00"/>
                </a:highlight>
              </a:rPr>
              <a:t> of students in Students with </a:t>
            </a:r>
            <a:r>
              <a:rPr lang="en-US" altLang="en-US" sz="2000" dirty="0" err="1">
                <a:highlight>
                  <a:srgbClr val="FFFF00"/>
                </a:highlight>
              </a:rPr>
              <a:t>gpa</a:t>
            </a:r>
            <a:r>
              <a:rPr lang="en-US" altLang="en-US" sz="2000" dirty="0">
                <a:highlight>
                  <a:srgbClr val="FFFF00"/>
                </a:highlight>
              </a:rPr>
              <a:t> higher than 3.3: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457AAAAF-CF99-DE5B-1AFD-D6E5675AFC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174879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SELECT name,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gpa</a:t>
            </a:r>
            <a:endParaRPr lang="en-US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FROM students </a:t>
            </a:r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gpa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&gt; 3.3;</a:t>
            </a:r>
          </a:p>
          <a:p>
            <a:pPr>
              <a:buFontTx/>
              <a:buNone/>
            </a:pPr>
            <a:endParaRPr lang="en-US" altLang="en-US" dirty="0"/>
          </a:p>
        </p:txBody>
      </p:sp>
      <p:graphicFrame>
        <p:nvGraphicFramePr>
          <p:cNvPr id="66599" name="Group 39">
            <a:extLst>
              <a:ext uri="{FF2B5EF4-FFF2-40B4-BE49-F238E27FC236}">
                <a16:creationId xmlns:a16="http://schemas.microsoft.com/office/drawing/2014/main" id="{3D0360EF-90CE-FD95-5707-43CDEA16F218}"/>
              </a:ext>
            </a:extLst>
          </p:cNvPr>
          <p:cNvGraphicFramePr>
            <a:graphicFrameLocks noGrp="1"/>
          </p:cNvGraphicFramePr>
          <p:nvPr/>
        </p:nvGraphicFramePr>
        <p:xfrm>
          <a:off x="271463" y="3155950"/>
          <a:ext cx="3995737" cy="3629660"/>
        </p:xfrm>
        <a:graphic>
          <a:graphicData uri="http://schemas.openxmlformats.org/drawingml/2006/table">
            <a:tbl>
              <a:tblPr/>
              <a:tblGrid>
                <a:gridCol w="1308100">
                  <a:extLst>
                    <a:ext uri="{9D8B030D-6E8A-4147-A177-3AD203B41FA5}">
                      <a16:colId xmlns:a16="http://schemas.microsoft.com/office/drawing/2014/main" val="269343127"/>
                    </a:ext>
                  </a:extLst>
                </a:gridCol>
                <a:gridCol w="1654175">
                  <a:extLst>
                    <a:ext uri="{9D8B030D-6E8A-4147-A177-3AD203B41FA5}">
                      <a16:colId xmlns:a16="http://schemas.microsoft.com/office/drawing/2014/main" val="1409807145"/>
                    </a:ext>
                  </a:extLst>
                </a:gridCol>
                <a:gridCol w="1033462">
                  <a:extLst>
                    <a:ext uri="{9D8B030D-6E8A-4147-A177-3AD203B41FA5}">
                      <a16:colId xmlns:a16="http://schemas.microsoft.com/office/drawing/2014/main" val="1799090601"/>
                    </a:ext>
                  </a:extLst>
                </a:gridCol>
              </a:tblGrid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5057950"/>
                  </a:ext>
                </a:extLst>
              </a:tr>
              <a:tr h="511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7938358"/>
                  </a:ext>
                </a:extLst>
              </a:tr>
              <a:tr h="520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53666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Jones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6808771"/>
                  </a:ext>
                </a:extLst>
              </a:tr>
              <a:tr h="512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53688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606578"/>
                  </a:ext>
                </a:extLst>
              </a:tr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53650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289497"/>
                  </a:ext>
                </a:extLst>
              </a:tr>
              <a:tr h="511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53831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Madayan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7051209"/>
                  </a:ext>
                </a:extLst>
              </a:tr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53832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Guldu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176681"/>
                  </a:ext>
                </a:extLst>
              </a:tr>
            </a:tbl>
          </a:graphicData>
        </a:graphic>
      </p:graphicFrame>
      <p:graphicFrame>
        <p:nvGraphicFramePr>
          <p:cNvPr id="66670" name="Group 110">
            <a:extLst>
              <a:ext uri="{FF2B5EF4-FFF2-40B4-BE49-F238E27FC236}">
                <a16:creationId xmlns:a16="http://schemas.microsoft.com/office/drawing/2014/main" id="{A17870E1-6009-AEA7-6816-9B89D1161CCE}"/>
              </a:ext>
            </a:extLst>
          </p:cNvPr>
          <p:cNvGraphicFramePr>
            <a:graphicFrameLocks noGrp="1"/>
          </p:cNvGraphicFramePr>
          <p:nvPr/>
        </p:nvGraphicFramePr>
        <p:xfrm>
          <a:off x="6456363" y="3810000"/>
          <a:ext cx="2001837" cy="1557020"/>
        </p:xfrm>
        <a:graphic>
          <a:graphicData uri="http://schemas.openxmlformats.org/drawingml/2006/table">
            <a:tbl>
              <a:tblPr/>
              <a:tblGrid>
                <a:gridCol w="1163637">
                  <a:extLst>
                    <a:ext uri="{9D8B030D-6E8A-4147-A177-3AD203B41FA5}">
                      <a16:colId xmlns:a16="http://schemas.microsoft.com/office/drawing/2014/main" val="100845564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614395261"/>
                    </a:ext>
                  </a:extLst>
                </a:gridCol>
              </a:tblGrid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377165"/>
                  </a:ext>
                </a:extLst>
              </a:tr>
              <a:tr h="520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Jones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3911757"/>
                  </a:ext>
                </a:extLst>
              </a:tr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Smith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3462108"/>
                  </a:ext>
                </a:extLst>
              </a:tr>
            </a:tbl>
          </a:graphicData>
        </a:graphic>
      </p:graphicFrame>
      <p:grpSp>
        <p:nvGrpSpPr>
          <p:cNvPr id="66671" name="Group 111">
            <a:extLst>
              <a:ext uri="{FF2B5EF4-FFF2-40B4-BE49-F238E27FC236}">
                <a16:creationId xmlns:a16="http://schemas.microsoft.com/office/drawing/2014/main" id="{BAAED5AF-CB82-E8E3-5CB0-AAC3F9A25976}"/>
              </a:ext>
            </a:extLst>
          </p:cNvPr>
          <p:cNvGrpSpPr>
            <a:grpSpLocks/>
          </p:cNvGrpSpPr>
          <p:nvPr/>
        </p:nvGrpSpPr>
        <p:grpSpPr bwMode="auto">
          <a:xfrm>
            <a:off x="0" y="4191000"/>
            <a:ext cx="4495800" cy="1524000"/>
            <a:chOff x="0" y="2544"/>
            <a:chExt cx="2832" cy="960"/>
          </a:xfrm>
        </p:grpSpPr>
        <p:sp>
          <p:nvSpPr>
            <p:cNvPr id="66672" name="Rectangle 112">
              <a:extLst>
                <a:ext uri="{FF2B5EF4-FFF2-40B4-BE49-F238E27FC236}">
                  <a16:creationId xmlns:a16="http://schemas.microsoft.com/office/drawing/2014/main" id="{86D23623-0A4A-53A2-3F02-52F1A0CDB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544"/>
              <a:ext cx="2832" cy="336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73" name="Rectangle 113">
              <a:extLst>
                <a:ext uri="{FF2B5EF4-FFF2-40B4-BE49-F238E27FC236}">
                  <a16:creationId xmlns:a16="http://schemas.microsoft.com/office/drawing/2014/main" id="{6FB26F77-E6AB-F0B1-D925-7D1F7E9C9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168"/>
              <a:ext cx="2832" cy="336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6674" name="Group 114">
            <a:extLst>
              <a:ext uri="{FF2B5EF4-FFF2-40B4-BE49-F238E27FC236}">
                <a16:creationId xmlns:a16="http://schemas.microsoft.com/office/drawing/2014/main" id="{09504C86-9B7F-FE0F-9FFC-4AEA7CF6FB76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2895600"/>
            <a:ext cx="2590800" cy="3962400"/>
            <a:chOff x="1008" y="1824"/>
            <a:chExt cx="1632" cy="2496"/>
          </a:xfrm>
        </p:grpSpPr>
        <p:sp>
          <p:nvSpPr>
            <p:cNvPr id="66675" name="Rectangle 115">
              <a:extLst>
                <a:ext uri="{FF2B5EF4-FFF2-40B4-BE49-F238E27FC236}">
                  <a16:creationId xmlns:a16="http://schemas.microsoft.com/office/drawing/2014/main" id="{0EC3C84C-EEF1-878D-1B91-E865EACBB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824"/>
              <a:ext cx="912" cy="2496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76" name="Rectangle 116">
              <a:extLst>
                <a:ext uri="{FF2B5EF4-FFF2-40B4-BE49-F238E27FC236}">
                  <a16:creationId xmlns:a16="http://schemas.microsoft.com/office/drawing/2014/main" id="{B59D321A-83BE-408F-5C6C-CAB0F1435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824"/>
              <a:ext cx="624" cy="2496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677" name="AutoShape 117">
            <a:extLst>
              <a:ext uri="{FF2B5EF4-FFF2-40B4-BE49-F238E27FC236}">
                <a16:creationId xmlns:a16="http://schemas.microsoft.com/office/drawing/2014/main" id="{61421C25-0983-793B-DDC9-AACD60D8F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495800"/>
            <a:ext cx="1371600" cy="4572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CCF235-40FD-D939-669F-C0DB5D769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B3D9-DA02-A244-BDC2-30B3A972B1A4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6141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445C453C-538A-C70C-3538-322FF289E2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Set Operations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F052A447-935A-46D8-9367-F675B1DDB4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953000"/>
          </a:xfrm>
        </p:spPr>
        <p:txBody>
          <a:bodyPr/>
          <a:lstStyle/>
          <a:p>
            <a:r>
              <a:rPr lang="en-US" altLang="en-US"/>
              <a:t>Union (R U S)</a:t>
            </a:r>
          </a:p>
          <a:p>
            <a:pPr lvl="1"/>
            <a:r>
              <a:rPr lang="en-US" altLang="en-US"/>
              <a:t>All tuples in R or S (or both)</a:t>
            </a:r>
          </a:p>
          <a:p>
            <a:pPr lvl="1"/>
            <a:r>
              <a:rPr lang="en-US" altLang="en-US"/>
              <a:t>R and S must have same number of fields</a:t>
            </a:r>
          </a:p>
          <a:p>
            <a:pPr lvl="1"/>
            <a:r>
              <a:rPr lang="en-US" altLang="en-US"/>
              <a:t>Corresponding fields must have same domains</a:t>
            </a:r>
          </a:p>
          <a:p>
            <a:r>
              <a:rPr lang="en-US" altLang="en-US"/>
              <a:t>Intersection (R </a:t>
            </a:r>
            <a:r>
              <a:rPr lang="en-US" altLang="en-US">
                <a:cs typeface="Arial" panose="020B0604020202020204" pitchFamily="34" charset="0"/>
              </a:rPr>
              <a:t>∩ S)</a:t>
            </a:r>
            <a:r>
              <a:rPr lang="en-US" altLang="en-US"/>
              <a:t> </a:t>
            </a:r>
          </a:p>
          <a:p>
            <a:pPr lvl="1"/>
            <a:r>
              <a:rPr lang="en-US" altLang="en-US">
                <a:cs typeface="Arial" panose="020B0604020202020204" pitchFamily="34" charset="0"/>
              </a:rPr>
              <a:t>All tuples in both R and S</a:t>
            </a:r>
          </a:p>
          <a:p>
            <a:r>
              <a:rPr lang="en-US" altLang="en-US">
                <a:cs typeface="Arial" panose="020B0604020202020204" pitchFamily="34" charset="0"/>
              </a:rPr>
              <a:t>Set difference (R – S)</a:t>
            </a:r>
          </a:p>
          <a:p>
            <a:pPr lvl="1"/>
            <a:r>
              <a:rPr lang="en-US" altLang="en-US">
                <a:cs typeface="Arial" panose="020B0604020202020204" pitchFamily="34" charset="0"/>
              </a:rPr>
              <a:t>Tuples in R and not 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48820-3ABD-9D26-C002-BD6D40278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B3D9-DA02-A244-BDC2-30B3A972B1A4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4FEA16-5246-8E3A-68EB-AD5740C63C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Set Operations (continued)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C58019B7-87E2-16BB-60F8-BEFEBBB33E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Cross product or Cartesian product (R x S)</a:t>
            </a:r>
          </a:p>
          <a:p>
            <a:pPr lvl="1"/>
            <a:r>
              <a:rPr lang="en-US" altLang="en-US"/>
              <a:t>All fields in R followed by all fields in S</a:t>
            </a:r>
          </a:p>
          <a:p>
            <a:pPr lvl="1"/>
            <a:r>
              <a:rPr lang="en-US" altLang="en-US"/>
              <a:t>One tuple (r,s) for each pair of tuples r </a:t>
            </a:r>
            <a:r>
              <a:rPr lang="en-US" altLang="en-US">
                <a:sym typeface="Symbol" pitchFamily="2" charset="2"/>
              </a:rPr>
              <a:t></a:t>
            </a:r>
            <a:r>
              <a:rPr lang="en-US" altLang="en-US"/>
              <a:t> R, s </a:t>
            </a:r>
            <a:r>
              <a:rPr lang="en-US" altLang="en-US">
                <a:sym typeface="Symbol" pitchFamily="2" charset="2"/>
              </a:rPr>
              <a:t></a:t>
            </a:r>
            <a:r>
              <a:rPr lang="en-US" altLang="en-US"/>
              <a:t> 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0F55B-90E0-B6A3-5527-CDE3FDE67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B3D9-DA02-A244-BDC2-30B3A972B1A4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4A2A4718-F373-1108-0A05-804FC20391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/>
              <a:t>Example: Intersection</a:t>
            </a:r>
          </a:p>
        </p:txBody>
      </p:sp>
      <p:graphicFrame>
        <p:nvGraphicFramePr>
          <p:cNvPr id="47187" name="Group 83">
            <a:extLst>
              <a:ext uri="{FF2B5EF4-FFF2-40B4-BE49-F238E27FC236}">
                <a16:creationId xmlns:a16="http://schemas.microsoft.com/office/drawing/2014/main" id="{1EB76F18-08AE-DA1E-B559-02C90A60A73F}"/>
              </a:ext>
            </a:extLst>
          </p:cNvPr>
          <p:cNvGraphicFramePr>
            <a:graphicFrameLocks noGrp="1"/>
          </p:cNvGraphicFramePr>
          <p:nvPr>
            <p:ph type="body" idx="1"/>
          </p:nvPr>
        </p:nvGraphicFramePr>
        <p:xfrm>
          <a:off x="457200" y="1371600"/>
          <a:ext cx="3886200" cy="364236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417619566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45650706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26044098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15808"/>
                  </a:ext>
                </a:extLst>
              </a:tr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3382851"/>
                  </a:ext>
                </a:extLst>
              </a:tr>
              <a:tr h="484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53666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Jones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8330762"/>
                  </a:ext>
                </a:extLst>
              </a:tr>
              <a:tr h="484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53688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7770062"/>
                  </a:ext>
                </a:extLst>
              </a:tr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53650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201297"/>
                  </a:ext>
                </a:extLst>
              </a:tr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53831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Madayan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5746462"/>
                  </a:ext>
                </a:extLst>
              </a:tr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53832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Guldu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380233"/>
                  </a:ext>
                </a:extLst>
              </a:tr>
            </a:tbl>
          </a:graphicData>
        </a:graphic>
      </p:graphicFrame>
      <p:graphicFrame>
        <p:nvGraphicFramePr>
          <p:cNvPr id="47232" name="Group 128">
            <a:extLst>
              <a:ext uri="{FF2B5EF4-FFF2-40B4-BE49-F238E27FC236}">
                <a16:creationId xmlns:a16="http://schemas.microsoft.com/office/drawing/2014/main" id="{70E39CFD-E191-309B-37A7-5CDF3E83242E}"/>
              </a:ext>
            </a:extLst>
          </p:cNvPr>
          <p:cNvGraphicFramePr>
            <a:graphicFrameLocks noGrp="1"/>
          </p:cNvGraphicFramePr>
          <p:nvPr/>
        </p:nvGraphicFramePr>
        <p:xfrm>
          <a:off x="4953000" y="1295400"/>
          <a:ext cx="3886200" cy="31242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149850798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9893031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14191164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7885633"/>
                  </a:ext>
                </a:extLst>
              </a:tr>
              <a:tr h="484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53666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Jones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633783"/>
                  </a:ext>
                </a:extLst>
              </a:tr>
              <a:tr h="484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53688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1102250"/>
                  </a:ext>
                </a:extLst>
              </a:tr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53700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1378278"/>
                  </a:ext>
                </a:extLst>
              </a:tr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53777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Jerry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768893"/>
                  </a:ext>
                </a:extLst>
              </a:tr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53832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Guldu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7532053"/>
                  </a:ext>
                </a:extLst>
              </a:tr>
            </a:tbl>
          </a:graphicData>
        </a:graphic>
      </p:graphicFrame>
      <p:sp>
        <p:nvSpPr>
          <p:cNvPr id="47233" name="Text Box 129">
            <a:extLst>
              <a:ext uri="{FF2B5EF4-FFF2-40B4-BE49-F238E27FC236}">
                <a16:creationId xmlns:a16="http://schemas.microsoft.com/office/drawing/2014/main" id="{FB2C8922-6346-C2E2-8DD8-C690E4449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62000"/>
            <a:ext cx="619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/>
              <a:t>S1</a:t>
            </a:r>
          </a:p>
        </p:txBody>
      </p:sp>
      <p:sp>
        <p:nvSpPr>
          <p:cNvPr id="47234" name="Text Box 130">
            <a:extLst>
              <a:ext uri="{FF2B5EF4-FFF2-40B4-BE49-F238E27FC236}">
                <a16:creationId xmlns:a16="http://schemas.microsoft.com/office/drawing/2014/main" id="{B0AF7FE7-24CA-BA56-2CEB-3166028E0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838200"/>
            <a:ext cx="619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/>
              <a:t>S2</a:t>
            </a:r>
          </a:p>
        </p:txBody>
      </p:sp>
      <p:sp>
        <p:nvSpPr>
          <p:cNvPr id="47235" name="Text Box 131">
            <a:extLst>
              <a:ext uri="{FF2B5EF4-FFF2-40B4-BE49-F238E27FC236}">
                <a16:creationId xmlns:a16="http://schemas.microsoft.com/office/drawing/2014/main" id="{5FEB0297-7956-01A7-FAFA-854EDEDC1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013" y="5638800"/>
            <a:ext cx="18303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S1 </a:t>
            </a:r>
            <a:r>
              <a:rPr lang="en-US" altLang="en-US" sz="2800">
                <a:sym typeface="Symbol" pitchFamily="2" charset="2"/>
              </a:rPr>
              <a:t> S2 =</a:t>
            </a:r>
          </a:p>
        </p:txBody>
      </p:sp>
      <p:graphicFrame>
        <p:nvGraphicFramePr>
          <p:cNvPr id="47271" name="Group 167">
            <a:extLst>
              <a:ext uri="{FF2B5EF4-FFF2-40B4-BE49-F238E27FC236}">
                <a16:creationId xmlns:a16="http://schemas.microsoft.com/office/drawing/2014/main" id="{998B1EE7-774F-A140-AD6B-0F02C9645294}"/>
              </a:ext>
            </a:extLst>
          </p:cNvPr>
          <p:cNvGraphicFramePr>
            <a:graphicFrameLocks noGrp="1"/>
          </p:cNvGraphicFramePr>
          <p:nvPr/>
        </p:nvGraphicFramePr>
        <p:xfrm>
          <a:off x="4648200" y="4724400"/>
          <a:ext cx="3886200" cy="207264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58730718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7792836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135522519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224446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53666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Jones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8989447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53688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1072067"/>
                  </a:ext>
                </a:extLst>
              </a:tr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53832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Guldu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457174"/>
                  </a:ext>
                </a:extLst>
              </a:tr>
            </a:tbl>
          </a:graphicData>
        </a:graphic>
      </p:graphicFrame>
      <p:grpSp>
        <p:nvGrpSpPr>
          <p:cNvPr id="47278" name="Group 174">
            <a:extLst>
              <a:ext uri="{FF2B5EF4-FFF2-40B4-BE49-F238E27FC236}">
                <a16:creationId xmlns:a16="http://schemas.microsoft.com/office/drawing/2014/main" id="{79F1312C-39E6-424C-E0AF-F913AC5240B2}"/>
              </a:ext>
            </a:extLst>
          </p:cNvPr>
          <p:cNvGrpSpPr>
            <a:grpSpLocks/>
          </p:cNvGrpSpPr>
          <p:nvPr/>
        </p:nvGrpSpPr>
        <p:grpSpPr bwMode="auto">
          <a:xfrm>
            <a:off x="0" y="1752600"/>
            <a:ext cx="9144000" cy="3352800"/>
            <a:chOff x="0" y="1104"/>
            <a:chExt cx="5760" cy="2112"/>
          </a:xfrm>
        </p:grpSpPr>
        <p:sp>
          <p:nvSpPr>
            <p:cNvPr id="47272" name="Rectangle 168">
              <a:extLst>
                <a:ext uri="{FF2B5EF4-FFF2-40B4-BE49-F238E27FC236}">
                  <a16:creationId xmlns:a16="http://schemas.microsoft.com/office/drawing/2014/main" id="{E67EF397-083A-7731-C51F-CB1FC30C4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488"/>
              <a:ext cx="2784" cy="384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73" name="Rectangle 169">
              <a:extLst>
                <a:ext uri="{FF2B5EF4-FFF2-40B4-BE49-F238E27FC236}">
                  <a16:creationId xmlns:a16="http://schemas.microsoft.com/office/drawing/2014/main" id="{EF29EAC9-C29F-CE7E-BABF-BB10BF40FE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76"/>
              <a:ext cx="2784" cy="384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74" name="Rectangle 170">
              <a:extLst>
                <a:ext uri="{FF2B5EF4-FFF2-40B4-BE49-F238E27FC236}">
                  <a16:creationId xmlns:a16="http://schemas.microsoft.com/office/drawing/2014/main" id="{512AD12E-A8D7-FE32-B1FE-BFACD93F1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832"/>
              <a:ext cx="2784" cy="384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75" name="Rectangle 171">
              <a:extLst>
                <a:ext uri="{FF2B5EF4-FFF2-40B4-BE49-F238E27FC236}">
                  <a16:creationId xmlns:a16="http://schemas.microsoft.com/office/drawing/2014/main" id="{28478512-3937-26E2-E59B-A0C20D742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104"/>
              <a:ext cx="2784" cy="384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76" name="Rectangle 172">
              <a:extLst>
                <a:ext uri="{FF2B5EF4-FFF2-40B4-BE49-F238E27FC236}">
                  <a16:creationId xmlns:a16="http://schemas.microsoft.com/office/drawing/2014/main" id="{46719933-EB33-D411-13AF-8D3E0887C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440"/>
              <a:ext cx="2784" cy="384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77" name="Rectangle 173">
              <a:extLst>
                <a:ext uri="{FF2B5EF4-FFF2-40B4-BE49-F238E27FC236}">
                  <a16:creationId xmlns:a16="http://schemas.microsoft.com/office/drawing/2014/main" id="{4799CCB8-A490-819E-0C28-5741B4C44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400"/>
              <a:ext cx="2784" cy="384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81474-D68C-7497-7062-73209A5E6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B3D9-DA02-A244-BDC2-30B3A972B1A4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90B4ED39-0B79-308C-7F4E-4DA3EF352B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/>
              <a:t>Joins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623DC21B-7B7F-814D-503C-6AD7795875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2590800"/>
          </a:xfrm>
        </p:spPr>
        <p:txBody>
          <a:bodyPr/>
          <a:lstStyle/>
          <a:p>
            <a:r>
              <a:rPr lang="en-US" altLang="en-US">
                <a:cs typeface="Arial" panose="020B0604020202020204" pitchFamily="34" charset="0"/>
                <a:sym typeface="Symbol" pitchFamily="2" charset="2"/>
              </a:rPr>
              <a:t>Combine information from two or more tables</a:t>
            </a:r>
          </a:p>
          <a:p>
            <a:r>
              <a:rPr lang="en-US" altLang="en-US">
                <a:cs typeface="Arial" panose="020B0604020202020204" pitchFamily="34" charset="0"/>
                <a:sym typeface="Symbol" pitchFamily="2" charset="2"/>
              </a:rPr>
              <a:t>Example: students enrolled in courses:</a:t>
            </a:r>
          </a:p>
          <a:p>
            <a:pPr>
              <a:buFontTx/>
              <a:buNone/>
            </a:pPr>
            <a:r>
              <a:rPr lang="en-US" altLang="en-US">
                <a:cs typeface="Arial" panose="020B0604020202020204" pitchFamily="34" charset="0"/>
                <a:sym typeface="Symbol" pitchFamily="2" charset="2"/>
              </a:rPr>
              <a:t>	S1     </a:t>
            </a:r>
            <a:r>
              <a:rPr lang="en-US" altLang="en-US" baseline="-25000">
                <a:cs typeface="Arial" panose="020B0604020202020204" pitchFamily="34" charset="0"/>
                <a:sym typeface="Symbol" pitchFamily="2" charset="2"/>
              </a:rPr>
              <a:t>S1.sid=E.studid</a:t>
            </a:r>
            <a:r>
              <a:rPr lang="en-US" altLang="en-US">
                <a:cs typeface="Arial" panose="020B0604020202020204" pitchFamily="34" charset="0"/>
                <a:sym typeface="Symbol" pitchFamily="2" charset="2"/>
              </a:rPr>
              <a:t>E</a:t>
            </a:r>
            <a:endParaRPr lang="el-GR" altLang="en-US">
              <a:cs typeface="Arial" panose="020B0604020202020204" pitchFamily="34" charset="0"/>
              <a:sym typeface="Symbol" pitchFamily="2" charset="2"/>
            </a:endParaRPr>
          </a:p>
        </p:txBody>
      </p:sp>
      <p:grpSp>
        <p:nvGrpSpPr>
          <p:cNvPr id="48132" name="Group 4">
            <a:extLst>
              <a:ext uri="{FF2B5EF4-FFF2-40B4-BE49-F238E27FC236}">
                <a16:creationId xmlns:a16="http://schemas.microsoft.com/office/drawing/2014/main" id="{B6774A4B-6549-EA42-D26C-BDBC6BC3E719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2833688"/>
            <a:ext cx="488950" cy="214312"/>
            <a:chOff x="2226" y="2065"/>
            <a:chExt cx="1148" cy="671"/>
          </a:xfrm>
        </p:grpSpPr>
        <p:sp>
          <p:nvSpPr>
            <p:cNvPr id="48133" name="AutoShape 5">
              <a:extLst>
                <a:ext uri="{FF2B5EF4-FFF2-40B4-BE49-F238E27FC236}">
                  <a16:creationId xmlns:a16="http://schemas.microsoft.com/office/drawing/2014/main" id="{F9FD886E-D716-2CD0-A9BB-6B3AEEA7ADC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753" y="2110"/>
              <a:ext cx="666" cy="576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4" name="AutoShape 6">
              <a:extLst>
                <a:ext uri="{FF2B5EF4-FFF2-40B4-BE49-F238E27FC236}">
                  <a16:creationId xmlns:a16="http://schemas.microsoft.com/office/drawing/2014/main" id="{AD9F054A-4022-99EE-432E-7C470EC5EBD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2181" y="2115"/>
              <a:ext cx="666" cy="576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48458" name="Group 330">
            <a:extLst>
              <a:ext uri="{FF2B5EF4-FFF2-40B4-BE49-F238E27FC236}">
                <a16:creationId xmlns:a16="http://schemas.microsoft.com/office/drawing/2014/main" id="{F71A3362-C6AE-E44A-0961-E799C2775047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3581400"/>
          <a:ext cx="3505200" cy="3209925"/>
        </p:xfrm>
        <a:graphic>
          <a:graphicData uri="http://schemas.openxmlformats.org/drawingml/2006/table">
            <a:tbl>
              <a:tblPr/>
              <a:tblGrid>
                <a:gridCol w="1187450">
                  <a:extLst>
                    <a:ext uri="{9D8B030D-6E8A-4147-A177-3AD203B41FA5}">
                      <a16:colId xmlns:a16="http://schemas.microsoft.com/office/drawing/2014/main" val="1280871512"/>
                    </a:ext>
                  </a:extLst>
                </a:gridCol>
                <a:gridCol w="1555750">
                  <a:extLst>
                    <a:ext uri="{9D8B030D-6E8A-4147-A177-3AD203B41FA5}">
                      <a16:colId xmlns:a16="http://schemas.microsoft.com/office/drawing/2014/main" val="68901606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696178843"/>
                    </a:ext>
                  </a:extLst>
                </a:gridCol>
              </a:tblGrid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6162735"/>
                  </a:ext>
                </a:extLst>
              </a:tr>
              <a:tr h="392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133132"/>
                  </a:ext>
                </a:extLst>
              </a:tr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53666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Jones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7223980"/>
                  </a:ext>
                </a:extLst>
              </a:tr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53688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4275315"/>
                  </a:ext>
                </a:extLst>
              </a:tr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53650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3285225"/>
                  </a:ext>
                </a:extLst>
              </a:tr>
              <a:tr h="438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53831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Madayan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410303"/>
                  </a:ext>
                </a:extLst>
              </a:tr>
              <a:tr h="466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53832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Guldu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6410231"/>
                  </a:ext>
                </a:extLst>
              </a:tr>
            </a:tbl>
          </a:graphicData>
        </a:graphic>
      </p:graphicFrame>
      <p:graphicFrame>
        <p:nvGraphicFramePr>
          <p:cNvPr id="48426" name="Group 298">
            <a:extLst>
              <a:ext uri="{FF2B5EF4-FFF2-40B4-BE49-F238E27FC236}">
                <a16:creationId xmlns:a16="http://schemas.microsoft.com/office/drawing/2014/main" id="{42AD728C-D6BB-F659-B074-A2A10281FAB4}"/>
              </a:ext>
            </a:extLst>
          </p:cNvPr>
          <p:cNvGraphicFramePr>
            <a:graphicFrameLocks noGrp="1"/>
          </p:cNvGraphicFramePr>
          <p:nvPr/>
        </p:nvGraphicFramePr>
        <p:xfrm>
          <a:off x="4800600" y="3962400"/>
          <a:ext cx="4114800" cy="266700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1241162815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47015763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621903515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grade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studid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916707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Carnatic101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53831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2991017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Reggae203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53832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4428475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Topology112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53650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2736149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History 105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53666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742062"/>
                  </a:ext>
                </a:extLst>
              </a:tr>
            </a:tbl>
          </a:graphicData>
        </a:graphic>
      </p:graphicFrame>
      <p:sp>
        <p:nvSpPr>
          <p:cNvPr id="48456" name="Text Box 328">
            <a:extLst>
              <a:ext uri="{FF2B5EF4-FFF2-40B4-BE49-F238E27FC236}">
                <a16:creationId xmlns:a16="http://schemas.microsoft.com/office/drawing/2014/main" id="{93C98D3D-8302-EF74-AEDF-6A215C561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3200400"/>
            <a:ext cx="619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S1</a:t>
            </a:r>
          </a:p>
        </p:txBody>
      </p:sp>
      <p:sp>
        <p:nvSpPr>
          <p:cNvPr id="48457" name="Text Box 329">
            <a:extLst>
              <a:ext uri="{FF2B5EF4-FFF2-40B4-BE49-F238E27FC236}">
                <a16:creationId xmlns:a16="http://schemas.microsoft.com/office/drawing/2014/main" id="{C7ACD3D1-5B55-CF34-2422-BA8F8D8D7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443288"/>
            <a:ext cx="420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25969-75C2-F522-4C29-ED2A9FA2C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B3D9-DA02-A244-BDC2-30B3A972B1A4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8C1BD1EC-BE36-DEB5-69FC-9E706E71BC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Joins</a:t>
            </a:r>
          </a:p>
        </p:txBody>
      </p:sp>
      <p:graphicFrame>
        <p:nvGraphicFramePr>
          <p:cNvPr id="88222" name="Group 158">
            <a:extLst>
              <a:ext uri="{FF2B5EF4-FFF2-40B4-BE49-F238E27FC236}">
                <a16:creationId xmlns:a16="http://schemas.microsoft.com/office/drawing/2014/main" id="{51017D85-EB55-8DC2-9D19-BF6DC7E56E24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4503738"/>
          <a:ext cx="8534400" cy="2286000"/>
        </p:xfrm>
        <a:graphic>
          <a:graphicData uri="http://schemas.openxmlformats.org/drawingml/2006/table">
            <a:tbl>
              <a:tblPr/>
              <a:tblGrid>
                <a:gridCol w="1198563">
                  <a:extLst>
                    <a:ext uri="{9D8B030D-6E8A-4147-A177-3AD203B41FA5}">
                      <a16:colId xmlns:a16="http://schemas.microsoft.com/office/drawing/2014/main" val="2825212981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val="3481520968"/>
                    </a:ext>
                  </a:extLst>
                </a:gridCol>
                <a:gridCol w="973138">
                  <a:extLst>
                    <a:ext uri="{9D8B030D-6E8A-4147-A177-3AD203B41FA5}">
                      <a16:colId xmlns:a16="http://schemas.microsoft.com/office/drawing/2014/main" val="1855724459"/>
                    </a:ext>
                  </a:extLst>
                </a:gridCol>
                <a:gridCol w="2246312">
                  <a:extLst>
                    <a:ext uri="{9D8B030D-6E8A-4147-A177-3AD203B41FA5}">
                      <a16:colId xmlns:a16="http://schemas.microsoft.com/office/drawing/2014/main" val="40492418"/>
                    </a:ext>
                  </a:extLst>
                </a:gridCol>
                <a:gridCol w="1122363">
                  <a:extLst>
                    <a:ext uri="{9D8B030D-6E8A-4147-A177-3AD203B41FA5}">
                      <a16:colId xmlns:a16="http://schemas.microsoft.com/office/drawing/2014/main" val="465482702"/>
                    </a:ext>
                  </a:extLst>
                </a:gridCol>
                <a:gridCol w="1347787">
                  <a:extLst>
                    <a:ext uri="{9D8B030D-6E8A-4147-A177-3AD203B41FA5}">
                      <a16:colId xmlns:a16="http://schemas.microsoft.com/office/drawing/2014/main" val="2187042812"/>
                    </a:ext>
                  </a:extLst>
                </a:gridCol>
              </a:tblGrid>
              <a:tr h="425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grade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studid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0735041"/>
                  </a:ext>
                </a:extLst>
              </a:tr>
              <a:tr h="407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53666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Jones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3.4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History105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53666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5980698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53650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3.8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Topology112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53650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8792252"/>
                  </a:ext>
                </a:extLst>
              </a:tr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</a:rPr>
                        <a:t>53831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</a:rPr>
                        <a:t>Madayan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</a:rPr>
                        <a:t>1.8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</a:rPr>
                        <a:t>Carnatic101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</a:rPr>
                        <a:t>53831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1365898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</a:rPr>
                        <a:t>53832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</a:rPr>
                        <a:t>Guldu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</a:rPr>
                        <a:t>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</a:rPr>
                        <a:t>Reggae203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</a:rPr>
                        <a:t>53832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460079"/>
                  </a:ext>
                </a:extLst>
              </a:tr>
            </a:tbl>
          </a:graphicData>
        </a:graphic>
      </p:graphicFrame>
      <p:graphicFrame>
        <p:nvGraphicFramePr>
          <p:cNvPr id="88158" name="Group 94">
            <a:extLst>
              <a:ext uri="{FF2B5EF4-FFF2-40B4-BE49-F238E27FC236}">
                <a16:creationId xmlns:a16="http://schemas.microsoft.com/office/drawing/2014/main" id="{26C79BFF-C507-66B8-2A1B-294A4043BDA8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143000"/>
          <a:ext cx="3505200" cy="3209925"/>
        </p:xfrm>
        <a:graphic>
          <a:graphicData uri="http://schemas.openxmlformats.org/drawingml/2006/table">
            <a:tbl>
              <a:tblPr/>
              <a:tblGrid>
                <a:gridCol w="1187450">
                  <a:extLst>
                    <a:ext uri="{9D8B030D-6E8A-4147-A177-3AD203B41FA5}">
                      <a16:colId xmlns:a16="http://schemas.microsoft.com/office/drawing/2014/main" val="3583605922"/>
                    </a:ext>
                  </a:extLst>
                </a:gridCol>
                <a:gridCol w="1555750">
                  <a:extLst>
                    <a:ext uri="{9D8B030D-6E8A-4147-A177-3AD203B41FA5}">
                      <a16:colId xmlns:a16="http://schemas.microsoft.com/office/drawing/2014/main" val="133529713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00229519"/>
                    </a:ext>
                  </a:extLst>
                </a:gridCol>
              </a:tblGrid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0257047"/>
                  </a:ext>
                </a:extLst>
              </a:tr>
              <a:tr h="392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4981969"/>
                  </a:ext>
                </a:extLst>
              </a:tr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53666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Jones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1648144"/>
                  </a:ext>
                </a:extLst>
              </a:tr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53688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7070834"/>
                  </a:ext>
                </a:extLst>
              </a:tr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53650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6164617"/>
                  </a:ext>
                </a:extLst>
              </a:tr>
              <a:tr h="438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53831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Madayan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603153"/>
                  </a:ext>
                </a:extLst>
              </a:tr>
              <a:tr h="466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53832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Guldu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1845358"/>
                  </a:ext>
                </a:extLst>
              </a:tr>
            </a:tbl>
          </a:graphicData>
        </a:graphic>
      </p:graphicFrame>
      <p:graphicFrame>
        <p:nvGraphicFramePr>
          <p:cNvPr id="88192" name="Group 128">
            <a:extLst>
              <a:ext uri="{FF2B5EF4-FFF2-40B4-BE49-F238E27FC236}">
                <a16:creationId xmlns:a16="http://schemas.microsoft.com/office/drawing/2014/main" id="{10798EDB-14FF-D661-AD59-ABD4D504B2FC}"/>
              </a:ext>
            </a:extLst>
          </p:cNvPr>
          <p:cNvGraphicFramePr>
            <a:graphicFrameLocks noGrp="1"/>
          </p:cNvGraphicFramePr>
          <p:nvPr/>
        </p:nvGraphicFramePr>
        <p:xfrm>
          <a:off x="4953000" y="1600200"/>
          <a:ext cx="4114800" cy="266700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185557404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31921436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130446043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grade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studid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251782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Carnatic101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53831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25339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Reggae203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53832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8922672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Topology112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53650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9706697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History 105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53666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6621653"/>
                  </a:ext>
                </a:extLst>
              </a:tr>
            </a:tbl>
          </a:graphicData>
        </a:graphic>
      </p:graphicFrame>
      <p:sp>
        <p:nvSpPr>
          <p:cNvPr id="88218" name="Text Box 154">
            <a:extLst>
              <a:ext uri="{FF2B5EF4-FFF2-40B4-BE49-F238E27FC236}">
                <a16:creationId xmlns:a16="http://schemas.microsoft.com/office/drawing/2014/main" id="{E7AFA85C-1FB1-B76E-BEFB-725BA641F6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685800"/>
            <a:ext cx="619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S1</a:t>
            </a:r>
          </a:p>
        </p:txBody>
      </p:sp>
      <p:sp>
        <p:nvSpPr>
          <p:cNvPr id="88219" name="Text Box 155">
            <a:extLst>
              <a:ext uri="{FF2B5EF4-FFF2-40B4-BE49-F238E27FC236}">
                <a16:creationId xmlns:a16="http://schemas.microsoft.com/office/drawing/2014/main" id="{DAAD6ABE-CA6E-CBA6-FE62-808508E31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081088"/>
            <a:ext cx="420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E</a:t>
            </a:r>
          </a:p>
        </p:txBody>
      </p:sp>
      <p:sp>
        <p:nvSpPr>
          <p:cNvPr id="88223" name="Line 159">
            <a:extLst>
              <a:ext uri="{FF2B5EF4-FFF2-40B4-BE49-F238E27FC236}">
                <a16:creationId xmlns:a16="http://schemas.microsoft.com/office/drawing/2014/main" id="{98C644AD-073C-4542-989F-4E040CE5A28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362200"/>
            <a:ext cx="9906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224" name="Line 160">
            <a:extLst>
              <a:ext uri="{FF2B5EF4-FFF2-40B4-BE49-F238E27FC236}">
                <a16:creationId xmlns:a16="http://schemas.microsoft.com/office/drawing/2014/main" id="{9191FCA6-182F-FCDB-A270-13963ED77E2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32004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225" name="Line 161">
            <a:extLst>
              <a:ext uri="{FF2B5EF4-FFF2-40B4-BE49-F238E27FC236}">
                <a16:creationId xmlns:a16="http://schemas.microsoft.com/office/drawing/2014/main" id="{E8A53E9B-D6FE-80E2-93FE-7AF7B9BFA1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2362200"/>
            <a:ext cx="9906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226" name="Line 162">
            <a:extLst>
              <a:ext uri="{FF2B5EF4-FFF2-40B4-BE49-F238E27FC236}">
                <a16:creationId xmlns:a16="http://schemas.microsoft.com/office/drawing/2014/main" id="{B672A1D1-68DD-242A-DDCF-B882CAF17C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2971800"/>
            <a:ext cx="990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8240" name="Group 176">
            <a:extLst>
              <a:ext uri="{FF2B5EF4-FFF2-40B4-BE49-F238E27FC236}">
                <a16:creationId xmlns:a16="http://schemas.microsoft.com/office/drawing/2014/main" id="{6FC5E007-A2F0-B990-8D93-1F66E5EAF8B4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2057400"/>
            <a:ext cx="8839200" cy="2286000"/>
            <a:chOff x="192" y="1296"/>
            <a:chExt cx="5568" cy="1440"/>
          </a:xfrm>
        </p:grpSpPr>
        <p:sp>
          <p:nvSpPr>
            <p:cNvPr id="88227" name="Rectangle 163">
              <a:extLst>
                <a:ext uri="{FF2B5EF4-FFF2-40B4-BE49-F238E27FC236}">
                  <a16:creationId xmlns:a16="http://schemas.microsoft.com/office/drawing/2014/main" id="{2A919C63-E781-090E-B2CC-558D1C27B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296"/>
              <a:ext cx="2400" cy="288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231" name="Rectangle 167">
              <a:extLst>
                <a:ext uri="{FF2B5EF4-FFF2-40B4-BE49-F238E27FC236}">
                  <a16:creationId xmlns:a16="http://schemas.microsoft.com/office/drawing/2014/main" id="{DACE1587-81FB-26D8-EC29-54E74F3AD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352"/>
              <a:ext cx="2688" cy="384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8241" name="Group 177">
            <a:extLst>
              <a:ext uri="{FF2B5EF4-FFF2-40B4-BE49-F238E27FC236}">
                <a16:creationId xmlns:a16="http://schemas.microsoft.com/office/drawing/2014/main" id="{58FD1162-3F82-8DEB-8E39-645BAF9FEBE9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2895600"/>
            <a:ext cx="8839200" cy="838200"/>
            <a:chOff x="192" y="1824"/>
            <a:chExt cx="5568" cy="528"/>
          </a:xfrm>
        </p:grpSpPr>
        <p:sp>
          <p:nvSpPr>
            <p:cNvPr id="88228" name="Rectangle 164">
              <a:extLst>
                <a:ext uri="{FF2B5EF4-FFF2-40B4-BE49-F238E27FC236}">
                  <a16:creationId xmlns:a16="http://schemas.microsoft.com/office/drawing/2014/main" id="{DC126EE3-F6EC-B19C-EC49-2967E4EA0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824"/>
              <a:ext cx="2400" cy="288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232" name="Rectangle 168">
              <a:extLst>
                <a:ext uri="{FF2B5EF4-FFF2-40B4-BE49-F238E27FC236}">
                  <a16:creationId xmlns:a16="http://schemas.microsoft.com/office/drawing/2014/main" id="{A07D7730-A984-92E3-3F5D-464CA1377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968"/>
              <a:ext cx="2688" cy="384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8243" name="Group 179">
            <a:extLst>
              <a:ext uri="{FF2B5EF4-FFF2-40B4-BE49-F238E27FC236}">
                <a16:creationId xmlns:a16="http://schemas.microsoft.com/office/drawing/2014/main" id="{09133B3F-5A8E-601D-7E4D-2F10F93C02E1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2590800"/>
            <a:ext cx="8839200" cy="1828800"/>
            <a:chOff x="192" y="1632"/>
            <a:chExt cx="5568" cy="1152"/>
          </a:xfrm>
        </p:grpSpPr>
        <p:sp>
          <p:nvSpPr>
            <p:cNvPr id="88230" name="Rectangle 166">
              <a:extLst>
                <a:ext uri="{FF2B5EF4-FFF2-40B4-BE49-F238E27FC236}">
                  <a16:creationId xmlns:a16="http://schemas.microsoft.com/office/drawing/2014/main" id="{CD3320F5-ED6C-9E83-0EB4-DB0B1CDEF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496"/>
              <a:ext cx="2400" cy="288"/>
            </a:xfrm>
            <a:prstGeom prst="rect">
              <a:avLst/>
            </a:prstGeom>
            <a:noFill/>
            <a:ln w="57150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233" name="Rectangle 169">
              <a:extLst>
                <a:ext uri="{FF2B5EF4-FFF2-40B4-BE49-F238E27FC236}">
                  <a16:creationId xmlns:a16="http://schemas.microsoft.com/office/drawing/2014/main" id="{2B98E3CB-2BCB-7412-B7DE-0D574C7B5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632"/>
              <a:ext cx="2688" cy="384"/>
            </a:xfrm>
            <a:prstGeom prst="rect">
              <a:avLst/>
            </a:prstGeom>
            <a:noFill/>
            <a:ln w="57150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8242" name="Group 178">
            <a:extLst>
              <a:ext uri="{FF2B5EF4-FFF2-40B4-BE49-F238E27FC236}">
                <a16:creationId xmlns:a16="http://schemas.microsoft.com/office/drawing/2014/main" id="{4B669A51-922E-D7A2-A77C-B8438287C45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2057400"/>
            <a:ext cx="8839200" cy="1828800"/>
            <a:chOff x="192" y="1296"/>
            <a:chExt cx="5568" cy="1152"/>
          </a:xfrm>
        </p:grpSpPr>
        <p:sp>
          <p:nvSpPr>
            <p:cNvPr id="88229" name="Rectangle 165">
              <a:extLst>
                <a:ext uri="{FF2B5EF4-FFF2-40B4-BE49-F238E27FC236}">
                  <a16:creationId xmlns:a16="http://schemas.microsoft.com/office/drawing/2014/main" id="{B76CAB24-AAA8-21A3-45E6-40807B763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160"/>
              <a:ext cx="2400" cy="288"/>
            </a:xfrm>
            <a:prstGeom prst="rect">
              <a:avLst/>
            </a:prstGeom>
            <a:noFill/>
            <a:ln w="5715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234" name="Rectangle 170">
              <a:extLst>
                <a:ext uri="{FF2B5EF4-FFF2-40B4-BE49-F238E27FC236}">
                  <a16:creationId xmlns:a16="http://schemas.microsoft.com/office/drawing/2014/main" id="{49B13569-1109-1282-BCDB-EE39411D2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296"/>
              <a:ext cx="2688" cy="384"/>
            </a:xfrm>
            <a:prstGeom prst="rect">
              <a:avLst/>
            </a:prstGeom>
            <a:noFill/>
            <a:ln w="5715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187C80-1A01-A02D-249C-515ED4FC8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B3D9-DA02-A244-BDC2-30B3A972B1A4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BEB0C-2653-AD4E-9267-64A42BC5F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Databases</a:t>
            </a:r>
          </a:p>
        </p:txBody>
      </p:sp>
      <p:pic>
        <p:nvPicPr>
          <p:cNvPr id="110594" name="Picture 2">
            <a:extLst>
              <a:ext uri="{FF2B5EF4-FFF2-40B4-BE49-F238E27FC236}">
                <a16:creationId xmlns:a16="http://schemas.microsoft.com/office/drawing/2014/main" id="{FEEDF70F-C4E1-AFBA-7B00-1C6C04594C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95400"/>
            <a:ext cx="63246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C42ED-5B91-B861-BFB7-312730218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B3D9-DA02-A244-BDC2-30B3A972B1A4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31447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8944950B-73A5-4C84-B8E6-978556214D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Relational Algebra Summary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67F0D166-44F3-ECEA-CF62-C200C423A4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953000"/>
          </a:xfrm>
        </p:spPr>
        <p:txBody>
          <a:bodyPr/>
          <a:lstStyle/>
          <a:p>
            <a:r>
              <a:rPr lang="en-US" altLang="en-US"/>
              <a:t>Algebras are useful to manipulate data types (relations in this case)</a:t>
            </a:r>
          </a:p>
          <a:p>
            <a:r>
              <a:rPr lang="en-US" altLang="en-US"/>
              <a:t>Set-oriented</a:t>
            </a:r>
          </a:p>
          <a:p>
            <a:r>
              <a:rPr lang="en-US" altLang="en-US"/>
              <a:t>Brings some clarity to what needs to be done</a:t>
            </a:r>
          </a:p>
          <a:p>
            <a:r>
              <a:rPr lang="en-US" altLang="en-US"/>
              <a:t>Opportunities for optimization</a:t>
            </a:r>
          </a:p>
          <a:p>
            <a:pPr lvl="1"/>
            <a:r>
              <a:rPr lang="en-US" altLang="en-US"/>
              <a:t>May have different expressions that do same thing</a:t>
            </a:r>
          </a:p>
          <a:p>
            <a:r>
              <a:rPr lang="en-US" altLang="en-US"/>
              <a:t>We will see examples of algebras for other types of data in this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4C1C7C-3DC0-865B-C6F2-DED99214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B3D9-DA02-A244-BDC2-30B3A972B1A4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A94983C-520C-564D-774E-45CC617314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SQL</a:t>
            </a:r>
            <a:br>
              <a:rPr lang="en-US" altLang="en-US" dirty="0"/>
            </a:br>
            <a:r>
              <a:rPr lang="en-US" altLang="en-US" sz="2800" dirty="0"/>
              <a:t>SQL = Structured Query Language</a:t>
            </a:r>
            <a:endParaRPr lang="en-US" altLang="en-US" dirty="0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5FFB7FDF-FF50-851D-E13B-91BB596597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CREATE  DATABASE</a:t>
            </a:r>
          </a:p>
          <a:p>
            <a:r>
              <a:rPr lang="en-US" altLang="en-US" dirty="0"/>
              <a:t>CREATE TABLE</a:t>
            </a:r>
          </a:p>
          <a:p>
            <a:pPr lvl="1"/>
            <a:r>
              <a:rPr lang="en-US" altLang="en-US" dirty="0"/>
              <a:t>Create a new table, e.g., students, courses, enrolled</a:t>
            </a:r>
          </a:p>
          <a:p>
            <a:r>
              <a:rPr lang="en-US" altLang="en-US" dirty="0"/>
              <a:t>SELECT-FROM-WHERE</a:t>
            </a:r>
          </a:p>
          <a:p>
            <a:pPr lvl="1"/>
            <a:r>
              <a:rPr lang="en-US" altLang="en-US" dirty="0"/>
              <a:t>List all CS courses</a:t>
            </a:r>
          </a:p>
          <a:p>
            <a:r>
              <a:rPr lang="en-US" altLang="en-US" dirty="0"/>
              <a:t>INSERT</a:t>
            </a:r>
          </a:p>
          <a:p>
            <a:pPr lvl="1"/>
            <a:r>
              <a:rPr lang="en-US" altLang="en-US" dirty="0"/>
              <a:t>Add a new student, course, or enroll a student in a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03D14-9C48-4088-72FA-7E262FFCE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B3D9-DA02-A244-BDC2-30B3A972B1A4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5EB1FA33-AF24-4287-A187-3CDB1349D5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Create Database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61A4CF78-D05C-1E45-E85B-3D576CF025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CREATE DATABASE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company_db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USE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company_db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CREATE TABLE employees(…);</a:t>
            </a:r>
          </a:p>
          <a:p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CREATE TABLE departments(…);</a:t>
            </a:r>
          </a:p>
          <a:p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CREATE TABLE projects(…);</a:t>
            </a:r>
          </a:p>
          <a:p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NOW, </a:t>
            </a:r>
            <a:r>
              <a:rPr lang="en-US" altLang="en-US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company_db</a:t>
            </a:r>
            <a:r>
              <a:rPr lang="en-US" alt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has 3 tables.</a:t>
            </a:r>
          </a:p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328A6-6E11-9B6D-22C6-36E9B860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B3D9-DA02-A244-BDC2-30B3A972B1A4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E2474F-764F-28D3-3C44-E43F009F7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F09984E0-5D03-E7EA-6A81-3708198832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altLang="en-US" dirty="0"/>
              <a:t>Create Table: Example-1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EE98F5D5-1F71-EBD2-158C-EE09DC2A50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 marL="0" indent="0">
              <a:buNone/>
            </a:pP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USE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company_db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CREATE TABLE employees (</a:t>
            </a:r>
          </a:p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emp_id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INT PRIMARY KEY,</a:t>
            </a:r>
            <a:endParaRPr lang="en-US" altLang="en-US" dirty="0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email VARCHAR(70),  </a:t>
            </a:r>
            <a:endParaRPr lang="en-US" altLang="en-US" dirty="0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salary INT(20),</a:t>
            </a:r>
          </a:p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department VARCHAR(10) </a:t>
            </a:r>
          </a:p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47D8FC-9C20-C032-DB06-A40A5742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B3D9-DA02-A244-BDC2-30B3A972B1A4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51282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219F79-5623-ABD7-7FFF-8958754BF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B7A22C8A-CBF4-66A2-A712-4EDDF2E16F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altLang="en-US" dirty="0"/>
              <a:t>Create Table: Example-2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A1387A32-603E-9BCE-7373-D629A03C5B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USE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company_db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CREATE TABLE Enrolled (</a:t>
            </a:r>
          </a:p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sid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CHAR(20),  </a:t>
            </a:r>
            <a:r>
              <a:rPr lang="en-US" altLang="en-US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-- student ID</a:t>
            </a:r>
          </a:p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cid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CHAR(20),  </a:t>
            </a:r>
            <a:r>
              <a:rPr lang="en-US" altLang="en-US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-- course ID</a:t>
            </a:r>
          </a:p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grade CHAR(20), </a:t>
            </a:r>
          </a:p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PRIMARY KEY (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sid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cid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8E7BCD-4B9F-ACE8-16BA-C478124A0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B3D9-DA02-A244-BDC2-30B3A972B1A4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83906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D4A7381-8A7C-FAE7-F69D-2773A1333D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/>
              <a:t>Select-From-Where query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3F2710BE-188C-0190-9A4B-DAB286AE46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“Find all students who are under 18”</a:t>
            </a:r>
          </a:p>
          <a:p>
            <a:pPr lvl="1">
              <a:buFontTx/>
              <a:buNone/>
            </a:pP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FontTx/>
              <a:buNone/>
            </a:pPr>
            <a:r>
              <a:rPr lang="en-US" alt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SELECT *</a:t>
            </a:r>
          </a:p>
          <a:p>
            <a:pPr lvl="1">
              <a:buFontTx/>
              <a:buNone/>
            </a:pPr>
            <a:r>
              <a:rPr lang="en-US" alt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FROM  Students S</a:t>
            </a:r>
          </a:p>
          <a:p>
            <a:pPr lvl="1">
              <a:buFontTx/>
              <a:buNone/>
            </a:pPr>
            <a:r>
              <a:rPr lang="en-US" alt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WHERE  </a:t>
            </a:r>
            <a:r>
              <a:rPr lang="en-US" alt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S.age</a:t>
            </a:r>
            <a:r>
              <a:rPr lang="en-US" alt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&lt; 18;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B622BA-EBB3-DA2B-2F4A-EB00D1BBF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B3D9-DA02-A244-BDC2-30B3A972B1A4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59C6AB89-DDE5-68B0-3C9C-CD011D3BD2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Queries across multiple tables (joins)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7654E7B-280E-6D17-ACBA-64B75D6AE7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“Return the student name and course ID where the student received an ‘A’ in the course”</a:t>
            </a:r>
          </a:p>
          <a:p>
            <a:pPr lvl="1">
              <a:buFontTx/>
              <a:buNone/>
            </a:pPr>
            <a:endParaRPr lang="en-US" altLang="en-US" dirty="0"/>
          </a:p>
          <a:p>
            <a:pPr lvl="1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S.name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E.cid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FROM  Students S, Enrolled E</a:t>
            </a:r>
          </a:p>
          <a:p>
            <a:pPr lvl="1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WHERE  (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S.sid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E.sid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) AND </a:t>
            </a:r>
          </a:p>
          <a:p>
            <a:pPr lvl="1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(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E.grade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= ‘A’);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09125-6464-F8D0-74C6-F4927EBE1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B3D9-DA02-A244-BDC2-30B3A972B1A4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ED7AC00-C905-25AF-9AFB-16387EF0D7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Other SQL features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1BF324A6-3898-75DF-0B89-925FFA9C0D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MIN, MAX, AVG</a:t>
            </a:r>
          </a:p>
          <a:p>
            <a:pPr lvl="1"/>
            <a:r>
              <a:rPr lang="en-US" altLang="en-US"/>
              <a:t>Find highest grade in fall database course</a:t>
            </a:r>
          </a:p>
          <a:p>
            <a:r>
              <a:rPr lang="en-US" altLang="en-US"/>
              <a:t>COUNT, DISTINCT</a:t>
            </a:r>
          </a:p>
          <a:p>
            <a:pPr lvl="1"/>
            <a:r>
              <a:rPr lang="en-US" altLang="en-US"/>
              <a:t>How many students enrolled in CS courses in the fall?</a:t>
            </a:r>
          </a:p>
          <a:p>
            <a:r>
              <a:rPr lang="en-US" altLang="en-US"/>
              <a:t>ORDER BY, GROUP BY</a:t>
            </a:r>
          </a:p>
          <a:p>
            <a:pPr lvl="1"/>
            <a:r>
              <a:rPr lang="en-US" altLang="en-US"/>
              <a:t>Rank students by their grade in fall database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46360-743D-C0D3-3D9C-F52FC1367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B3D9-DA02-A244-BDC2-30B3A972B1A4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3A1D70C2-66E3-9BB3-8601-1814110E71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Views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FB49538D-DA0C-63C2-ABC4-D9F4D29975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820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Virtual table defined on base tables defined by a query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Single or multiple tables</a:t>
            </a:r>
          </a:p>
          <a:p>
            <a:pPr>
              <a:lnSpc>
                <a:spcPct val="90000"/>
              </a:lnSpc>
            </a:pPr>
            <a:r>
              <a:rPr lang="en-US" altLang="en-US"/>
              <a:t>Security – “hide” certain attributes from users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Show students in each course but hide their grades</a:t>
            </a:r>
          </a:p>
          <a:p>
            <a:pPr>
              <a:lnSpc>
                <a:spcPct val="90000"/>
              </a:lnSpc>
            </a:pPr>
            <a:r>
              <a:rPr lang="en-US" altLang="en-US"/>
              <a:t>Ease of use – expression that is more intuitively obvious to user</a:t>
            </a:r>
          </a:p>
          <a:p>
            <a:pPr>
              <a:lnSpc>
                <a:spcPct val="90000"/>
              </a:lnSpc>
            </a:pPr>
            <a:r>
              <a:rPr lang="en-US" altLang="en-US"/>
              <a:t>Views can be materialized to improve query 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BDF51-D436-D4FD-6FB2-043526AE1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B3D9-DA02-A244-BDC2-30B3A972B1A4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8A5806DA-998C-AA82-A167-A71B29750D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en-US"/>
              <a:t>Views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774D3DAC-E109-103C-251A-F95E18E913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05800" cy="4038600"/>
          </a:xfrm>
        </p:spPr>
        <p:txBody>
          <a:bodyPr/>
          <a:lstStyle/>
          <a:p>
            <a:r>
              <a:rPr lang="en-US" altLang="en-US" dirty="0"/>
              <a:t>Suppose we often need names of students who got a ‘B’ in some course:</a:t>
            </a:r>
          </a:p>
          <a:p>
            <a:endParaRPr lang="en-US" altLang="en-US" dirty="0"/>
          </a:p>
          <a:p>
            <a:pPr>
              <a:buFontTx/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CREATE VIEW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B_Students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(name,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sid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course) AS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SELECT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S.sname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S.sid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E.cid</a:t>
            </a:r>
            <a:endParaRPr lang="en-US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FROM Students S, Enrolled E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WHERE (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S.sid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E.sid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and (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E.grade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‘B’);</a:t>
            </a:r>
          </a:p>
        </p:txBody>
      </p:sp>
      <p:graphicFrame>
        <p:nvGraphicFramePr>
          <p:cNvPr id="13334" name="Group 22">
            <a:extLst>
              <a:ext uri="{FF2B5EF4-FFF2-40B4-BE49-F238E27FC236}">
                <a16:creationId xmlns:a16="http://schemas.microsoft.com/office/drawing/2014/main" id="{A20E0AB9-28A0-872F-515D-8D56FB0DAF23}"/>
              </a:ext>
            </a:extLst>
          </p:cNvPr>
          <p:cNvGraphicFramePr>
            <a:graphicFrameLocks noGrp="1"/>
          </p:cNvGraphicFramePr>
          <p:nvPr/>
        </p:nvGraphicFramePr>
        <p:xfrm>
          <a:off x="1295400" y="5181600"/>
          <a:ext cx="6172200" cy="160020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37736546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80036838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851218322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course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0987673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Jones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53666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History105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4810983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Guldu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53832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Reggae203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209173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A9AE8-2071-86C9-A36A-F6425110E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B3D9-DA02-A244-BDC2-30B3A972B1A4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DBDBE-E165-25DC-DF2A-E0D3A4DBC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/>
              <a:t>Key Concepts to Understand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6DBF0-6E65-1F0C-AB98-7E178B4A0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b="1" dirty="0"/>
              <a:t>What is a Database?</a:t>
            </a:r>
            <a:r>
              <a:rPr lang="en-US" dirty="0"/>
              <a:t> </a:t>
            </a:r>
          </a:p>
          <a:p>
            <a:r>
              <a:rPr lang="en-US" dirty="0"/>
              <a:t>Table = Relation = rows &amp; columns</a:t>
            </a:r>
          </a:p>
          <a:p>
            <a:r>
              <a:rPr lang="en-US" b="1" dirty="0"/>
              <a:t>Tables, Rows, and Columns:</a:t>
            </a:r>
            <a:r>
              <a:rPr lang="en-US" dirty="0"/>
              <a:t> </a:t>
            </a:r>
          </a:p>
          <a:p>
            <a:r>
              <a:rPr lang="en-US" b="1" dirty="0"/>
              <a:t>Columns (Fields)</a:t>
            </a:r>
          </a:p>
          <a:p>
            <a:r>
              <a:rPr lang="en-US" b="1" dirty="0"/>
              <a:t>Rows (Records)</a:t>
            </a:r>
            <a:r>
              <a:rPr lang="en-US" dirty="0"/>
              <a:t> 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7622C-9E17-E48B-658D-0855E4B7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B3D9-DA02-A244-BDC2-30B3A972B1A4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3516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79B2539B-14C8-3297-4B9C-D8637D97E4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Indexes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86051496-DB32-5AC6-1077-D1B50D0FEB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Idea: speed up access to desired data</a:t>
            </a:r>
          </a:p>
          <a:p>
            <a:r>
              <a:rPr lang="en-US" altLang="en-US"/>
              <a:t>“Find all students with gpa &gt; 3.3</a:t>
            </a:r>
          </a:p>
          <a:p>
            <a:r>
              <a:rPr lang="en-US" altLang="en-US"/>
              <a:t>May need to scan entire table</a:t>
            </a:r>
          </a:p>
          <a:p>
            <a:r>
              <a:rPr lang="en-US" altLang="en-US"/>
              <a:t>Index consists of a set of </a:t>
            </a:r>
            <a:r>
              <a:rPr lang="en-US" altLang="en-US" i="1"/>
              <a:t>entries</a:t>
            </a:r>
            <a:r>
              <a:rPr lang="en-US" altLang="en-US"/>
              <a:t> pointing to locations of each </a:t>
            </a:r>
            <a:r>
              <a:rPr lang="en-US" altLang="en-US" i="1"/>
              <a:t>search key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CE345-8B25-535C-25B6-33E1733F1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B3D9-DA02-A244-BDC2-30B3A972B1A4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6CDE41F6-7C14-649A-4139-3AF44526B5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en-US"/>
              <a:t>Types of Indexes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95B74773-1538-FA68-514B-52D5B280FC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altLang="en-US"/>
              <a:t>Clustered vs. Unclustered</a:t>
            </a:r>
          </a:p>
          <a:p>
            <a:pPr lvl="1"/>
            <a:r>
              <a:rPr lang="en-US" altLang="en-US"/>
              <a:t>Clustered- ordering of data records same as ordering of data entries in the index</a:t>
            </a:r>
          </a:p>
          <a:p>
            <a:pPr lvl="1"/>
            <a:r>
              <a:rPr lang="en-US" altLang="en-US"/>
              <a:t>Unclustered- data records in different order from index</a:t>
            </a:r>
          </a:p>
          <a:p>
            <a:r>
              <a:rPr lang="en-US" altLang="en-US"/>
              <a:t>Primary vs. Secondary</a:t>
            </a:r>
          </a:p>
          <a:p>
            <a:pPr lvl="1"/>
            <a:r>
              <a:rPr lang="en-US" altLang="en-US"/>
              <a:t>Primary – index on fields that include primary key</a:t>
            </a:r>
          </a:p>
          <a:p>
            <a:pPr lvl="1"/>
            <a:r>
              <a:rPr lang="en-US" altLang="en-US"/>
              <a:t>Secondary – other indexes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D313A-D81C-2B68-6B8D-80AC9E988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B3D9-DA02-A244-BDC2-30B3A972B1A4}" type="slidenum">
              <a:rPr lang="en-US" altLang="en-US" smtClean="0"/>
              <a:pPr/>
              <a:t>41</a:t>
            </a:fld>
            <a:endParaRPr lang="en-US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7617EAA4-3667-83C2-2784-BDEF08BBF1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Clustered Index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DB746F01-963B-B7C7-4730-88F16BDBDA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Sorted by sid</a:t>
            </a:r>
          </a:p>
        </p:txBody>
      </p:sp>
      <p:graphicFrame>
        <p:nvGraphicFramePr>
          <p:cNvPr id="77904" name="Group 80">
            <a:extLst>
              <a:ext uri="{FF2B5EF4-FFF2-40B4-BE49-F238E27FC236}">
                <a16:creationId xmlns:a16="http://schemas.microsoft.com/office/drawing/2014/main" id="{CD09BAE4-E41A-4D23-235F-80489BE83974}"/>
              </a:ext>
            </a:extLst>
          </p:cNvPr>
          <p:cNvGraphicFramePr>
            <a:graphicFrameLocks noGrp="1"/>
          </p:cNvGraphicFramePr>
          <p:nvPr/>
        </p:nvGraphicFramePr>
        <p:xfrm>
          <a:off x="4005263" y="2590800"/>
          <a:ext cx="3995737" cy="3632200"/>
        </p:xfrm>
        <a:graphic>
          <a:graphicData uri="http://schemas.openxmlformats.org/drawingml/2006/table">
            <a:tbl>
              <a:tblPr/>
              <a:tblGrid>
                <a:gridCol w="1308100">
                  <a:extLst>
                    <a:ext uri="{9D8B030D-6E8A-4147-A177-3AD203B41FA5}">
                      <a16:colId xmlns:a16="http://schemas.microsoft.com/office/drawing/2014/main" val="628415585"/>
                    </a:ext>
                  </a:extLst>
                </a:gridCol>
                <a:gridCol w="1654175">
                  <a:extLst>
                    <a:ext uri="{9D8B030D-6E8A-4147-A177-3AD203B41FA5}">
                      <a16:colId xmlns:a16="http://schemas.microsoft.com/office/drawing/2014/main" val="2174154226"/>
                    </a:ext>
                  </a:extLst>
                </a:gridCol>
                <a:gridCol w="1033462">
                  <a:extLst>
                    <a:ext uri="{9D8B030D-6E8A-4147-A177-3AD203B41FA5}">
                      <a16:colId xmlns:a16="http://schemas.microsoft.com/office/drawing/2014/main" val="2473994144"/>
                    </a:ext>
                  </a:extLst>
                </a:gridCol>
              </a:tblGrid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987380"/>
                  </a:ext>
                </a:extLst>
              </a:tr>
              <a:tr h="511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639336"/>
                  </a:ext>
                </a:extLst>
              </a:tr>
              <a:tr h="520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53650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7949499"/>
                  </a:ext>
                </a:extLst>
              </a:tr>
              <a:tr h="520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53666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Jones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321397"/>
                  </a:ext>
                </a:extLst>
              </a:tr>
              <a:tr h="512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53688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6507364"/>
                  </a:ext>
                </a:extLst>
              </a:tr>
              <a:tr h="511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53831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Madayan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299747"/>
                  </a:ext>
                </a:extLst>
              </a:tr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53832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Guldu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5285609"/>
                  </a:ext>
                </a:extLst>
              </a:tr>
            </a:tbl>
          </a:graphicData>
        </a:graphic>
      </p:graphicFrame>
      <p:graphicFrame>
        <p:nvGraphicFramePr>
          <p:cNvPr id="77923" name="Group 99">
            <a:extLst>
              <a:ext uri="{FF2B5EF4-FFF2-40B4-BE49-F238E27FC236}">
                <a16:creationId xmlns:a16="http://schemas.microsoft.com/office/drawing/2014/main" id="{E467C9EE-2B1B-EB7E-7B13-BC2C42016799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3352800"/>
          <a:ext cx="2590800" cy="1598613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144833786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430902056"/>
                    </a:ext>
                  </a:extLst>
                </a:gridCol>
              </a:tblGrid>
              <a:tr h="523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121863"/>
                  </a:ext>
                </a:extLst>
              </a:tr>
              <a:tr h="536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53600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6099774"/>
                  </a:ext>
                </a:extLst>
              </a:tr>
              <a:tr h="538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53800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4657106"/>
                  </a:ext>
                </a:extLst>
              </a:tr>
            </a:tbl>
          </a:graphicData>
        </a:graphic>
      </p:graphicFrame>
      <p:sp>
        <p:nvSpPr>
          <p:cNvPr id="77924" name="Line 100">
            <a:extLst>
              <a:ext uri="{FF2B5EF4-FFF2-40B4-BE49-F238E27FC236}">
                <a16:creationId xmlns:a16="http://schemas.microsoft.com/office/drawing/2014/main" id="{71ED3606-7F0D-6452-A2FD-A4E4C090FC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3352800"/>
            <a:ext cx="1752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925" name="Line 101">
            <a:extLst>
              <a:ext uri="{FF2B5EF4-FFF2-40B4-BE49-F238E27FC236}">
                <a16:creationId xmlns:a16="http://schemas.microsoft.com/office/drawing/2014/main" id="{591CBB3A-0C33-D8DB-5759-9C3FC08B99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3962400"/>
            <a:ext cx="1752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926" name="Line 102">
            <a:extLst>
              <a:ext uri="{FF2B5EF4-FFF2-40B4-BE49-F238E27FC236}">
                <a16:creationId xmlns:a16="http://schemas.microsoft.com/office/drawing/2014/main" id="{80137732-9E9A-C3A5-9514-2E737A96FC9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4648200"/>
            <a:ext cx="1752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D1320-7298-9AE5-B0B2-36408FD68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B3D9-DA02-A244-BDC2-30B3A972B1A4}" type="slidenum">
              <a:rPr lang="en-US" altLang="en-US" smtClean="0"/>
              <a:pPr/>
              <a:t>42</a:t>
            </a:fld>
            <a:endParaRPr lang="en-US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432E0A78-8382-DDC1-1345-1E56C77451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Unclustered Index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BA766C45-7C14-BC0D-123F-98ED3EF008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Sorted by sid</a:t>
            </a:r>
          </a:p>
          <a:p>
            <a:r>
              <a:rPr lang="en-US" altLang="en-US"/>
              <a:t>Index on gpa</a:t>
            </a:r>
          </a:p>
        </p:txBody>
      </p:sp>
      <p:graphicFrame>
        <p:nvGraphicFramePr>
          <p:cNvPr id="78887" name="Group 39">
            <a:extLst>
              <a:ext uri="{FF2B5EF4-FFF2-40B4-BE49-F238E27FC236}">
                <a16:creationId xmlns:a16="http://schemas.microsoft.com/office/drawing/2014/main" id="{972906E0-724D-4F5F-70EA-EC56C462B3EE}"/>
              </a:ext>
            </a:extLst>
          </p:cNvPr>
          <p:cNvGraphicFramePr>
            <a:graphicFrameLocks noGrp="1"/>
          </p:cNvGraphicFramePr>
          <p:nvPr/>
        </p:nvGraphicFramePr>
        <p:xfrm>
          <a:off x="4005263" y="2590800"/>
          <a:ext cx="3995737" cy="3632200"/>
        </p:xfrm>
        <a:graphic>
          <a:graphicData uri="http://schemas.openxmlformats.org/drawingml/2006/table">
            <a:tbl>
              <a:tblPr/>
              <a:tblGrid>
                <a:gridCol w="1308100">
                  <a:extLst>
                    <a:ext uri="{9D8B030D-6E8A-4147-A177-3AD203B41FA5}">
                      <a16:colId xmlns:a16="http://schemas.microsoft.com/office/drawing/2014/main" val="2263507735"/>
                    </a:ext>
                  </a:extLst>
                </a:gridCol>
                <a:gridCol w="1654175">
                  <a:extLst>
                    <a:ext uri="{9D8B030D-6E8A-4147-A177-3AD203B41FA5}">
                      <a16:colId xmlns:a16="http://schemas.microsoft.com/office/drawing/2014/main" val="2533638966"/>
                    </a:ext>
                  </a:extLst>
                </a:gridCol>
                <a:gridCol w="1033462">
                  <a:extLst>
                    <a:ext uri="{9D8B030D-6E8A-4147-A177-3AD203B41FA5}">
                      <a16:colId xmlns:a16="http://schemas.microsoft.com/office/drawing/2014/main" val="628890156"/>
                    </a:ext>
                  </a:extLst>
                </a:gridCol>
              </a:tblGrid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2576123"/>
                  </a:ext>
                </a:extLst>
              </a:tr>
              <a:tr h="511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3043513"/>
                  </a:ext>
                </a:extLst>
              </a:tr>
              <a:tr h="520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53650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0724565"/>
                  </a:ext>
                </a:extLst>
              </a:tr>
              <a:tr h="520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53666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Jones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1837535"/>
                  </a:ext>
                </a:extLst>
              </a:tr>
              <a:tr h="512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53688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5451045"/>
                  </a:ext>
                </a:extLst>
              </a:tr>
              <a:tr h="511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53831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Madayan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9712667"/>
                  </a:ext>
                </a:extLst>
              </a:tr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53832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Guldu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8628843"/>
                  </a:ext>
                </a:extLst>
              </a:tr>
            </a:tbl>
          </a:graphicData>
        </a:graphic>
      </p:graphicFrame>
      <p:graphicFrame>
        <p:nvGraphicFramePr>
          <p:cNvPr id="78944" name="Group 96">
            <a:extLst>
              <a:ext uri="{FF2B5EF4-FFF2-40B4-BE49-F238E27FC236}">
                <a16:creationId xmlns:a16="http://schemas.microsoft.com/office/drawing/2014/main" id="{32ACEC3D-2EB8-08D9-D978-43504BE389E5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2971800"/>
          <a:ext cx="2209800" cy="3175000"/>
        </p:xfrm>
        <a:graphic>
          <a:graphicData uri="http://schemas.openxmlformats.org/drawingml/2006/table">
            <a:tbl>
              <a:tblPr/>
              <a:tblGrid>
                <a:gridCol w="1104900">
                  <a:extLst>
                    <a:ext uri="{9D8B030D-6E8A-4147-A177-3AD203B41FA5}">
                      <a16:colId xmlns:a16="http://schemas.microsoft.com/office/drawing/2014/main" val="386781894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3314785994"/>
                    </a:ext>
                  </a:extLst>
                </a:gridCol>
              </a:tblGrid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4173820"/>
                  </a:ext>
                </a:extLst>
              </a:tr>
              <a:tr h="527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5931558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903686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346299"/>
                  </a:ext>
                </a:extLst>
              </a:tr>
              <a:tr h="527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269928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0322951"/>
                  </a:ext>
                </a:extLst>
              </a:tr>
            </a:tbl>
          </a:graphicData>
        </a:graphic>
      </p:graphicFrame>
      <p:sp>
        <p:nvSpPr>
          <p:cNvPr id="78946" name="Line 98">
            <a:extLst>
              <a:ext uri="{FF2B5EF4-FFF2-40B4-BE49-F238E27FC236}">
                <a16:creationId xmlns:a16="http://schemas.microsoft.com/office/drawing/2014/main" id="{F39BE170-3C37-B081-7777-22E81BBAE402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3276600"/>
            <a:ext cx="19812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947" name="Line 99">
            <a:extLst>
              <a:ext uri="{FF2B5EF4-FFF2-40B4-BE49-F238E27FC236}">
                <a16:creationId xmlns:a16="http://schemas.microsoft.com/office/drawing/2014/main" id="{8560237D-3893-7C74-E45F-979DF0AC96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3810000"/>
            <a:ext cx="19812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948" name="Line 100">
            <a:extLst>
              <a:ext uri="{FF2B5EF4-FFF2-40B4-BE49-F238E27FC236}">
                <a16:creationId xmlns:a16="http://schemas.microsoft.com/office/drawing/2014/main" id="{B92085C0-629D-26F1-E389-2948C00F3ED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4343400"/>
            <a:ext cx="2057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949" name="Line 101">
            <a:extLst>
              <a:ext uri="{FF2B5EF4-FFF2-40B4-BE49-F238E27FC236}">
                <a16:creationId xmlns:a16="http://schemas.microsoft.com/office/drawing/2014/main" id="{CD52E768-25B0-C5D8-C08C-4E73C55D86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3429000"/>
            <a:ext cx="2057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950" name="Line 102">
            <a:extLst>
              <a:ext uri="{FF2B5EF4-FFF2-40B4-BE49-F238E27FC236}">
                <a16:creationId xmlns:a16="http://schemas.microsoft.com/office/drawing/2014/main" id="{9F5F440E-E809-4885-D2C6-0699EA8008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4419600"/>
            <a:ext cx="1981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951" name="Line 103">
            <a:extLst>
              <a:ext uri="{FF2B5EF4-FFF2-40B4-BE49-F238E27FC236}">
                <a16:creationId xmlns:a16="http://schemas.microsoft.com/office/drawing/2014/main" id="{F1242DE7-9D20-C98C-BED2-A7A68AE71A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3886200"/>
            <a:ext cx="19812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78F878-3584-D962-293B-38216017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B3D9-DA02-A244-BDC2-30B3A972B1A4}" type="slidenum">
              <a:rPr lang="en-US" altLang="en-US" smtClean="0"/>
              <a:pPr/>
              <a:t>43</a:t>
            </a:fld>
            <a:endParaRPr lang="en-US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828F903-CE50-34CA-81EE-4B51A0BDF6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Comments on Indexes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2865D78F-3FB7-E64D-F9EB-D6E51645D4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altLang="en-US" dirty="0">
                <a:highlight>
                  <a:srgbClr val="00FF00"/>
                </a:highlight>
              </a:rPr>
              <a:t>Indexes can significantly speed up query execution</a:t>
            </a:r>
          </a:p>
          <a:p>
            <a:r>
              <a:rPr lang="en-US" altLang="en-US" dirty="0">
                <a:highlight>
                  <a:srgbClr val="FFFF00"/>
                </a:highlight>
              </a:rPr>
              <a:t>But inserts more costly</a:t>
            </a:r>
          </a:p>
          <a:p>
            <a:r>
              <a:rPr lang="en-US" altLang="en-US" dirty="0"/>
              <a:t>May have high storage overhead</a:t>
            </a:r>
          </a:p>
          <a:p>
            <a:r>
              <a:rPr lang="en-US" altLang="en-US" dirty="0"/>
              <a:t>Need to choose attributes to index wisely!</a:t>
            </a:r>
          </a:p>
          <a:p>
            <a:pPr lvl="1"/>
            <a:r>
              <a:rPr lang="en-US" altLang="en-US" dirty="0"/>
              <a:t>What queries are run most frequently?</a:t>
            </a:r>
          </a:p>
          <a:p>
            <a:pPr lvl="1"/>
            <a:r>
              <a:rPr lang="en-US" altLang="en-US" dirty="0"/>
              <a:t>What queries could benefit most from an index?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6101C1-03AC-425D-FC3F-7E0B33E85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B3D9-DA02-A244-BDC2-30B3A972B1A4}" type="slidenum">
              <a:rPr lang="en-US" altLang="en-US" smtClean="0"/>
              <a:pPr/>
              <a:t>44</a:t>
            </a:fld>
            <a:endParaRPr lang="en-US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40D45D56-6169-956A-D99B-DADE5528C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686800" cy="685800"/>
          </a:xfrm>
        </p:spPr>
        <p:txBody>
          <a:bodyPr/>
          <a:lstStyle/>
          <a:p>
            <a:r>
              <a:rPr lang="en-US" altLang="en-US" sz="4000" dirty="0"/>
              <a:t>Summary: Why are RDBMS useful?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6B62BDE6-3AE0-18A5-1A47-C0568FAACE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458200" cy="5638800"/>
          </a:xfrm>
        </p:spPr>
        <p:txBody>
          <a:bodyPr/>
          <a:lstStyle/>
          <a:p>
            <a:r>
              <a:rPr lang="en-US" altLang="en-US" dirty="0">
                <a:highlight>
                  <a:srgbClr val="00FF00"/>
                </a:highlight>
              </a:rPr>
              <a:t>Data independence </a:t>
            </a:r>
            <a:r>
              <a:rPr lang="en-US" altLang="en-US" dirty="0"/>
              <a:t>– provides abstract view of the data, without details of storage</a:t>
            </a:r>
          </a:p>
          <a:p>
            <a:r>
              <a:rPr lang="en-US" altLang="en-US" dirty="0">
                <a:highlight>
                  <a:srgbClr val="00FF00"/>
                </a:highlight>
              </a:rPr>
              <a:t>Efficient data access </a:t>
            </a:r>
            <a:r>
              <a:rPr lang="en-US" altLang="en-US" dirty="0"/>
              <a:t>– uses techniques to store and retrieve data efficiently</a:t>
            </a:r>
          </a:p>
          <a:p>
            <a:r>
              <a:rPr lang="en-US" altLang="en-US" dirty="0">
                <a:highlight>
                  <a:srgbClr val="00FF00"/>
                </a:highlight>
              </a:rPr>
              <a:t>Reduced application development time </a:t>
            </a:r>
            <a:r>
              <a:rPr lang="en-US" altLang="en-US" dirty="0"/>
              <a:t>– many important functions already supported</a:t>
            </a:r>
          </a:p>
          <a:p>
            <a:r>
              <a:rPr lang="en-US" altLang="en-US" dirty="0">
                <a:highlight>
                  <a:srgbClr val="00FF00"/>
                </a:highlight>
              </a:rPr>
              <a:t>Centralized data administration</a:t>
            </a:r>
          </a:p>
          <a:p>
            <a:r>
              <a:rPr lang="en-US" altLang="en-US" dirty="0">
                <a:highlight>
                  <a:srgbClr val="00FF00"/>
                </a:highlight>
              </a:rPr>
              <a:t>Data Integrity and Security</a:t>
            </a:r>
          </a:p>
          <a:p>
            <a:r>
              <a:rPr lang="en-US" altLang="en-US" dirty="0">
                <a:highlight>
                  <a:srgbClr val="00FF00"/>
                </a:highlight>
              </a:rPr>
              <a:t>Concurrency control and recovery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52535-DEAE-3CDC-AEEA-9395DCCA1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B3D9-DA02-A244-BDC2-30B3A972B1A4}" type="slidenum">
              <a:rPr lang="en-US" altLang="en-US" smtClean="0"/>
              <a:pPr/>
              <a:t>45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32BFB0-0C03-93F7-46D5-84C6CA5A9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BD88-3708-4B6E-585D-8C1A6E3D8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to Understand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AEB39-68F6-4753-133E-0AA0CA878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is a Database?</a:t>
            </a:r>
            <a:r>
              <a:rPr lang="en-US" dirty="0"/>
              <a:t> </a:t>
            </a:r>
          </a:p>
          <a:p>
            <a:r>
              <a:rPr lang="en-US" dirty="0"/>
              <a:t>A database is a structured collection of data, like a digital filing cabinet, that allows for organized storage, retrieval, and management of information. </a:t>
            </a:r>
          </a:p>
          <a:p>
            <a:r>
              <a:rPr lang="en-US" b="1" dirty="0"/>
              <a:t>Database  = set of related Tables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379A0-CF46-EFBF-6D57-75B1DD0A0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B3D9-DA02-A244-BDC2-30B3A972B1A4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5237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743364-9066-5C03-6AA8-F2E75BB88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F055D-3DB1-C106-4BC4-70376EFF8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to Understand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F9A2D-300B-B074-A68D-E18BE6B3A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b="1" dirty="0"/>
              <a:t>What is a Database?</a:t>
            </a:r>
            <a:r>
              <a:rPr lang="en-US" dirty="0"/>
              <a:t> </a:t>
            </a:r>
          </a:p>
          <a:p>
            <a:r>
              <a:rPr lang="en-US" b="1" dirty="0"/>
              <a:t>Database = set of Tables</a:t>
            </a:r>
            <a:endParaRPr lang="en-US" dirty="0"/>
          </a:p>
          <a:p>
            <a:r>
              <a:rPr lang="en-US" b="1" dirty="0"/>
              <a:t>Tables: has Rows, and Columns:</a:t>
            </a:r>
            <a:r>
              <a:rPr lang="en-US" dirty="0"/>
              <a:t> </a:t>
            </a:r>
          </a:p>
          <a:p>
            <a:r>
              <a:rPr lang="en-US" dirty="0"/>
              <a:t>Row = Record = Tuple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FF9B4-53BF-93E6-18F4-14B507020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B3D9-DA02-A244-BDC2-30B3A972B1A4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1919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F0C5E6-17C4-7081-68A8-095A1202E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97F91-5E15-4507-BB2E-E704AA5F3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/>
              <a:t>Key Concepts to Understand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2F1EC-E89A-3BAE-2D8B-5CC294B50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b="1" dirty="0"/>
              <a:t>What is a Database?</a:t>
            </a:r>
            <a:r>
              <a:rPr lang="en-US" dirty="0"/>
              <a:t> </a:t>
            </a:r>
          </a:p>
          <a:p>
            <a:r>
              <a:rPr lang="en-US" b="1" dirty="0"/>
              <a:t>Database = set of Tables</a:t>
            </a:r>
            <a:endParaRPr lang="en-US" dirty="0"/>
          </a:p>
          <a:p>
            <a:r>
              <a:rPr lang="en-US" b="1" dirty="0"/>
              <a:t>Tables: has Rows, and Columns:</a:t>
            </a:r>
            <a:r>
              <a:rPr lang="en-US" dirty="0"/>
              <a:t> </a:t>
            </a:r>
          </a:p>
          <a:p>
            <a:r>
              <a:rPr lang="en-US" dirty="0"/>
              <a:t>Row = Record = Tuple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3426" name="Picture 2" descr="Relational and non relational databases">
            <a:extLst>
              <a:ext uri="{FF2B5EF4-FFF2-40B4-BE49-F238E27FC236}">
                <a16:creationId xmlns:a16="http://schemas.microsoft.com/office/drawing/2014/main" id="{9E2E98A9-AA53-3125-17B2-79D97E313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7238"/>
            <a:ext cx="9144000" cy="534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3011F-AB01-FFB5-A5E1-B9FEE58D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B3D9-DA02-A244-BDC2-30B3A972B1A4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2456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0A6851D-E45B-5127-3875-4A418D3A37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Relational Database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FA9B21C-8E19-436A-01F0-68C4E586C2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Relational Database Management System (RDBMS)</a:t>
            </a:r>
          </a:p>
          <a:p>
            <a:pPr lvl="1"/>
            <a:r>
              <a:rPr lang="en-US" altLang="en-US"/>
              <a:t>Consists of a number of </a:t>
            </a:r>
            <a:r>
              <a:rPr lang="en-US" altLang="en-US" i="1"/>
              <a:t>tables</a:t>
            </a:r>
            <a:r>
              <a:rPr lang="en-US" altLang="en-US"/>
              <a:t> and single </a:t>
            </a:r>
            <a:r>
              <a:rPr lang="en-US" altLang="en-US" i="1"/>
              <a:t>schema</a:t>
            </a:r>
            <a:r>
              <a:rPr lang="en-US" altLang="en-US"/>
              <a:t> (definition of tables and attributes)</a:t>
            </a:r>
            <a:endParaRPr lang="en-US" altLang="en-US" i="1"/>
          </a:p>
          <a:p>
            <a:pPr lvl="1"/>
            <a:r>
              <a:rPr lang="en-US" altLang="en-US"/>
              <a:t>Students (</a:t>
            </a:r>
            <a:r>
              <a:rPr lang="en-US" altLang="en-US" u="sng"/>
              <a:t>sid</a:t>
            </a:r>
            <a:r>
              <a:rPr lang="en-US" altLang="en-US"/>
              <a:t>, name, login, age, gpa)</a:t>
            </a:r>
          </a:p>
          <a:p>
            <a:pPr lvl="1">
              <a:buFontTx/>
              <a:buNone/>
            </a:pPr>
            <a:r>
              <a:rPr lang="en-US" altLang="en-US"/>
              <a:t>		</a:t>
            </a:r>
            <a:r>
              <a:rPr lang="en-US" altLang="en-US" b="1"/>
              <a:t>Students</a:t>
            </a:r>
            <a:r>
              <a:rPr lang="en-US" altLang="en-US"/>
              <a:t> identifies the table</a:t>
            </a:r>
          </a:p>
          <a:p>
            <a:pPr lvl="1">
              <a:buFontTx/>
              <a:buNone/>
            </a:pPr>
            <a:r>
              <a:rPr lang="en-US" altLang="en-US"/>
              <a:t>	  </a:t>
            </a:r>
            <a:r>
              <a:rPr lang="en-US" altLang="en-US" b="1"/>
              <a:t>sid, name, login, age, gpa</a:t>
            </a:r>
            <a:r>
              <a:rPr lang="en-US" altLang="en-US"/>
              <a:t> identify attributes</a:t>
            </a:r>
          </a:p>
          <a:p>
            <a:pPr lvl="1">
              <a:buFontTx/>
              <a:buNone/>
            </a:pPr>
            <a:r>
              <a:rPr lang="en-US" altLang="en-US"/>
              <a:t>	</a:t>
            </a:r>
            <a:r>
              <a:rPr lang="en-US" altLang="en-US" b="1"/>
              <a:t>sid</a:t>
            </a:r>
            <a:r>
              <a:rPr lang="en-US" altLang="en-US"/>
              <a:t> is primary key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F42738-FEE5-9E33-DFAD-55AD39C1B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B3D9-DA02-A244-BDC2-30B3A972B1A4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3198743C-4549-0C24-9DE0-11753A3701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 Example Table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76EC007-EA36-3243-D2DF-28E5FA3C7DD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1600200"/>
            <a:ext cx="9144000" cy="1066800"/>
          </a:xfrm>
        </p:spPr>
        <p:txBody>
          <a:bodyPr/>
          <a:lstStyle/>
          <a:p>
            <a:r>
              <a:rPr lang="en-US" altLang="en-US" sz="2800"/>
              <a:t>Students (</a:t>
            </a:r>
            <a:r>
              <a:rPr lang="en-US" altLang="en-US" sz="2800" i="1" u="sng"/>
              <a:t>sid</a:t>
            </a:r>
            <a:r>
              <a:rPr lang="en-US" altLang="en-US" sz="2800"/>
              <a:t>: string, </a:t>
            </a:r>
            <a:r>
              <a:rPr lang="en-US" altLang="en-US" sz="2800" i="1"/>
              <a:t>name</a:t>
            </a:r>
            <a:r>
              <a:rPr lang="en-US" altLang="en-US" sz="2800"/>
              <a:t>: string, </a:t>
            </a:r>
            <a:r>
              <a:rPr lang="en-US" altLang="en-US" sz="2800" i="1"/>
              <a:t>login</a:t>
            </a:r>
            <a:r>
              <a:rPr lang="en-US" altLang="en-US" sz="2800"/>
              <a:t>: string, </a:t>
            </a:r>
            <a:r>
              <a:rPr lang="en-US" altLang="en-US" sz="2800" i="1"/>
              <a:t>age</a:t>
            </a:r>
            <a:r>
              <a:rPr lang="en-US" altLang="en-US" sz="2800"/>
              <a:t>: integer, </a:t>
            </a:r>
            <a:r>
              <a:rPr lang="en-US" altLang="en-US" sz="2800" i="1"/>
              <a:t>gpa</a:t>
            </a:r>
            <a:r>
              <a:rPr lang="en-US" altLang="en-US" sz="2800"/>
              <a:t>: real)</a:t>
            </a:r>
          </a:p>
          <a:p>
            <a:pPr>
              <a:buFontTx/>
              <a:buNone/>
            </a:pPr>
            <a:endParaRPr lang="en-US" altLang="en-US" sz="2800"/>
          </a:p>
        </p:txBody>
      </p:sp>
      <p:graphicFrame>
        <p:nvGraphicFramePr>
          <p:cNvPr id="5190" name="Group 70">
            <a:extLst>
              <a:ext uri="{FF2B5EF4-FFF2-40B4-BE49-F238E27FC236}">
                <a16:creationId xmlns:a16="http://schemas.microsoft.com/office/drawing/2014/main" id="{0135338D-42F6-EA03-0A80-F51AC5A5C96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84896851"/>
              </p:ext>
            </p:extLst>
          </p:nvPr>
        </p:nvGraphicFramePr>
        <p:xfrm>
          <a:off x="152400" y="2854325"/>
          <a:ext cx="8686800" cy="362966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393299184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04879891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406857093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92597551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164518713"/>
                    </a:ext>
                  </a:extLst>
                </a:gridCol>
              </a:tblGrid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sid</a:t>
                      </a:r>
                      <a:endParaRPr kumimoji="0" lang="en-US" altLang="en-US" sz="2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login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gpa</a:t>
                      </a: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6456121"/>
                  </a:ext>
                </a:extLst>
              </a:tr>
              <a:tr h="511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dave@cs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6470166"/>
                  </a:ext>
                </a:extLst>
              </a:tr>
              <a:tr h="520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53666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Jones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jones@cs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952622"/>
                  </a:ext>
                </a:extLst>
              </a:tr>
              <a:tr h="512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53688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smith@ee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504496"/>
                  </a:ext>
                </a:extLst>
              </a:tr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53650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smith@math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5605672"/>
                  </a:ext>
                </a:extLst>
              </a:tr>
              <a:tr h="511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53831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Madayan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madayan@music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7067044"/>
                  </a:ext>
                </a:extLst>
              </a:tr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53832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Guldu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guldu@music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928122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E1C26-F3D8-3142-B84D-BEB2E5F18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6FE5-E4E4-8F4B-BD55-E44AE5357209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2770</TotalTime>
  <Words>2182</Words>
  <Application>Microsoft Macintosh PowerPoint</Application>
  <PresentationFormat>On-screen Show (4:3)</PresentationFormat>
  <Paragraphs>788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Elephant</vt:lpstr>
      <vt:lpstr>Symbol</vt:lpstr>
      <vt:lpstr>Default Design</vt:lpstr>
      <vt:lpstr>Introduction  to  Relational  Databases</vt:lpstr>
      <vt:lpstr>Introduction</vt:lpstr>
      <vt:lpstr>Types of Databases</vt:lpstr>
      <vt:lpstr>Key Concepts to Understand</vt:lpstr>
      <vt:lpstr>Key Concepts to Understand</vt:lpstr>
      <vt:lpstr>Key Concepts to Understand </vt:lpstr>
      <vt:lpstr>Key Concepts to Understand </vt:lpstr>
      <vt:lpstr>Relational Database</vt:lpstr>
      <vt:lpstr>An Example Table</vt:lpstr>
      <vt:lpstr>Another example: Courses</vt:lpstr>
      <vt:lpstr>Keys</vt:lpstr>
      <vt:lpstr>Many to many relationships</vt:lpstr>
      <vt:lpstr>Keys in Relational Databases</vt:lpstr>
      <vt:lpstr>Keys in Relational Databases</vt:lpstr>
      <vt:lpstr>Keys in Relational Databases</vt:lpstr>
      <vt:lpstr>Relational Algebra</vt:lpstr>
      <vt:lpstr>Basic operators</vt:lpstr>
      <vt:lpstr>Example Schema</vt:lpstr>
      <vt:lpstr>Selection</vt:lpstr>
      <vt:lpstr>Select students with gpa higher than 3.3 from Students</vt:lpstr>
      <vt:lpstr>Projection</vt:lpstr>
      <vt:lpstr>Project name and gpa of all students in Students: </vt:lpstr>
      <vt:lpstr>Combine Selection and Projection</vt:lpstr>
      <vt:lpstr>Project name and gpa of students in Students with gpa higher than 3.3:</vt:lpstr>
      <vt:lpstr>Set Operations</vt:lpstr>
      <vt:lpstr>Set Operations (continued)</vt:lpstr>
      <vt:lpstr>Example: Intersection</vt:lpstr>
      <vt:lpstr>Joins</vt:lpstr>
      <vt:lpstr>Joins</vt:lpstr>
      <vt:lpstr>Relational Algebra Summary</vt:lpstr>
      <vt:lpstr>Introduction to SQL SQL = Structured Query Language</vt:lpstr>
      <vt:lpstr>Create Database</vt:lpstr>
      <vt:lpstr>Create Table: Example-1</vt:lpstr>
      <vt:lpstr>Create Table: Example-2</vt:lpstr>
      <vt:lpstr>Select-From-Where query</vt:lpstr>
      <vt:lpstr>Queries across multiple tables (joins)</vt:lpstr>
      <vt:lpstr>Other SQL features</vt:lpstr>
      <vt:lpstr>Views</vt:lpstr>
      <vt:lpstr>Views</vt:lpstr>
      <vt:lpstr>Indexes</vt:lpstr>
      <vt:lpstr>Types of Indexes</vt:lpstr>
      <vt:lpstr>Example: Clustered Index</vt:lpstr>
      <vt:lpstr>Example: Unclustered Index</vt:lpstr>
      <vt:lpstr>Comments on Indexes</vt:lpstr>
      <vt:lpstr>Summary: Why are RDBMS useful?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Relational Databases</dc:title>
  <dc:subject/>
  <dc:creator/>
  <cp:keywords/>
  <dc:description/>
  <cp:lastModifiedBy>Mahmoud Parsian</cp:lastModifiedBy>
  <cp:revision>163</cp:revision>
  <dcterms:created xsi:type="dcterms:W3CDTF">2006-05-01T03:32:01Z</dcterms:created>
  <dcterms:modified xsi:type="dcterms:W3CDTF">2025-10-10T05:03:23Z</dcterms:modified>
  <cp:category/>
</cp:coreProperties>
</file>