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1" r:id="rId8"/>
    <p:sldId id="280" r:id="rId9"/>
    <p:sldId id="258" r:id="rId10"/>
    <p:sldId id="259" r:id="rId11"/>
    <p:sldId id="260" r:id="rId12"/>
    <p:sldId id="282" r:id="rId13"/>
    <p:sldId id="261" r:id="rId14"/>
    <p:sldId id="262" r:id="rId15"/>
    <p:sldId id="283" r:id="rId16"/>
    <p:sldId id="263" r:id="rId17"/>
    <p:sldId id="284" r:id="rId18"/>
    <p:sldId id="285" r:id="rId19"/>
    <p:sldId id="286" r:id="rId20"/>
    <p:sldId id="287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88" r:id="rId30"/>
    <p:sldId id="289" r:id="rId31"/>
    <p:sldId id="290" r:id="rId32"/>
    <p:sldId id="272" r:id="rId33"/>
    <p:sldId id="273" r:id="rId34"/>
    <p:sldId id="274" r:id="rId35"/>
    <p:sldId id="27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 snapToGrid="0" snapToObjects="1">
      <p:cViewPr varScale="1">
        <p:scale>
          <a:sx n="119" d="100"/>
          <a:sy n="119" d="100"/>
        </p:scale>
        <p:origin x="1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client=opera&amp;q=SQL+%28Structured+Query+Language%29&amp;sourceid=opera&amp;ie=UTF-8&amp;oe=UTF-8&amp;mstk=AUtExfD1DQTX1VxosjmdT4v7U5ClAzm1HhBYA7btzMISu_mhsVgiQmjBwTK2sRe6HBIfKXCFYENOWDbUTzPoydH9FmcbvOjxbGi3MboKE-E2DWwnuSuKOBw1U8D7CygXRq7NbGfC7wC379tEgutriX8CWPHYHXx11cqk02D59PqN16FXa-f4F8GWwfZh56Ze7-WNTzQZ&amp;csui=3&amp;ved=2ahUKEwiDu_WTiImQAxUuJTQIHen0EEEQgK4QegQIAhAD" TargetMode="External"/><Relationship Id="rId2" Type="http://schemas.openxmlformats.org/officeDocument/2006/relationships/hyperlink" Target="https://www.google.com/search?client=opera&amp;q=Relational+Database+Management+System+%28RDBMS%29&amp;sourceid=opera&amp;ie=UTF-8&amp;oe=UTF-8&amp;mstk=AUtExfD1DQTX1VxosjmdT4v7U5ClAzm1HhBYA7btzMISu_mhsVgiQmjBwTK2sRe6HBIfKXCFYENOWDbUTzPoydH9FmcbvOjxbGi3MboKE-E2DWwnuSuKOBw1U8D7CygXRq7NbGfC7wC379tEgutriX8CWPHYHXx11cqk02D59PqN16FXa-f4F8GWwfZh56Ze7-WNTzQZ&amp;csui=3&amp;ved=2ahUKEwiDu_WTiImQAxUuJTQIHen0EEEQgK4QegQIAh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client=opera&amp;q=ACID+properties&amp;sourceid=opera&amp;ie=UTF-8&amp;oe=UTF-8&amp;mstk=AUtExfD1DQTX1VxosjmdT4v7U5ClAzm1HhBYA7btzMISu_mhsVgiQmjBwTK2sRe6HBIfKXCFYENOWDbUTzPoydH9FmcbvOjxbGi3MboKE-E2DWwnuSuKOBw1U8D7CygXRq7NbGfC7wC379tEgutriX8CWPHYHXx11cqk02D59PqN16FXa-f4F8GWwfZh56Ze7-WNTzQZ&amp;csui=3&amp;ved=2ahUKEwiDu_WTiImQAxUuJTQIHen0EEEQgK4QegQIAhAG" TargetMode="External"/><Relationship Id="rId5" Type="http://schemas.openxmlformats.org/officeDocument/2006/relationships/hyperlink" Target="https://www.google.com/search?client=opera&amp;q=foreign+keys&amp;sourceid=opera&amp;ie=UTF-8&amp;oe=UTF-8&amp;mstk=AUtExfD1DQTX1VxosjmdT4v7U5ClAzm1HhBYA7btzMISu_mhsVgiQmjBwTK2sRe6HBIfKXCFYENOWDbUTzPoydH9FmcbvOjxbGi3MboKE-E2DWwnuSuKOBw1U8D7CygXRq7NbGfC7wC379tEgutriX8CWPHYHXx11cqk02D59PqN16FXa-f4F8GWwfZh56Ze7-WNTzQZ&amp;csui=3&amp;ved=2ahUKEwiDu_WTiImQAxUuJTQIHen0EEEQgK4QegQIAhAF" TargetMode="External"/><Relationship Id="rId4" Type="http://schemas.openxmlformats.org/officeDocument/2006/relationships/hyperlink" Target="https://www.google.com/search?client=opera&amp;q=primary+keys&amp;sourceid=opera&amp;ie=UTF-8&amp;oe=UTF-8&amp;mstk=AUtExfD1DQTX1VxosjmdT4v7U5ClAzm1HhBYA7btzMISu_mhsVgiQmjBwTK2sRe6HBIfKXCFYENOWDbUTzPoydH9FmcbvOjxbGi3MboKE-E2DWwnuSuKOBw1U8D7CygXRq7NbGfC7wC379tEgutriX8CWPHYHXx11cqk02D59PqN16FXa-f4F8GWwfZh56Ze7-WNTzQZ&amp;csui=3&amp;ved=2ahUKEwiDu_WTiImQAxUuJTQIHen0EEEQgK4QegQIAhA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Slide 1: </a:t>
            </a:r>
            <a:br>
              <a:rPr lang="en-US" dirty="0"/>
            </a:br>
            <a:r>
              <a:rPr lang="en-US" dirty="0"/>
              <a:t>Relational Databases 101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endParaRPr dirty="0"/>
          </a:p>
          <a:p>
            <a:pPr>
              <a:defRPr sz="1800"/>
            </a:pPr>
            <a:r>
              <a:rPr sz="2800" dirty="0"/>
              <a:t>A 7-Week Journey into SQL and Data Management</a:t>
            </a:r>
            <a:endParaRPr lang="en-US" sz="2800" dirty="0"/>
          </a:p>
          <a:p>
            <a:pPr>
              <a:defRPr sz="1800"/>
            </a:pPr>
            <a:r>
              <a:rPr lang="en-US" sz="2800" dirty="0"/>
              <a:t>Create Databases, Tables, …</a:t>
            </a:r>
          </a:p>
          <a:p>
            <a:pPr>
              <a:defRPr sz="1800"/>
            </a:pPr>
            <a:r>
              <a:rPr lang="en-US" sz="2800" dirty="0"/>
              <a:t>Populate Tables with data</a:t>
            </a:r>
          </a:p>
          <a:p>
            <a:pPr>
              <a:defRPr sz="1800"/>
            </a:pPr>
            <a:r>
              <a:rPr lang="en-US" sz="2800" dirty="0"/>
              <a:t>Query data from Tables</a:t>
            </a:r>
          </a:p>
          <a:p>
            <a:pPr>
              <a:defRPr sz="1800"/>
            </a:pPr>
            <a:r>
              <a:rPr lang="en-US" sz="2800" dirty="0"/>
              <a:t>Create Databases/Tables from Data Requirements</a:t>
            </a:r>
          </a:p>
          <a:p>
            <a:pPr>
              <a:defRPr sz="1800"/>
            </a:pPr>
            <a:r>
              <a:rPr lang="en-US" sz="2800" dirty="0"/>
              <a:t>Analyze data using relational database systems.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Database vs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sz="3600" dirty="0"/>
              <a:t>Spreadsheet = good for small tasks</a:t>
            </a:r>
          </a:p>
          <a:p>
            <a:pPr marL="0" indent="0">
              <a:buNone/>
              <a:defRPr sz="1800"/>
            </a:pPr>
            <a:r>
              <a:rPr sz="3600" dirty="0"/>
              <a:t>Database = scalable, structured, </a:t>
            </a:r>
            <a:r>
              <a:rPr sz="3600" dirty="0" err="1"/>
              <a:t>queryable</a:t>
            </a:r>
            <a:endParaRPr sz="3600" dirty="0"/>
          </a:p>
          <a:p>
            <a:pPr marL="0" indent="0">
              <a:buNone/>
              <a:defRPr sz="1800"/>
            </a:pPr>
            <a:r>
              <a:rPr sz="3600" dirty="0"/>
              <a:t>Example: Excel vs MySQL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Slide 5: Basic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= set of related Tables</a:t>
            </a:r>
          </a:p>
          <a:p>
            <a:r>
              <a:rPr dirty="0"/>
              <a:t>Table</a:t>
            </a:r>
            <a:r>
              <a:rPr lang="en-US" dirty="0"/>
              <a:t> </a:t>
            </a:r>
            <a:r>
              <a:rPr dirty="0"/>
              <a:t>= collection of related data</a:t>
            </a:r>
            <a:r>
              <a:rPr lang="en-US" dirty="0"/>
              <a:t> = set of rows/records</a:t>
            </a:r>
          </a:p>
          <a:p>
            <a:r>
              <a:rPr dirty="0"/>
              <a:t>Row (record)</a:t>
            </a:r>
            <a:r>
              <a:rPr lang="en-US" dirty="0"/>
              <a:t> </a:t>
            </a:r>
            <a:r>
              <a:rPr dirty="0"/>
              <a:t> = one data item</a:t>
            </a:r>
            <a:endParaRPr lang="en-US" dirty="0"/>
          </a:p>
          <a:p>
            <a:r>
              <a:rPr dirty="0"/>
              <a:t>Column (field) = attribute</a:t>
            </a:r>
            <a:endParaRPr lang="en-US" dirty="0"/>
          </a:p>
          <a:p>
            <a:r>
              <a:rPr dirty="0"/>
              <a:t>Primary Key = unique identifier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BFF9-0A62-775D-491B-DAA37F20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= Relation</a:t>
            </a:r>
          </a:p>
        </p:txBody>
      </p:sp>
      <p:pic>
        <p:nvPicPr>
          <p:cNvPr id="5122" name="Picture 2" descr="What is a Relational Database? | RDBMS Explained | Astera">
            <a:extLst>
              <a:ext uri="{FF2B5EF4-FFF2-40B4-BE49-F238E27FC236}">
                <a16:creationId xmlns:a16="http://schemas.microsoft.com/office/drawing/2014/main" id="{C6C8C29E-F8D9-2A80-7462-62BBCFF1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5314"/>
            <a:ext cx="8229600" cy="429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1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3550"/>
          </a:xfrm>
        </p:spPr>
        <p:txBody>
          <a:bodyPr>
            <a:normAutofit fontScale="90000"/>
          </a:bodyPr>
          <a:lstStyle/>
          <a:p>
            <a:r>
              <a:rPr dirty="0"/>
              <a:t>Slide 6:</a:t>
            </a:r>
            <a:r>
              <a:rPr lang="en-US" dirty="0"/>
              <a:t> </a:t>
            </a:r>
            <a:r>
              <a:rPr dirty="0"/>
              <a:t>Employee</a:t>
            </a:r>
            <a:r>
              <a:rPr lang="en-US" dirty="0"/>
              <a:t> Table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250"/>
            <a:ext cx="8229600" cy="5071914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Employee Table</a:t>
            </a:r>
            <a:endParaRPr dirty="0">
              <a:highlight>
                <a:srgbClr val="00FFFF"/>
              </a:highlight>
            </a:endParaRPr>
          </a:p>
          <a:p>
            <a:pPr marL="0" indent="0">
              <a:buNone/>
              <a:defRPr sz="1800"/>
            </a:pP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| </a:t>
            </a:r>
            <a:r>
              <a:rPr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defRPr sz="1800"/>
            </a:pP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|--------|---------|---------|--------|</a:t>
            </a:r>
          </a:p>
          <a:p>
            <a:pPr marL="0" indent="0">
              <a:buNone/>
              <a:defRPr sz="1800"/>
            </a:pP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 1      | Alice   | Sales   | 60000  |</a:t>
            </a:r>
          </a:p>
          <a:p>
            <a:pPr marL="0" indent="0">
              <a:buNone/>
              <a:defRPr sz="1800"/>
            </a:pP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 2      | Bob     | HR      | 55000  |</a:t>
            </a:r>
          </a:p>
          <a:p>
            <a:pPr marL="0" indent="0">
              <a:buNone/>
              <a:defRPr sz="1800"/>
            </a:pP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 3      | Carol   | IT      | 70000  |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 sz="1800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 Rows/records</a:t>
            </a:r>
          </a:p>
          <a:p>
            <a:pPr>
              <a:defRPr sz="1800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4 Columns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name, dept, salary)</a:t>
            </a:r>
          </a:p>
          <a:p>
            <a:pPr>
              <a:defRPr sz="1800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as a Primary Key (PK)</a:t>
            </a:r>
          </a:p>
          <a:p>
            <a:pPr>
              <a:defRPr sz="1800"/>
            </a:pPr>
            <a:r>
              <a:rPr lang="en-US" sz="2400" dirty="0"/>
              <a:t>A primary key is a column or set of columns in a database table that </a:t>
            </a:r>
            <a:r>
              <a:rPr lang="en-US" sz="2400" b="1" dirty="0"/>
              <a:t>uniquely identifies each row</a:t>
            </a:r>
            <a:r>
              <a:rPr lang="en-US" sz="2400" dirty="0"/>
              <a:t>. </a:t>
            </a:r>
            <a:endParaRPr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Slide 7: </a:t>
            </a:r>
            <a:r>
              <a:rPr lang="en-US" dirty="0"/>
              <a:t>Tables and </a:t>
            </a:r>
            <a:r>
              <a:rPr dirty="0"/>
              <a:t>Primary Keys</a:t>
            </a:r>
            <a:r>
              <a:rPr lang="en-US" dirty="0"/>
              <a:t> (PK)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sz="2800" dirty="0"/>
              <a:t>Every row must have a unique identifier</a:t>
            </a:r>
          </a:p>
          <a:p>
            <a:pPr>
              <a:defRPr sz="1800"/>
            </a:pPr>
            <a:r>
              <a:rPr sz="2800" dirty="0"/>
              <a:t>Example: `</a:t>
            </a:r>
            <a:r>
              <a:rPr sz="2800" dirty="0" err="1"/>
              <a:t>emp_id</a:t>
            </a:r>
            <a:r>
              <a:rPr sz="2800" dirty="0"/>
              <a:t>` </a:t>
            </a:r>
            <a:r>
              <a:rPr lang="en-US" sz="2800" dirty="0"/>
              <a:t> is a PK</a:t>
            </a:r>
            <a:endParaRPr sz="2800" dirty="0"/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r>
              <a:rPr dirty="0"/>
              <a:t>MySQL syntax:</a:t>
            </a:r>
            <a:r>
              <a:rPr lang="en-US" dirty="0"/>
              <a:t> create a table</a:t>
            </a:r>
          </a:p>
          <a:p>
            <a:pPr marL="0" indent="0">
              <a:buNone/>
              <a:defRPr sz="1800"/>
            </a:pPr>
            <a:endParaRPr dirty="0"/>
          </a:p>
          <a:p>
            <a:pPr marL="0" indent="0">
              <a:buNone/>
              <a:defRPr sz="1800"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PRIMARY KEY,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VARCHAR(30),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VARCHAR(20),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0" indent="0">
              <a:buNone/>
              <a:defRPr sz="1800"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AB8C-7440-FB44-AD6E-36EEF565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035"/>
          </a:xfrm>
        </p:spPr>
        <p:txBody>
          <a:bodyPr>
            <a:normAutofit fontScale="90000"/>
          </a:bodyPr>
          <a:lstStyle/>
          <a:p>
            <a:r>
              <a:rPr lang="en-US" dirty="0"/>
              <a:t>Add New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7BA6-88B0-AC18-B470-5C9F5491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6674"/>
            <a:ext cx="8229600" cy="5179490"/>
          </a:xfrm>
        </p:spPr>
        <p:txBody>
          <a:bodyPr/>
          <a:lstStyle/>
          <a:p>
            <a:pPr marL="0" indent="0">
              <a:buNone/>
              <a:defRPr sz="1800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0" indent="0">
              <a:buNone/>
              <a:defRPr sz="1800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PRIMARY KEY,</a:t>
            </a:r>
          </a:p>
          <a:p>
            <a:pPr marL="0" indent="0">
              <a:buNone/>
              <a:defRPr sz="1800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VARCHAR(30),</a:t>
            </a:r>
          </a:p>
          <a:p>
            <a:pPr marL="0" indent="0">
              <a:buNone/>
              <a:defRPr sz="1800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VARCHAR(20),</a:t>
            </a:r>
          </a:p>
          <a:p>
            <a:pPr marL="0" indent="0">
              <a:buNone/>
              <a:defRPr sz="1800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marL="0" indent="0">
              <a:buNone/>
              <a:defRPr sz="1800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  <a:defRPr sz="1800"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 ADD 3 NEW RECORDS using SQL: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name, dept, salary)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(100, ‘Alex’, ‘Sales’, 67000),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(200, ‘Jenny’, ‘Business’, 89000),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(400, ‘Rafa’, ‘Sales’, 45000);</a:t>
            </a:r>
          </a:p>
        </p:txBody>
      </p:sp>
    </p:spTree>
    <p:extLst>
      <p:ext uri="{BB962C8B-B14F-4D97-AF65-F5344CB8AC3E}">
        <p14:creationId xmlns:p14="http://schemas.microsoft.com/office/powerpoint/2010/main" val="243054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9184"/>
            <a:ext cx="8229600" cy="1177644"/>
          </a:xfrm>
        </p:spPr>
        <p:txBody>
          <a:bodyPr>
            <a:noAutofit/>
          </a:bodyPr>
          <a:lstStyle/>
          <a:p>
            <a:r>
              <a:rPr sz="2800" dirty="0"/>
              <a:t>Slide 8: Foreign Keys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>
                <a:highlight>
                  <a:srgbClr val="00FF00"/>
                </a:highlight>
              </a:rPr>
              <a:t>Link between two tables</a:t>
            </a:r>
            <a:br>
              <a:rPr lang="en-US" sz="2800" dirty="0"/>
            </a:b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918"/>
            <a:ext cx="8229600" cy="4835245"/>
          </a:xfrm>
        </p:spPr>
        <p:txBody>
          <a:bodyPr/>
          <a:lstStyle/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employees (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 PRIMARY KEY,  -- PK: unique employee id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name VARCHAR(50),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              -- FK: links to departments table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r>
              <a:rPr lang="en-US" b="1" dirty="0"/>
              <a:t>Primary Key (PK)</a:t>
            </a:r>
            <a:r>
              <a:rPr lang="en-US" dirty="0"/>
              <a:t>: </a:t>
            </a:r>
            <a:r>
              <a:rPr lang="en-US" dirty="0" err="1"/>
              <a:t>emp_id</a:t>
            </a:r>
            <a:r>
              <a:rPr lang="en-US" dirty="0"/>
              <a:t> → ensures each employee has a unique identifier.</a:t>
            </a:r>
          </a:p>
          <a:p>
            <a:r>
              <a:rPr lang="en-US" b="1" dirty="0"/>
              <a:t>Foreign Key (FK)</a:t>
            </a:r>
            <a:r>
              <a:rPr lang="en-US" dirty="0"/>
              <a:t>: </a:t>
            </a:r>
            <a:r>
              <a:rPr lang="en-US" dirty="0" err="1"/>
              <a:t>dept_id</a:t>
            </a:r>
            <a:r>
              <a:rPr lang="en-US" dirty="0"/>
              <a:t> → points to the department the employee belongs to.</a:t>
            </a:r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36DC-ECC1-BDEB-B9EB-9709A5DE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 &amp; FK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1428-E1BE-3A63-7EA4-57104256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departments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 PK: unique department 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 PRIMARY KEY,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 Name of department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VARCHAR(50)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Primary Key (PK)</a:t>
            </a:r>
            <a:r>
              <a:rPr lang="en-US" dirty="0"/>
              <a:t>: </a:t>
            </a:r>
            <a:r>
              <a:rPr lang="en-US" dirty="0" err="1"/>
              <a:t>dept_id</a:t>
            </a:r>
            <a:r>
              <a:rPr lang="en-US" dirty="0"/>
              <a:t> → ensures each department is unique.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7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0345-4390-8E3E-6A04-1AFB5037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668"/>
            <a:ext cx="8229600" cy="9143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Adding the Foreign Key Constraint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27BA-39C8-A8E2-1B92-83284841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068"/>
            <a:ext cx="8229600" cy="49750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ALTER TABLE employees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 CONSTRAINT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fk_dept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FOREIGN KEY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REFERENCES departments(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201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3F6-C8DA-C37A-8766-CB536CA3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52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2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324-0173-F012-DF02-A217C6E5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5158"/>
            <a:ext cx="8229600" cy="52010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departments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       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	       HR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	       IT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u="sng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101     Alice	   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102     Bob	   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103     Carol	    3</a:t>
            </a:r>
          </a:p>
        </p:txBody>
      </p:sp>
    </p:spTree>
    <p:extLst>
      <p:ext uri="{BB962C8B-B14F-4D97-AF65-F5344CB8AC3E}">
        <p14:creationId xmlns:p14="http://schemas.microsoft.com/office/powerpoint/2010/main" val="313285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2800" dirty="0"/>
              <a:t>A database stores data in an organized way.</a:t>
            </a:r>
            <a:endParaRPr lang="en-US" sz="2800" dirty="0"/>
          </a:p>
          <a:p>
            <a:pPr>
              <a:defRPr sz="1800"/>
            </a:pPr>
            <a:r>
              <a:rPr lang="en-US" sz="2800" dirty="0"/>
              <a:t>Then we use a database to </a:t>
            </a:r>
          </a:p>
          <a:p>
            <a:pPr lvl="1">
              <a:defRPr sz="1800"/>
            </a:pPr>
            <a:r>
              <a:rPr lang="en-US" sz="2400" dirty="0">
                <a:highlight>
                  <a:srgbClr val="00FF00"/>
                </a:highlight>
              </a:rPr>
              <a:t>Read an existing data</a:t>
            </a:r>
          </a:p>
          <a:p>
            <a:pPr lvl="1">
              <a:defRPr sz="1800"/>
            </a:pPr>
            <a:r>
              <a:rPr lang="en-US" sz="2400" dirty="0">
                <a:highlight>
                  <a:srgbClr val="00FF00"/>
                </a:highlight>
              </a:rPr>
              <a:t>Write new data</a:t>
            </a:r>
          </a:p>
          <a:p>
            <a:pPr lvl="1">
              <a:defRPr sz="1800"/>
            </a:pPr>
            <a:r>
              <a:rPr lang="en-US" sz="2400" dirty="0">
                <a:highlight>
                  <a:srgbClr val="00FF00"/>
                </a:highlight>
              </a:rPr>
              <a:t>Delete an existing data</a:t>
            </a:r>
          </a:p>
          <a:p>
            <a:pPr marL="0" indent="0">
              <a:buNone/>
              <a:defRPr sz="1800"/>
            </a:pPr>
            <a:endParaRPr sz="2800" dirty="0"/>
          </a:p>
          <a:p>
            <a:pPr>
              <a:defRPr sz="1800"/>
            </a:pPr>
            <a:r>
              <a:rPr sz="2800" dirty="0"/>
              <a:t>Relational DBs use **tables** (rows and columns).</a:t>
            </a:r>
            <a:endParaRPr lang="en-US" sz="2800" dirty="0"/>
          </a:p>
          <a:p>
            <a:pPr>
              <a:defRPr sz="1800"/>
            </a:pPr>
            <a:endParaRPr sz="2800" dirty="0"/>
          </a:p>
          <a:p>
            <a:pPr>
              <a:defRPr sz="1800"/>
            </a:pPr>
            <a:r>
              <a:rPr sz="2800" dirty="0"/>
              <a:t>Examples: MySQL, PostgreSQL, Oracle.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F46D-FEA3-1032-83A5-AC04004A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8247"/>
          </a:xfrm>
        </p:spPr>
        <p:txBody>
          <a:bodyPr>
            <a:normAutofit fontScale="90000"/>
          </a:bodyPr>
          <a:lstStyle/>
          <a:p>
            <a:r>
              <a:rPr lang="en-US" dirty="0"/>
              <a:t>Revised Tables: PK &amp; FK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BC16-965E-4A40-913B-6B27F412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2886"/>
            <a:ext cx="8450132" cy="52332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 departments table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departments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PRIMARY 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 -- PK: unique department id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VARCHAR(50)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 employees table with FK to departments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employees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PRIMARY 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  -- PK: unique employee id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name VARCHAR(50),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INT,        -- FK: links to departments table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CONSTRAINT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fk_dept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9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FOREIGN KEY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) REFERENCES departments(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6408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Slide 9: </a:t>
            </a:r>
            <a:br>
              <a:rPr lang="en-US" dirty="0"/>
            </a:br>
            <a:r>
              <a:rPr dirty="0"/>
              <a:t>Relationships</a:t>
            </a:r>
            <a:r>
              <a:rPr lang="en-US" dirty="0"/>
              <a:t>: Between Tables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3600" dirty="0">
                <a:highlight>
                  <a:srgbClr val="00FF00"/>
                </a:highlight>
              </a:rPr>
              <a:t>One-to-Many</a:t>
            </a:r>
            <a:r>
              <a:rPr sz="3600" dirty="0"/>
              <a:t> (Dept → Employees)</a:t>
            </a:r>
          </a:p>
          <a:p>
            <a:pPr>
              <a:defRPr sz="1800"/>
            </a:pPr>
            <a:r>
              <a:rPr sz="3600" dirty="0">
                <a:highlight>
                  <a:srgbClr val="00FF00"/>
                </a:highlight>
              </a:rPr>
              <a:t>Many-to-Many</a:t>
            </a:r>
            <a:r>
              <a:rPr sz="3600" dirty="0"/>
              <a:t> (Students ↔ Courses)</a:t>
            </a:r>
          </a:p>
          <a:p>
            <a:pPr>
              <a:defRPr sz="1800"/>
            </a:pPr>
            <a:r>
              <a:rPr sz="3600" dirty="0">
                <a:highlight>
                  <a:srgbClr val="00FF00"/>
                </a:highlight>
              </a:rPr>
              <a:t>One-to-One</a:t>
            </a:r>
            <a:r>
              <a:rPr sz="3600" dirty="0"/>
              <a:t> (Passport ↔ Person)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SQL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SQL = Structured Query Language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Used to interact with databases</a:t>
            </a:r>
          </a:p>
          <a:p>
            <a:pPr marL="0" indent="0">
              <a:buNone/>
              <a:defRPr sz="1800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sz="28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sz="2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SELECT name, salary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sz="2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  <a:endParaRPr lang="en-US" sz="2800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WHERE salary &gt; 85000;</a:t>
            </a:r>
            <a:endParaRPr sz="2800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Slide 11: Inserting Data</a:t>
            </a:r>
            <a:r>
              <a:rPr lang="en-US" dirty="0"/>
              <a:t> Into a Table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 sz="1800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INSERT 2 New Rows/Records:</a:t>
            </a:r>
          </a:p>
          <a:p>
            <a:pPr marL="0" indent="0">
              <a:buNone/>
              <a:defRPr sz="1800"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(id, name, dept, salary)</a:t>
            </a:r>
          </a:p>
          <a:p>
            <a:pPr marL="0" indent="0">
              <a:buNone/>
              <a:defRPr sz="1800"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VALUES (1,'Alice','Sales',60000);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(id, name, dept, salary)</a:t>
            </a:r>
          </a:p>
          <a:p>
            <a:pPr marL="0" indent="0">
              <a:buNone/>
              <a:defRPr sz="1800"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VALUES (2,'Bob','HR',55000);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lang="en-US" sz="3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>
              <a:buNone/>
              <a:defRPr sz="1800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employees(id, name, dept, salary)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 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(1,'Alice','Sales',60000),</a:t>
            </a:r>
          </a:p>
          <a:p>
            <a:pPr marL="0" indent="0">
              <a:buNone/>
              <a:defRPr sz="1800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(2,'Bob','HR',55000);</a:t>
            </a:r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Slide 12: Updating Data</a:t>
            </a:r>
            <a:r>
              <a:rPr lang="en-US" dirty="0"/>
              <a:t> by SQL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 Set a new salary for </a:t>
            </a:r>
            <a:r>
              <a:rPr lang="en-US" sz="28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of 2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UPDATE employees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SET salary =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89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13: 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 Delete an Existing Record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DELETE FROM employees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14: Query with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-- List all employees from IT department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name, salary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WHERE dept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'IT';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15: 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Aggregation Functions: 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COUNT, SUM, AVG, MIN, MAX</a:t>
            </a:r>
          </a:p>
          <a:p>
            <a:pPr marL="0" indent="0">
              <a:buNone/>
              <a:defRPr sz="1800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Example: find average salary per department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SELECT dept, AVG(salary)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</a:p>
          <a:p>
            <a:pPr marL="0" indent="0">
              <a:buNone/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GROUP BY dept;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16: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Combine data across tables</a:t>
            </a:r>
          </a:p>
          <a:p>
            <a:pPr marL="0" indent="0">
              <a:buNone/>
              <a:defRPr sz="1800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e.name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d.dept_name</a:t>
            </a:r>
            <a:endParaRPr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FROM employees e</a:t>
            </a:r>
          </a:p>
          <a:p>
            <a:pPr marL="0" indent="0">
              <a:buNone/>
              <a:defRPr sz="1800"/>
            </a:pPr>
            <a:r>
              <a:rPr sz="24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 departments d ON </a:t>
            </a:r>
            <a:r>
              <a:rPr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e.dept_id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d.dept_id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787D-6AB3-61DF-D0B5-1BA816A6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Story of JOIN Operation</a:t>
            </a:r>
            <a:br>
              <a:rPr lang="en-US" dirty="0"/>
            </a:br>
            <a:r>
              <a:rPr lang="en-US" dirty="0"/>
              <a:t>Employees &amp; Departments -- 1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DB5D-3432-2427-421C-9DE5D10F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departments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departments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 PRIMARY KEY,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VARCHAR(50)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INTO departments VALUES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(1, 'Sales'),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(2, 'HR'),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(3, 'IT');</a:t>
            </a:r>
          </a:p>
        </p:txBody>
      </p:sp>
    </p:spTree>
    <p:extLst>
      <p:ext uri="{BB962C8B-B14F-4D97-AF65-F5344CB8AC3E}">
        <p14:creationId xmlns:p14="http://schemas.microsoft.com/office/powerpoint/2010/main" val="311677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6611-02E8-4139-76E2-21041235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Table with 4 Rows of Data</a:t>
            </a:r>
          </a:p>
        </p:txBody>
      </p:sp>
      <p:pic>
        <p:nvPicPr>
          <p:cNvPr id="1026" name="Picture 2" descr="Components of Table in Database - GeeksforGeeks">
            <a:extLst>
              <a:ext uri="{FF2B5EF4-FFF2-40B4-BE49-F238E27FC236}">
                <a16:creationId xmlns:a16="http://schemas.microsoft.com/office/drawing/2014/main" id="{8305E365-BD48-00E9-D346-CD3152DF48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35" y="1538344"/>
            <a:ext cx="6917166" cy="42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52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9648-C0F7-7E3A-5E11-E2D2BC63A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69E0-CA66-A0B8-8240-1BAA2274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Story of JOIN Operation</a:t>
            </a:r>
            <a:br>
              <a:rPr lang="en-US" dirty="0"/>
            </a:br>
            <a:r>
              <a:rPr lang="en-US" dirty="0"/>
              <a:t>Employees &amp; Departments -- 2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D5C0-BF36-BE73-178E-B5D7DB3C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employees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 PRIMARY KEY,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name VARCHAR(50),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CONSTRAINT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fk_dept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FOREIGN KEY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REFERENCES departments(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 VALUES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(101, 'Alice', 1),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(102, 'Bob', 2),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(103, 'Carol', 3),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(104, 'David', 1);</a:t>
            </a:r>
          </a:p>
        </p:txBody>
      </p:sp>
    </p:spTree>
    <p:extLst>
      <p:ext uri="{BB962C8B-B14F-4D97-AF65-F5344CB8AC3E}">
        <p14:creationId xmlns:p14="http://schemas.microsoft.com/office/powerpoint/2010/main" val="3356816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5E4E2-5FF6-160D-5E78-7A3E4E614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A983-E37E-1853-5DDC-51187B13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6280"/>
          </a:xfrm>
        </p:spPr>
        <p:txBody>
          <a:bodyPr>
            <a:normAutofit fontScale="90000"/>
          </a:bodyPr>
          <a:lstStyle/>
          <a:p>
            <a:r>
              <a:rPr lang="en-US" dirty="0"/>
              <a:t>Story of JOIN Operation</a:t>
            </a:r>
            <a:br>
              <a:rPr lang="en-US" dirty="0"/>
            </a:br>
            <a:r>
              <a:rPr lang="en-US" dirty="0"/>
              <a:t>Employees &amp; Departments -- 3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0311-5F5A-4BBD-482E-EBB97CD3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1526"/>
            <a:ext cx="8229600" cy="46846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INNER JOIN Query: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e.emp_id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e.name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d.dept_name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employees 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INNER JOIN departments 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e.dept_id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d.dept_id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101      Alice  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102      Bob    HR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103      Carol  IT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104      David  Sales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88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17: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NOT NULL</a:t>
            </a:r>
          </a:p>
          <a:p>
            <a:pPr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</a:p>
          <a:p>
            <a:pPr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CHECK</a:t>
            </a:r>
          </a:p>
          <a:p>
            <a:pPr>
              <a:defRPr sz="1800"/>
            </a:pP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pPr marL="0" indent="0">
              <a:buNone/>
              <a:defRPr sz="1800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 sz="1800"/>
            </a:pPr>
            <a:r>
              <a:rPr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</a:p>
          <a:p>
            <a:pPr marL="0" indent="0">
              <a:buNone/>
              <a:defRPr sz="1800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salary INT NOT NULL CHECK (salary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800" dirty="0">
                <a:latin typeface="Consolas" panose="020B0609020204030204" pitchFamily="49" charset="0"/>
                <a:cs typeface="Consolas" panose="020B0609020204030204" pitchFamily="49" charset="0"/>
              </a:rPr>
              <a:t>0)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18: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800" dirty="0"/>
              <a:t>Ensure reliability with </a:t>
            </a:r>
            <a:r>
              <a:rPr lang="en-US" sz="2800" dirty="0"/>
              <a:t> </a:t>
            </a:r>
            <a:r>
              <a:rPr sz="2800" dirty="0"/>
              <a:t>ACID properties</a:t>
            </a:r>
          </a:p>
          <a:p>
            <a:pPr>
              <a:defRPr sz="1800"/>
            </a:pPr>
            <a:r>
              <a:rPr sz="2800" dirty="0"/>
              <a:t>Example: money transfer requires 2 updates</a:t>
            </a:r>
          </a:p>
          <a:p>
            <a:pPr>
              <a:defRPr sz="1800"/>
            </a:pPr>
            <a:r>
              <a:rPr sz="2800" dirty="0"/>
              <a:t>COMMIT and ROLLBACK in SQL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19: Why MySQL?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US" sz="2800" dirty="0"/>
              <a:t>Simple to use, but powerful</a:t>
            </a:r>
          </a:p>
          <a:p>
            <a:pPr>
              <a:defRPr sz="1800"/>
            </a:pPr>
            <a:r>
              <a:rPr sz="2800" dirty="0"/>
              <a:t>Free, open-source, widely used</a:t>
            </a:r>
          </a:p>
          <a:p>
            <a:pPr>
              <a:defRPr sz="1800"/>
            </a:pPr>
            <a:r>
              <a:rPr sz="2800" dirty="0"/>
              <a:t>Good for beginners &amp; production</a:t>
            </a:r>
          </a:p>
          <a:p>
            <a:pPr>
              <a:defRPr sz="1800"/>
            </a:pPr>
            <a:r>
              <a:rPr sz="2800" dirty="0"/>
              <a:t>Compatible with many platforms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20: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1800"/>
            </a:pPr>
            <a:r>
              <a:rPr sz="2800" dirty="0"/>
              <a:t>Databases = backbone of apps</a:t>
            </a:r>
          </a:p>
          <a:p>
            <a:pPr>
              <a:defRPr sz="1800"/>
            </a:pPr>
            <a:r>
              <a:rPr sz="2800" dirty="0"/>
              <a:t>SQL is essential skill</a:t>
            </a:r>
            <a:endParaRPr lang="en-US" sz="2800" dirty="0"/>
          </a:p>
          <a:p>
            <a:pPr marL="0" indent="0">
              <a:buNone/>
              <a:defRPr sz="1800"/>
            </a:pPr>
            <a:endParaRPr sz="2800" dirty="0"/>
          </a:p>
          <a:p>
            <a:pPr marL="0" indent="0">
              <a:buNone/>
              <a:defRPr sz="1800"/>
            </a:pPr>
            <a:r>
              <a:rPr sz="2800" dirty="0">
                <a:highlight>
                  <a:srgbClr val="00FF00"/>
                </a:highlight>
              </a:rPr>
              <a:t>In next 7 weeks: deeper dive into</a:t>
            </a:r>
          </a:p>
          <a:p>
            <a:pPr>
              <a:defRPr sz="1800"/>
            </a:pPr>
            <a:r>
              <a:rPr sz="2800" dirty="0"/>
              <a:t>SELECTs</a:t>
            </a:r>
          </a:p>
          <a:p>
            <a:pPr>
              <a:defRPr sz="1800"/>
            </a:pPr>
            <a:r>
              <a:rPr sz="2800" dirty="0"/>
              <a:t>Aggregations</a:t>
            </a:r>
          </a:p>
          <a:p>
            <a:pPr>
              <a:defRPr sz="1800"/>
            </a:pPr>
            <a:r>
              <a:rPr sz="2800" dirty="0"/>
              <a:t>Joins</a:t>
            </a:r>
          </a:p>
          <a:p>
            <a:pPr>
              <a:defRPr sz="1800"/>
            </a:pPr>
            <a:r>
              <a:rPr sz="2800" dirty="0"/>
              <a:t>Subqueries</a:t>
            </a:r>
          </a:p>
          <a:p>
            <a:pPr>
              <a:defRPr sz="1800"/>
            </a:pPr>
            <a:r>
              <a:rPr sz="2800" dirty="0"/>
              <a:t>Indexes</a:t>
            </a:r>
            <a:endParaRPr lang="en-US" sz="2800" dirty="0"/>
          </a:p>
          <a:p>
            <a:pPr>
              <a:defRPr sz="1800"/>
            </a:pPr>
            <a:r>
              <a:rPr sz="2800" dirty="0"/>
              <a:t>Advanced SQL &amp;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EF0E-819B-64AE-D817-FD04955D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a set of Tables</a:t>
            </a:r>
          </a:p>
        </p:txBody>
      </p:sp>
      <p:pic>
        <p:nvPicPr>
          <p:cNvPr id="2050" name="Picture 2" descr="SQL Server Sample Database">
            <a:extLst>
              <a:ext uri="{FF2B5EF4-FFF2-40B4-BE49-F238E27FC236}">
                <a16:creationId xmlns:a16="http://schemas.microsoft.com/office/drawing/2014/main" id="{6B0BB35A-6760-264C-E688-1503AABA6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313" y="1417638"/>
            <a:ext cx="6422315" cy="46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5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0D00-9C86-B054-B317-B5EB0C3C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a Set of Tables</a:t>
            </a:r>
          </a:p>
        </p:txBody>
      </p:sp>
      <p:pic>
        <p:nvPicPr>
          <p:cNvPr id="3074" name="Picture 2" descr="About Star Schema Data Modeling | AtScale Documentation">
            <a:extLst>
              <a:ext uri="{FF2B5EF4-FFF2-40B4-BE49-F238E27FC236}">
                <a16:creationId xmlns:a16="http://schemas.microsoft.com/office/drawing/2014/main" id="{4CD3E1FC-92D7-D20A-FFB5-7238EEC1D0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538344"/>
            <a:ext cx="5916706" cy="412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18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BDDF-9C30-0EC2-50A7-2A120531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Relational Database System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AC4B-09ED-C81C-3B04-0F19C914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relational database system organizes </a:t>
            </a:r>
          </a:p>
          <a:p>
            <a:pPr marL="0" indent="0">
              <a:buNone/>
            </a:pPr>
            <a:r>
              <a:rPr lang="en-US" dirty="0"/>
              <a:t>data into interconnected </a:t>
            </a:r>
            <a:r>
              <a:rPr lang="en-US" dirty="0">
                <a:highlight>
                  <a:srgbClr val="00FF00"/>
                </a:highlight>
              </a:rPr>
              <a:t>tables</a:t>
            </a:r>
            <a:r>
              <a:rPr lang="en-US" dirty="0"/>
              <a:t>, each with 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rows (records)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columns (attributes), </a:t>
            </a:r>
          </a:p>
          <a:p>
            <a:pPr marL="0" indent="0">
              <a:buNone/>
            </a:pPr>
            <a:r>
              <a:rPr lang="en-US" dirty="0"/>
              <a:t>that use a common field to establish relationships between them. </a:t>
            </a:r>
          </a:p>
        </p:txBody>
      </p:sp>
    </p:spTree>
    <p:extLst>
      <p:ext uri="{BB962C8B-B14F-4D97-AF65-F5344CB8AC3E}">
        <p14:creationId xmlns:p14="http://schemas.microsoft.com/office/powerpoint/2010/main" val="185378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ional Database | Learn Relational Database Model RDBMS">
            <a:extLst>
              <a:ext uri="{FF2B5EF4-FFF2-40B4-BE49-F238E27FC236}">
                <a16:creationId xmlns:a16="http://schemas.microsoft.com/office/drawing/2014/main" id="{92BD8FD0-19AD-51EB-5167-998B543FA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25" y="688489"/>
            <a:ext cx="6368527" cy="51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4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C9AFC-DEBD-5C0E-A348-1B6DE001D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7DC6-B322-AF91-9631-7DEA0DFD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Relational Database System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6DED-A01E-650D-9449-9E221EC1C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dirty="0">
                <a:hlinkClick r:id="rId2"/>
              </a:rPr>
              <a:t>Relational Database Management System (RDBMS)</a:t>
            </a:r>
            <a:r>
              <a:rPr lang="en-US" dirty="0"/>
              <a:t> to store, manage, and retrieve data using </a:t>
            </a:r>
            <a:r>
              <a:rPr lang="en-US" dirty="0">
                <a:hlinkClick r:id="rId3"/>
              </a:rPr>
              <a:t>SQL (Structured Query Language)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provide data integrity, consistency, and flexibility through </a:t>
            </a:r>
            <a:r>
              <a:rPr lang="en-US" dirty="0">
                <a:hlinkClick r:id="rId4"/>
              </a:rPr>
              <a:t>primary keys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foreign keys</a:t>
            </a:r>
            <a:r>
              <a:rPr lang="en-US" dirty="0"/>
              <a:t>, and </a:t>
            </a:r>
            <a:r>
              <a:rPr lang="en-US" dirty="0">
                <a:hlinkClick r:id="rId6"/>
              </a:rPr>
              <a:t>ACID properties</a:t>
            </a:r>
            <a:r>
              <a:rPr lang="en-US" dirty="0"/>
              <a:t> (Atomicity, Consistency, Isolation, Durability). </a:t>
            </a:r>
          </a:p>
        </p:txBody>
      </p:sp>
    </p:spTree>
    <p:extLst>
      <p:ext uri="{BB962C8B-B14F-4D97-AF65-F5344CB8AC3E}">
        <p14:creationId xmlns:p14="http://schemas.microsoft.com/office/powerpoint/2010/main" val="74108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Why Relational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US" sz="2800" dirty="0"/>
              <a:t>S</a:t>
            </a:r>
            <a:r>
              <a:rPr sz="2800" dirty="0"/>
              <a:t>tandardized (SQL)</a:t>
            </a:r>
            <a:endParaRPr lang="en-US" sz="2800" dirty="0"/>
          </a:p>
          <a:p>
            <a:pPr>
              <a:defRPr sz="1800"/>
            </a:pPr>
            <a:r>
              <a:rPr sz="2800" dirty="0"/>
              <a:t>Ensure data integrity</a:t>
            </a:r>
          </a:p>
          <a:p>
            <a:pPr>
              <a:defRPr sz="1800"/>
            </a:pPr>
            <a:r>
              <a:rPr sz="2800" dirty="0"/>
              <a:t>Support complex queries</a:t>
            </a:r>
          </a:p>
          <a:p>
            <a:pPr>
              <a:defRPr sz="1800"/>
            </a:pPr>
            <a:r>
              <a:rPr sz="2800" dirty="0"/>
              <a:t>Used in businesses worldwide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1469</Words>
  <Application>Microsoft Macintosh PowerPoint</Application>
  <PresentationFormat>On-screen Show (4:3)</PresentationFormat>
  <Paragraphs>262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Office Theme</vt:lpstr>
      <vt:lpstr>Slide 1:  Relational Databases 101</vt:lpstr>
      <vt:lpstr>Slide 2: What is a Database?</vt:lpstr>
      <vt:lpstr>Example: a Table with 4 Rows of Data</vt:lpstr>
      <vt:lpstr>Database: a set of Tables</vt:lpstr>
      <vt:lpstr>Database: a Set of Tables</vt:lpstr>
      <vt:lpstr>What is a Relational Database System </vt:lpstr>
      <vt:lpstr>PowerPoint Presentation</vt:lpstr>
      <vt:lpstr>What is a Relational Database System </vt:lpstr>
      <vt:lpstr>Slide 3: Why Relational Databases?</vt:lpstr>
      <vt:lpstr>Slide 4: Database vs Spreadsheet</vt:lpstr>
      <vt:lpstr>Slide 5: Basic Terminology</vt:lpstr>
      <vt:lpstr>Table = Relation</vt:lpstr>
      <vt:lpstr>Slide 6: Employee Table</vt:lpstr>
      <vt:lpstr>Slide 7: Tables and Primary Keys (PK)</vt:lpstr>
      <vt:lpstr>Add New Records</vt:lpstr>
      <vt:lpstr>Slide 8: Foreign Keys:  Link between two tables </vt:lpstr>
      <vt:lpstr>PK &amp; FK</vt:lpstr>
      <vt:lpstr>Adding the Foreign Key Constraint </vt:lpstr>
      <vt:lpstr>Example: 2 Tables</vt:lpstr>
      <vt:lpstr>Revised Tables: PK &amp; FK</vt:lpstr>
      <vt:lpstr>Slide 9:  Relationships: Between Tables</vt:lpstr>
      <vt:lpstr>Slide 10: SQL Basics</vt:lpstr>
      <vt:lpstr>Slide 11: Inserting Data Into a Table</vt:lpstr>
      <vt:lpstr>Slide 12: Updating Data by SQL</vt:lpstr>
      <vt:lpstr>Slide 13: Deleting Data</vt:lpstr>
      <vt:lpstr>Slide 14: Query with WHERE</vt:lpstr>
      <vt:lpstr>Slide 15: Aggregation Functions</vt:lpstr>
      <vt:lpstr>Slide 16: JOINs</vt:lpstr>
      <vt:lpstr>Story of JOIN Operation Employees &amp; Departments -- 1</vt:lpstr>
      <vt:lpstr>Story of JOIN Operation Employees &amp; Departments -- 2</vt:lpstr>
      <vt:lpstr>Story of JOIN Operation Employees &amp; Departments -- 3</vt:lpstr>
      <vt:lpstr>Slide 17: Constraints</vt:lpstr>
      <vt:lpstr>Slide 18: Transactions</vt:lpstr>
      <vt:lpstr>Slide 19: Why MySQL?</vt:lpstr>
      <vt:lpstr>Slide 20: 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Mahmoud Parsian</cp:lastModifiedBy>
  <cp:revision>11</cp:revision>
  <dcterms:created xsi:type="dcterms:W3CDTF">2013-01-27T09:14:16Z</dcterms:created>
  <dcterms:modified xsi:type="dcterms:W3CDTF">2025-10-03T23:32:07Z</dcterms:modified>
  <cp:category/>
</cp:coreProperties>
</file>