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6" r:id="rId14"/>
    <p:sldId id="268" r:id="rId15"/>
    <p:sldId id="269" r:id="rId16"/>
    <p:sldId id="270" r:id="rId17"/>
    <p:sldId id="271" r:id="rId18"/>
    <p:sldId id="272" r:id="rId19"/>
    <p:sldId id="307" r:id="rId20"/>
    <p:sldId id="308" r:id="rId21"/>
    <p:sldId id="274" r:id="rId22"/>
    <p:sldId id="273" r:id="rId23"/>
    <p:sldId id="290" r:id="rId24"/>
    <p:sldId id="291" r:id="rId25"/>
    <p:sldId id="275" r:id="rId26"/>
    <p:sldId id="276" r:id="rId27"/>
    <p:sldId id="292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3" r:id="rId41"/>
    <p:sldId id="289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737"/>
  </p:normalViewPr>
  <p:slideViewPr>
    <p:cSldViewPr snapToGrid="0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2293F-8437-B84B-BDA1-F230156EF85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4665-1877-D040-897C-04C5BDB2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B26-309D-FC1F-3805-1FC59BCA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A16E5-BEEA-8551-5F8A-A63A1E00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539D-F5D0-FDEC-7DA8-274F5A67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55F-9B07-A043-908C-D6557F0E57E9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24B4-0170-EA3A-242C-EEBF9F90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46A5-2531-DA56-0F44-62CD80B9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C9F3-E4D5-A6FC-E0AF-699F1E5D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91DE6-7B68-70DF-C9DE-1B5E3C50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A9E3-2A66-20B1-46CC-4298E36C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14F-A71B-F049-A5E2-B605042FF784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61B4-5C01-3CF0-31FA-C1E8B998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C1BF-BB7D-571A-F645-AAD87CE8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593AD-28C7-7065-E7E5-B01E57070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25F4B-7545-8452-95DA-B6D2B653F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7006-46B4-C4B4-9F27-7C1B115B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C788-16AB-614D-BAB1-6F8930E4C63A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4501-1321-A746-9249-504D900B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9249-AACE-7C0B-805F-B7C99C0C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5FE0-E6C3-5920-EF3E-61ED4C71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D7DE-C156-47BD-C519-1E3356B7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C03B-50F4-F25E-209B-6A66D2F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85EF-87E9-684E-B1B3-F0C83E28C4A1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F149-99BB-9A6A-2E51-42439EAA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9BFE-43A7-9D45-2CF6-3CDFBA3F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F9A8-2604-095B-35ED-6B6CAFCC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AA5A-82D7-DEF4-05D9-100D526E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884D8-F9BA-03C2-8CB8-B59046CC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FF91-DB07-964B-B925-B6EB72F05CB0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098F-56D9-7D81-83A0-9CC0BDEF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0DC2-6CD1-81D0-4AD9-BE733BFD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7AFE-01B5-58C8-2F94-EDDCAAF0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CF7F-1CD2-5512-9554-8BB94A0F4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029C6-676D-D504-D19B-89D667F67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BEC61-704D-6F68-5BC9-1A40176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F08-A548-0749-8EC3-16F772E317E9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0EEF-D15A-8860-AAB3-5CB92045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3103-3F3C-FC4F-7BB2-1FF0F591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E19D-B345-9768-8279-5321F88A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18688-523E-0911-4BA1-43586EEE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34E38-2B64-1723-84C5-0603A6F8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FD37D-AF56-AAFD-D57E-C63E05DA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95C57-538E-069B-4C8F-BD0B3A6AB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A30C9-8B23-08ED-EA35-4DB3E1AD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01AB-2B46-5247-A8EC-F71CAE568BEA}" type="datetime1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EB1EE-57DE-19D3-DD5E-5770A9A8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C82E1-3742-4144-603D-43D78A7F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65F9-1DD5-0E51-39DB-F5961F45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19E98-FF8F-4458-A833-331BD580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E7F9-49C9-4546-AB40-61AD98C2CA5F}" type="datetime1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7A51-4884-F854-807D-10103E77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E344B-9DF9-F6F8-E3CA-28E6EE1B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9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079CA-C365-D67F-886D-52935F06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736-C6D8-B345-A680-BFE733645600}" type="datetime1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0EF90-D747-57F1-5F49-E3C05273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A260F-BB18-7169-D038-F5CC5D2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1D5F-5EA8-25A6-F6A1-3465640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8156-9866-DE4C-43AE-5386A0A9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FE2E2-44B9-39C8-7845-550A5AFC3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CDBB8-63EE-2D26-A921-69DF2A97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0DDF-8652-D441-9CAE-16D569C54C59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5A2CD-CE60-CC4E-036F-8685DD60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8BFA-3554-A2BF-97F4-79EC13CC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84-D83F-0D11-217B-1BFA17E9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21AA8-BDE0-93D0-1106-A669F8351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C92F-061E-9653-5E1C-694E3AB72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D09EE-735D-61CF-1F1E-BB58166A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E11-E391-1342-A4E0-D5D1ADAB073A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45FD0-A962-1BEF-F685-2FAECB1C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5D95-0E77-F9C7-72BF-F74F35D0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921C0-AB3F-6371-C149-57EE08B0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3F760-597C-C4B7-3228-110BE77A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A4A6-4F89-FF1A-A337-3EE628E7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9A2F8-07D3-6E49-B0D3-E390DCD619AD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498B-0B25-9DEB-3E58-F2861B002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7C33-2621-E1A8-A95F-8CE797605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F9886-C56C-E54F-9701-11D5456C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unglai.github.io/2017/06/27/UniversityMySQL" TargetMode="External"/><Relationship Id="rId2" Type="http://schemas.openxmlformats.org/officeDocument/2006/relationships/hyperlink" Target="https://www.uky.edu/~dsianita/622/universit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opera&amp;q=relational+databases&amp;sourceid=opera&amp;ie=UTF-8&amp;oe=UTF-8&amp;mstk=AUtExfCO181AfVJuyoFEWkn6Zwyvq6XJtjAa38_hxvNn9QfkDePEhzMXKr2WqkuO8ZXkT_YvZyfvI8l9u7IWvlCiFJ3OzCsBUj_9oz5T66NwlqXkLA5i9WGoFq55RTOhrjZR9S464Fgnz6hEBkhordclhzmp4GfiOtvv9vbSodrkPRQC0Eo&amp;csui=3&amp;ved=2ahUKEwjf_pH-vOiPAxUBDjQIHc6IMtMQgK4QegQIARAF" TargetMode="External"/><Relationship Id="rId2" Type="http://schemas.openxmlformats.org/officeDocument/2006/relationships/hyperlink" Target="https://www.google.com/search?client=opera&amp;q=Edgar+F.+Codd&amp;sourceid=opera&amp;ie=UTF-8&amp;oe=UTF-8&amp;mstk=AUtExfCO181AfVJuyoFEWkn6Zwyvq6XJtjAa38_hxvNn9QfkDePEhzMXKr2WqkuO8ZXkT_YvZyfvI8l9u7IWvlCiFJ3OzCsBUj_9oz5T66NwlqXkLA5i9WGoFq55RTOhrjZR9S464Fgnz6hEBkhordclhzmp4GfiOtvv9vbSodrkPRQC0Eo&amp;csui=3&amp;ved=2ahUKEwjf_pH-vOiPAxUBDjQIHc6IMtMQgK4QegQIARA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874E-8555-952D-CE98-D8989BA35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7967"/>
          </a:xfrm>
        </p:spPr>
        <p:txBody>
          <a:bodyPr>
            <a:noAutofit/>
          </a:bodyPr>
          <a:lstStyle/>
          <a:p>
            <a:r>
              <a:rPr lang="en-US" sz="4000" dirty="0"/>
              <a:t>Introduction </a:t>
            </a:r>
            <a:br>
              <a:rPr lang="en-US" sz="4000" dirty="0"/>
            </a:br>
            <a:r>
              <a:rPr lang="en-US" sz="4000" dirty="0"/>
              <a:t>to </a:t>
            </a:r>
            <a:br>
              <a:rPr lang="en-US" sz="4000" dirty="0"/>
            </a:br>
            <a:r>
              <a:rPr lang="en-US" sz="4000" dirty="0"/>
              <a:t>Database </a:t>
            </a:r>
            <a:br>
              <a:rPr lang="en-US" sz="4000" dirty="0"/>
            </a:br>
            <a:r>
              <a:rPr lang="en-US" sz="4000" dirty="0"/>
              <a:t>Management </a:t>
            </a:r>
            <a:br>
              <a:rPr lang="en-US" sz="4000" dirty="0"/>
            </a:br>
            <a:r>
              <a:rPr lang="en-US" sz="4000" dirty="0"/>
              <a:t>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7413-75B4-B314-FD67-3BC770177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0560"/>
            <a:ext cx="9144000" cy="777239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600" dirty="0"/>
              <a:t>Ph.D. in Computer Science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6626E-C14A-EB74-677B-41FBC719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0DE87-BE78-81E6-60A5-427308CA7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C58A-710F-C6AF-B87A-75D5A0BC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of Database Systems </a:t>
            </a:r>
            <a:r>
              <a:rPr lang="en-US" sz="2800" dirty="0"/>
              <a:t>(continued…)</a:t>
            </a:r>
            <a:br>
              <a:rPr lang="en-US" sz="2800" dirty="0"/>
            </a:br>
            <a:r>
              <a:rPr lang="en-US" sz="2700" b="1" dirty="0">
                <a:highlight>
                  <a:srgbClr val="00FF00"/>
                </a:highlight>
              </a:rPr>
              <a:t>Database systems offer solutions to all the following problems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095A-43D1-B622-9499-6D8E689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Atomicity of updates</a:t>
            </a:r>
          </a:p>
          <a:p>
            <a:r>
              <a:rPr lang="en-US" dirty="0"/>
              <a:t>Failures may leave database in an inconsistent state with partial updates carried out</a:t>
            </a:r>
          </a:p>
          <a:p>
            <a:r>
              <a:rPr lang="en-US" dirty="0"/>
              <a:t>Example: Transfer of funds from one account to another should either complete or not happen at all</a:t>
            </a:r>
          </a:p>
          <a:p>
            <a:r>
              <a:rPr lang="en-US" dirty="0"/>
              <a:t>Concurrent access by multiple users</a:t>
            </a:r>
          </a:p>
          <a:p>
            <a:r>
              <a:rPr lang="en-US" dirty="0"/>
              <a:t>Concurrent access needed for performance</a:t>
            </a:r>
          </a:p>
          <a:p>
            <a:r>
              <a:rPr lang="en-US" dirty="0"/>
              <a:t>Uncontrolled concurrent accesses can lead to inconsistencies</a:t>
            </a:r>
          </a:p>
          <a:p>
            <a:r>
              <a:rPr lang="en-US" dirty="0"/>
              <a:t>Ex: Two people reading a balance (say 100) and updating it by withdrawing money (say 50 each) at the same time</a:t>
            </a:r>
          </a:p>
          <a:p>
            <a:r>
              <a:rPr lang="en-US" dirty="0"/>
              <a:t>Security problems</a:t>
            </a:r>
          </a:p>
          <a:p>
            <a:r>
              <a:rPr lang="en-US" dirty="0"/>
              <a:t>Hard to provide user access to some, but not all,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91893-C960-E976-96B6-628A42DE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69CD1-5217-A118-7903-6C9EDC0CF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4E18-F4FB-523C-220D-631A79DC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dirty="0"/>
              <a:t>University Database Example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77CA-9FDB-8DF6-3362-0ADB82B2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Data consists of information about:</a:t>
            </a:r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Instructors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>
                <a:highlight>
                  <a:srgbClr val="00FF00"/>
                </a:highlight>
              </a:rPr>
              <a:t>Application program examples:</a:t>
            </a:r>
          </a:p>
          <a:p>
            <a:pPr lvl="1"/>
            <a:r>
              <a:rPr lang="en-US" dirty="0"/>
              <a:t>Add new students, instructors, and courses</a:t>
            </a:r>
          </a:p>
          <a:p>
            <a:pPr lvl="1"/>
            <a:r>
              <a:rPr lang="en-US" dirty="0"/>
              <a:t>Register students for courses, and generate class rosters</a:t>
            </a:r>
          </a:p>
          <a:p>
            <a:pPr lvl="1"/>
            <a:r>
              <a:rPr lang="en-US" dirty="0"/>
              <a:t>Assign grades to students, compute grade point averages (GPA) and generate transcripts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F487-34B8-E3C4-6AED-5A4C8C45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934CA-5AA2-4035-7C66-E6ECA6E00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D523-6686-FE40-CFDA-E822DA1A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dirty="0"/>
              <a:t>University Database Example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2C51-0C1C-39F5-746F-0DE2A70D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Example-1: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https://www.uky.edu/~dsianita/622/university.html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Example-2: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https://dunglai.github.io/2017/06/27/UniversityMySQL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0120-F643-5AA0-99B4-A41C776C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9749-FA1D-13D2-515E-7292B05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38CA-57E8-29E5-3617-64950D9A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b="1" i="1" dirty="0">
                <a:solidFill>
                  <a:srgbClr val="FF0000"/>
                </a:solidFill>
              </a:rPr>
              <a:t>Create</a:t>
            </a:r>
          </a:p>
          <a:p>
            <a:pPr lvl="2"/>
            <a:r>
              <a:rPr lang="en-US" sz="2800" dirty="0"/>
              <a:t>Add new data to the database</a:t>
            </a:r>
          </a:p>
          <a:p>
            <a:pPr lvl="1"/>
            <a:r>
              <a:rPr lang="en-US" sz="3200" b="1" i="1" dirty="0">
                <a:solidFill>
                  <a:srgbClr val="FF0000"/>
                </a:solidFill>
              </a:rPr>
              <a:t>Read</a:t>
            </a:r>
          </a:p>
          <a:p>
            <a:pPr lvl="2"/>
            <a:r>
              <a:rPr lang="en-US" sz="2800" dirty="0"/>
              <a:t>Read current data from the database</a:t>
            </a:r>
          </a:p>
          <a:p>
            <a:pPr lvl="1"/>
            <a:r>
              <a:rPr lang="en-US" sz="3200" b="1" i="1" dirty="0">
                <a:solidFill>
                  <a:srgbClr val="FF0000"/>
                </a:solidFill>
              </a:rPr>
              <a:t>Update</a:t>
            </a:r>
          </a:p>
          <a:p>
            <a:pPr lvl="2"/>
            <a:r>
              <a:rPr lang="en-US" sz="2800" dirty="0"/>
              <a:t>Update or modify current database data</a:t>
            </a:r>
          </a:p>
          <a:p>
            <a:pPr lvl="1"/>
            <a:r>
              <a:rPr lang="en-US" sz="3200" b="1" i="1" dirty="0">
                <a:solidFill>
                  <a:srgbClr val="FF0000"/>
                </a:solidFill>
              </a:rPr>
              <a:t>Delete</a:t>
            </a:r>
          </a:p>
          <a:p>
            <a:pPr lvl="2"/>
            <a:r>
              <a:rPr lang="en-US" sz="2800" dirty="0"/>
              <a:t>Remove current data from the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48A79-4638-97ED-E43D-403A0FD0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9DB0-F04A-F56F-E349-6B3E3520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1CCF-C533-F338-782E-4CD8DC71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00FF00"/>
                </a:highlight>
              </a:rPr>
              <a:t>Database System </a:t>
            </a:r>
            <a:r>
              <a:rPr lang="en-US" dirty="0"/>
              <a:t>is a collection of interrelated data and a set of programs that allow users to access and modify these data. </a:t>
            </a:r>
          </a:p>
          <a:p>
            <a:r>
              <a:rPr lang="en-US" dirty="0"/>
              <a:t>A major purpose of a database system is to provide users with an abstract view of the data.</a:t>
            </a:r>
          </a:p>
          <a:p>
            <a:r>
              <a:rPr lang="en-US" dirty="0">
                <a:highlight>
                  <a:srgbClr val="00FF00"/>
                </a:highlight>
              </a:rPr>
              <a:t>Data models</a:t>
            </a:r>
          </a:p>
          <a:p>
            <a:pPr lvl="1"/>
            <a:r>
              <a:rPr lang="en-US" dirty="0"/>
              <a:t>A collection of conceptual tools for describing data, data relationships, data semantics, and consistency constraints.</a:t>
            </a:r>
          </a:p>
          <a:p>
            <a:r>
              <a:rPr lang="en-US" dirty="0">
                <a:highlight>
                  <a:srgbClr val="00FF00"/>
                </a:highlight>
              </a:rPr>
              <a:t>Data abstraction</a:t>
            </a:r>
          </a:p>
          <a:p>
            <a:pPr lvl="1"/>
            <a:r>
              <a:rPr lang="en-US" dirty="0"/>
              <a:t>Hide the complexity  of data structures to represent data in the database from users through several levels of data abstraction.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D546-2613-008C-0DFF-7A76C33C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3226-039C-7702-A6FF-418F47127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0433-2A1A-0F20-3789-E24104A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View of Data – Example 1</a:t>
            </a:r>
          </a:p>
        </p:txBody>
      </p:sp>
      <p:pic>
        <p:nvPicPr>
          <p:cNvPr id="4098" name="Picture 2" descr="Intro to Databases with Data Table Example – 365 Data Science">
            <a:extLst>
              <a:ext uri="{FF2B5EF4-FFF2-40B4-BE49-F238E27FC236}">
                <a16:creationId xmlns:a16="http://schemas.microsoft.com/office/drawing/2014/main" id="{E967A782-0DE8-42A8-F3AD-9FBC1160BA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402080"/>
            <a:ext cx="709168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61C6B1-87C5-9E74-3D5E-64D99CE8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1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4C67-94B1-DF12-E89C-3BB290289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21B8-867B-0EFF-CAF9-5EB28817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View of Data – Example 2</a:t>
            </a:r>
          </a:p>
        </p:txBody>
      </p:sp>
      <p:pic>
        <p:nvPicPr>
          <p:cNvPr id="6154" name="Picture 10" descr="About Star Schema Data Modeling | AtScale Documentation">
            <a:extLst>
              <a:ext uri="{FF2B5EF4-FFF2-40B4-BE49-F238E27FC236}">
                <a16:creationId xmlns:a16="http://schemas.microsoft.com/office/drawing/2014/main" id="{4B55CBC3-8AE8-60AD-220D-0304E2B61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402080"/>
            <a:ext cx="7565390" cy="43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433FA-F9A6-6FC9-BA5E-46E8A131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6002-E655-0784-D902-8FAA3A61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5CC3-BF9E-143C-4442-1E8A2ABD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 collection of tools for describing </a:t>
            </a:r>
          </a:p>
          <a:p>
            <a:pPr lvl="1"/>
            <a:r>
              <a:rPr lang="en-US" dirty="0"/>
              <a:t>Data </a:t>
            </a:r>
          </a:p>
          <a:p>
            <a:pPr lvl="1"/>
            <a:r>
              <a:rPr lang="en-US" dirty="0"/>
              <a:t>Data relationships</a:t>
            </a:r>
          </a:p>
          <a:p>
            <a:pPr lvl="1"/>
            <a:r>
              <a:rPr lang="en-US" dirty="0"/>
              <a:t>Data semantics</a:t>
            </a:r>
          </a:p>
          <a:p>
            <a:pPr lvl="1"/>
            <a:r>
              <a:rPr lang="en-US" dirty="0"/>
              <a:t>Data constraints</a:t>
            </a:r>
          </a:p>
          <a:p>
            <a:r>
              <a:rPr lang="en-US" dirty="0">
                <a:highlight>
                  <a:srgbClr val="00FF00"/>
                </a:highlight>
              </a:rPr>
              <a:t>Relational model</a:t>
            </a:r>
          </a:p>
          <a:p>
            <a:r>
              <a:rPr lang="en-US" dirty="0"/>
              <a:t>Entity-Relationship data model (mainly for database design) </a:t>
            </a:r>
          </a:p>
          <a:p>
            <a:r>
              <a:rPr lang="en-US" dirty="0"/>
              <a:t>Object-based data models (Object-oriented and Object-relational)</a:t>
            </a:r>
          </a:p>
          <a:p>
            <a:r>
              <a:rPr lang="en-US" dirty="0"/>
              <a:t>Semi-structured data model  (XML)</a:t>
            </a:r>
          </a:p>
          <a:p>
            <a:r>
              <a:rPr lang="en-US" dirty="0"/>
              <a:t>Other older models:</a:t>
            </a:r>
          </a:p>
          <a:p>
            <a:r>
              <a:rPr lang="en-US" dirty="0"/>
              <a:t>Network model </a:t>
            </a:r>
          </a:p>
          <a:p>
            <a:r>
              <a:rPr lang="en-US" dirty="0"/>
              <a:t>Hierarchical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286E6-BC7F-FF25-D617-52212F2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3F5DD-13E2-F85A-1D60-8D6BEE167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153A-75ED-7390-5B94-8A3C4DCF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BA77-0B1D-246C-D2EF-554D8E83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Relation</a:t>
            </a:r>
            <a:r>
              <a:rPr lang="en-US" dirty="0"/>
              <a:t> = </a:t>
            </a:r>
            <a:r>
              <a:rPr lang="en-US" dirty="0">
                <a:highlight>
                  <a:srgbClr val="00FF00"/>
                </a:highlight>
              </a:rPr>
              <a:t>Table of Rows and Columns</a:t>
            </a:r>
          </a:p>
          <a:p>
            <a:r>
              <a:rPr lang="en-US" dirty="0">
                <a:highlight>
                  <a:srgbClr val="FFFF00"/>
                </a:highlight>
              </a:rPr>
              <a:t>Relational Model</a:t>
            </a:r>
            <a:r>
              <a:rPr lang="en-US" dirty="0"/>
              <a:t> = </a:t>
            </a:r>
            <a:r>
              <a:rPr lang="en-US" dirty="0">
                <a:highlight>
                  <a:srgbClr val="00FF00"/>
                </a:highlight>
              </a:rPr>
              <a:t>{ set of Tables}</a:t>
            </a:r>
          </a:p>
          <a:p>
            <a:r>
              <a:rPr lang="en-US" dirty="0"/>
              <a:t>All the data is stored in various tables.</a:t>
            </a:r>
          </a:p>
          <a:p>
            <a:r>
              <a:rPr lang="en-US" dirty="0"/>
              <a:t>Example of tabular data in the relational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285F-49B1-CE94-62B9-8294D380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07D52-D648-8165-57B7-19C6F359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260E-ECBB-172A-6629-26430EFF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A12D-F1E0-A477-3F04-8D9CDEF9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EB011-1A03-E250-5881-C8F1C875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Relational Model in DBMS | Board Infinity">
            <a:extLst>
              <a:ext uri="{FF2B5EF4-FFF2-40B4-BE49-F238E27FC236}">
                <a16:creationId xmlns:a16="http://schemas.microsoft.com/office/drawing/2014/main" id="{25656F7F-44C6-A5E4-C74F-F5C21409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00"/>
            <a:ext cx="10908254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0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F666-33C4-66DA-C607-17E2FF37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24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CA0-15DD-7319-7F73-620C8157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843015"/>
          </a:xfrm>
        </p:spPr>
        <p:txBody>
          <a:bodyPr>
            <a:normAutofit/>
          </a:bodyPr>
          <a:lstStyle/>
          <a:p>
            <a:r>
              <a:rPr lang="en-US" dirty="0"/>
              <a:t>Database-System Applications</a:t>
            </a:r>
          </a:p>
          <a:p>
            <a:r>
              <a:rPr lang="en-US" dirty="0"/>
              <a:t>Purpose of Database Systems</a:t>
            </a:r>
          </a:p>
          <a:p>
            <a:r>
              <a:rPr lang="en-US" dirty="0"/>
              <a:t>View of Data</a:t>
            </a:r>
          </a:p>
          <a:p>
            <a:r>
              <a:rPr lang="en-US" dirty="0"/>
              <a:t>Database Languages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Database Engine</a:t>
            </a:r>
          </a:p>
          <a:p>
            <a:r>
              <a:rPr lang="en-US" dirty="0"/>
              <a:t>Database Architecture</a:t>
            </a:r>
          </a:p>
          <a:p>
            <a:r>
              <a:rPr lang="en-US" dirty="0"/>
              <a:t>Database Users and Administrators</a:t>
            </a:r>
          </a:p>
          <a:p>
            <a:r>
              <a:rPr lang="en-US" dirty="0"/>
              <a:t>History of Database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72A86-9E5B-FCFB-BD97-1DF064FD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9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7F05E-7492-8637-2BB1-C8A228434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B18E-D164-62EA-CEAC-D279194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1BDE6-23F4-BDF4-3E92-2511630C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 descr="Data Models Types, Uses &amp; Examples - Analytics Yogi">
            <a:extLst>
              <a:ext uri="{FF2B5EF4-FFF2-40B4-BE49-F238E27FC236}">
                <a16:creationId xmlns:a16="http://schemas.microsoft.com/office/drawing/2014/main" id="{4E771BC3-EA7C-4170-A365-6A83F7288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51" y="1237129"/>
            <a:ext cx="7169299" cy="45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4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AC1DC-686E-C2BE-1E67-CA83F9C5F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CDB2-A418-56AF-2C0F-1B536D3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EB73-5ABC-828C-C6E9-AAD0B04E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>
            <a:normAutofit/>
          </a:bodyPr>
          <a:lstStyle/>
          <a:p>
            <a:r>
              <a:rPr lang="en-US" dirty="0"/>
              <a:t>A relational data model organizes data into </a:t>
            </a:r>
            <a:r>
              <a:rPr lang="en-US" dirty="0">
                <a:highlight>
                  <a:srgbClr val="00FF00"/>
                </a:highlight>
              </a:rPr>
              <a:t>two-dimensional tables</a:t>
            </a:r>
            <a:r>
              <a:rPr lang="en-US" dirty="0"/>
              <a:t>, also </a:t>
            </a:r>
            <a:r>
              <a:rPr lang="en-US" dirty="0">
                <a:highlight>
                  <a:srgbClr val="00FF00"/>
                </a:highlight>
              </a:rPr>
              <a:t>known as relations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composed of rows (tuples) and </a:t>
            </a:r>
          </a:p>
          <a:p>
            <a:pPr lvl="1"/>
            <a:r>
              <a:rPr lang="en-US" dirty="0"/>
              <a:t>columns (attributes) to represent real-world entities. </a:t>
            </a:r>
          </a:p>
          <a:p>
            <a:r>
              <a:rPr lang="en-US" dirty="0"/>
              <a:t>This widely used model, described by </a:t>
            </a:r>
            <a:r>
              <a:rPr lang="en-US" dirty="0">
                <a:hlinkClick r:id="rId2"/>
              </a:rPr>
              <a:t>Edgar F. Codd</a:t>
            </a:r>
            <a:r>
              <a:rPr lang="en-US" dirty="0"/>
              <a:t> in 1969, provides a logical, flexible, and consistent structure for managing and accessing data, making it a fundamental concept for </a:t>
            </a:r>
            <a:r>
              <a:rPr lang="en-US" dirty="0">
                <a:hlinkClick r:id="rId3"/>
              </a:rPr>
              <a:t>relational databases</a:t>
            </a:r>
            <a:r>
              <a:rPr lang="en-US" dirty="0"/>
              <a:t>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5E736-7373-7854-17F7-C1576344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38EB8-90B6-C43B-AB0D-B78E39E48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97FB-78C9-95F6-E2B0-BE4979A7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tabular data in the relational model</a:t>
            </a:r>
          </a:p>
        </p:txBody>
      </p:sp>
      <p:pic>
        <p:nvPicPr>
          <p:cNvPr id="7172" name="Picture 4" descr="Relational Model in DBMS | DBMS Relational Data Model - Scaler Topics">
            <a:extLst>
              <a:ext uri="{FF2B5EF4-FFF2-40B4-BE49-F238E27FC236}">
                <a16:creationId xmlns:a16="http://schemas.microsoft.com/office/drawing/2014/main" id="{9A62439D-BF54-C8E6-A3B9-C0DD7FDAC0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178560"/>
            <a:ext cx="760984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E3047-7B41-F6BC-C5DF-3B4C79EE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FA44-9EDC-4C3B-1B13-CB568361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12 rows, 4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B0C24-3424-9030-A286-1C6706F5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026"/>
          <a:stretch/>
        </p:blipFill>
        <p:spPr>
          <a:xfrm>
            <a:off x="2733040" y="1690688"/>
            <a:ext cx="5222240" cy="36383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3E08A-7B8B-3316-7084-01039978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FA96-17CC-7F71-27F4-6E273855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Relational Database: 2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39B09B-6641-E425-EB39-F23787A6A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600" y="1690688"/>
            <a:ext cx="3228687" cy="4486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5DDB4-23C8-C5B3-B0E5-46FE123F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6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1308-FA76-D87E-46D9-0670D57F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Sample Relational Database</a:t>
            </a:r>
            <a:br>
              <a:rPr lang="en-US" dirty="0"/>
            </a:br>
            <a:r>
              <a:rPr lang="en-US" b="1" dirty="0"/>
              <a:t>Levels of 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9878-F601-FC7C-8BD2-13DED13A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Physical level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describes how a record (e.g., instructor) is stored.</a:t>
            </a:r>
          </a:p>
          <a:p>
            <a:r>
              <a:rPr lang="en-US" b="1" dirty="0">
                <a:highlight>
                  <a:srgbClr val="C0C0C0"/>
                </a:highlight>
              </a:rPr>
              <a:t>Logical level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describes data stored in database, and the relationships among the data.</a:t>
            </a:r>
          </a:p>
          <a:p>
            <a:r>
              <a:rPr lang="en-US" b="1" dirty="0">
                <a:highlight>
                  <a:srgbClr val="00FF00"/>
                </a:highlight>
              </a:rPr>
              <a:t>type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i="1" dirty="0">
                <a:highlight>
                  <a:srgbClr val="00FF00"/>
                </a:highlight>
              </a:rPr>
              <a:t>instructor</a:t>
            </a:r>
            <a:r>
              <a:rPr lang="en-US" dirty="0">
                <a:highlight>
                  <a:srgbClr val="00FF00"/>
                </a:highlight>
              </a:rPr>
              <a:t> = </a:t>
            </a:r>
            <a:r>
              <a:rPr lang="en-US" b="1" dirty="0">
                <a:highlight>
                  <a:srgbClr val="00FF00"/>
                </a:highlight>
              </a:rPr>
              <a:t>record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i="1" dirty="0">
                <a:highlight>
                  <a:srgbClr val="00FFFF"/>
                </a:highlight>
              </a:rPr>
              <a:t>ID</a:t>
            </a:r>
            <a:r>
              <a:rPr lang="en-US" dirty="0">
                <a:highlight>
                  <a:srgbClr val="00FF00"/>
                </a:highlight>
              </a:rPr>
              <a:t> : </a:t>
            </a:r>
            <a:r>
              <a:rPr lang="en-US" dirty="0">
                <a:highlight>
                  <a:srgbClr val="FFFF00"/>
                </a:highlight>
              </a:rPr>
              <a:t>string</a:t>
            </a:r>
            <a:r>
              <a:rPr lang="en-US" dirty="0">
                <a:highlight>
                  <a:srgbClr val="00FF00"/>
                </a:highlight>
              </a:rPr>
              <a:t>; </a:t>
            </a:r>
          </a:p>
          <a:p>
            <a:pPr lvl="1"/>
            <a:r>
              <a:rPr lang="en-US" i="1" dirty="0">
                <a:highlight>
                  <a:srgbClr val="00FFFF"/>
                </a:highlight>
              </a:rPr>
              <a:t>name</a:t>
            </a:r>
            <a:r>
              <a:rPr lang="en-US" dirty="0">
                <a:highlight>
                  <a:srgbClr val="00FF00"/>
                </a:highlight>
              </a:rPr>
              <a:t> : </a:t>
            </a:r>
            <a:r>
              <a:rPr lang="en-US" dirty="0">
                <a:highlight>
                  <a:srgbClr val="FFFF00"/>
                </a:highlight>
              </a:rPr>
              <a:t>string</a:t>
            </a:r>
            <a:r>
              <a:rPr lang="en-US" dirty="0">
                <a:highlight>
                  <a:srgbClr val="00FF00"/>
                </a:highlight>
              </a:rPr>
              <a:t>;</a:t>
            </a:r>
          </a:p>
          <a:p>
            <a:pPr lvl="1"/>
            <a:r>
              <a:rPr lang="en-US" i="1" dirty="0" err="1">
                <a:highlight>
                  <a:srgbClr val="00FFFF"/>
                </a:highlight>
              </a:rPr>
              <a:t>dept_name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</a:rPr>
              <a:t>: </a:t>
            </a:r>
            <a:r>
              <a:rPr lang="en-US" dirty="0">
                <a:highlight>
                  <a:srgbClr val="FFFF00"/>
                </a:highlight>
              </a:rPr>
              <a:t>string</a:t>
            </a:r>
            <a:r>
              <a:rPr lang="en-US" dirty="0">
                <a:highlight>
                  <a:srgbClr val="00FF00"/>
                </a:highlight>
              </a:rPr>
              <a:t>;</a:t>
            </a:r>
          </a:p>
          <a:p>
            <a:pPr lvl="1"/>
            <a:r>
              <a:rPr lang="en-US" i="1" dirty="0">
                <a:highlight>
                  <a:srgbClr val="00FFFF"/>
                </a:highlight>
              </a:rPr>
              <a:t>salary</a:t>
            </a:r>
            <a:r>
              <a:rPr lang="en-US" dirty="0">
                <a:highlight>
                  <a:srgbClr val="00FF00"/>
                </a:highlight>
              </a:rPr>
              <a:t> : </a:t>
            </a:r>
            <a:r>
              <a:rPr lang="en-US" dirty="0">
                <a:highlight>
                  <a:srgbClr val="FFFF00"/>
                </a:highlight>
              </a:rPr>
              <a:t>integer</a:t>
            </a:r>
            <a:r>
              <a:rPr lang="en-US" dirty="0">
                <a:highlight>
                  <a:srgbClr val="00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   end</a:t>
            </a:r>
            <a:r>
              <a:rPr lang="en-US" dirty="0">
                <a:highlight>
                  <a:srgbClr val="00FF00"/>
                </a:highlight>
              </a:rPr>
              <a:t>;</a:t>
            </a:r>
          </a:p>
          <a:p>
            <a:r>
              <a:rPr lang="en-US" b="1" dirty="0">
                <a:highlight>
                  <a:srgbClr val="C0C0C0"/>
                </a:highlight>
              </a:rPr>
              <a:t>View  level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application programs hide details of data types.  Views can also hide information (such as an employee’s salary) for security purposes.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81F8-9276-9030-54E8-F15C0B08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0F-241E-F61E-93AD-9729D791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881"/>
            <a:ext cx="10515600" cy="8534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View of Data: Instances and Schemas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E75A-1B9A-6F58-AB3E-705FC992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Similar to types and variables in programming languages</a:t>
            </a:r>
          </a:p>
          <a:p>
            <a:r>
              <a:rPr lang="en-US" b="1" dirty="0">
                <a:highlight>
                  <a:srgbClr val="FFFF00"/>
                </a:highlight>
              </a:rPr>
              <a:t>Logical Schema </a:t>
            </a:r>
            <a:r>
              <a:rPr lang="en-US" dirty="0"/>
              <a:t>– the overall logical structure of the database </a:t>
            </a:r>
          </a:p>
          <a:p>
            <a:r>
              <a:rPr lang="en-US" dirty="0"/>
              <a:t>Example: The database consists of information about a set of customers and accounts in a bank and the relationship between them</a:t>
            </a:r>
          </a:p>
          <a:p>
            <a:r>
              <a:rPr lang="en-US" dirty="0"/>
              <a:t>Analogous to type information of a variable in a program</a:t>
            </a:r>
          </a:p>
          <a:p>
            <a:r>
              <a:rPr lang="en-US" b="1" dirty="0">
                <a:highlight>
                  <a:srgbClr val="FFFF00"/>
                </a:highlight>
              </a:rPr>
              <a:t>Physical schema </a:t>
            </a:r>
            <a:r>
              <a:rPr lang="en-US" dirty="0"/>
              <a:t>– the overall physical  structure of the database </a:t>
            </a:r>
          </a:p>
          <a:p>
            <a:r>
              <a:rPr lang="en-US" b="1" dirty="0">
                <a:highlight>
                  <a:srgbClr val="FFFF00"/>
                </a:highlight>
              </a:rPr>
              <a:t>Instance</a:t>
            </a:r>
            <a:r>
              <a:rPr lang="en-US" dirty="0"/>
              <a:t> – the actual content of the database at a particular point in time </a:t>
            </a:r>
          </a:p>
          <a:p>
            <a:r>
              <a:rPr lang="en-US" dirty="0">
                <a:highlight>
                  <a:srgbClr val="00FF00"/>
                </a:highlight>
              </a:rPr>
              <a:t>Analogous to the value of a variable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2CC99-003A-A4F2-EC4B-0DA908AC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0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C6B7-7797-3408-261B-D5C30633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View of Data: Architecture of a Database System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1846D4C-7F56-9F74-81DF-85314D5490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83360"/>
            <a:ext cx="6563360" cy="41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7C4F5F-777D-97B3-961E-A10F9E30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5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B5A8-C8C9-BDEB-0E3A-BC502B5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Definition Language (DDL)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230C-7F81-ADC5-3AF5-1E3FD99E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en-US" dirty="0"/>
              <a:t>Specification notation for defining the database schema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instructor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8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         </a:t>
            </a:r>
            <a:r>
              <a:rPr lang="en-US" sz="2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(5),</a:t>
            </a:r>
            <a:b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8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           </a:t>
            </a:r>
            <a:r>
              <a:rPr lang="en-US" sz="2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(20)</a:t>
            </a:r>
            <a:r>
              <a:rPr lang="en-US" sz="2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800" b="1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800" i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sz="28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    </a:t>
            </a:r>
            <a:r>
              <a:rPr lang="en-US" sz="2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(20),</a:t>
            </a:r>
            <a:b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8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        </a:t>
            </a:r>
            <a:r>
              <a:rPr lang="en-US" sz="2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(8,2)</a:t>
            </a:r>
          </a:p>
          <a:p>
            <a:pPr marL="457200" lvl="1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7F9FE-BD04-5BD6-73A5-3451AED8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E15C9-6EBF-07E4-07E7-5688B476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1E24-2D1E-C03A-33CF-0E88B54C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Manipulation Language (MDL)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E987-5379-826E-EE45-28D9562F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Language for accessing and updating the data organized by the appropriate data model</a:t>
            </a:r>
          </a:p>
          <a:p>
            <a:r>
              <a:rPr lang="en-US" dirty="0">
                <a:highlight>
                  <a:srgbClr val="00FF00"/>
                </a:highlight>
              </a:rPr>
              <a:t>DML also known as query language</a:t>
            </a:r>
          </a:p>
          <a:p>
            <a:r>
              <a:rPr lang="en-US" dirty="0"/>
              <a:t>There are basically two types of data-manipulation language</a:t>
            </a:r>
          </a:p>
          <a:p>
            <a:r>
              <a:rPr lang="en-US" b="1" dirty="0"/>
              <a:t>Procedural DML </a:t>
            </a:r>
            <a:r>
              <a:rPr lang="en-US" dirty="0"/>
              <a:t>--  require a user to specify what data are needed and how to get those data.</a:t>
            </a:r>
          </a:p>
          <a:p>
            <a:r>
              <a:rPr lang="en-US" b="1" dirty="0"/>
              <a:t>Declarative DML  </a:t>
            </a:r>
            <a:r>
              <a:rPr lang="en-US" dirty="0"/>
              <a:t>-- require a user to specify what data are needed without specifying how to get those data. </a:t>
            </a:r>
          </a:p>
          <a:p>
            <a:r>
              <a:rPr lang="en-US" dirty="0"/>
              <a:t>Declarative DMLs are usually easier to learn and use than are procedural DMLs.  </a:t>
            </a:r>
          </a:p>
          <a:p>
            <a:r>
              <a:rPr lang="en-US" dirty="0"/>
              <a:t>Declarative DMLs are also referred to as non-procedural DMLs</a:t>
            </a:r>
          </a:p>
          <a:p>
            <a:r>
              <a:rPr lang="en-US" dirty="0"/>
              <a:t>The portion of a DML that involves information retrieval is called a </a:t>
            </a:r>
            <a:r>
              <a:rPr lang="en-US" b="1" dirty="0"/>
              <a:t>query</a:t>
            </a:r>
            <a:r>
              <a:rPr lang="en-US" dirty="0"/>
              <a:t> language. 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8B95D-0D27-636F-0774-E5BD0DC9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A8F-8BB3-F951-7151-1D9EAD8D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20CC-FB65-84A2-708E-F528B7E6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DBMS contains information about a particular enterprise</a:t>
            </a:r>
          </a:p>
          <a:p>
            <a:r>
              <a:rPr lang="en-US" dirty="0"/>
              <a:t>Collection of interrelated data</a:t>
            </a:r>
          </a:p>
          <a:p>
            <a:r>
              <a:rPr lang="en-US" dirty="0"/>
              <a:t>Set of programs to access the data </a:t>
            </a:r>
          </a:p>
          <a:p>
            <a:r>
              <a:rPr lang="en-US" dirty="0"/>
              <a:t>An environment that is both </a:t>
            </a:r>
            <a:r>
              <a:rPr lang="en-US" i="1" dirty="0"/>
              <a:t>convenient</a:t>
            </a:r>
            <a:r>
              <a:rPr lang="en-US" dirty="0"/>
              <a:t> and </a:t>
            </a:r>
            <a:r>
              <a:rPr lang="en-US" i="1" dirty="0"/>
              <a:t>efficient</a:t>
            </a:r>
            <a:r>
              <a:rPr lang="en-US" dirty="0"/>
              <a:t> to use</a:t>
            </a:r>
          </a:p>
          <a:p>
            <a:r>
              <a:rPr lang="en-US" dirty="0"/>
              <a:t>Database systems are used to manage collections of data that are:</a:t>
            </a:r>
          </a:p>
          <a:p>
            <a:r>
              <a:rPr lang="en-US" dirty="0"/>
              <a:t>Highly valuable</a:t>
            </a:r>
          </a:p>
          <a:p>
            <a:r>
              <a:rPr lang="en-US" dirty="0"/>
              <a:t>Relatively large</a:t>
            </a:r>
          </a:p>
          <a:p>
            <a:r>
              <a:rPr lang="en-US" dirty="0"/>
              <a:t>Accessed by multiple users and applications, often at the same time.</a:t>
            </a:r>
          </a:p>
          <a:p>
            <a:r>
              <a:rPr lang="en-US" dirty="0"/>
              <a:t>A modern database system is a complex software system whose task is to manage a large, complex collection of data.</a:t>
            </a:r>
          </a:p>
          <a:p>
            <a:r>
              <a:rPr lang="en-US" dirty="0"/>
              <a:t>Databases touch all aspects of our lives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D585A-697F-BE12-111E-2D84245D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9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2AAC-0093-792B-0BBF-9F22C2D7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Query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12BA-0535-A0AB-CA2E-115FDF5C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SQL</a:t>
            </a:r>
            <a:r>
              <a:rPr lang="en-US" dirty="0"/>
              <a:t>, which stands for </a:t>
            </a:r>
            <a:r>
              <a:rPr lang="en-US" dirty="0">
                <a:highlight>
                  <a:srgbClr val="00FF00"/>
                </a:highlight>
              </a:rPr>
              <a:t>Structured Query Language</a:t>
            </a:r>
            <a:r>
              <a:rPr lang="en-US" dirty="0"/>
              <a:t>, is a standardized programming language designed for managing and manipulating relational databases. </a:t>
            </a:r>
          </a:p>
          <a:p>
            <a:pPr marL="0" indent="0">
              <a:buNone/>
            </a:pPr>
            <a:r>
              <a:rPr lang="en-US" dirty="0"/>
              <a:t>SQL is the primary language used to interact with and extract information from databases that store data in a structured, tabular format, similar to spreadsheets with </a:t>
            </a:r>
            <a:r>
              <a:rPr lang="en-US" dirty="0">
                <a:highlight>
                  <a:srgbClr val="00FFFF"/>
                </a:highlight>
              </a:rPr>
              <a:t>rows and columns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B5D4-ED9C-1619-2B16-60CD96C1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3918-A886-AD39-02B0-8249CD76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900-74CE-06C9-169E-04498457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Query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2AA8-329C-32B4-D694-E189F086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  query language is nonprocedural. </a:t>
            </a:r>
          </a:p>
          <a:p>
            <a:r>
              <a:rPr lang="en-US" dirty="0"/>
              <a:t>A query takes as input several tables (possibly only one) and always returns a single table.</a:t>
            </a:r>
          </a:p>
          <a:p>
            <a:r>
              <a:rPr lang="en-US" dirty="0"/>
              <a:t>Example to find all instructors in Comp. Sci. dept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br>
              <a:rPr lang="en-US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instructor</a:t>
            </a:r>
            <a:br>
              <a:rPr lang="en-US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i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'Comp. Sci.'</a:t>
            </a:r>
          </a:p>
          <a:p>
            <a:r>
              <a:rPr lang="en-US" dirty="0"/>
              <a:t>To be able to compute complex functions SQL is usually embedded in some higher-level language</a:t>
            </a:r>
          </a:p>
          <a:p>
            <a:r>
              <a:rPr lang="en-US" dirty="0"/>
              <a:t>Application programs generally access databases through one of</a:t>
            </a:r>
          </a:p>
          <a:p>
            <a:r>
              <a:rPr lang="en-US" dirty="0"/>
              <a:t>Language extensions to allow embedded SQL</a:t>
            </a:r>
          </a:p>
          <a:p>
            <a:r>
              <a:rPr lang="en-US" dirty="0"/>
              <a:t>Application program interface (e.g., ODBC/JDBC) which allow SQL queries to be sent to a database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D30B5-660D-E37B-3565-5A5462A1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1AB5-E17F-D2DB-B1CE-D88732D4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20"/>
            <a:ext cx="10515600" cy="1066799"/>
          </a:xfrm>
        </p:spPr>
        <p:txBody>
          <a:bodyPr>
            <a:normAutofit fontScale="90000"/>
          </a:bodyPr>
          <a:lstStyle/>
          <a:p>
            <a:r>
              <a:rPr lang="en-US" dirty="0"/>
              <a:t>Key functions of SQL include: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F4B8-3F38-A87B-CF8E-83F6B28D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Querying data</a:t>
            </a:r>
            <a:r>
              <a:rPr lang="en-US" b="1" dirty="0"/>
              <a:t>:</a:t>
            </a:r>
            <a:r>
              <a:rPr lang="en-US" dirty="0"/>
              <a:t> Retrieving specific information from a database using SELECT statements.</a:t>
            </a:r>
          </a:p>
          <a:p>
            <a:r>
              <a:rPr lang="en-US" b="1" dirty="0">
                <a:highlight>
                  <a:srgbClr val="00FF00"/>
                </a:highlight>
              </a:rPr>
              <a:t>Manipulating data</a:t>
            </a:r>
            <a:r>
              <a:rPr lang="en-US" b="1" dirty="0"/>
              <a:t>:</a:t>
            </a:r>
            <a:r>
              <a:rPr lang="en-US" dirty="0"/>
              <a:t> Adding new records (INSERT), updating existing records (UPDATE), and deleting records (DELETE) within tables.</a:t>
            </a:r>
          </a:p>
          <a:p>
            <a:r>
              <a:rPr lang="en-US" b="1" dirty="0">
                <a:highlight>
                  <a:srgbClr val="00FF00"/>
                </a:highlight>
              </a:rPr>
              <a:t>Defining data structures</a:t>
            </a:r>
            <a:r>
              <a:rPr lang="en-US" b="1" dirty="0"/>
              <a:t>:</a:t>
            </a:r>
            <a:r>
              <a:rPr lang="en-US" dirty="0"/>
              <a:t> Creating, modifying, and deleting database objects like tables, views, and indexes using commands like CREATE TABLE and DROP TABLE.</a:t>
            </a:r>
          </a:p>
          <a:p>
            <a:r>
              <a:rPr lang="en-US" b="1" dirty="0">
                <a:highlight>
                  <a:srgbClr val="00FF00"/>
                </a:highlight>
              </a:rPr>
              <a:t>Controlling data access</a:t>
            </a:r>
            <a:r>
              <a:rPr lang="en-US" b="1" dirty="0"/>
              <a:t>:</a:t>
            </a:r>
            <a:r>
              <a:rPr lang="en-US" dirty="0"/>
              <a:t> Managing user permissions and security within the database.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712B-2489-A680-EC8A-5592E339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E8D9-3A48-C3D6-842B-E1E6A1CA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Access from Application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1056-C5D1-BDBF-FB92-939A6530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/>
          <a:lstStyle/>
          <a:p>
            <a:r>
              <a:rPr lang="en-US" dirty="0"/>
              <a:t>Non-procedural query languages such as SQL are not as powerful as a universal Turing machine.    </a:t>
            </a:r>
          </a:p>
          <a:p>
            <a:r>
              <a:rPr lang="en-US" dirty="0"/>
              <a:t>SQL does not support actions such as input from users, output to displays, or communication over the network.  </a:t>
            </a:r>
          </a:p>
          <a:p>
            <a:r>
              <a:rPr lang="en-US" dirty="0"/>
              <a:t>Such computations and actions must be written in a </a:t>
            </a:r>
            <a:r>
              <a:rPr lang="en-US" b="1" dirty="0"/>
              <a:t>host</a:t>
            </a:r>
            <a:r>
              <a:rPr lang="en-US" dirty="0"/>
              <a:t> </a:t>
            </a:r>
            <a:r>
              <a:rPr lang="en-US" b="1" dirty="0"/>
              <a:t>language</a:t>
            </a:r>
            <a:r>
              <a:rPr lang="en-US" dirty="0"/>
              <a:t>, such as C/C++/Java/Python, with embedded SQL queries that access the data in the database.</a:t>
            </a:r>
          </a:p>
          <a:p>
            <a:r>
              <a:rPr lang="en-US" b="1" dirty="0"/>
              <a:t>Application programs </a:t>
            </a:r>
            <a:r>
              <a:rPr lang="en-US" dirty="0"/>
              <a:t>-- are programs that are used to interact with the database in this fashion. 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2B36F-A892-DA5C-CBAB-A99D8D04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7F94-50E4-7D34-6CB9-86884083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9841-2356-0B0F-2963-8F5E7164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Logical Design </a:t>
            </a:r>
            <a:r>
              <a:rPr lang="en-US" dirty="0"/>
              <a:t>–  Deciding on the database schema. Database design requires that we find a “good” collection of relation schemas.</a:t>
            </a:r>
          </a:p>
          <a:p>
            <a:r>
              <a:rPr lang="en-US" dirty="0">
                <a:highlight>
                  <a:srgbClr val="00FF00"/>
                </a:highlight>
              </a:rPr>
              <a:t>Business decision </a:t>
            </a:r>
            <a:r>
              <a:rPr lang="en-US" dirty="0"/>
              <a:t>– What attributes should we record in the database?</a:t>
            </a:r>
          </a:p>
          <a:p>
            <a:r>
              <a:rPr lang="en-US" dirty="0">
                <a:highlight>
                  <a:srgbClr val="00FF00"/>
                </a:highlight>
              </a:rPr>
              <a:t>Computer Science decision </a:t>
            </a:r>
            <a:r>
              <a:rPr lang="en-US" dirty="0"/>
              <a:t>–  What relation schemas should we have and how should the attributes be distributed among the various relation schemas?</a:t>
            </a:r>
          </a:p>
          <a:p>
            <a:r>
              <a:rPr lang="en-US" dirty="0">
                <a:highlight>
                  <a:srgbClr val="00FF00"/>
                </a:highlight>
              </a:rPr>
              <a:t>Physical Design </a:t>
            </a:r>
            <a:r>
              <a:rPr lang="en-US" dirty="0"/>
              <a:t>– Deciding on the physical layout of the database          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03C1C-5382-DDDE-EE43-1B671A60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3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65D2E-898A-A83E-5319-0EC186C7C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E76-4AE9-3BB1-E687-706E6D79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Engine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5182-6D82-822D-370B-1644B37E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system is partitioned into modules that deal with each of the responsibilities of the overall system.  </a:t>
            </a:r>
          </a:p>
          <a:p>
            <a:r>
              <a:rPr lang="en-US" dirty="0"/>
              <a:t>The functional components of a database system can be divided into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1. The storage manager,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2. The  query processor component, 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3. The transaction management component.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4B10-6626-F587-BA42-ED6E6B6A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ACA5-6D58-1D70-52C0-21A13CD0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1270-C79A-4C4E-6694-FB0CD907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/>
          </a:bodyPr>
          <a:lstStyle/>
          <a:p>
            <a:r>
              <a:rPr lang="en-US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dirty="0"/>
              <a:t>The storage manager is responsible to the following tasks: </a:t>
            </a:r>
          </a:p>
          <a:p>
            <a:pPr lvl="1"/>
            <a:r>
              <a:rPr lang="en-US" dirty="0"/>
              <a:t>Interaction with the OS file manager </a:t>
            </a:r>
          </a:p>
          <a:p>
            <a:pPr lvl="1"/>
            <a:r>
              <a:rPr lang="en-US" dirty="0"/>
              <a:t>Efficient storing, retrieving and updating of data</a:t>
            </a:r>
          </a:p>
          <a:p>
            <a:r>
              <a:rPr lang="en-US" dirty="0"/>
              <a:t>The storage manager components include:</a:t>
            </a:r>
          </a:p>
          <a:p>
            <a:pPr lvl="1"/>
            <a:r>
              <a:rPr lang="en-US" dirty="0"/>
              <a:t>Authorization and integrity manager</a:t>
            </a:r>
          </a:p>
          <a:p>
            <a:pPr lvl="1"/>
            <a:r>
              <a:rPr lang="en-US" dirty="0"/>
              <a:t>Transaction manager</a:t>
            </a:r>
          </a:p>
          <a:p>
            <a:pPr lvl="1"/>
            <a:r>
              <a:rPr lang="en-US" dirty="0"/>
              <a:t>File manager</a:t>
            </a:r>
          </a:p>
          <a:p>
            <a:pPr lvl="1"/>
            <a:r>
              <a:rPr lang="en-US" dirty="0"/>
              <a:t>Buffer manager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0D27E-24C2-9A4A-E595-C73844CF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6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35AF7-5FD1-2E08-F21B-5D98EF89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444-3489-5E0B-D533-82A7C80D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Manager </a:t>
            </a:r>
            <a:r>
              <a:rPr lang="en-US" sz="2800" b="1" dirty="0"/>
              <a:t>(continued…)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6799-C8F6-A960-61BD-A1E95DA3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/>
          </a:bodyPr>
          <a:lstStyle/>
          <a:p>
            <a:r>
              <a:rPr lang="en-US" dirty="0"/>
              <a:t>The storage manager implements several data structures as part of the physical system implementation:</a:t>
            </a:r>
          </a:p>
          <a:p>
            <a:r>
              <a:rPr lang="en-US" dirty="0"/>
              <a:t>Data files -- store the database itself</a:t>
            </a:r>
          </a:p>
          <a:p>
            <a:r>
              <a:rPr lang="en-US" dirty="0"/>
              <a:t>Data dictionary --  stores metadata about the structure of the database, in particular the schema of the database.</a:t>
            </a:r>
          </a:p>
          <a:p>
            <a:r>
              <a:rPr lang="en-US" dirty="0"/>
              <a:t>Indices --  can provide fast access to data items.  A database index provides pointers to those data items that hold a particular value. 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D38DA-3753-8D3A-A416-BAF898D3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5DC7-8E94-17F1-FFA4-5053B69B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Processor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50C3-462D-977C-DC76-9E40FDA5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>
            <a:normAutofit/>
          </a:bodyPr>
          <a:lstStyle/>
          <a:p>
            <a:r>
              <a:rPr lang="en-US" dirty="0"/>
              <a:t>The query processor components include:</a:t>
            </a:r>
          </a:p>
          <a:p>
            <a:r>
              <a:rPr lang="en-US" dirty="0">
                <a:highlight>
                  <a:srgbClr val="00FF00"/>
                </a:highlight>
              </a:rPr>
              <a:t>DDL  interpreter </a:t>
            </a:r>
            <a:r>
              <a:rPr lang="en-US" dirty="0"/>
              <a:t>--  interprets DDL statements and records the definitions in the data dictionary.</a:t>
            </a:r>
          </a:p>
          <a:p>
            <a:r>
              <a:rPr lang="en-US" dirty="0">
                <a:highlight>
                  <a:srgbClr val="00FF00"/>
                </a:highlight>
              </a:rPr>
              <a:t>DML compiler </a:t>
            </a:r>
            <a:r>
              <a:rPr lang="en-US" dirty="0"/>
              <a:t>-- translates DML statements in a query language into an evaluation plan consisting of low-level instructions that the query evaluation engine understands.</a:t>
            </a:r>
          </a:p>
          <a:p>
            <a:r>
              <a:rPr lang="en-US" dirty="0">
                <a:highlight>
                  <a:srgbClr val="00FF00"/>
                </a:highlight>
              </a:rPr>
              <a:t>The DML compiler </a:t>
            </a:r>
            <a:r>
              <a:rPr lang="en-US" dirty="0"/>
              <a:t>performs query optimization; that is, it picks the lowest cost evaluation plan from among the various alternatives.</a:t>
            </a:r>
          </a:p>
          <a:p>
            <a:r>
              <a:rPr lang="en-US" dirty="0">
                <a:highlight>
                  <a:srgbClr val="00FF00"/>
                </a:highlight>
              </a:rPr>
              <a:t>Query evaluation engine </a:t>
            </a:r>
            <a:r>
              <a:rPr lang="en-US" dirty="0"/>
              <a:t>-- executes low-level instructions generated by the DML compiler.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533E-1E86-C8A9-104C-04B0C2B9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1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A370-8B83-6F25-9197-43195C8B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24B4-0C98-68A2-5419-BBB7BC90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Query Processing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0FC3-ACF9-C2DC-6E99-18E7D528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1. Parsing and translation</a:t>
            </a:r>
          </a:p>
          <a:p>
            <a:pPr marL="0" indent="0">
              <a:buNone/>
            </a:pPr>
            <a:r>
              <a:rPr lang="en-US" sz="4000" dirty="0"/>
              <a:t>2. Optimization</a:t>
            </a:r>
          </a:p>
          <a:p>
            <a:pPr marL="0" indent="0">
              <a:buNone/>
            </a:pPr>
            <a:r>
              <a:rPr lang="en-US" sz="4000" dirty="0"/>
              <a:t>3. Evaluation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20976-4CC1-7BF2-C647-C73719E7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F779-A220-0826-236C-9C5E1FEA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DBMS: Database Management System</a:t>
            </a:r>
          </a:p>
        </p:txBody>
      </p:sp>
      <p:pic>
        <p:nvPicPr>
          <p:cNvPr id="1026" name="Picture 2" descr="DBMS Tutorial – Learn Database Management System - GeeksforGeeks">
            <a:extLst>
              <a:ext uri="{FF2B5EF4-FFF2-40B4-BE49-F238E27FC236}">
                <a16:creationId xmlns:a16="http://schemas.microsoft.com/office/drawing/2014/main" id="{9EE6ECE4-4F64-1906-D455-89ACCDBC7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15" y="1839557"/>
            <a:ext cx="7444292" cy="37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8EB35-1EB0-0C91-BEBE-B5C665E3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82BE9-1CC1-48E8-C014-1CE81FF65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AC9F-AF2C-1C4F-7788-09FE5634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Query Processing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9873-9168-A10F-65AD-3519F79E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Parsing and translation</a:t>
            </a:r>
          </a:p>
          <a:p>
            <a:pPr marL="0" indent="0">
              <a:buNone/>
            </a:pPr>
            <a:r>
              <a:rPr lang="en-US" dirty="0"/>
              <a:t>2. Optimization</a:t>
            </a:r>
          </a:p>
          <a:p>
            <a:pPr marL="0" indent="0">
              <a:buNone/>
            </a:pPr>
            <a:r>
              <a:rPr lang="en-US" dirty="0"/>
              <a:t>3. Evaluation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C961B58-8905-0015-8DF8-A1B225C8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2056789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2F225-CB1F-B40B-1DCD-8FA52689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3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53FD-0A80-0A5A-4B34-2194AAEB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9855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Transaction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3B9F-8578-F24F-DA97-B1B906B1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transaction </a:t>
            </a:r>
            <a:r>
              <a:rPr lang="en-US" dirty="0"/>
              <a:t>is a collection of operations that performs a single logical function in a database application</a:t>
            </a:r>
          </a:p>
          <a:p>
            <a:r>
              <a:rPr lang="en-US" b="1" dirty="0"/>
              <a:t>Transaction-management component </a:t>
            </a:r>
            <a:r>
              <a:rPr lang="en-US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b="1" dirty="0"/>
              <a:t>Concurrency-control manager </a:t>
            </a:r>
            <a:r>
              <a:rPr lang="en-US" dirty="0"/>
              <a:t>controls the interaction among the concurrent transactions, to ensure the consistency of the database.</a:t>
            </a: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04F9-0F13-9009-E61B-A520AF32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7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AFDB-8D37-A867-9C8D-45F59269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A645-194A-42A4-AC9A-3E9949D3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88899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Centralized databases</a:t>
            </a:r>
          </a:p>
          <a:p>
            <a:pPr lvl="1"/>
            <a:r>
              <a:rPr lang="en-US" dirty="0"/>
              <a:t>One to a few cores, shared memory</a:t>
            </a:r>
          </a:p>
          <a:p>
            <a:r>
              <a:rPr lang="en-US" dirty="0">
                <a:highlight>
                  <a:srgbClr val="00FF00"/>
                </a:highlight>
              </a:rPr>
              <a:t>Client-server</a:t>
            </a:r>
          </a:p>
          <a:p>
            <a:pPr lvl="1"/>
            <a:r>
              <a:rPr lang="en-US" dirty="0"/>
              <a:t>One server machine executes work on behalf of multiple client machines.</a:t>
            </a:r>
          </a:p>
          <a:p>
            <a:r>
              <a:rPr lang="en-US" dirty="0">
                <a:highlight>
                  <a:srgbClr val="00FF00"/>
                </a:highlight>
              </a:rPr>
              <a:t>Parallel databases</a:t>
            </a:r>
          </a:p>
          <a:p>
            <a:pPr lvl="1"/>
            <a:r>
              <a:rPr lang="en-US" dirty="0"/>
              <a:t>Many core shared memory</a:t>
            </a:r>
          </a:p>
          <a:p>
            <a:pPr lvl="1"/>
            <a:r>
              <a:rPr lang="en-US" dirty="0"/>
              <a:t>Shared disk</a:t>
            </a:r>
          </a:p>
          <a:p>
            <a:pPr lvl="1"/>
            <a:r>
              <a:rPr lang="en-US" dirty="0"/>
              <a:t>Shared nothing</a:t>
            </a:r>
          </a:p>
          <a:p>
            <a:r>
              <a:rPr lang="en-US" dirty="0">
                <a:highlight>
                  <a:srgbClr val="00FF00"/>
                </a:highlight>
              </a:rPr>
              <a:t>Distributed databases</a:t>
            </a:r>
          </a:p>
          <a:p>
            <a:pPr lvl="1"/>
            <a:r>
              <a:rPr lang="en-US" dirty="0"/>
              <a:t>Geographical distribution</a:t>
            </a:r>
          </a:p>
          <a:p>
            <a:pPr lvl="1"/>
            <a:r>
              <a:rPr lang="en-US" dirty="0"/>
              <a:t>Schema/data heterogeneity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536B1-D70B-01EB-C87D-2A5A218D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6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D530B-7EDC-256B-F3AB-2EF00AA0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32EF-C3FF-F091-7DFA-D1BEF80C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2-Tier Database Architecture</a:t>
            </a:r>
          </a:p>
        </p:txBody>
      </p:sp>
      <p:pic>
        <p:nvPicPr>
          <p:cNvPr id="8194" name="Picture 2" descr="Decoding Web Architectures: Three-Tier vs. Two-Tier | by Rahul Meena |  Medium">
            <a:extLst>
              <a:ext uri="{FF2B5EF4-FFF2-40B4-BE49-F238E27FC236}">
                <a16:creationId xmlns:a16="http://schemas.microsoft.com/office/drawing/2014/main" id="{524D2A9E-4025-1CFC-70F2-E8392AFA4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4" y="1500188"/>
            <a:ext cx="6506372" cy="48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5BF15-0B01-62FE-B422-DBE3B232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7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A925F-40F4-7B73-66E1-A4B65C3CB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5B02-06F0-873C-D234-A0EE0216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3-Tier Database Architecture</a:t>
            </a:r>
          </a:p>
        </p:txBody>
      </p:sp>
      <p:pic>
        <p:nvPicPr>
          <p:cNvPr id="10242" name="Picture 2" descr="Understanding the architecture of a 3-tier application">
            <a:extLst>
              <a:ext uri="{FF2B5EF4-FFF2-40B4-BE49-F238E27FC236}">
                <a16:creationId xmlns:a16="http://schemas.microsoft.com/office/drawing/2014/main" id="{E295494A-2D0A-5A59-F4ED-A57858607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475232"/>
            <a:ext cx="8791802" cy="4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BFE97-4AF5-94D7-29E8-B8D03EBC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3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64CE-93D5-5823-8D97-4ED75EB4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247-487B-B9B7-24E3-B93A6A0E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Two-tier architecture --  </a:t>
            </a:r>
          </a:p>
          <a:p>
            <a:pPr lvl="1"/>
            <a:r>
              <a:rPr lang="en-US" dirty="0"/>
              <a:t>the application resides at the client machine, </a:t>
            </a:r>
          </a:p>
          <a:p>
            <a:pPr lvl="1"/>
            <a:r>
              <a:rPr lang="en-US" dirty="0"/>
              <a:t>where it invokes database system functionality at the server machine</a:t>
            </a:r>
          </a:p>
          <a:p>
            <a:r>
              <a:rPr lang="en-US" dirty="0">
                <a:highlight>
                  <a:srgbClr val="00FF00"/>
                </a:highlight>
              </a:rPr>
              <a:t>Three-tier architecture – </a:t>
            </a:r>
          </a:p>
          <a:p>
            <a:pPr lvl="1"/>
            <a:r>
              <a:rPr lang="en-US" dirty="0"/>
              <a:t>1. The client machine acts as a front end and does not contain any direct database calls.  </a:t>
            </a:r>
          </a:p>
          <a:p>
            <a:pPr lvl="1"/>
            <a:r>
              <a:rPr lang="en-US" dirty="0"/>
              <a:t>2. The client end communicates with an application server, usually through a forms interface.  </a:t>
            </a:r>
          </a:p>
          <a:p>
            <a:pPr lvl="1"/>
            <a:r>
              <a:rPr lang="en-US" dirty="0"/>
              <a:t>3. The application server in turn communicates with a database system to access data. 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E2B03-B7CA-C3B4-15C7-E2BEE331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1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DB80-AFF6-CDED-4DE2-8F9ABE65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2-tier &amp; 3-tier Architectures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F9F1F-E86D-70C4-41F4-4EC2BD691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744" y="1690688"/>
            <a:ext cx="7058406" cy="39298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B4109-5715-B9E5-B3BB-BAE22DA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0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99FD-C747-B72C-1C63-DB659542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FC337B-BB73-7E9B-78CA-5F99223D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46320"/>
          <a:stretch/>
        </p:blipFill>
        <p:spPr>
          <a:xfrm>
            <a:off x="838200" y="1450848"/>
            <a:ext cx="7150100" cy="43525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DC312-D0D7-DCD5-CFB4-C779075F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6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CE00-309A-73BA-6BBD-A3E5BF3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Administrator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DBB5-5EE7-BB2E-5A72-ED522F02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/>
              <a:t>A person who has central control over the system is called a </a:t>
            </a:r>
            <a:r>
              <a:rPr lang="en-US" b="1" dirty="0">
                <a:solidFill>
                  <a:srgbClr val="002060"/>
                </a:solidFill>
              </a:rPr>
              <a:t>database administrator </a:t>
            </a:r>
            <a:r>
              <a:rPr lang="en-US" b="1" dirty="0"/>
              <a:t>(</a:t>
            </a:r>
            <a:r>
              <a:rPr lang="en-US" b="1" dirty="0">
                <a:solidFill>
                  <a:srgbClr val="002060"/>
                </a:solidFill>
              </a:rPr>
              <a:t>DBA</a:t>
            </a:r>
            <a:r>
              <a:rPr lang="en-US" b="1" dirty="0"/>
              <a:t>).  </a:t>
            </a:r>
            <a:r>
              <a:rPr lang="en-US" dirty="0">
                <a:highlight>
                  <a:srgbClr val="00FF00"/>
                </a:highlight>
              </a:rPr>
              <a:t>Functions of a DBA include:</a:t>
            </a:r>
          </a:p>
          <a:p>
            <a:pPr lvl="1"/>
            <a:r>
              <a:rPr lang="en-US" altLang="en-US" dirty="0"/>
              <a:t>Schema definition</a:t>
            </a:r>
          </a:p>
          <a:p>
            <a:pPr lvl="1"/>
            <a:r>
              <a:rPr lang="en-US" altLang="en-US" dirty="0"/>
              <a:t>Storage structure and access-method definition</a:t>
            </a:r>
          </a:p>
          <a:p>
            <a:pPr lvl="1"/>
            <a:r>
              <a:rPr lang="en-US" altLang="en-US" dirty="0"/>
              <a:t>Schema and physical-organization modification</a:t>
            </a:r>
          </a:p>
          <a:p>
            <a:pPr lvl="1"/>
            <a:r>
              <a:rPr lang="en-US" altLang="en-US" dirty="0"/>
              <a:t>Granting of authorization for data access</a:t>
            </a:r>
          </a:p>
          <a:p>
            <a:pPr lvl="1"/>
            <a:r>
              <a:rPr lang="en-US" altLang="en-US" dirty="0"/>
              <a:t>Routine maintenance</a:t>
            </a:r>
          </a:p>
          <a:p>
            <a:pPr lvl="1"/>
            <a:r>
              <a:rPr lang="en-US" altLang="en-US" dirty="0"/>
              <a:t>Periodically backing up the database</a:t>
            </a:r>
          </a:p>
          <a:p>
            <a:pPr lvl="1"/>
            <a:r>
              <a:rPr lang="en-US" altLang="en-US" dirty="0"/>
              <a:t>Ensuring that enough free disk space is available for normal operations, and upgrading disk space as required</a:t>
            </a:r>
          </a:p>
          <a:p>
            <a:pPr lvl="1"/>
            <a:r>
              <a:rPr lang="en-US" altLang="en-US" dirty="0"/>
              <a:t>Monitoring jobs running on the database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48B9E-5E88-A8C9-0FC5-E0FC6516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19-6231-FF50-7519-1EC1F919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of Database Systems 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E3AF-267A-3F22-AA58-8C34A344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Foundations (1960s–1970s)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b="1" dirty="0"/>
              <a:t>Early Ideas and Relational Model</a:t>
            </a:r>
            <a:endParaRPr lang="en-US" dirty="0"/>
          </a:p>
          <a:p>
            <a:r>
              <a:rPr lang="en-US" b="1" dirty="0"/>
              <a:t>1960s</a:t>
            </a:r>
            <a:r>
              <a:rPr lang="en-US" dirty="0"/>
              <a:t>: Data stored in </a:t>
            </a:r>
            <a:r>
              <a:rPr lang="en-US" b="1" dirty="0"/>
              <a:t>hierarchical (IMS, IBM)</a:t>
            </a:r>
            <a:r>
              <a:rPr lang="en-US" dirty="0"/>
              <a:t> and </a:t>
            </a:r>
            <a:r>
              <a:rPr lang="en-US" b="1" dirty="0"/>
              <a:t>network (CODASYL)</a:t>
            </a:r>
            <a:r>
              <a:rPr lang="en-US" dirty="0"/>
              <a:t> databases.</a:t>
            </a:r>
          </a:p>
          <a:p>
            <a:r>
              <a:rPr lang="en-US" b="1" dirty="0"/>
              <a:t>1970</a:t>
            </a:r>
            <a:r>
              <a:rPr lang="en-US" dirty="0"/>
              <a:t>: </a:t>
            </a:r>
            <a:r>
              <a:rPr lang="en-US" i="1" dirty="0"/>
              <a:t>E. F. Codd</a:t>
            </a:r>
            <a:r>
              <a:rPr lang="en-US" dirty="0"/>
              <a:t> (IBM) proposes the </a:t>
            </a:r>
            <a:r>
              <a:rPr lang="en-US" b="1" dirty="0"/>
              <a:t>Relational Model</a:t>
            </a:r>
            <a:r>
              <a:rPr lang="en-US" dirty="0"/>
              <a:t> — data organized in tables with rows and columns.</a:t>
            </a:r>
          </a:p>
          <a:p>
            <a:r>
              <a:rPr lang="en-US" b="1" dirty="0"/>
              <a:t>1974</a:t>
            </a:r>
            <a:r>
              <a:rPr lang="en-US" dirty="0"/>
              <a:t>: First query language </a:t>
            </a:r>
            <a:r>
              <a:rPr lang="en-US" b="1" dirty="0"/>
              <a:t>SEQUEL</a:t>
            </a:r>
            <a:r>
              <a:rPr lang="en-US" dirty="0"/>
              <a:t> (later </a:t>
            </a:r>
            <a:r>
              <a:rPr lang="en-US" b="1" dirty="0"/>
              <a:t>SQL</a:t>
            </a:r>
            <a:r>
              <a:rPr lang="en-US" dirty="0"/>
              <a:t>) is introduced at IBM.</a:t>
            </a:r>
          </a:p>
          <a:p>
            <a:r>
              <a:rPr lang="en-US" b="1" dirty="0"/>
              <a:t>Late 1970s</a:t>
            </a:r>
            <a:r>
              <a:rPr lang="en-US" dirty="0"/>
              <a:t>: Prototype relational systems appear (System R at IBM, Ingres at UC Berkeley).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EE482-18A3-395B-D334-9B4FCB03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B55-D41F-0BBC-8DD2-8CC06002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Table with 4 rows of Data</a:t>
            </a:r>
          </a:p>
        </p:txBody>
      </p:sp>
      <p:pic>
        <p:nvPicPr>
          <p:cNvPr id="2050" name="Picture 2" descr="Components of Table in Database - GeeksforGeeks">
            <a:extLst>
              <a:ext uri="{FF2B5EF4-FFF2-40B4-BE49-F238E27FC236}">
                <a16:creationId xmlns:a16="http://schemas.microsoft.com/office/drawing/2014/main" id="{8E39C5AD-BBAD-F117-3D33-261E6EDB76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1" y="1690688"/>
            <a:ext cx="7508838" cy="433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FB1A2-C19E-CD27-6AA4-CF336277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8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3E21B-5829-3946-B265-A5CAD55D8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127E-5612-4B00-B6F6-60155074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of Database Systems 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EC9B-D707-40AF-CFED-471086A2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Commercialization &amp; Standardization (1980s–2000s)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b="1" dirty="0"/>
              <a:t>Relational Databases Take Over</a:t>
            </a:r>
            <a:endParaRPr lang="en-US" dirty="0"/>
          </a:p>
          <a:p>
            <a:r>
              <a:rPr lang="en-US" b="1" dirty="0"/>
              <a:t>1980s</a:t>
            </a:r>
            <a:r>
              <a:rPr lang="en-US" dirty="0"/>
              <a:t>: Major vendors launch RDBMS products:</a:t>
            </a:r>
          </a:p>
          <a:p>
            <a:r>
              <a:rPr lang="en-US" b="1" dirty="0"/>
              <a:t>Oracle (1979)</a:t>
            </a:r>
            <a:r>
              <a:rPr lang="en-US" dirty="0"/>
              <a:t>, IBM </a:t>
            </a:r>
            <a:r>
              <a:rPr lang="en-US" b="1" dirty="0"/>
              <a:t>DB2 (1983)</a:t>
            </a:r>
            <a:r>
              <a:rPr lang="en-US" dirty="0"/>
              <a:t>, </a:t>
            </a:r>
            <a:r>
              <a:rPr lang="en-US" b="1" dirty="0"/>
              <a:t>Sybase (1984)</a:t>
            </a:r>
            <a:r>
              <a:rPr lang="en-US" dirty="0"/>
              <a:t>, </a:t>
            </a:r>
            <a:r>
              <a:rPr lang="en-US" b="1" dirty="0"/>
              <a:t>Microsoft SQL Server (1989)</a:t>
            </a:r>
            <a:r>
              <a:rPr lang="en-US" dirty="0"/>
              <a:t>.</a:t>
            </a:r>
          </a:p>
          <a:p>
            <a:r>
              <a:rPr lang="en-US" b="1" dirty="0"/>
              <a:t>SQL becomes the standard</a:t>
            </a:r>
            <a:r>
              <a:rPr lang="en-US" dirty="0"/>
              <a:t> (ANSI SQL, 1986).</a:t>
            </a:r>
          </a:p>
          <a:p>
            <a:r>
              <a:rPr lang="en-US" b="1" dirty="0"/>
              <a:t>1990s–2000s</a:t>
            </a:r>
            <a:r>
              <a:rPr lang="en-US" dirty="0"/>
              <a:t>:</a:t>
            </a:r>
          </a:p>
          <a:p>
            <a:r>
              <a:rPr lang="en-US" dirty="0"/>
              <a:t>Widespread adoption across enterprises.</a:t>
            </a:r>
          </a:p>
          <a:p>
            <a:r>
              <a:rPr lang="en-US" dirty="0"/>
              <a:t>Optimization techniques (indexes, query planners, transaction management).</a:t>
            </a:r>
          </a:p>
          <a:p>
            <a:r>
              <a:rPr lang="en-US" dirty="0"/>
              <a:t>Rise of </a:t>
            </a:r>
            <a:r>
              <a:rPr lang="en-US" b="1" dirty="0"/>
              <a:t>open-source RDBMS</a:t>
            </a:r>
            <a:r>
              <a:rPr lang="en-US" dirty="0"/>
              <a:t>: MySQL (1995), PostgreSQL (1996).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E846F-6757-7453-278C-79870FB0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8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BEF95-07F2-9A0F-9514-A0BBCAB40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4D7-804B-83EB-6BA6-6CABCDEB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of Database Systems 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C1BB-3645-EC60-219A-FAF27403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Modern Era &amp; Future (2010s–2025)</a:t>
            </a:r>
            <a:br>
              <a:rPr lang="en-US" dirty="0">
                <a:highlight>
                  <a:srgbClr val="00FF00"/>
                </a:highlight>
              </a:rPr>
            </a:br>
            <a:endParaRPr lang="en-US" dirty="0">
              <a:highlight>
                <a:srgbClr val="00FF00"/>
              </a:highlight>
            </a:endParaRPr>
          </a:p>
          <a:p>
            <a:r>
              <a:rPr lang="en-US" b="1" dirty="0"/>
              <a:t>Cloud, Scale, and Beyond Relational</a:t>
            </a:r>
            <a:endParaRPr lang="en-US" dirty="0"/>
          </a:p>
          <a:p>
            <a:r>
              <a:rPr lang="en-US" b="1" dirty="0"/>
              <a:t>2010s</a:t>
            </a:r>
            <a:r>
              <a:rPr lang="en-US" dirty="0"/>
              <a:t>:</a:t>
            </a:r>
          </a:p>
          <a:p>
            <a:r>
              <a:rPr lang="en-US" dirty="0"/>
              <a:t>Shift to </a:t>
            </a:r>
            <a:r>
              <a:rPr lang="en-US" b="1" dirty="0"/>
              <a:t>cloud databases</a:t>
            </a:r>
            <a:r>
              <a:rPr lang="en-US" dirty="0"/>
              <a:t> (Amazon RDS, Azure SQL, Google Cloud SQL).</a:t>
            </a:r>
          </a:p>
          <a:p>
            <a:r>
              <a:rPr lang="en-US" dirty="0"/>
              <a:t>Rise of </a:t>
            </a:r>
            <a:r>
              <a:rPr lang="en-US" b="1" dirty="0"/>
              <a:t>distributed SQL</a:t>
            </a:r>
            <a:r>
              <a:rPr lang="en-US" dirty="0"/>
              <a:t> (</a:t>
            </a:r>
            <a:r>
              <a:rPr lang="en-US" dirty="0" err="1"/>
              <a:t>CockroachDB</a:t>
            </a:r>
            <a:r>
              <a:rPr lang="en-US" dirty="0"/>
              <a:t>, Google Spanner).</a:t>
            </a:r>
          </a:p>
          <a:p>
            <a:r>
              <a:rPr lang="en-US" dirty="0"/>
              <a:t>Integration with </a:t>
            </a:r>
            <a:r>
              <a:rPr lang="en-US" b="1" dirty="0"/>
              <a:t>NoSQL systems</a:t>
            </a:r>
            <a:r>
              <a:rPr lang="en-US" dirty="0"/>
              <a:t> for scalability.</a:t>
            </a:r>
          </a:p>
          <a:p>
            <a:r>
              <a:rPr lang="en-US" b="1" dirty="0"/>
              <a:t>2020s</a:t>
            </a:r>
            <a:r>
              <a:rPr lang="en-US" dirty="0"/>
              <a:t>:</a:t>
            </a:r>
          </a:p>
          <a:p>
            <a:r>
              <a:rPr lang="en-US" dirty="0"/>
              <a:t>AI &amp; ML powered </a:t>
            </a:r>
            <a:r>
              <a:rPr lang="en-US" b="1" dirty="0"/>
              <a:t>query optimization</a:t>
            </a:r>
            <a:r>
              <a:rPr lang="en-US" dirty="0"/>
              <a:t> and </a:t>
            </a:r>
            <a:r>
              <a:rPr lang="en-US" b="1" dirty="0"/>
              <a:t>self-tuning databases</a:t>
            </a:r>
            <a:r>
              <a:rPr lang="en-US" dirty="0"/>
              <a:t>.</a:t>
            </a:r>
          </a:p>
          <a:p>
            <a:r>
              <a:rPr lang="en-US" b="1" dirty="0"/>
              <a:t>Serverless RDBMS</a:t>
            </a:r>
            <a:r>
              <a:rPr lang="en-US" dirty="0"/>
              <a:t> (Aurora Serverless, </a:t>
            </a:r>
            <a:r>
              <a:rPr lang="en-US" dirty="0" err="1"/>
              <a:t>AlloyDB</a:t>
            </a:r>
            <a:r>
              <a:rPr lang="en-US" dirty="0"/>
              <a:t>).</a:t>
            </a:r>
          </a:p>
          <a:p>
            <a:r>
              <a:rPr lang="en-US" b="1" dirty="0"/>
              <a:t>Hybrid systems</a:t>
            </a:r>
            <a:r>
              <a:rPr lang="en-US" dirty="0"/>
              <a:t> combining SQL + NoSQL + analytics in one engine.</a:t>
            </a:r>
          </a:p>
          <a:p>
            <a:r>
              <a:rPr lang="en-US" b="1" dirty="0"/>
              <a:t>2025</a:t>
            </a:r>
            <a:r>
              <a:rPr lang="en-US" dirty="0"/>
              <a:t>: Relational DBs remain the backbone of enterprise data, evolving to support </a:t>
            </a:r>
            <a:r>
              <a:rPr lang="en-US" b="1" dirty="0"/>
              <a:t>real-time analytics, AI integration, and multi-cloud deployments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928F3-93AD-CB4C-2DC7-C5F51A6A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1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78F8-695A-A7A8-4591-6883AED2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7"/>
            <a:ext cx="10515600" cy="120700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 Evolution of Relational Database Systems </a:t>
            </a:r>
            <a:br>
              <a:rPr lang="en-US" sz="3600" b="1" dirty="0"/>
            </a:br>
            <a:r>
              <a:rPr lang="en-US" sz="3600" b="1" dirty="0"/>
              <a:t>(1960 → 2025)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DDB5-371F-C013-C245-907DEFBC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472"/>
            <a:ext cx="10515600" cy="506749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1960s ── Hierarchical (IMS, IBM) &amp; Network DBs (CODASYL)</a:t>
            </a:r>
          </a:p>
          <a:p>
            <a:r>
              <a:rPr lang="en-US" dirty="0">
                <a:highlight>
                  <a:srgbClr val="00FF00"/>
                </a:highlight>
              </a:rPr>
              <a:t>1970  ── E. F. Codd proposes Relational Model</a:t>
            </a:r>
          </a:p>
          <a:p>
            <a:r>
              <a:rPr lang="en-US" dirty="0">
                <a:highlight>
                  <a:srgbClr val="FFFF00"/>
                </a:highlight>
              </a:rPr>
              <a:t>1974  ── SEQUEL (early SQL) at IBM</a:t>
            </a:r>
          </a:p>
          <a:p>
            <a:r>
              <a:rPr lang="en-US" dirty="0"/>
              <a:t>1978  ── Prototypes: System R, Ingres</a:t>
            </a:r>
          </a:p>
          <a:p>
            <a:r>
              <a:rPr lang="en-US" dirty="0"/>
              <a:t>1979  ── Oracle V2 released</a:t>
            </a:r>
          </a:p>
          <a:p>
            <a:r>
              <a:rPr lang="en-US" dirty="0"/>
              <a:t>1983  ── IBM DB2 launched</a:t>
            </a:r>
          </a:p>
          <a:p>
            <a:r>
              <a:rPr lang="en-US" dirty="0"/>
              <a:t>1984  ── Sybase founded</a:t>
            </a:r>
          </a:p>
          <a:p>
            <a:r>
              <a:rPr lang="en-US" dirty="0">
                <a:highlight>
                  <a:srgbClr val="00FF00"/>
                </a:highlight>
              </a:rPr>
              <a:t>1986  ── ANSI SQL standard</a:t>
            </a:r>
          </a:p>
          <a:p>
            <a:r>
              <a:rPr lang="en-US" dirty="0"/>
              <a:t>1989  ── Microsoft SQL Server</a:t>
            </a:r>
          </a:p>
          <a:p>
            <a:r>
              <a:rPr lang="en-US" dirty="0">
                <a:highlight>
                  <a:srgbClr val="00FF00"/>
                </a:highlight>
              </a:rPr>
              <a:t>1995  ── MySQL released</a:t>
            </a:r>
          </a:p>
          <a:p>
            <a:r>
              <a:rPr lang="en-US" dirty="0"/>
              <a:t>1996  ── PostgreSQL released</a:t>
            </a:r>
          </a:p>
          <a:p>
            <a:r>
              <a:rPr lang="en-US" dirty="0"/>
              <a:t>2010  ── Cloud RDBMS (Amazon RDS, Azure SQL, Google Cloud SQL)</a:t>
            </a:r>
          </a:p>
          <a:p>
            <a:r>
              <a:rPr lang="en-US" dirty="0"/>
              <a:t>2012  ── Google Spanner (Distributed SQL)</a:t>
            </a:r>
          </a:p>
          <a:p>
            <a:r>
              <a:rPr lang="en-US" dirty="0"/>
              <a:t>2015  ── </a:t>
            </a:r>
            <a:r>
              <a:rPr lang="en-US" dirty="0" err="1"/>
              <a:t>CockroachDB</a:t>
            </a:r>
            <a:r>
              <a:rPr lang="en-US" dirty="0"/>
              <a:t> (Distributed SQL)</a:t>
            </a:r>
          </a:p>
          <a:p>
            <a:r>
              <a:rPr lang="en-US" dirty="0"/>
              <a:t>2020  ── Serverless RDBMS (Aurora Serverless, </a:t>
            </a:r>
            <a:r>
              <a:rPr lang="en-US" dirty="0" err="1"/>
              <a:t>AlloyDB</a:t>
            </a:r>
            <a:r>
              <a:rPr lang="en-US" dirty="0"/>
              <a:t>)</a:t>
            </a:r>
          </a:p>
          <a:p>
            <a:r>
              <a:rPr lang="en-US" dirty="0"/>
              <a:t>2025  ── AI-integrated, multi-cloud, real-time RDBMS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49F94-BF2A-A57A-3436-CFF3FEDB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19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08A-D6CC-A41D-8FA5-98BDCB53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/>
              <a:t>We will use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A8F6-94E0-260B-67F7-803C0E54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Relational Database</a:t>
            </a:r>
            <a:endParaRPr lang="en-US" dirty="0"/>
          </a:p>
          <a:p>
            <a:r>
              <a:rPr lang="en-US" b="1" dirty="0"/>
              <a:t>SQL-based</a:t>
            </a:r>
            <a:endParaRPr lang="en-US" dirty="0"/>
          </a:p>
          <a:p>
            <a:r>
              <a:rPr lang="en-US" b="1" dirty="0"/>
              <a:t>Open-Source</a:t>
            </a:r>
            <a:endParaRPr lang="en-US" dirty="0"/>
          </a:p>
          <a:p>
            <a:r>
              <a:rPr lang="en-US" b="1" dirty="0"/>
              <a:t>Versatile and Scalable</a:t>
            </a:r>
            <a:endParaRPr lang="en-US" dirty="0"/>
          </a:p>
          <a:p>
            <a:r>
              <a:rPr lang="en-US" b="1" dirty="0"/>
              <a:t>Cross-Platform Compatibility: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MySQL runs on various operating systems, including Linux, macOS, and Microsoft Windows.</a:t>
            </a:r>
          </a:p>
          <a:p>
            <a:r>
              <a:rPr lang="en-US" b="1" dirty="0"/>
              <a:t>Rich set of Features</a:t>
            </a:r>
            <a:endParaRPr lang="en-US" dirty="0"/>
          </a:p>
          <a:p>
            <a:r>
              <a:rPr lang="en-US" b="1" dirty="0"/>
              <a:t>Ownership: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Initially developed by MySQL AB, it was acquired by Sun Microsystems in 2008 and subsequently by Oracle Corporation in 2009.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EEF4A-8D5F-229D-CE43-225D8A4B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145B-C285-7988-F90B-DFB14E28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in DBMS</a:t>
            </a:r>
          </a:p>
        </p:txBody>
      </p:sp>
      <p:pic>
        <p:nvPicPr>
          <p:cNvPr id="3074" name="Picture 2" descr="What is Denormalization in DBMS?">
            <a:extLst>
              <a:ext uri="{FF2B5EF4-FFF2-40B4-BE49-F238E27FC236}">
                <a16:creationId xmlns:a16="http://schemas.microsoft.com/office/drawing/2014/main" id="{8AAAD732-FF72-B06A-AA99-DA00C2F332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3" y="1690689"/>
            <a:ext cx="7013985" cy="349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3B225-D196-4474-5C31-163FEC72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60E-F5D3-DB07-02A8-AB8141EF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US" dirty="0"/>
              <a:t>Database Application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878D-8B7B-2B7F-68E6-D48F733E6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757"/>
            <a:ext cx="10515600" cy="49942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Enterprise Information</a:t>
            </a:r>
          </a:p>
          <a:p>
            <a:r>
              <a:rPr lang="en-US" dirty="0"/>
              <a:t>Genomics: DNA data</a:t>
            </a:r>
          </a:p>
          <a:p>
            <a:r>
              <a:rPr lang="en-US" dirty="0"/>
              <a:t>Sales: customers, products, purchases</a:t>
            </a:r>
          </a:p>
          <a:p>
            <a:r>
              <a:rPr lang="en-US" dirty="0"/>
              <a:t>Accounting: payments, receipts, assets</a:t>
            </a:r>
          </a:p>
          <a:p>
            <a:r>
              <a:rPr lang="en-US" dirty="0"/>
              <a:t>Human Resources: Information about employees, salaries, payroll taxes.</a:t>
            </a:r>
          </a:p>
          <a:p>
            <a:r>
              <a:rPr lang="en-US" dirty="0"/>
              <a:t>Manufacturing: management of production, inventory, orders, supply chain.</a:t>
            </a:r>
          </a:p>
          <a:p>
            <a:r>
              <a:rPr lang="en-US" dirty="0"/>
              <a:t>Banking and finance</a:t>
            </a:r>
          </a:p>
          <a:p>
            <a:r>
              <a:rPr lang="en-US" dirty="0"/>
              <a:t>customer information, accounts, loans, and banking transactions.</a:t>
            </a:r>
          </a:p>
          <a:p>
            <a:r>
              <a:rPr lang="en-US" dirty="0"/>
              <a:t>Credit card transactions</a:t>
            </a:r>
          </a:p>
          <a:p>
            <a:r>
              <a:rPr lang="en-US" dirty="0"/>
              <a:t>Finance:  sales and purchases of financial instruments (e.g., stocks and bonds; storing real-time market data</a:t>
            </a:r>
          </a:p>
          <a:p>
            <a:r>
              <a:rPr lang="en-US" dirty="0"/>
              <a:t>Universities:  registration, grades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AE37-31E0-3247-F709-DB7A4EB5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1011-88BE-A3DA-1EB6-025043D98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8234-6A82-722B-36D8-AECE4559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US" dirty="0"/>
              <a:t>Database Application Examples </a:t>
            </a:r>
            <a:r>
              <a:rPr lang="en-US" sz="2000" dirty="0"/>
              <a:t>(continued…)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1CD8-0019-2372-0406-5408E61D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757"/>
            <a:ext cx="10515600" cy="4994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Airlines: reservations, schedules</a:t>
            </a:r>
          </a:p>
          <a:p>
            <a:r>
              <a:rPr lang="en-US" dirty="0"/>
              <a:t>Telecommunication: records of calls, texts, and data usage, generating monthly bills, maintaining balances on prepaid calling cards</a:t>
            </a:r>
          </a:p>
          <a:p>
            <a:r>
              <a:rPr lang="en-US" dirty="0"/>
              <a:t>Web-based services</a:t>
            </a:r>
          </a:p>
          <a:p>
            <a:r>
              <a:rPr lang="en-US" dirty="0"/>
              <a:t>Online retailers: order tracking, customized recommendations</a:t>
            </a:r>
          </a:p>
          <a:p>
            <a:r>
              <a:rPr lang="en-US" dirty="0"/>
              <a:t>Online advertisements</a:t>
            </a:r>
          </a:p>
          <a:p>
            <a:r>
              <a:rPr lang="en-US" dirty="0"/>
              <a:t>Document databases</a:t>
            </a:r>
          </a:p>
          <a:p>
            <a:r>
              <a:rPr lang="en-US" dirty="0"/>
              <a:t>Navigation systems: For maintaining the locations of varies places of interest along with the exact routes of roads, train systems, buses,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64676-0729-08FA-B41C-1894E6EC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4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9BD8-4369-1AF0-A25E-E6D90B31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of Database Systems</a:t>
            </a:r>
            <a:br>
              <a:rPr lang="en-US" dirty="0"/>
            </a:br>
            <a:r>
              <a:rPr lang="en-US" sz="2200" b="1" dirty="0">
                <a:highlight>
                  <a:srgbClr val="00FF00"/>
                </a:highlight>
              </a:rPr>
              <a:t>Database systems offer solutions to all the following problems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97DB-432C-4551-D755-6E16421E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>
            <a:normAutofit/>
          </a:bodyPr>
          <a:lstStyle/>
          <a:p>
            <a:r>
              <a:rPr lang="en-US" dirty="0"/>
              <a:t>Data redundancy and inconsistency: data is stored  in multiple file formats resulting induplication of information in different files</a:t>
            </a:r>
          </a:p>
          <a:p>
            <a:r>
              <a:rPr lang="en-US" dirty="0"/>
              <a:t>Difficulty in accessing data </a:t>
            </a:r>
          </a:p>
          <a:p>
            <a:r>
              <a:rPr lang="en-US" dirty="0"/>
              <a:t>Need to write a new program to carry out each new task</a:t>
            </a:r>
          </a:p>
          <a:p>
            <a:r>
              <a:rPr lang="en-US" dirty="0"/>
              <a:t>Data isolation </a:t>
            </a:r>
          </a:p>
          <a:p>
            <a:r>
              <a:rPr lang="en-US" dirty="0"/>
              <a:t>Multiple files and formats</a:t>
            </a:r>
          </a:p>
          <a:p>
            <a:r>
              <a:rPr lang="en-US" dirty="0"/>
              <a:t>Integrity problems</a:t>
            </a:r>
          </a:p>
          <a:p>
            <a:r>
              <a:rPr lang="en-US" dirty="0"/>
              <a:t>Integrity constraints  (e.g., account balance &gt; 0) become “buried” in program code rather than being stated explicitly</a:t>
            </a:r>
          </a:p>
          <a:p>
            <a:r>
              <a:rPr lang="en-US" dirty="0"/>
              <a:t>Hard to add new constraints or change existing ones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55530-7CB9-CC67-0B8C-AE3E0AE1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9886-C56C-E54F-9701-11D5456C49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2811</Words>
  <Application>Microsoft Macintosh PowerPoint</Application>
  <PresentationFormat>Widescreen</PresentationFormat>
  <Paragraphs>370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Aptos</vt:lpstr>
      <vt:lpstr>Aptos Display</vt:lpstr>
      <vt:lpstr>Arial</vt:lpstr>
      <vt:lpstr>Consolas</vt:lpstr>
      <vt:lpstr>Office Theme</vt:lpstr>
      <vt:lpstr>Introduction  to  Database  Management  Systems</vt:lpstr>
      <vt:lpstr>Outline</vt:lpstr>
      <vt:lpstr>Database Systems</vt:lpstr>
      <vt:lpstr>DBMS: Database Management System</vt:lpstr>
      <vt:lpstr>A Sample Table with 4 rows of Data</vt:lpstr>
      <vt:lpstr>A Table in DBMS</vt:lpstr>
      <vt:lpstr>Database Application Examples</vt:lpstr>
      <vt:lpstr>Database Application Examples (continued…)</vt:lpstr>
      <vt:lpstr>Purpose of Database Systems Database systems offer solutions to all the following problems </vt:lpstr>
      <vt:lpstr>Purpose of Database Systems (continued…) Database systems offer solutions to all the following problems</vt:lpstr>
      <vt:lpstr>University Database Example</vt:lpstr>
      <vt:lpstr>University Database Example</vt:lpstr>
      <vt:lpstr>Database Activities</vt:lpstr>
      <vt:lpstr>View of Data</vt:lpstr>
      <vt:lpstr>View of Data – Example 1</vt:lpstr>
      <vt:lpstr>View of Data – Example 2</vt:lpstr>
      <vt:lpstr>Data Models</vt:lpstr>
      <vt:lpstr>Relational Model</vt:lpstr>
      <vt:lpstr>Relational Model</vt:lpstr>
      <vt:lpstr>Relational Model</vt:lpstr>
      <vt:lpstr>Relational Model</vt:lpstr>
      <vt:lpstr>Example of tabular data in the relational model</vt:lpstr>
      <vt:lpstr>Relational Model: 12 rows, 4 columns</vt:lpstr>
      <vt:lpstr>A Sample Relational Database: 2 Tables</vt:lpstr>
      <vt:lpstr>A Sample Relational Database Levels of Abstraction </vt:lpstr>
      <vt:lpstr>View of Data: Instances and Schemas </vt:lpstr>
      <vt:lpstr>View of Data: Architecture of a Database System</vt:lpstr>
      <vt:lpstr>Data Definition Language (DDL) </vt:lpstr>
      <vt:lpstr>Data Manipulation Language (MDL) </vt:lpstr>
      <vt:lpstr>SQL Query Language </vt:lpstr>
      <vt:lpstr>SQL Query Language </vt:lpstr>
      <vt:lpstr>Key functions of SQL include: </vt:lpstr>
      <vt:lpstr>Database Access from Application Program </vt:lpstr>
      <vt:lpstr>Database Design </vt:lpstr>
      <vt:lpstr>Database Engine </vt:lpstr>
      <vt:lpstr>Storage Manager </vt:lpstr>
      <vt:lpstr>Storage Manager (continued…) </vt:lpstr>
      <vt:lpstr>Query Processor </vt:lpstr>
      <vt:lpstr>  Query Processing   </vt:lpstr>
      <vt:lpstr>  Query Processing   </vt:lpstr>
      <vt:lpstr>Transaction Management </vt:lpstr>
      <vt:lpstr>Database Architecture</vt:lpstr>
      <vt:lpstr>2-Tier Database Architecture</vt:lpstr>
      <vt:lpstr>3-Tier Database Architecture</vt:lpstr>
      <vt:lpstr>Database Applications</vt:lpstr>
      <vt:lpstr>2-tier &amp; 3-tier Architectures</vt:lpstr>
      <vt:lpstr>Database Users</vt:lpstr>
      <vt:lpstr>Database Administrator</vt:lpstr>
      <vt:lpstr>History of Database Systems -1</vt:lpstr>
      <vt:lpstr>History of Database Systems -2</vt:lpstr>
      <vt:lpstr>History of Database Systems -3</vt:lpstr>
      <vt:lpstr> Evolution of Relational Database Systems  (1960 → 2025) </vt:lpstr>
      <vt:lpstr>We will use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Parsian</dc:creator>
  <cp:lastModifiedBy>Mahmoud Parsian</cp:lastModifiedBy>
  <cp:revision>8</cp:revision>
  <dcterms:created xsi:type="dcterms:W3CDTF">2025-09-20T20:13:52Z</dcterms:created>
  <dcterms:modified xsi:type="dcterms:W3CDTF">2025-09-29T02:32:29Z</dcterms:modified>
</cp:coreProperties>
</file>