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19" d="100"/>
          <a:sy n="119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88FCE-D6F0-DE41-999B-77D0AA3ABC47}" type="datetimeFigureOut">
              <a:rPr lang="en-US" smtClean="0"/>
              <a:t>9/20/25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C1A8-1770-C741-AE96-8FA639B2B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7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2E7A-3CE1-B687-98E0-4D0BF01D2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AA253-2A64-E971-F19A-544202393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08C5D-0A65-086D-9511-0805C94D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D6351-3DA6-7E46-910D-0F09EEDD997B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85C21-92C0-3FBC-4007-CA76BD18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3DF2A-CA16-1E3C-979C-C69DF30A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3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65C6-3CBE-CE8A-4540-022E8120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D20E1-C5F2-D408-F1E1-D4BED05C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0A90-91C3-800A-4DB0-40020127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BD3B5-5144-8748-B87D-560AFDDF7238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69041-C608-FEF5-B3CF-87766940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F0CEA-7B4F-FA27-1E3C-8AC2B3DB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7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E061-D9A5-2C7E-1BA2-366D91FDB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D6300-8733-7E81-9259-53631F171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1F7EF-1762-42AC-76F5-B3D4E46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B42F0-ADA0-4D44-95A1-A70F39C89E43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7637A-BAC2-C588-E91F-9130A794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BCBE9-2FDA-F0AD-3510-CDA39DFF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9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9AFEC-F637-C1C8-8E0C-2763AC4A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6A45-FC07-375B-21A1-7B57021C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3A96-DB9B-35FF-CBC7-1935B5EF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84E1-B58C-6F45-A670-09A0F1554B72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F2D6-B594-0B9C-9819-C25D38B8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7B20-A41D-F128-87F5-4BCF4D0C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0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03FB-5EE3-7ADC-3FE5-E9C83915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25F45-2869-5845-CC35-199AF27B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C3215-4539-46C7-6757-499E1100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F49D8-5B5C-2742-BB5E-E3D060BBA748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15111-4085-65E6-D4B4-FF75A274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9DFAF-F03F-1F01-1FE0-AD256A6E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E9AC-FE93-E81C-D4AD-96CE6A7B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DE13-C5CA-B32B-A26C-92837670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59010-C600-4816-43F5-B92F2150C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C7ED-FE50-B085-1EB7-795557B10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8C358-2D7D-F047-ADF3-C250BE5375D2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6F520-8DEA-2FE0-DF47-9203C748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9F98A-6F4E-754B-0A39-91D39503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11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D9EB-DEE3-240F-0051-F67656DC0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6418-C004-CC5F-731E-B800F1D4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C11F3-1466-434A-0034-3EBCECF69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82E26-010A-21C0-5126-8D0EA5DA9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28E08-8BC5-A092-1FAC-EC76807EF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7C10-F6A8-5CB9-163F-03D74E67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869D-3DF2-7447-BEF2-52D43E6CD993}" type="datetime1">
              <a:rPr lang="en-US" smtClean="0"/>
              <a:t>9/20/25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3F0F9-3A4A-6E29-0C81-6FF82251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C3EF3-DA11-9D62-9321-45EF9593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7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7744-3FBE-8E61-2E4D-8D5B7CCE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73292-96C9-5A8A-26D4-7385F602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4C60-072E-7642-AC50-AA485644997F}" type="datetime1">
              <a:rPr lang="en-US" smtClean="0"/>
              <a:t>9/20/25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FA04F-E0D0-0338-60DC-4C3A9566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D64D-A2FB-6F74-73D0-49F5603D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65A99-F237-6D75-096A-87071AD1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BA86-751A-A644-8A34-155B235A2782}" type="datetime1">
              <a:rPr lang="en-US" smtClean="0"/>
              <a:t>9/20/25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8E0A-D138-1B3C-04F9-8B5D59E2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FE74-C2D8-5F9D-372E-A6D24DD2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EC85-DC4F-C69F-72E9-D16BC836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5B39-8628-E76D-429D-47CAB1C29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AD023-7816-A896-0497-9723C951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966F-7EFF-9A8D-07CA-0786CF41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64E0-F421-1B48-8268-9500A10DCBD2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5690-BF71-EA51-CCDB-34B6B0D63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5E81A-5AE5-6742-9528-507F84BD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9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5305C-A9AF-99FA-C9B1-B20EDB01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B08B3-F1DB-C486-F2AC-88D196FE6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BA660-02C8-C430-D60A-AEA6EEA44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5232E-0F6E-0EC6-6770-C12025A3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EEE-4345-B443-953C-D5D17BEADEB6}" type="datetime1">
              <a:rPr lang="en-US" smtClean="0"/>
              <a:t>9/20/25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F02B-09CF-5818-6BAA-A5108C96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1E934-B5A3-CD3D-62BE-C6A74B41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32605-6D77-D364-2DEB-4890073E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5CEFD-346D-08C3-86C4-F06308D86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8E51B-B2F4-8B47-547C-1221D9636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3934A-2538-814F-92AC-E57DE21028E1}" type="datetime1">
              <a:rPr lang="en-US" smtClean="0"/>
              <a:t>9/20/25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62EA-0D6D-7ECA-9A47-CD30AB6B6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5DC66-1BD8-62FE-E26E-BC25C6066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C9872-F4D3-3F42-920E-3AEE08422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1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C21B-9057-2CFA-094B-C841E878B4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to 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Model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6B721-79BF-124A-B408-9E1F5975F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3208"/>
            <a:ext cx="9144000" cy="1094591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94F99-B2DA-057F-E606-5EAD97F4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72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D38F-5E80-BBFC-0DBB-D51C3598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Foreign Key (FK)?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F76-DDA5-EB8B-44B8-54F9D6BF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Foreign Key (FK)</a:t>
            </a:r>
            <a:r>
              <a:rPr lang="en-US" dirty="0"/>
              <a:t> is a column (or set of columns) in one table that </a:t>
            </a:r>
            <a:r>
              <a:rPr lang="en-US" b="1" dirty="0"/>
              <a:t>refers to the Primary Key</a:t>
            </a:r>
            <a:r>
              <a:rPr lang="en-US" dirty="0"/>
              <a:t> in another table.</a:t>
            </a:r>
          </a:p>
          <a:p>
            <a:r>
              <a:rPr lang="en-US" dirty="0"/>
              <a:t>Ensures </a:t>
            </a:r>
            <a:r>
              <a:rPr lang="en-US" b="1" dirty="0"/>
              <a:t>referential integrity</a:t>
            </a:r>
            <a:r>
              <a:rPr lang="en-US" dirty="0"/>
              <a:t> (values must exist in the parent table).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In </a:t>
            </a:r>
            <a:r>
              <a:rPr lang="en-US" b="1" dirty="0"/>
              <a:t>Employee</a:t>
            </a:r>
            <a:r>
              <a:rPr lang="en-US" dirty="0"/>
              <a:t> table, </a:t>
            </a:r>
            <a:r>
              <a:rPr lang="en-US" dirty="0" err="1"/>
              <a:t>dept_id</a:t>
            </a:r>
            <a:r>
              <a:rPr lang="en-US" dirty="0"/>
              <a:t> refers to the </a:t>
            </a:r>
            <a:r>
              <a:rPr lang="en-US" b="1" dirty="0"/>
              <a:t>Department</a:t>
            </a:r>
            <a:r>
              <a:rPr lang="en-US" dirty="0"/>
              <a:t> table’s </a:t>
            </a:r>
            <a:r>
              <a:rPr lang="en-US" dirty="0" err="1"/>
              <a:t>dept_id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F5577-C18B-244E-C9AF-4A63E2EF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03D4-5E6F-310F-EF4F-E3664DAF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PK</a:t>
            </a:r>
            <a:r>
              <a:rPr lang="en-US" dirty="0"/>
              <a:t> &amp; </a:t>
            </a:r>
            <a:r>
              <a:rPr lang="en-US" b="1" dirty="0"/>
              <a:t>FK</a:t>
            </a:r>
            <a:r>
              <a:rPr lang="en-US" dirty="0"/>
              <a:t>: Example with Two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6B2B-81A5-450F-F3DF-2A05891A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252"/>
            <a:ext cx="10515600" cy="49470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Department Table: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Employee Table: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D34DD-6A4C-F189-C5FE-722928D3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F0B8FB-67E6-A7BC-23F8-A796F825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2051"/>
              </p:ext>
            </p:extLst>
          </p:nvPr>
        </p:nvGraphicFramePr>
        <p:xfrm>
          <a:off x="2758440" y="1870075"/>
          <a:ext cx="4922520" cy="115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260">
                  <a:extLst>
                    <a:ext uri="{9D8B030D-6E8A-4147-A177-3AD203B41FA5}">
                      <a16:colId xmlns:a16="http://schemas.microsoft.com/office/drawing/2014/main" val="776297373"/>
                    </a:ext>
                  </a:extLst>
                </a:gridCol>
                <a:gridCol w="2461260">
                  <a:extLst>
                    <a:ext uri="{9D8B030D-6E8A-4147-A177-3AD203B41FA5}">
                      <a16:colId xmlns:a16="http://schemas.microsoft.com/office/drawing/2014/main" val="3746337114"/>
                    </a:ext>
                  </a:extLst>
                </a:gridCol>
              </a:tblGrid>
              <a:tr h="417456"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255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2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7089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E9DCE3-491C-980C-DF1D-1BDDD59D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2537"/>
              </p:ext>
            </p:extLst>
          </p:nvPr>
        </p:nvGraphicFramePr>
        <p:xfrm>
          <a:off x="2758441" y="3965388"/>
          <a:ext cx="67082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6096">
                  <a:extLst>
                    <a:ext uri="{9D8B030D-6E8A-4147-A177-3AD203B41FA5}">
                      <a16:colId xmlns:a16="http://schemas.microsoft.com/office/drawing/2014/main" val="1017355735"/>
                    </a:ext>
                  </a:extLst>
                </a:gridCol>
                <a:gridCol w="2236096">
                  <a:extLst>
                    <a:ext uri="{9D8B030D-6E8A-4147-A177-3AD203B41FA5}">
                      <a16:colId xmlns:a16="http://schemas.microsoft.com/office/drawing/2014/main" val="1120787595"/>
                    </a:ext>
                  </a:extLst>
                </a:gridCol>
                <a:gridCol w="2236096">
                  <a:extLst>
                    <a:ext uri="{9D8B030D-6E8A-4147-A177-3AD203B41FA5}">
                      <a16:colId xmlns:a16="http://schemas.microsoft.com/office/drawing/2014/main" val="1683272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emp_id</a:t>
                      </a:r>
                      <a:r>
                        <a:rPr lang="en-US" dirty="0"/>
                        <a:t>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dept_id</a:t>
                      </a:r>
                      <a:r>
                        <a:rPr lang="en-US" dirty="0"/>
                        <a:t>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4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493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95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001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43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872D1-5C52-3A25-7D22-429620A0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 and 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FD86-856B-C641-CF4E-9F11EC40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 descr="Primary and Foreign Keys. In SQL, both primary keys and foreign… | by  Mariakimanigoretti | Medium">
            <a:extLst>
              <a:ext uri="{FF2B5EF4-FFF2-40B4-BE49-F238E27FC236}">
                <a16:creationId xmlns:a16="http://schemas.microsoft.com/office/drawing/2014/main" id="{E9275DF5-E831-6F5D-70DF-4467F23B48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1525"/>
            <a:ext cx="9125656" cy="473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97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D92F-E50F-06B0-48FD-D18624AC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0339"/>
          </a:xfrm>
        </p:spPr>
        <p:txBody>
          <a:bodyPr/>
          <a:lstStyle/>
          <a:p>
            <a:r>
              <a:rPr lang="en-US" dirty="0"/>
              <a:t>PK &amp; FK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D4766-5ABF-D710-10EF-7713544D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what is a foreign key visual explanation">
            <a:extLst>
              <a:ext uri="{FF2B5EF4-FFF2-40B4-BE49-F238E27FC236}">
                <a16:creationId xmlns:a16="http://schemas.microsoft.com/office/drawing/2014/main" id="{F7510E13-6F7A-BFE5-2248-B48BEDE9CD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522" y="1247888"/>
            <a:ext cx="8844457" cy="492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79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790-4B55-9F87-64E3-611D9113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556C-66BA-ACD0-A2A6-F692FF10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8D0F8-81F0-0CEE-531A-FE7BB4789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9403" y="1301675"/>
            <a:ext cx="8756724" cy="46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5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12F3-164B-CFDB-A60E-7FE415D4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altLang="en-US" dirty="0"/>
              <a:t>Relational Algebra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985D-6B67-BB68-49E9-3B3E175E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130"/>
            <a:ext cx="10515600" cy="51192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3200" dirty="0"/>
              <a:t>Six basic operators</a:t>
            </a:r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select</a:t>
            </a:r>
            <a:r>
              <a:rPr lang="en-US" altLang="en-US" sz="3200" dirty="0"/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</a:t>
            </a:r>
            <a:endParaRPr lang="en-US" altLang="en-US" sz="3200" dirty="0"/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project</a:t>
            </a:r>
            <a:r>
              <a:rPr lang="en-US" altLang="en-US" sz="3200" dirty="0"/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</a:t>
            </a:r>
            <a:endParaRPr lang="en-US" altLang="en-US" sz="3200" dirty="0"/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union</a:t>
            </a:r>
            <a:r>
              <a:rPr lang="en-US" altLang="en-US" sz="3200" dirty="0"/>
              <a:t>: </a:t>
            </a:r>
            <a:r>
              <a:rPr lang="en-US" altLang="en-US" sz="3200" dirty="0">
                <a:sym typeface="Symbol" panose="05050102010706020507" pitchFamily="18" charset="2"/>
              </a:rPr>
              <a:t></a:t>
            </a:r>
            <a:endParaRPr lang="en-US" altLang="en-US" sz="3200" dirty="0"/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set difference</a:t>
            </a:r>
            <a:r>
              <a:rPr lang="en-US" altLang="en-US" sz="3200" dirty="0"/>
              <a:t>: </a:t>
            </a:r>
            <a:r>
              <a:rPr lang="en-US" altLang="en-US" sz="3200" i="1" dirty="0"/>
              <a:t>–</a:t>
            </a:r>
            <a:r>
              <a:rPr lang="en-US" altLang="en-US" sz="3200" dirty="0"/>
              <a:t> </a:t>
            </a:r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Cartesian product</a:t>
            </a:r>
            <a:r>
              <a:rPr lang="en-US" altLang="en-US" sz="3200" dirty="0"/>
              <a:t>: x</a:t>
            </a:r>
          </a:p>
          <a:p>
            <a:pPr lvl="1"/>
            <a:r>
              <a:rPr lang="en-US" altLang="en-US" sz="3200" dirty="0">
                <a:highlight>
                  <a:srgbClr val="00FF00"/>
                </a:highlight>
              </a:rPr>
              <a:t>rename</a:t>
            </a:r>
            <a:r>
              <a:rPr lang="en-US" altLang="en-US" sz="3200" dirty="0"/>
              <a:t>: </a:t>
            </a:r>
            <a:r>
              <a:rPr lang="en-US" altLang="en-US" sz="3200" i="1" dirty="0">
                <a:sym typeface="Symbol" panose="05050102010706020507" pitchFamily="18" charset="2"/>
              </a:rPr>
              <a:t>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49AAC-1E81-DA08-B2F9-7E14DE90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F1FB-1FFD-EF22-4813-393BB7CE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SELECT Explained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CA54-8146-E71A-23A3-1D5AF97E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statement is used to retrieve data from one or more tables in a relational database.</a:t>
            </a:r>
          </a:p>
          <a:p>
            <a:r>
              <a:rPr lang="en-US" dirty="0"/>
              <a:t>You can select all columns or specific columns.</a:t>
            </a:r>
          </a:p>
          <a:p>
            <a:r>
              <a:rPr lang="en-US" dirty="0"/>
              <a:t>Optional clauses: WHERE, ORDER BY, GROUP BY,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emp_name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emp_salary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FROM employees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WHERE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100;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16534-926B-ECC0-9197-5D38CEFB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3CD6-AE74-540A-C9ED-44218B08A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/>
          <a:lstStyle/>
          <a:p>
            <a:r>
              <a:rPr lang="en-US" dirty="0"/>
              <a:t>SELECT by Example-1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9FB1-E711-0C3C-0DAC-BD438C99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38"/>
            <a:ext cx="10515600" cy="50689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have an Employee table:</a:t>
            </a:r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John	10	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Jane	20	60000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Robert	10	82000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Linda	30	70000</a:t>
            </a:r>
          </a:p>
          <a:p>
            <a:endParaRPr lang="en-US" dirty="0"/>
          </a:p>
          <a:p>
            <a:r>
              <a:rPr lang="en-US" b="1" dirty="0"/>
              <a:t>Query 1: Select All Rows and Columns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* FROM Employee;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Result (after query) → same as original table (all rows, all columns).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John	10	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Jane	20	60000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Robert	10	82000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Linda	30	70000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2421-4270-9DB1-CA6B-B96D2941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0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0227-8C6E-94EC-16DE-C3BE86A1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0C12-E384-A303-C790-A7D2E6DE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/>
          <a:lstStyle/>
          <a:p>
            <a:r>
              <a:rPr lang="en-US" dirty="0"/>
              <a:t>SELECT by Example-2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C1DE1-E3C3-0002-EA4C-61444B1C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38"/>
            <a:ext cx="10515600" cy="5068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have an Employee table:</a:t>
            </a:r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John	     10	  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Jane	     20	  60000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	Robert.    10	  82000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Linda	     30	  70000</a:t>
            </a:r>
          </a:p>
          <a:p>
            <a:endParaRPr lang="en-US" dirty="0"/>
          </a:p>
          <a:p>
            <a:r>
              <a:rPr lang="en-US" b="1" dirty="0"/>
              <a:t>Query 2: Select All Columns where salary is greater than 70000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* FROM Employee WHERE salary &gt; 70000;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Result (after query) 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John		10	  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	Robert	10	  82000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CD907-87BD-172E-4B20-D01A43B6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AD62-6E5F-43CE-C10E-45793D163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FE61-99D9-72E2-7D0E-9426FEFB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913"/>
          </a:xfrm>
        </p:spPr>
        <p:txBody>
          <a:bodyPr/>
          <a:lstStyle/>
          <a:p>
            <a:r>
              <a:rPr lang="en-US" dirty="0"/>
              <a:t>SELECT by Example-3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0136-1F80-9DDB-669A-F4F2078F7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038"/>
            <a:ext cx="10515600" cy="50689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have an Employee table:</a:t>
            </a:r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John		10	  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	Jane		20	  60000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	Robert	10	  82000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Linda		30	  70000</a:t>
            </a:r>
          </a:p>
          <a:p>
            <a:endParaRPr lang="en-US" dirty="0"/>
          </a:p>
          <a:p>
            <a:r>
              <a:rPr lang="en-US" b="1" dirty="0"/>
              <a:t>Query 2: Select only 2 employees with IDs of 1 and 4.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* FROM Employee WHERE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in (1, 4);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Result (after query) →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	  </a:t>
            </a:r>
            <a:r>
              <a:rPr lang="en-US" b="1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	John		10	  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	Linda		30	  70000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5FE1-D306-EC96-307C-8C52C9F8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0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81C7-180B-71C1-9FB2-25FB67EF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A9CEE-8FFF-96CC-2EB6-EA71377F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89"/>
            <a:ext cx="10515600" cy="4574074"/>
          </a:xfrm>
        </p:spPr>
        <p:txBody>
          <a:bodyPr/>
          <a:lstStyle/>
          <a:p>
            <a:r>
              <a:rPr lang="en-US" dirty="0"/>
              <a:t>Structure of Relational Databases</a:t>
            </a:r>
          </a:p>
          <a:p>
            <a:r>
              <a:rPr lang="en-US" dirty="0"/>
              <a:t>Database Schema</a:t>
            </a:r>
          </a:p>
          <a:p>
            <a:r>
              <a:rPr lang="en-US" dirty="0"/>
              <a:t>Keys</a:t>
            </a:r>
          </a:p>
          <a:p>
            <a:r>
              <a:rPr lang="en-US" dirty="0"/>
              <a:t>Schema Diagrams</a:t>
            </a:r>
          </a:p>
          <a:p>
            <a:r>
              <a:rPr lang="en-US" dirty="0"/>
              <a:t>Relational Query Languages</a:t>
            </a:r>
          </a:p>
          <a:p>
            <a:r>
              <a:rPr lang="en-US" dirty="0"/>
              <a:t>The Relational Algebra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F0525-7A81-1A72-8AF3-C9D2554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53D8-C3F3-102D-DA96-FF6229B72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operation with 6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337D-D32A-DA1E-24B1-2430FC593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to</a:t>
            </a:r>
          </a:p>
          <a:p>
            <a:pPr marL="0" indent="0">
              <a:buNone/>
            </a:pPr>
            <a:r>
              <a:rPr lang="en-US" dirty="0"/>
              <a:t>                        </a:t>
            </a:r>
            <a:r>
              <a:rPr lang="en-US" dirty="0" err="1"/>
              <a:t>select_operation_examples.md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815FB-0E24-AF09-DA5C-62966FD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AE200-3A4A-195A-4B8E-57040866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3369"/>
          </a:xfrm>
        </p:spPr>
        <p:txBody>
          <a:bodyPr/>
          <a:lstStyle/>
          <a:p>
            <a:r>
              <a:rPr lang="en-US" altLang="en-US" dirty="0"/>
              <a:t>Select Operation </a:t>
            </a:r>
            <a:r>
              <a:rPr lang="en-US" altLang="en-US" sz="2000" dirty="0"/>
              <a:t>(Continued…)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FEFF-8444-5726-02E6-85E76289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465"/>
            <a:ext cx="10515600" cy="4399878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=, , &gt;, . &lt;. </a:t>
            </a:r>
          </a:p>
          <a:p>
            <a:pPr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Find the instructors in Physics with a salary greater $90,000</a:t>
            </a:r>
            <a:r>
              <a:rPr lang="en-US" altLang="en-US" dirty="0">
                <a:sym typeface="Symbol" panose="05050102010706020507" pitchFamily="18" charset="2"/>
              </a:rPr>
              <a:t>, we write: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1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sz="36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SELECT * from instructors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36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WHERE </a:t>
            </a:r>
            <a:r>
              <a:rPr lang="en-US" altLang="en-US" sz="3600" i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dept_name</a:t>
            </a:r>
            <a:r>
              <a:rPr lang="en-US" altLang="en-US" sz="36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= ‘physics’ AND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3600" i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          salary &gt; 90000;</a:t>
            </a:r>
          </a:p>
          <a:p>
            <a:pPr marL="0" indent="0"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3600" i="1" dirty="0">
                <a:latin typeface="Consolas" panose="020B0609020204030204" pitchFamily="49" charset="0"/>
                <a:cs typeface="Consolas" panose="020B0609020204030204" pitchFamily="49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23138-09FF-BCFB-F03F-BE9DA295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6F0-4122-B8BD-9CC7-58732454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Operation in 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DB38-50E2-FCD4-F273-0F5509A40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dirty="0"/>
              <a:t>Relational Algebra</a:t>
            </a:r>
            <a:r>
              <a:rPr lang="en-US" dirty="0"/>
              <a:t>, the </a:t>
            </a:r>
            <a:r>
              <a:rPr lang="en-US" b="1" dirty="0"/>
              <a:t>Project (</a:t>
            </a:r>
            <a:r>
              <a:rPr lang="el-GR" b="1" dirty="0"/>
              <a:t>π)</a:t>
            </a:r>
            <a:r>
              <a:rPr lang="el-GR" dirty="0"/>
              <a:t> </a:t>
            </a:r>
            <a:r>
              <a:rPr lang="en-US" dirty="0"/>
              <a:t>operation selects </a:t>
            </a:r>
            <a:r>
              <a:rPr lang="en-US" b="1" dirty="0"/>
              <a:t>specific columns (attributes)</a:t>
            </a:r>
            <a:r>
              <a:rPr lang="en-US" dirty="0"/>
              <a:t> from a relation (table).</a:t>
            </a:r>
          </a:p>
          <a:p>
            <a:r>
              <a:rPr lang="en-US" dirty="0"/>
              <a:t>In </a:t>
            </a:r>
            <a:r>
              <a:rPr lang="en-US" b="1" dirty="0"/>
              <a:t>SQL</a:t>
            </a:r>
            <a:r>
              <a:rPr lang="en-US" dirty="0"/>
              <a:t>, this is done with the </a:t>
            </a:r>
            <a:r>
              <a:rPr lang="en-US" b="1" dirty="0"/>
              <a:t>SELECT</a:t>
            </a:r>
            <a:r>
              <a:rPr lang="en-US" dirty="0"/>
              <a:t> clause (without *).</a:t>
            </a:r>
          </a:p>
          <a:p>
            <a:r>
              <a:rPr lang="en-US" dirty="0"/>
              <a:t>Purpose: </a:t>
            </a:r>
            <a:r>
              <a:rPr lang="en-US" b="1" dirty="0"/>
              <a:t>Reduce the table to only the attributes of interest</a:t>
            </a:r>
            <a:r>
              <a:rPr lang="en-US" dirty="0"/>
              <a:t>, removing unnecessary columns.</a:t>
            </a:r>
          </a:p>
          <a:p>
            <a:r>
              <a:rPr lang="en-US" altLang="en-US" dirty="0"/>
              <a:t>Duplicate rows removed from result, since relations are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F84E9-EF34-BFFD-6D6E-3CDA3E02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B1A6B-927A-10BB-CAE6-2FB762E2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9E70-36BF-E0B5-04B2-006F7645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Project Operation in SQL: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847AC-5F81-406C-F97A-37E4C8D8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462"/>
            <a:ext cx="10515600" cy="517650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Suppose we have an Employee table: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emp_id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dept_id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hire_date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	John	10	75000	2018-03-15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	Jane	20	60000	2019-06-01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	Robert	10	82000	2017-11-20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	Linda	30	70000	2020-05-10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SQL Query — Projection on name and salary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SELECT name, salary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FROM Employee;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(after projection)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salary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John	75000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Jane	60000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Robert	82000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Linda	70000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C2A7A-8082-3A73-0695-F332AF11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E80D-1708-144B-5D7B-04EBCBFE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4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Composition of Relational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97E3-1F36-2D5C-0556-E9CA48C09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95"/>
            <a:ext cx="10515600" cy="5058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 to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 err="1"/>
              <a:t>composition_of_relational_operations.md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F657C-1E3E-BF69-CAC5-E5D4D3B5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1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3460-0178-37EB-4C9A-03008CF91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/>
          <a:p>
            <a:r>
              <a:rPr lang="en-US" altLang="en-US" dirty="0"/>
              <a:t>Cartesian-Product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93808-2246-21D6-D66E-E173C0063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100"/>
            <a:ext cx="10515600" cy="4982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Refer to</a:t>
            </a:r>
          </a:p>
          <a:p>
            <a:pPr marL="0" indent="0">
              <a:buNone/>
            </a:pPr>
            <a:r>
              <a:rPr lang="en-US" dirty="0"/>
              <a:t>                    </a:t>
            </a:r>
            <a:r>
              <a:rPr lang="en-US" dirty="0" err="1"/>
              <a:t>cartesian_product_example.md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C87DB-72BE-6231-739F-C9EFAFBA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4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FB96-3270-B5CC-10FF-47DE9F4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/>
          <a:lstStyle/>
          <a:p>
            <a:r>
              <a:rPr lang="en-US" dirty="0"/>
              <a:t>Join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0269B-FC24-E65B-E007-771BA295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025895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2000" dirty="0"/>
              <a:t>Let </a:t>
            </a:r>
            <a:r>
              <a:rPr lang="en-US" altLang="en-US" sz="2000" b="1" dirty="0"/>
              <a:t>instructor</a:t>
            </a:r>
            <a:r>
              <a:rPr lang="en-US" altLang="en-US" sz="2000" dirty="0"/>
              <a:t> and </a:t>
            </a:r>
            <a:r>
              <a:rPr lang="en-US" altLang="en-US" sz="2000" b="1" dirty="0"/>
              <a:t>teaches</a:t>
            </a:r>
            <a:r>
              <a:rPr lang="en-US" altLang="en-US" sz="2000" dirty="0"/>
              <a:t> to be two tables:</a:t>
            </a:r>
          </a:p>
          <a:p>
            <a:pPr>
              <a:tabLst>
                <a:tab pos="3149600" algn="ctr"/>
              </a:tabLst>
            </a:pPr>
            <a:r>
              <a:rPr lang="en-US" altLang="en-US" sz="20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i="1" dirty="0"/>
              <a:t>                    </a:t>
            </a:r>
            <a:r>
              <a:rPr lang="en-US" altLang="en-US" sz="2000" b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b="1" i="1" dirty="0"/>
              <a:t>teaches</a:t>
            </a:r>
            <a:endParaRPr lang="en-US" altLang="en-US" sz="2000" b="1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2000" dirty="0"/>
              <a:t>      associates every  tuple of  </a:t>
            </a:r>
            <a:r>
              <a:rPr lang="en-US" altLang="en-US" sz="2000" b="1" dirty="0"/>
              <a:t>instructor</a:t>
            </a:r>
            <a:r>
              <a:rPr lang="en-US" altLang="en-US" sz="2000" dirty="0"/>
              <a:t> with every tuple of </a:t>
            </a:r>
            <a:r>
              <a:rPr lang="en-US" altLang="en-US" sz="2000" b="1" dirty="0"/>
              <a:t>teaches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Most of the resulting rows have information about instructors who did NOT teach a particular course. </a:t>
            </a:r>
          </a:p>
          <a:p>
            <a:r>
              <a:rPr lang="en-US" altLang="en-US" sz="2000" dirty="0"/>
              <a:t>To get only those tuples of 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</a:t>
            </a:r>
            <a:r>
              <a:rPr lang="en-US" altLang="en-US" sz="20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3600" i="1" dirty="0">
                <a:sym typeface="Symbol" panose="05050102010706020507" pitchFamily="18" charset="2"/>
              </a:rPr>
              <a:t></a:t>
            </a:r>
            <a:r>
              <a:rPr lang="en-US" altLang="en-US" sz="3600" dirty="0">
                <a:sym typeface="Symbol" panose="05050102010706020507" pitchFamily="18" charset="2"/>
              </a:rPr>
              <a:t> </a:t>
            </a:r>
            <a:r>
              <a:rPr lang="en-US" altLang="en-US" sz="3600" i="1" baseline="-25000" dirty="0" err="1">
                <a:sym typeface="Symbol" panose="05050102010706020507" pitchFamily="18" charset="2"/>
              </a:rPr>
              <a:t>instructor.id</a:t>
            </a:r>
            <a:r>
              <a:rPr lang="en-US" altLang="en-US" sz="3600" i="1" baseline="-25000" dirty="0">
                <a:sym typeface="Symbol" panose="05050102010706020507" pitchFamily="18" charset="2"/>
              </a:rPr>
              <a:t> =  </a:t>
            </a:r>
            <a:r>
              <a:rPr lang="en-US" altLang="en-US" sz="3600" i="1" baseline="-25000" dirty="0" err="1">
                <a:sym typeface="Symbol" panose="05050102010706020507" pitchFamily="18" charset="2"/>
              </a:rPr>
              <a:t>teaches.id</a:t>
            </a:r>
            <a:r>
              <a:rPr lang="en-US" altLang="ja-JP" sz="36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36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  </a:t>
            </a:r>
            <a:r>
              <a:rPr lang="en-US" altLang="ja-JP" sz="2000" dirty="0">
                <a:sym typeface="Symbol" panose="05050102010706020507" pitchFamily="18" charset="2"/>
              </a:rPr>
              <a:t>x</a:t>
            </a:r>
            <a:r>
              <a:rPr lang="en-US" altLang="ja-JP" sz="2000" i="1" dirty="0">
                <a:sym typeface="Symbol" panose="05050102010706020507" pitchFamily="18" charset="2"/>
              </a:rPr>
              <a:t> teaches 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20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2000" i="1" dirty="0"/>
              <a:t>instructor</a:t>
            </a:r>
            <a:r>
              <a:rPr lang="en-US" altLang="en-US" sz="2000" dirty="0"/>
              <a:t>  X  </a:t>
            </a:r>
            <a:r>
              <a:rPr lang="en-US" altLang="en-US" sz="2000" i="1" dirty="0"/>
              <a:t>teaches” </a:t>
            </a:r>
            <a:r>
              <a:rPr lang="en-US" altLang="ja-JP" sz="20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2000" dirty="0">
                <a:sym typeface="Symbol" panose="05050102010706020507" pitchFamily="18" charset="2"/>
              </a:rPr>
              <a:t>The result of this expression, shown in the next slide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09330-48C1-FED4-F87F-F27E5783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50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33D90-0382-FF3A-AEFA-42F27DC3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247"/>
          </a:xfrm>
        </p:spPr>
        <p:txBody>
          <a:bodyPr/>
          <a:lstStyle/>
          <a:p>
            <a:r>
              <a:rPr lang="en-US" altLang="en-US" dirty="0"/>
              <a:t>Join Operation (continued…)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98DEA-7A5D-B5A4-7FB3-AE63B78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93B634-5B36-9A42-1731-D89E11BD6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5E29FD-60BB-A7C5-9133-4CA98367C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878"/>
          <a:stretch/>
        </p:blipFill>
        <p:spPr>
          <a:xfrm>
            <a:off x="838200" y="2221751"/>
            <a:ext cx="7416310" cy="41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9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5751-0F56-FB36-AC97-B1C55450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en-US" dirty="0"/>
              <a:t>UNION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2F93-9945-7602-B806-BB954DC6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025895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2400" dirty="0"/>
              <a:t>The union operation </a:t>
            </a:r>
            <a:r>
              <a:rPr lang="en-US" altLang="en-US" sz="2400" dirty="0">
                <a:sym typeface="Symbol" panose="05050102010706020507" pitchFamily="18" charset="2"/>
              </a:rPr>
              <a:t>allows us to combine two relations </a:t>
            </a:r>
            <a:endParaRPr lang="en-US" altLang="en-US" sz="2400" dirty="0"/>
          </a:p>
          <a:p>
            <a:pPr>
              <a:tabLst>
                <a:tab pos="2965450" algn="ctr"/>
              </a:tabLst>
            </a:pPr>
            <a:r>
              <a:rPr lang="en-US" altLang="en-US" sz="2400" b="1" dirty="0"/>
              <a:t>Notation:  </a:t>
            </a:r>
            <a:r>
              <a:rPr lang="en-US" altLang="en-US" sz="2400" b="1" i="1" dirty="0"/>
              <a:t>r 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 </a:t>
            </a:r>
            <a:r>
              <a:rPr lang="en-US" altLang="en-US" sz="2400" b="1" i="1" dirty="0">
                <a:sym typeface="Symbol" panose="05050102010706020507" pitchFamily="18" charset="2"/>
              </a:rPr>
              <a:t>s</a:t>
            </a:r>
            <a:endParaRPr lang="en-US" altLang="en-US" sz="2400" b="1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 marL="0" indent="0">
              <a:lnSpc>
                <a:spcPct val="140000"/>
              </a:lnSpc>
              <a:buNone/>
              <a:tabLst>
                <a:tab pos="2965450" algn="ctr"/>
              </a:tabLst>
            </a:pPr>
            <a:endParaRPr lang="en-US" alt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F0FBF-514E-6A60-CCDC-B2D3E4AB4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24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4BF4-418B-4624-01EE-1384BF2E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Operation with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6673A-8911-5436-D207-B79D916E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Refer to</a:t>
            </a:r>
          </a:p>
          <a:p>
            <a:pPr marL="0" indent="0">
              <a:buNone/>
            </a:pPr>
            <a:r>
              <a:rPr lang="en-US" sz="3200" dirty="0"/>
              <a:t>                           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union_operations.md</a:t>
            </a:r>
            <a:endParaRPr lang="en-US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052B-77AD-F036-4C1E-753AF0C6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5AE1-5727-AF50-DCBD-4A8010FF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0494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an </a:t>
            </a:r>
            <a:r>
              <a:rPr lang="en-US" altLang="en-US" sz="3200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00"/>
                </a:highlight>
              </a:rPr>
              <a:t>Instructor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Relation/Table</a:t>
            </a:r>
            <a:b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Number of Rows: 12</a:t>
            </a:r>
            <a:b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Columns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ID, name, </a:t>
            </a:r>
            <a:r>
              <a:rPr lang="en-US" altLang="en-US" sz="32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dept_name</a:t>
            </a:r>
            <a:r>
              <a:rPr lang="en-US" altLang="en-US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salary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0F880-1521-B64D-44DB-AD0A28A4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DA6B1-705C-3B7F-CD82-E3DB36D7A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197"/>
          <a:stretch/>
        </p:blipFill>
        <p:spPr>
          <a:xfrm>
            <a:off x="1269403" y="2011680"/>
            <a:ext cx="6271708" cy="42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87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52BF-98E1-A5A8-2781-E7F56B5A2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9551-656C-0092-C644-BFA2E405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The  set-intersection  operation </a:t>
            </a:r>
            <a:r>
              <a:rPr lang="en-US" altLang="en-US" sz="36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3600" dirty="0"/>
          </a:p>
          <a:p>
            <a:r>
              <a:rPr lang="en-US" altLang="en-US" sz="3600" dirty="0"/>
              <a:t>Notation: </a:t>
            </a:r>
            <a:r>
              <a:rPr lang="en-US" altLang="en-US" sz="3600" i="1" dirty="0"/>
              <a:t>r</a:t>
            </a:r>
            <a:r>
              <a:rPr lang="en-US" altLang="en-US" sz="3600" dirty="0"/>
              <a:t> </a:t>
            </a:r>
            <a:r>
              <a:rPr lang="en-US" altLang="en-US" sz="3600" dirty="0">
                <a:sym typeface="Symbol" panose="05050102010706020507" pitchFamily="18" charset="2"/>
              </a:rPr>
              <a:t> </a:t>
            </a:r>
            <a:r>
              <a:rPr lang="en-US" altLang="en-US" sz="3600" i="1" dirty="0"/>
              <a:t>s</a:t>
            </a:r>
            <a:endParaRPr lang="en-US" altLang="en-US" sz="3600" dirty="0"/>
          </a:p>
          <a:p>
            <a:r>
              <a:rPr lang="en-US" altLang="en-US" sz="3600" dirty="0"/>
              <a:t>Assume: </a:t>
            </a:r>
          </a:p>
          <a:p>
            <a:pPr lvl="1"/>
            <a:r>
              <a:rPr lang="en-US" altLang="en-US" sz="3600" i="1" dirty="0"/>
              <a:t>r</a:t>
            </a:r>
            <a:r>
              <a:rPr lang="en-US" altLang="en-US" sz="3600" dirty="0"/>
              <a:t>, </a:t>
            </a:r>
            <a:r>
              <a:rPr lang="en-US" altLang="en-US" sz="3600" i="1" dirty="0"/>
              <a:t>s</a:t>
            </a:r>
            <a:r>
              <a:rPr lang="en-US" altLang="en-US" sz="3600" dirty="0"/>
              <a:t> have the </a:t>
            </a:r>
            <a:r>
              <a:rPr lang="en-US" altLang="en-US" sz="3600" i="1" dirty="0"/>
              <a:t>same arity</a:t>
            </a:r>
            <a:r>
              <a:rPr lang="en-US" altLang="en-US" sz="3600" dirty="0"/>
              <a:t> </a:t>
            </a:r>
          </a:p>
          <a:p>
            <a:pPr lvl="1"/>
            <a:r>
              <a:rPr lang="en-US" altLang="en-US" sz="3600" dirty="0"/>
              <a:t>attributes of </a:t>
            </a:r>
            <a:r>
              <a:rPr lang="en-US" altLang="en-US" sz="3600" i="1" dirty="0"/>
              <a:t>r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s</a:t>
            </a:r>
            <a:r>
              <a:rPr lang="en-US" altLang="en-US" sz="3600" dirty="0"/>
              <a:t> are compatible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2BE3B-1429-DF03-C245-85D3715C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C9AB-F540-34E1-BDAA-1BEC813F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66-4CD5-149D-ADF5-2AC493E9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Set-Intersection Operation with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BF08-8995-721A-A169-81AEBC3EC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Refer to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intersection_operation.md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0CC2B-5794-1C90-42C2-611121FC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77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7BDB-12D3-281F-31D4-1543B04F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701"/>
          </a:xfrm>
        </p:spPr>
        <p:txBody>
          <a:bodyPr/>
          <a:lstStyle/>
          <a:p>
            <a:r>
              <a:rPr lang="en-US" altLang="en-US" dirty="0"/>
              <a:t>Set Difference Operation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CA56-1B8F-637B-0CC5-AC10282A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798"/>
            <a:ext cx="10515600" cy="4703165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</a:pPr>
            <a:r>
              <a:rPr lang="en-US" altLang="en-US" sz="36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3600" dirty="0"/>
              <a:t>Notation </a:t>
            </a:r>
            <a:r>
              <a:rPr lang="en-US" altLang="en-US" sz="3600" i="1" dirty="0"/>
              <a:t>r – s</a:t>
            </a:r>
          </a:p>
          <a:p>
            <a:r>
              <a:rPr lang="en-US" altLang="en-US" sz="3600" dirty="0"/>
              <a:t>Set differences must be taken between </a:t>
            </a:r>
            <a:r>
              <a:rPr lang="en-US" altLang="en-US" sz="3600" b="1" dirty="0">
                <a:solidFill>
                  <a:srgbClr val="002060"/>
                </a:solidFill>
              </a:rPr>
              <a:t>compatible</a:t>
            </a:r>
            <a:r>
              <a:rPr lang="en-US" altLang="en-US" sz="3600" dirty="0"/>
              <a:t> relations.</a:t>
            </a:r>
          </a:p>
          <a:p>
            <a:pPr lvl="1"/>
            <a:r>
              <a:rPr lang="en-US" altLang="en-US" sz="3600" i="1" dirty="0"/>
              <a:t>r</a:t>
            </a:r>
            <a:r>
              <a:rPr lang="en-US" altLang="en-US" sz="3600" dirty="0"/>
              <a:t> and </a:t>
            </a:r>
            <a:r>
              <a:rPr lang="en-US" altLang="en-US" sz="3600" i="1" dirty="0"/>
              <a:t>s</a:t>
            </a:r>
            <a:r>
              <a:rPr lang="en-US" altLang="en-US" sz="3600" dirty="0"/>
              <a:t> must have the </a:t>
            </a:r>
            <a:r>
              <a:rPr lang="en-US" altLang="en-US" sz="3600" dirty="0">
                <a:solidFill>
                  <a:srgbClr val="002060"/>
                </a:solidFill>
              </a:rPr>
              <a:t>same</a:t>
            </a:r>
            <a:r>
              <a:rPr lang="en-US" altLang="en-US" sz="3600" dirty="0"/>
              <a:t> arity</a:t>
            </a:r>
          </a:p>
          <a:p>
            <a:pPr lvl="1"/>
            <a:r>
              <a:rPr lang="en-US" altLang="en-US" sz="3600" dirty="0"/>
              <a:t>attribute domains of </a:t>
            </a:r>
            <a:r>
              <a:rPr lang="en-US" altLang="en-US" sz="3600" i="1" dirty="0"/>
              <a:t>r </a:t>
            </a:r>
            <a:r>
              <a:rPr lang="en-US" altLang="en-US" sz="3600" dirty="0"/>
              <a:t>and </a:t>
            </a:r>
            <a:r>
              <a:rPr lang="en-US" altLang="en-US" sz="3600" i="1" dirty="0"/>
              <a:t>s </a:t>
            </a:r>
            <a:r>
              <a:rPr lang="en-US" altLang="en-US" sz="3600" dirty="0"/>
              <a:t>must be compatible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E92E-D20A-FC86-8948-D74E1562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3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C2EA2-41F4-3DD7-6476-3CFB2698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7F761-1063-BF1A-5E37-FC07D2F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701"/>
          </a:xfrm>
        </p:spPr>
        <p:txBody>
          <a:bodyPr/>
          <a:lstStyle/>
          <a:p>
            <a:r>
              <a:rPr lang="en-US" altLang="en-US" dirty="0"/>
              <a:t>Set Difference Operation with an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DDC55-6F90-4E87-EDE4-A6563A6E9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798"/>
            <a:ext cx="10515600" cy="4703165"/>
          </a:xfrm>
        </p:spPr>
        <p:txBody>
          <a:bodyPr>
            <a:normAutofit/>
          </a:bodyPr>
          <a:lstStyle/>
          <a:p>
            <a:pPr marL="0" indent="0">
              <a:spcBef>
                <a:spcPct val="60000"/>
              </a:spcBef>
              <a:buNone/>
            </a:pPr>
            <a:r>
              <a:rPr lang="en-US" altLang="en-US" sz="3600" dirty="0"/>
              <a:t>Refer to</a:t>
            </a:r>
          </a:p>
          <a:p>
            <a:pPr marL="0" indent="0">
              <a:spcBef>
                <a:spcPct val="60000"/>
              </a:spcBef>
              <a:buNone/>
            </a:pPr>
            <a:r>
              <a:rPr lang="en-US" alt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difference_of_two_sets.md</a:t>
            </a:r>
            <a:endParaRPr lang="en-US" altLang="en-US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7FDA6-A370-E795-41C0-D5505F44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E2A-9478-146B-197F-79567429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Assignment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B2045-236C-3F7B-9E4B-921B4D915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SET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Query OK, 0 rows affected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          2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 in set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FB866-EFFB-FAFC-2570-3F97BFF1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499C8-6E8E-0AD3-4499-BA5EE433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6120-5504-3CA4-7521-4655CB685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2455"/>
          </a:xfrm>
        </p:spPr>
        <p:txBody>
          <a:bodyPr>
            <a:normAutofit fontScale="90000"/>
          </a:bodyPr>
          <a:lstStyle/>
          <a:p>
            <a:r>
              <a:rPr lang="en-US" dirty="0"/>
              <a:t>The Assignment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9F2B-9A63-C58D-DECC-6751CEF27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departments;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| name        | location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2 | Marketing   | San Francisco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5 | Research    | Cupertino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 rows in set (0.00 sec)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select * from departments where id = @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variable_name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id | name      | location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2 | Marketing | San Francisco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+----+-----------+---------------+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row in set (0.00 sec)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E8E19-4440-3483-AF70-8763AB3A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4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FE21-D1A5-7D1E-30CB-CFF0492E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The Rename Operation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FA0E-38DD-8044-5921-E6A7DD379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250"/>
            <a:ext cx="10515600" cy="5122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CF99-2210-F9BA-CFD7-998E90AFE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92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A8DB6-A49A-162E-3CF1-60F2AE60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5F69-51A0-9CAA-55FE-FBB3E59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12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Equivalent Queries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1F3DF-1F79-4796-8320-40458E670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250"/>
            <a:ext cx="10515600" cy="51227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14B71-5853-5EFB-9FFB-E3B94F97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8B77-F251-4A21-13B6-1382751D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Schema and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5551-6382-BA7F-9F34-1971511F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</a:t>
            </a:r>
            <a:r>
              <a:rPr lang="en-US" altLang="en-US" i="1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instructor </a:t>
            </a:r>
            <a:r>
              <a:rPr lang="en-US" altLang="en-US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ID,  name, </a:t>
            </a:r>
            <a:r>
              <a:rPr lang="en-US" altLang="en-US" i="1" dirty="0" err="1">
                <a:highlight>
                  <a:srgbClr val="00FF00"/>
                </a:highlight>
                <a:ea typeface="ＭＳ Ｐゴシック" panose="020B0600070205080204" pitchFamily="34" charset="-128"/>
              </a:rPr>
              <a:t>dept_name</a:t>
            </a:r>
            <a:r>
              <a:rPr lang="en-US" altLang="en-US" i="1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, salary</a:t>
            </a:r>
            <a:r>
              <a:rPr lang="en-US" altLang="en-US" dirty="0">
                <a:highlight>
                  <a:srgbClr val="00FF00"/>
                </a:highlight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21887-575F-FAEF-9E3C-5C1AA0EC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B69A-3072-87FE-C2EF-553C1499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61F4-2BCD-EEF7-D9CA-A34DC3E1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set of allowed values for each attribute is called the </a:t>
            </a:r>
            <a:r>
              <a:rPr lang="en-US" altLang="en-US" b="1" dirty="0">
                <a:solidFill>
                  <a:srgbClr val="002060"/>
                </a:solidFill>
              </a:rPr>
              <a:t>domain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of the attribute</a:t>
            </a:r>
          </a:p>
          <a:p>
            <a:r>
              <a:rPr lang="en-US" altLang="en-US" dirty="0"/>
              <a:t>Attribute values are (normally) required to be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/>
              <a:t>; that is, indivisible</a:t>
            </a:r>
          </a:p>
          <a:p>
            <a:r>
              <a:rPr lang="en-US" altLang="en-US" dirty="0"/>
              <a:t>The special value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i="1" dirty="0">
                <a:solidFill>
                  <a:srgbClr val="000000"/>
                </a:solidFill>
              </a:rPr>
              <a:t>null</a:t>
            </a:r>
            <a:r>
              <a:rPr lang="en-US" altLang="en-US" dirty="0"/>
              <a:t>  (or NULL) is a member of every domain. Indicated that the value is “unknown/missing”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null</a:t>
            </a:r>
            <a:r>
              <a:rPr lang="en-US" altLang="en-US" dirty="0"/>
              <a:t> value causes complications in the definition of many operations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8B34-AFF8-E4AE-B036-B516EE38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7F30-610A-A660-23B9-B816BF81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2611"/>
          </a:xfrm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9997-7ACB-5FFE-15FE-50C9973B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645"/>
            <a:ext cx="10515600" cy="5462830"/>
          </a:xfrm>
        </p:spPr>
        <p:txBody>
          <a:bodyPr/>
          <a:lstStyle/>
          <a:p>
            <a:r>
              <a:rPr lang="en-US" altLang="en-US" dirty="0"/>
              <a:t>Order of tuples is irrelevant </a:t>
            </a:r>
          </a:p>
          <a:p>
            <a:pPr lvl="1"/>
            <a:r>
              <a:rPr lang="en-US" altLang="en-US" dirty="0"/>
              <a:t>tuples may be stored in an arbitrary order</a:t>
            </a:r>
          </a:p>
          <a:p>
            <a:r>
              <a:rPr lang="en-US" altLang="en-US" dirty="0"/>
              <a:t>Example: </a:t>
            </a:r>
            <a:r>
              <a:rPr lang="en-US" altLang="en-US" i="1" dirty="0"/>
              <a:t>instructor</a:t>
            </a:r>
            <a:r>
              <a:rPr lang="en-US" altLang="en-US" dirty="0"/>
              <a:t>  relation with unordered tuples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16F2-10C6-75C0-19D4-C59B87AC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6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4357316-FC58-3E02-9C39-C032665238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1959675" y="3007893"/>
            <a:ext cx="4702738" cy="371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6724-5373-BD78-8AAB-FD3F26EA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73D7-9453-7A75-3263-39E7D6F8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sym typeface="Symbol" panose="05050102010706020507" pitchFamily="18" charset="2"/>
              </a:rPr>
              <a:t>Database schema:</a:t>
            </a:r>
          </a:p>
          <a:p>
            <a:pPr marL="0" indent="0"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	is the logical structure of the database.</a:t>
            </a:r>
          </a:p>
          <a:p>
            <a:r>
              <a:rPr lang="en-US" altLang="en-US" sz="3200" b="1" dirty="0">
                <a:sym typeface="Symbol" panose="05050102010706020507" pitchFamily="18" charset="2"/>
              </a:rPr>
              <a:t>Database instance</a:t>
            </a:r>
            <a:r>
              <a:rPr lang="en-US" altLang="en-US" sz="3200" dirty="0">
                <a:sym typeface="Symbol" panose="05050102010706020507" pitchFamily="18" charset="2"/>
              </a:rPr>
              <a:t>: is a snapshot of the data in the database at a given instant in time. </a:t>
            </a:r>
          </a:p>
          <a:p>
            <a:pPr marL="0" indent="0">
              <a:buNone/>
            </a:pPr>
            <a:r>
              <a:rPr lang="en-US" altLang="en-US" sz="3200" dirty="0">
                <a:sym typeface="Symbol" panose="05050102010706020507" pitchFamily="18" charset="2"/>
              </a:rPr>
              <a:t>Example:</a:t>
            </a:r>
          </a:p>
          <a:p>
            <a:pPr marL="0" indent="0">
              <a:buNone/>
            </a:pPr>
            <a:r>
              <a:rPr lang="en-US" altLang="en-US" sz="3200" dirty="0">
                <a:highlight>
                  <a:srgbClr val="FFFF00"/>
                </a:highlight>
                <a:sym typeface="Symbol" panose="05050102010706020507" pitchFamily="18" charset="2"/>
              </a:rPr>
              <a:t>schema</a:t>
            </a:r>
            <a:r>
              <a:rPr lang="en-US" altLang="en-US" sz="3200" dirty="0">
                <a:sym typeface="Symbol" panose="05050102010706020507" pitchFamily="18" charset="2"/>
              </a:rPr>
              <a:t>:   </a:t>
            </a:r>
          </a:p>
          <a:p>
            <a:pPr marL="0" indent="0">
              <a:buNone/>
            </a:pPr>
            <a:r>
              <a:rPr lang="en-US" altLang="en-US" sz="3200" dirty="0">
                <a:highlight>
                  <a:srgbClr val="00FF00"/>
                </a:highlight>
                <a:sym typeface="Symbol" panose="05050102010706020507" pitchFamily="18" charset="2"/>
              </a:rPr>
              <a:t>                      i</a:t>
            </a:r>
            <a:r>
              <a:rPr lang="en-US" altLang="en-US" sz="3200" i="1" dirty="0">
                <a:highlight>
                  <a:srgbClr val="00FF00"/>
                </a:highlight>
                <a:sym typeface="Symbol" panose="05050102010706020507" pitchFamily="18" charset="2"/>
              </a:rPr>
              <a:t>nstructor</a:t>
            </a:r>
            <a:r>
              <a:rPr lang="en-US" altLang="en-US" sz="3200" dirty="0">
                <a:highlight>
                  <a:srgbClr val="00FF00"/>
                </a:highlight>
                <a:sym typeface="Symbol" panose="05050102010706020507" pitchFamily="18" charset="2"/>
              </a:rPr>
              <a:t> (</a:t>
            </a:r>
            <a:r>
              <a:rPr lang="en-US" altLang="en-US" sz="3200" i="1" dirty="0">
                <a:highlight>
                  <a:srgbClr val="00FF00"/>
                </a:highlight>
                <a:sym typeface="Symbol" panose="05050102010706020507" pitchFamily="18" charset="2"/>
              </a:rPr>
              <a:t>ID, name, </a:t>
            </a:r>
            <a:r>
              <a:rPr lang="en-US" altLang="en-US" sz="3200" i="1" dirty="0" err="1">
                <a:highlight>
                  <a:srgbClr val="00FF00"/>
                </a:highlight>
                <a:sym typeface="Symbol" panose="05050102010706020507" pitchFamily="18" charset="2"/>
              </a:rPr>
              <a:t>dept_name</a:t>
            </a:r>
            <a:r>
              <a:rPr lang="en-US" altLang="en-US" sz="3200" i="1" dirty="0">
                <a:highlight>
                  <a:srgbClr val="00FF00"/>
                </a:highlight>
                <a:sym typeface="Symbol" panose="05050102010706020507" pitchFamily="18" charset="2"/>
              </a:rPr>
              <a:t>, salary</a:t>
            </a:r>
            <a:r>
              <a:rPr lang="en-US" altLang="en-US" sz="3200" dirty="0">
                <a:highlight>
                  <a:srgbClr val="00FF00"/>
                </a:highlight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53D4E-8AEC-ADEF-C69E-0B84D067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46A5-D3ED-94FE-401B-66049804C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950E-FE66-6D2E-3FFB-29BF8DF5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Instance: actual data in tables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3127-4EA0-0FF2-0FB0-B471E4CC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2B5DFB-9B58-4672-4B3A-4304104C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" b="12197"/>
          <a:stretch/>
        </p:blipFill>
        <p:spPr>
          <a:xfrm>
            <a:off x="2506532" y="1690688"/>
            <a:ext cx="6104068" cy="397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1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5CC62-6DB8-776F-6A46-8F7BC5CA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35076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is a Primary Key (PK)?</a:t>
            </a:r>
            <a:br>
              <a:rPr lang="en-US" b="1" dirty="0"/>
            </a:br>
            <a:r>
              <a:rPr lang="en-US" sz="2700" dirty="0"/>
              <a:t>A </a:t>
            </a:r>
            <a:r>
              <a:rPr lang="en-US" sz="2700" b="1" dirty="0"/>
              <a:t>Primary Key (PK)</a:t>
            </a:r>
            <a:r>
              <a:rPr lang="en-US" sz="2700" dirty="0"/>
              <a:t> is a column (or set of columns) that </a:t>
            </a:r>
            <a:br>
              <a:rPr lang="en-US" sz="2700" dirty="0"/>
            </a:br>
            <a:r>
              <a:rPr lang="en-US" sz="2700" b="1" dirty="0"/>
              <a:t>uniquely identifies each row</a:t>
            </a:r>
            <a:r>
              <a:rPr lang="en-US" sz="2700" dirty="0"/>
              <a:t> in a table.</a:t>
            </a:r>
            <a:br>
              <a:rPr lang="en-US" sz="2700" dirty="0"/>
            </a:br>
            <a:r>
              <a:rPr lang="en-US" sz="2700" dirty="0">
                <a:highlight>
                  <a:srgbClr val="FFFF00"/>
                </a:highlight>
              </a:rPr>
              <a:t>Properties:</a:t>
            </a:r>
            <a:br>
              <a:rPr lang="en-US" sz="2700" dirty="0"/>
            </a:br>
            <a:r>
              <a:rPr lang="en-US" sz="2700" dirty="0"/>
              <a:t>    </a:t>
            </a:r>
            <a:r>
              <a:rPr lang="en-US" sz="2700" dirty="0">
                <a:highlight>
                  <a:srgbClr val="00FF00"/>
                </a:highlight>
              </a:rPr>
              <a:t>1. Must be </a:t>
            </a:r>
            <a:r>
              <a:rPr lang="en-US" sz="2700" b="1" dirty="0">
                <a:highlight>
                  <a:srgbClr val="00FF00"/>
                </a:highlight>
              </a:rPr>
              <a:t>unique</a:t>
            </a:r>
            <a:r>
              <a:rPr lang="en-US" sz="2700" dirty="0">
                <a:highlight>
                  <a:srgbClr val="00FF00"/>
                </a:highlight>
              </a:rPr>
              <a:t> (no duplicates).</a:t>
            </a:r>
            <a:br>
              <a:rPr lang="en-US" sz="2700" dirty="0">
                <a:highlight>
                  <a:srgbClr val="00FF00"/>
                </a:highlight>
              </a:rPr>
            </a:br>
            <a:r>
              <a:rPr lang="en-US" sz="2700" dirty="0">
                <a:highlight>
                  <a:srgbClr val="00FF00"/>
                </a:highlight>
              </a:rPr>
              <a:t>    2. Can NOT be </a:t>
            </a:r>
            <a:r>
              <a:rPr lang="en-US" sz="2700" b="1" dirty="0">
                <a:highlight>
                  <a:srgbClr val="00FF00"/>
                </a:highlight>
              </a:rPr>
              <a:t>NULL</a:t>
            </a:r>
            <a:r>
              <a:rPr lang="en-US" sz="2700" dirty="0">
                <a:highlight>
                  <a:srgbClr val="00FF00"/>
                </a:highlight>
              </a:rPr>
              <a:t>.</a:t>
            </a:r>
            <a:br>
              <a:rPr lang="en-US" sz="2700" dirty="0">
                <a:highlight>
                  <a:srgbClr val="00FF00"/>
                </a:highlight>
              </a:rPr>
            </a:br>
            <a:r>
              <a:rPr lang="en-US" sz="2700" dirty="0">
                <a:highlight>
                  <a:srgbClr val="00FF00"/>
                </a:highlight>
              </a:rPr>
              <a:t>    3. Every table should have </a:t>
            </a:r>
            <a:r>
              <a:rPr lang="en-US" sz="2700" b="1" dirty="0">
                <a:highlight>
                  <a:srgbClr val="00FF00"/>
                </a:highlight>
              </a:rPr>
              <a:t>one primary key</a:t>
            </a:r>
            <a:r>
              <a:rPr lang="en-US" sz="2700" dirty="0">
                <a:highlight>
                  <a:srgbClr val="00FF00"/>
                </a:highlight>
              </a:rPr>
              <a:t>.</a:t>
            </a:r>
            <a:br>
              <a:rPr lang="en-US" dirty="0">
                <a:highlight>
                  <a:srgbClr val="00FF00"/>
                </a:highlight>
              </a:rPr>
            </a:br>
            <a:r>
              <a:rPr lang="en-US" sz="2700" b="1" dirty="0"/>
              <a:t>Example</a:t>
            </a:r>
            <a:r>
              <a:rPr lang="en-US" sz="2700" dirty="0"/>
              <a:t> (Employee Table):</a:t>
            </a:r>
            <a:br>
              <a:rPr lang="en-US" sz="2700" dirty="0"/>
            </a:br>
            <a:r>
              <a:rPr lang="en-US" sz="2700" dirty="0" err="1"/>
              <a:t>emp_id</a:t>
            </a:r>
            <a:r>
              <a:rPr lang="en-US" sz="2700" dirty="0"/>
              <a:t>: PK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A59322-5673-B18D-5B5E-ED0279D86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227135"/>
              </p:ext>
            </p:extLst>
          </p:nvPr>
        </p:nvGraphicFramePr>
        <p:xfrm>
          <a:off x="956534" y="4001846"/>
          <a:ext cx="10515600" cy="1981681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819167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13602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2410205"/>
                    </a:ext>
                  </a:extLst>
                </a:gridCol>
              </a:tblGrid>
              <a:tr h="511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emp_id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dept_id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239140"/>
                  </a:ext>
                </a:extLst>
              </a:tr>
              <a:tr h="448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John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76760"/>
                  </a:ext>
                </a:extLst>
              </a:tr>
              <a:tr h="511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822805"/>
                  </a:ext>
                </a:extLst>
              </a:tr>
              <a:tr h="5110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Robert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3788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0F7CD-9BCF-8C95-8607-617C568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9872-F4D3-3F42-920E-3AEE084220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1887</Words>
  <Application>Microsoft Macintosh PowerPoint</Application>
  <PresentationFormat>Widescreen</PresentationFormat>
  <Paragraphs>303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Aptos</vt:lpstr>
      <vt:lpstr>Aptos Display</vt:lpstr>
      <vt:lpstr>Arial</vt:lpstr>
      <vt:lpstr>Consolas</vt:lpstr>
      <vt:lpstr>Monotype Sorts</vt:lpstr>
      <vt:lpstr>Symbol</vt:lpstr>
      <vt:lpstr>Office Theme</vt:lpstr>
      <vt:lpstr>Introduction  to  Relational Model</vt:lpstr>
      <vt:lpstr>Outline</vt:lpstr>
      <vt:lpstr>Example of an Instructor  Relation/Table Number of Rows: 12  Columns: ID, name, dept_name, salary</vt:lpstr>
      <vt:lpstr>Relation Schema and Instance</vt:lpstr>
      <vt:lpstr>Attributes</vt:lpstr>
      <vt:lpstr>Relations are Unordered</vt:lpstr>
      <vt:lpstr>Database Schema</vt:lpstr>
      <vt:lpstr>Database Instance: actual data in tables</vt:lpstr>
      <vt:lpstr>What is a Primary Key (PK)? A Primary Key (PK) is a column (or set of columns) that  uniquely identifies each row in a table. Properties:     1. Must be unique (no duplicates).     2. Can NOT be NULL.     3. Every table should have one primary key. Example (Employee Table): emp_id: PK</vt:lpstr>
      <vt:lpstr>What is a Foreign Key (FK)?</vt:lpstr>
      <vt:lpstr>PK &amp; FK: Example with Two Tables</vt:lpstr>
      <vt:lpstr>PK and FK</vt:lpstr>
      <vt:lpstr>PK &amp; FK</vt:lpstr>
      <vt:lpstr>Schema Diagram for University Database</vt:lpstr>
      <vt:lpstr>Relational Algebra</vt:lpstr>
      <vt:lpstr>SQL SELECT Explained </vt:lpstr>
      <vt:lpstr>SELECT by Example-1</vt:lpstr>
      <vt:lpstr>SELECT by Example-2</vt:lpstr>
      <vt:lpstr>SELECT by Example-3</vt:lpstr>
      <vt:lpstr>SELECT operation with 6 Examples</vt:lpstr>
      <vt:lpstr>Select Operation (Continued…)</vt:lpstr>
      <vt:lpstr>Project Operation in SQL</vt:lpstr>
      <vt:lpstr>Project Operation in SQL: Example</vt:lpstr>
      <vt:lpstr>Composition of Relational Operations</vt:lpstr>
      <vt:lpstr>Cartesian-Product Operation</vt:lpstr>
      <vt:lpstr>Join Operation</vt:lpstr>
      <vt:lpstr>Join Operation (continued…)</vt:lpstr>
      <vt:lpstr>UNION Operation</vt:lpstr>
      <vt:lpstr>UNION Operation with Examples</vt:lpstr>
      <vt:lpstr>Set-Intersection Operation</vt:lpstr>
      <vt:lpstr>Set-Intersection Operation with Examples</vt:lpstr>
      <vt:lpstr>Set Difference Operation</vt:lpstr>
      <vt:lpstr>Set Difference Operation with an Example</vt:lpstr>
      <vt:lpstr>The Assignment Operation</vt:lpstr>
      <vt:lpstr>The Assignment Operation</vt:lpstr>
      <vt:lpstr>The Rename Operation </vt:lpstr>
      <vt:lpstr>Equivalent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Parsian</dc:creator>
  <cp:lastModifiedBy>Mahmoud Parsian</cp:lastModifiedBy>
  <cp:revision>19</cp:revision>
  <dcterms:created xsi:type="dcterms:W3CDTF">2025-09-21T00:39:54Z</dcterms:created>
  <dcterms:modified xsi:type="dcterms:W3CDTF">2025-09-21T20:58:08Z</dcterms:modified>
</cp:coreProperties>
</file>