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/>
    <p:restoredTop sz="94685"/>
  </p:normalViewPr>
  <p:slideViewPr>
    <p:cSldViewPr snapToGrid="0">
      <p:cViewPr varScale="1">
        <p:scale>
          <a:sx n="117" d="100"/>
          <a:sy n="11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5FFA2-AB28-624F-AA27-B21FCFF07D85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8AA22-DD06-2B42-B303-D90EC0BE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8AA22-DD06-2B42-B303-D90EC0BECD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2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2FF5-9ABA-C392-CAB8-068DFF9A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0DCCC-4A4C-2508-3538-2CF3718B9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EB2F4-9670-748C-9E79-B2FA1B300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4B582-A238-188C-472A-B2E850F89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8AA22-DD06-2B42-B303-D90EC0BECD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1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20CAB-1508-06B3-289F-66CEA7D0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11081-38D3-DEA0-D227-476CC777E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1CA8D-C558-F93A-4B4C-FF7B1B418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D780-F0A4-7AD8-7962-EA3AEC167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8AA22-DD06-2B42-B303-D90EC0BECD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8AA22-DD06-2B42-B303-D90EC0BECD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A26C-0A31-2826-2CCE-04EDB6BE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5856A-24A8-DD55-D84B-4A682E12F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F6CC-609F-1C75-D2DB-0205382C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ED44-F4F3-614D-9467-AAB489909E78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0A5B-D99B-99D8-A494-BBE52AFC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48E0-227B-0271-3A0C-67F499D0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350A-5125-B9D2-724A-137C82C9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411E0-C474-AD1C-797C-3783F158F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DD50-1C81-1F23-9C7B-596213F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DEB6-2706-704C-A1FC-345177692D90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9BF6-345E-043B-BF1B-1D9F77E7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DDB6-A05C-263F-667E-3BF71776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DF0FA-E738-A916-E44E-48B6FDC09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F6037-05F9-4C0C-7097-005E493E6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6924-C4A3-395D-BE5A-B5F52818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81BC-7D45-164A-B2B0-7BC66A50C4C8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5FF1-325C-AACE-5CE0-F04A6101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1FCA-2B38-AC72-6F30-D9A49359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1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1D62-A681-9AFE-5585-6FEC0898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DF3E-19DA-DCF3-7471-3FE2477A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9D7C-7E91-DFBE-A8AA-CD824AE8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9805-21B1-A241-9ECF-0BB6C0C8C954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CB6BB-2376-AE23-ACF2-24E069CB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7F93-0B9D-170D-D4A4-74F65B4A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B292-3201-0470-6B37-349AECAF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02CB0-B4F1-E9D9-F1BB-3A5896E2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739A-FB25-F19F-3670-59B78692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B2B0-1BB5-954B-BD86-22090893DAB7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72F79-082F-6718-4DFE-0FEB77C1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0F7A-2619-5BD7-189B-6696C027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7334-4208-C151-DE41-872ED12F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A133-3610-5278-9437-0A6A81D18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A2405-348C-2425-C345-320E1FBA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AC3F-99DD-EC87-E9FA-97C771B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7329-8AE7-E841-88A8-74B965D91D56}" type="datetime1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872B1-18FE-C4D5-2656-9A58584B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DAB26-F3F0-4F43-5F7D-E6C1948C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9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E4A8-950E-09DA-C0C6-A8FDE33F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3A28B-97C9-C035-0FF4-857CA4011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10606-7084-7388-EC35-AAEA0BEEE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C1E8F-11E5-1806-12E4-E1242C67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FF782-F200-5389-5924-7E0FEF6A6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942B9-6F2E-CB0E-3EAC-8DE4EF39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66EB-2416-7342-9455-39C74D0B2B2C}" type="datetime1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207E6-978D-FA87-3EF3-7A59C2CE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0631D-7319-C47A-C40F-9CCB3B37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1D1-4086-5EC6-B7C0-9BDBD994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F5224-0D3C-516B-44BA-2AACF2BE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3D44-B775-2C4C-BA2A-E359C733F7E4}" type="datetime1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D9A2B-957A-F0CC-24DB-5F61F150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D3A4-4359-FD32-D3D8-FC06A410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72D94-A3D0-C877-380A-BDEC0C4D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0B2D-B8D8-4243-83EF-9975456D6FB5}" type="datetime1">
              <a:rPr lang="en-US" smtClean="0"/>
              <a:t>9/27/25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7A6B3-1630-ADFD-2FCB-0E268221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E4B58-79EE-1EAF-0A84-844CBF76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3AFC-B75F-EE49-675C-CB209367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938A-4DF3-AAC8-0666-56699E84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63A8-44A1-1D27-61CC-2AF10ADA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178F-2E90-B99A-B8B6-386E61ABE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6756C-3C5D-494B-8967-6B74A0336D56}" type="datetime1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CE872-6363-AB41-223E-EA98745B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ECC2D-CC9D-708B-938C-9E666634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7FE5-A8D8-0654-E165-616E24E3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20433-B970-CBD4-540B-ECA174CCF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5CD6F-ED1F-0F7B-423B-3D6D1139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66D4-DB9E-32FD-5644-08539F7D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2DA6-AA15-B845-A91E-29C6C02FA661}" type="datetime1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BA967-225B-A37B-BED5-58BFD26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9EA2-06AA-8783-2E7E-53BB8F29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6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D210E-6481-240A-E309-7D78A2E1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6845-C3EE-3FE4-2379-ED1EB0C00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F24D-5E47-EC0E-C3B2-D2C792520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1E016-F523-5341-917F-20DD780DA257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ADF6-DAE7-C777-8D4E-4FB1070C3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9F53-C8CD-A339-6D82-BB4553B8C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9207B-E169-0944-BD4D-3947CAAFB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9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4279-40BF-AB1C-A6A1-B941C01D1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158"/>
            <a:ext cx="9144000" cy="2990625"/>
          </a:xfrm>
        </p:spPr>
        <p:txBody>
          <a:bodyPr>
            <a:normAutofit/>
          </a:bodyPr>
          <a:lstStyle/>
          <a:p>
            <a:r>
              <a:rPr lang="en-US" altLang="en-US" sz="6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</a:t>
            </a:r>
            <a:br>
              <a:rPr lang="en-US" altLang="en-US" sz="66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 </a:t>
            </a:r>
            <a:br>
              <a:rPr lang="en-US" altLang="en-US" sz="66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6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138D9-B8F1-F9B9-DDF3-DAFD1CC33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5784"/>
            <a:ext cx="9144000" cy="134201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6254C-89B7-1506-5594-E4F34AC3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C6E8-EBA7-A0C0-C6BA-5D656CD64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FFEF-1C52-50D5-64B0-7D304B77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/>
          <a:p>
            <a:r>
              <a:rPr lang="en-US" altLang="en-US" dirty="0"/>
              <a:t>Create Table Construct with PK, FK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105B-B00E-E199-3982-DF0D9DFD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62"/>
            <a:ext cx="10515600" cy="454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Refer to</a:t>
            </a:r>
          </a:p>
          <a:p>
            <a:pPr marL="0" indent="0">
              <a:buNone/>
            </a:pPr>
            <a:endParaRPr lang="en-US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create_table_with_PK_and_FK.md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C9FB-BD32-7459-E56D-0FB6F857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F121-AD33-CF17-E6A9-C670F4B8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D5E3-A2A2-1131-893B-432995F8E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00"/>
            <a:ext cx="10515600" cy="4982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SQL INSERT creates a new row/record in  a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names(id int, name varchar(20));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 Insert 3 Rows of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INTO names(id, name) values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(1,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(3, ‘max’),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(4, ‘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2BDB4-3133-06F2-8A61-D8758A09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B8B7C-46A3-8B86-F9F2-2C014E45C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C2D3-19A3-C736-52CF-AF5840AF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7F6E4-DC8A-95D0-EF27-9ED0C54C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00"/>
            <a:ext cx="10515600" cy="49828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CREATE TABLE names(id int, name varchar(20));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 OK, 0 rows affected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INSERT INTO names(id, name) values (1,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'), (3, 'max'), (4,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 OK, 3 rows affected (0.00 sec)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Records: 3  Duplicates: 0  Warnings: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rows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593F1-0AE1-68A3-77EC-B43D83DA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8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7A35C-BEE7-0E91-96C2-5625E4D4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8C14-7E73-C830-890D-F07E0EA8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>
            <a:normAutofit/>
          </a:bodyPr>
          <a:lstStyle/>
          <a:p>
            <a:r>
              <a:rPr lang="en-US" dirty="0"/>
              <a:t>DELETE: </a:t>
            </a:r>
            <a:r>
              <a:rPr lang="en-US" altLang="en-US" sz="3200" dirty="0"/>
              <a:t>Remove all tuples from the 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3FBD-A7A6-B0F1-9F8F-0E49A165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00"/>
            <a:ext cx="10515600" cy="49828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rows in set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delete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 OK, 3 rows affected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Empty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754BD-E321-7F57-A0A6-D530A482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4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8401-ED33-46A0-808E-44DD1917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E77-6761-1517-0175-14A0697D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587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DELETE: </a:t>
            </a:r>
            <a:r>
              <a:rPr lang="en-US" sz="3200" dirty="0"/>
              <a:t>r</a:t>
            </a:r>
            <a:r>
              <a:rPr lang="en-US" altLang="en-US" sz="3200" dirty="0"/>
              <a:t>emove using the WHERE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66D1-5C89-2DF4-A324-A9949E70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00"/>
            <a:ext cx="10515600" cy="50453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 rows in set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delete from names where id &gt; 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 OK, 2 rows affected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row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5B2B-97B4-B4C2-7CE6-CD29FD1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9BAD-2BE1-CEF3-4285-B0A1AE0B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Drop Table: delete data &amp; metadata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4016-6671-D3FC-7534-AD60AB0F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2 | max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 row2 in set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drop table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 OK, 0 rows affected (0.01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ERROR 1146 (42S02): Table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company.names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doesn't exist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3610-6734-AA1E-7355-B71838E7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5306-C9CC-F22B-5B96-08BA64B23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E73-8D2A-03FA-5D16-448638A0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Alter Table: TBDL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7F2C-95D4-C24D-855A-F89B9ABBC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TBDL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68B4-C504-93AC-E4B8-BB16B16C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7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F440-195E-ADB3-BFCE-CDB2CABB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Basic Query Structure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82C5-D340-3819-0349-E639CD9D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099"/>
            <a:ext cx="10515600" cy="4982864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055813" algn="l"/>
              </a:tabLst>
            </a:pPr>
            <a:r>
              <a:rPr lang="en-US" altLang="en-US" sz="3600" dirty="0"/>
              <a:t>A typical SQL query has the form:</a:t>
            </a:r>
            <a:br>
              <a:rPr lang="en-US" altLang="en-US" sz="3600" dirty="0"/>
            </a:br>
            <a:br>
              <a:rPr lang="en-US" altLang="en-US" sz="3600" dirty="0"/>
            </a:br>
            <a:r>
              <a:rPr lang="en-US" altLang="en-US" sz="3600" dirty="0"/>
              <a:t>	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...,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36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 sz="36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 ...,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en-US" sz="36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b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tabLst>
                <a:tab pos="2055813" algn="l"/>
              </a:tabLst>
            </a:pPr>
            <a:r>
              <a:rPr lang="en-US" altLang="en-US" sz="3600" i="1" dirty="0"/>
              <a:t>A</a:t>
            </a:r>
            <a:r>
              <a:rPr lang="en-US" altLang="en-US" sz="3600" i="1" baseline="-25000" dirty="0"/>
              <a:t>i </a:t>
            </a:r>
            <a:r>
              <a:rPr lang="en-US" altLang="en-US" sz="36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3600" i="1" dirty="0"/>
              <a:t>R</a:t>
            </a:r>
            <a:r>
              <a:rPr lang="en-US" altLang="en-US" sz="3600" i="1" baseline="-25000" dirty="0"/>
              <a:t>i </a:t>
            </a:r>
            <a:r>
              <a:rPr lang="en-US" altLang="en-US" sz="36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3600" i="1" dirty="0"/>
              <a:t>P</a:t>
            </a:r>
            <a:r>
              <a:rPr lang="en-US" altLang="en-US" sz="3600" dirty="0"/>
              <a:t> is a predicate.</a:t>
            </a:r>
          </a:p>
          <a:p>
            <a:pPr marL="457200" lvl="1" indent="0">
              <a:buNone/>
              <a:tabLst>
                <a:tab pos="2055813" algn="l"/>
              </a:tabLst>
            </a:pPr>
            <a:endParaRPr lang="en-US" altLang="en-US" sz="3600" dirty="0"/>
          </a:p>
          <a:p>
            <a:pPr>
              <a:tabLst>
                <a:tab pos="2055813" algn="l"/>
              </a:tabLst>
            </a:pPr>
            <a:r>
              <a:rPr lang="en-US" altLang="en-US" sz="3600" dirty="0"/>
              <a:t>The result of an SQL query is a relation.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F740-A820-9F39-1CB1-677480C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7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7F754-1439-EC56-07B0-A721AEFBB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9502-FE20-9E15-EE0B-C2B1C08B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SELECT Clause: with DISTINCT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4BC3-FB2E-5E3E-34CE-B2D0D106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id, name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4 rows in set (0.00 sec)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DISTINCT id, name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 rows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05F0-35B0-21E3-927C-4A930C65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5186-EB33-75BE-292A-72D66B706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2386-0C19-F2E0-FB14-7263E365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SELECT Clause: with   * : All 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F719-3242-1619-F9FD-2661C4D2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id, name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 rows in set (0.00 sec)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 rows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413C3-0207-E873-2327-87D4EA3F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8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9153-1829-3ABD-C773-C928FA02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38AC-6228-CC04-732D-B5D33B993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 of The SQL Query Language</a:t>
            </a:r>
          </a:p>
          <a:p>
            <a:r>
              <a:rPr lang="en-US" altLang="en-US" dirty="0"/>
              <a:t>SQL Data Definition</a:t>
            </a:r>
          </a:p>
          <a:p>
            <a:r>
              <a:rPr lang="en-US" altLang="en-US" dirty="0"/>
              <a:t>Basic Query Structure of SQL Queries</a:t>
            </a:r>
          </a:p>
          <a:p>
            <a:r>
              <a:rPr lang="en-US" altLang="en-US" dirty="0"/>
              <a:t>Additional Basic Operations</a:t>
            </a:r>
          </a:p>
          <a:p>
            <a:r>
              <a:rPr lang="en-US" altLang="en-US" dirty="0"/>
              <a:t>Set Operations</a:t>
            </a:r>
          </a:p>
          <a:p>
            <a:r>
              <a:rPr lang="en-US" altLang="en-US" dirty="0"/>
              <a:t>NULL</a:t>
            </a:r>
            <a:fld id="{5CC298A7-D3E8-6E41-866C-8B873DC4C4BB}" type="slidenum">
              <a:rPr lang="en-US" altLang="en-US" smtClean="0"/>
              <a:t>2</a:t>
            </a:fld>
            <a:fld id="{9EF644E3-2D64-1347-977B-45E546C9ACB1}" type="slidenum">
              <a:rPr lang="en-US" altLang="en-US" smtClean="0"/>
              <a:t>2</a:t>
            </a:fld>
            <a:r>
              <a:rPr lang="en-US" altLang="en-US" dirty="0"/>
              <a:t> Values</a:t>
            </a:r>
          </a:p>
          <a:p>
            <a:r>
              <a:rPr lang="en-US" altLang="en-US" dirty="0"/>
              <a:t>Aggregate Functions</a:t>
            </a:r>
          </a:p>
          <a:p>
            <a:r>
              <a:rPr lang="en-US" altLang="en-US" dirty="0"/>
              <a:t>Nested Subqueries</a:t>
            </a:r>
          </a:p>
          <a:p>
            <a:r>
              <a:rPr lang="en-US" altLang="en-US" dirty="0"/>
              <a:t>Modification of the 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051B-53AB-61E6-15CF-9CE0E116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BD003-C97D-8E0A-1934-5F035350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CE13-7303-A83A-B89D-4CF4F7F2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464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The SELECT Clause: with   WHERE clause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B1D7-8D3B-67C4-74CE-E684C593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590"/>
            <a:ext cx="10515600" cy="533437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id, name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8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3 rows in set (0.00 sec)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 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32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id &lt; 5;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 rows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D075-8E54-7191-4869-48E2524E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53FBA-CD0F-05CC-9BFD-75082249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EAE5-6465-5790-8B57-27CAD3C0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SELECT Clause: with   FROM clause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DEF60-5F31-B7B6-A19E-5CEC1CEB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id, name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8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3 rows in set (0.00 sec)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 WHERE id &lt; 5;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2 rows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233AD-1D9A-EE3D-84A4-3D247AFF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4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8FC89-550F-764D-787E-8DEB7CB4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5EA7-195A-7E85-2CE9-546F7F2F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46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SELECT Clause: with   FROM clause: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6E50-3852-F4BB-A08A-47405511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 A, names B;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9 rows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5430A-4CC5-C032-AB4A-5C840A59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5D78-AEA3-5FAC-511C-40EA0FA0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67CB-ADA3-0624-E889-5DBF5103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The SELECT Clause: with   FROM clause: JOIN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F7FF0-800E-356D-E134-6BF55569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names;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id   | name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+------+------+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select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A.id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id_A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A.name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name_A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B.id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id_B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B.name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name_B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from names A, names B;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+------+--------+------+--------+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id_A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name_A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id_B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name_B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+------+--------+------+--------+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  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    3 | max 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  |    3 | max 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    3 | max 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3 | max    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|    1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dave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    4 | </a:t>
            </a:r>
            <a:r>
              <a:rPr lang="en-US" alt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|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+------+--------+------+--------+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9 rows in set (0.00 sec)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FEA9E-4B77-DA32-98F6-186FA7CC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B66C-1D4E-A768-06D5-4CDC8AFB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Example-1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5A9E-6BFE-F3DE-27EE-972AF5421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600" dirty="0"/>
              <a:t>Find the names of all instructors who have taught some course and the </a:t>
            </a:r>
            <a:r>
              <a:rPr lang="en-US" altLang="en-US" sz="3600" dirty="0" err="1"/>
              <a:t>course_id</a:t>
            </a:r>
            <a:endParaRPr lang="en-US" altLang="en-US" sz="3600" dirty="0"/>
          </a:p>
          <a:p>
            <a:pPr marL="457200" lvl="1" indent="0">
              <a:buNone/>
              <a:tabLst>
                <a:tab pos="2055813" algn="l"/>
              </a:tabLst>
            </a:pPr>
            <a:endParaRPr lang="en-US" altLang="en-US" sz="3600" b="1" dirty="0"/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b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    instructor, 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    teaches</a:t>
            </a:r>
            <a:b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sz="3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instructor.ID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teaches.ID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4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A24A-C85E-9367-4804-E203C972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5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BF45B-3C5E-E4A1-BBF3-60CA3DF5C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7640-70BF-19CB-187B-F1D72C9B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Example-2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1703-DFA1-4F79-7E32-93933C9B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614"/>
            <a:ext cx="10515600" cy="496134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055813" algn="l"/>
              </a:tabLst>
            </a:pPr>
            <a:r>
              <a:rPr lang="en-US" altLang="en-US" sz="3200" dirty="0"/>
              <a:t>Find the names of all instructors in the Art  department who have taught some course and the </a:t>
            </a:r>
            <a:r>
              <a:rPr lang="en-US" altLang="en-US" sz="3200" dirty="0" err="1"/>
              <a:t>course_id</a:t>
            </a:r>
            <a:endParaRPr lang="en-US" altLang="en-US" sz="3200" dirty="0"/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3600" dirty="0"/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name,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course_id</a:t>
            </a:r>
            <a:b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instructor, teaches</a:t>
            </a:r>
            <a:b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instructor.ID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teaches.ID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3600" b="1" i="1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sz="3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instructor.dept_name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'Art’;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178B-508E-26BA-E6B1-5D79B640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6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F990-3F23-6284-7C23-0A70A36E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(MySQL)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4791-B971-4D37-68F9-FD1FB998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operators in MySQL allow you to manage and compare data sets.</a:t>
            </a:r>
          </a:p>
          <a:p>
            <a:r>
              <a:rPr lang="en-US" dirty="0"/>
              <a:t>Set operations are:</a:t>
            </a:r>
          </a:p>
          <a:p>
            <a:pPr lvl="1"/>
            <a:r>
              <a:rPr lang="en-US" dirty="0"/>
              <a:t>UNION</a:t>
            </a:r>
          </a:p>
          <a:p>
            <a:pPr lvl="1"/>
            <a:r>
              <a:rPr lang="en-US" dirty="0"/>
              <a:t>UNION ALL</a:t>
            </a:r>
          </a:p>
          <a:p>
            <a:pPr lvl="1"/>
            <a:r>
              <a:rPr lang="en-US" dirty="0"/>
              <a:t>INTERSECT</a:t>
            </a:r>
          </a:p>
          <a:p>
            <a:pPr lvl="1"/>
            <a:r>
              <a:rPr lang="en-US" dirty="0"/>
              <a:t>EXCEPT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FF370-B1B9-3210-B84B-A6CDA4B0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0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CDB12-BD7C-7CC0-2836-48B3DD62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8AA2-366E-D34A-D3C6-FDC72B60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(MySQL)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E54D-585E-3CFC-7404-69D88F86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EAB6A8-7091-0F8E-5EB8-E7F02FF3C4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76" y="1463040"/>
            <a:ext cx="8595360" cy="489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23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4F17-A45E-D21D-4934-F558A52C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rmAutofit/>
          </a:bodyPr>
          <a:lstStyle/>
          <a:p>
            <a:r>
              <a:rPr lang="en-US" sz="3600" dirty="0"/>
              <a:t>UNION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E147-7007-C1A2-0591-43D2FE69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220"/>
            <a:ext cx="10515600" cy="5165743"/>
          </a:xfrm>
        </p:spPr>
        <p:txBody>
          <a:bodyPr/>
          <a:lstStyle/>
          <a:p>
            <a:r>
              <a:rPr lang="en-US" dirty="0"/>
              <a:t>The UNION operator is one of the most often-used set operators in MySQL. It combines the results of two or more SELECT operations into a single result set.</a:t>
            </a:r>
          </a:p>
          <a:p>
            <a:r>
              <a:rPr lang="en-US" dirty="0"/>
              <a:t>The syntax for using the UNION operator is as follows: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table1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column1, column2, 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FROM table2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8C5AA-7E49-C2A3-E8AB-C9B3F62C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26F41-7331-4DAD-1A95-21E0BF216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1976-BCCD-501F-DC34-32F5F479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(MySQL)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E3B6-4E7A-867B-F586-98F75766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 to 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set_operations_MATH.md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set_operations_mysql.md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FD86-B0F7-2616-5293-DC5EBC3E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C4A8-08A8-A7A3-3757-20CA34AE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usage…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7CAED-6C0B-EBFD-C9C4-7E7B2268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remains the </a:t>
            </a:r>
            <a:r>
              <a:rPr lang="en-US" b="1" dirty="0"/>
              <a:t>de facto standard</a:t>
            </a:r>
            <a:r>
              <a:rPr lang="en-US" dirty="0"/>
              <a:t> for relational databases</a:t>
            </a:r>
          </a:p>
          <a:p>
            <a:pPr lvl="1"/>
            <a:r>
              <a:rPr lang="en-US" dirty="0"/>
              <a:t>MySQL, </a:t>
            </a:r>
          </a:p>
          <a:p>
            <a:pPr lvl="1"/>
            <a:r>
              <a:rPr lang="en-US" dirty="0"/>
              <a:t>PostgreSQL, </a:t>
            </a:r>
          </a:p>
          <a:p>
            <a:pPr lvl="1"/>
            <a:r>
              <a:rPr lang="en-US" dirty="0"/>
              <a:t>Oracle, </a:t>
            </a:r>
          </a:p>
          <a:p>
            <a:pPr lvl="1"/>
            <a:r>
              <a:rPr lang="en-US" dirty="0"/>
              <a:t>MS SQL Server, etc.</a:t>
            </a:r>
          </a:p>
          <a:p>
            <a:r>
              <a:rPr lang="en-US" dirty="0"/>
              <a:t>Modern extensions handle </a:t>
            </a:r>
          </a:p>
          <a:p>
            <a:pPr lvl="1"/>
            <a:r>
              <a:rPr lang="en-US" b="1" dirty="0"/>
              <a:t>Big Data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NoSQL integration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cloud-native databases,</a:t>
            </a:r>
          </a:p>
          <a:p>
            <a:pPr lvl="1"/>
            <a:r>
              <a:rPr lang="en-US" b="1" dirty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77F8B-60CC-1249-4E61-7286D309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5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16F2-155D-BA61-BC4E-49B04B02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rmAutofit/>
          </a:bodyPr>
          <a:lstStyle/>
          <a:p>
            <a:r>
              <a:rPr lang="en-US" sz="3200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B7A0-C60B-23DA-8E80-3628C0EB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432"/>
            <a:ext cx="10515600" cy="5219531"/>
          </a:xfrm>
        </p:spPr>
        <p:txBody>
          <a:bodyPr/>
          <a:lstStyle/>
          <a:p>
            <a:r>
              <a:rPr lang="en-US" altLang="en-US" sz="2400" dirty="0"/>
              <a:t>It is possible for tuples to have a NULL value, denoted by </a:t>
            </a:r>
            <a:r>
              <a:rPr lang="en-US" altLang="en-US" sz="2400" b="1" dirty="0"/>
              <a:t>NULL</a:t>
            </a:r>
            <a:r>
              <a:rPr lang="en-US" altLang="en-US" sz="2400" dirty="0"/>
              <a:t>, for some of their attributes</a:t>
            </a:r>
          </a:p>
          <a:p>
            <a:r>
              <a:rPr lang="en-US" altLang="en-US" sz="2400" b="1" dirty="0"/>
              <a:t>NULL</a:t>
            </a:r>
            <a:r>
              <a:rPr lang="en-US" altLang="en-US" sz="2400" dirty="0"/>
              <a:t> signifies an </a:t>
            </a:r>
            <a:r>
              <a:rPr lang="en-US" altLang="en-US" sz="2400" b="1" dirty="0">
                <a:highlight>
                  <a:srgbClr val="FFFF00"/>
                </a:highlight>
              </a:rPr>
              <a:t>unknown value </a:t>
            </a:r>
            <a:r>
              <a:rPr lang="en-US" altLang="en-US" sz="2400" dirty="0"/>
              <a:t>or that a </a:t>
            </a:r>
            <a:r>
              <a:rPr lang="en-US" altLang="en-US" sz="2400" dirty="0">
                <a:highlight>
                  <a:srgbClr val="FFFF00"/>
                </a:highlight>
              </a:rPr>
              <a:t>value does not exist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The result of any arithmetic expression involving </a:t>
            </a:r>
            <a:r>
              <a:rPr lang="en-US" altLang="en-US" sz="2400" b="1" dirty="0"/>
              <a:t>null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null</a:t>
            </a:r>
          </a:p>
          <a:p>
            <a:pPr lvl="1"/>
            <a:r>
              <a:rPr lang="en-US" altLang="en-US" dirty="0"/>
              <a:t>Example:  5 + </a:t>
            </a:r>
            <a:r>
              <a:rPr lang="en-US" altLang="en-US" b="1" dirty="0"/>
              <a:t>null</a:t>
            </a:r>
            <a:r>
              <a:rPr lang="en-US" altLang="en-US" dirty="0"/>
              <a:t>  returns </a:t>
            </a:r>
            <a:r>
              <a:rPr lang="en-US" altLang="en-US" b="1" dirty="0"/>
              <a:t>null</a:t>
            </a:r>
          </a:p>
          <a:p>
            <a:r>
              <a:rPr lang="en-US" altLang="en-US" sz="2400" dirty="0"/>
              <a:t>The predicate  </a:t>
            </a:r>
            <a:r>
              <a:rPr lang="en-US" altLang="en-US" sz="2400" b="1" dirty="0">
                <a:highlight>
                  <a:srgbClr val="00FF00"/>
                </a:highlight>
              </a:rPr>
              <a:t>IS NULL  </a:t>
            </a:r>
            <a:r>
              <a:rPr lang="en-US" altLang="en-US" sz="2400" dirty="0"/>
              <a:t>can be used to check for null values.</a:t>
            </a:r>
          </a:p>
          <a:p>
            <a:pPr lvl="1"/>
            <a:r>
              <a:rPr lang="en-US" altLang="en-US" dirty="0"/>
              <a:t>Example: Find all instructors whose salary is null</a:t>
            </a:r>
            <a:r>
              <a:rPr lang="en-US" altLang="en-US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b="1" dirty="0">
                <a:highlight>
                  <a:srgbClr val="00FFFF"/>
                </a:highlight>
              </a:rPr>
              <a:t>select</a:t>
            </a:r>
            <a:r>
              <a:rPr lang="en-US" altLang="en-US" sz="2400" i="1" dirty="0">
                <a:highlight>
                  <a:srgbClr val="00FFFF"/>
                </a:highlight>
              </a:rPr>
              <a:t> name</a:t>
            </a:r>
            <a:br>
              <a:rPr lang="en-US" altLang="en-US" sz="2400" i="1" dirty="0"/>
            </a:br>
            <a:r>
              <a:rPr lang="en-US" altLang="en-US" sz="2400" i="1" dirty="0"/>
              <a:t>	</a:t>
            </a:r>
            <a:r>
              <a:rPr lang="en-US" altLang="en-US" sz="2400" b="1" dirty="0">
                <a:highlight>
                  <a:srgbClr val="00FFFF"/>
                </a:highlight>
              </a:rPr>
              <a:t>from</a:t>
            </a:r>
            <a:r>
              <a:rPr lang="en-US" altLang="en-US" sz="2400" i="1" dirty="0">
                <a:highlight>
                  <a:srgbClr val="00FFFF"/>
                </a:highlight>
              </a:rPr>
              <a:t> instructor</a:t>
            </a:r>
            <a:br>
              <a:rPr lang="en-US" altLang="en-US" sz="2400" i="1" dirty="0"/>
            </a:br>
            <a:r>
              <a:rPr lang="en-US" altLang="en-US" sz="2400" i="1" dirty="0"/>
              <a:t>	</a:t>
            </a:r>
            <a:r>
              <a:rPr lang="en-US" altLang="en-US" sz="2400" b="1" dirty="0">
                <a:highlight>
                  <a:srgbClr val="00FFFF"/>
                </a:highlight>
              </a:rPr>
              <a:t>where </a:t>
            </a:r>
            <a:r>
              <a:rPr lang="en-US" altLang="en-US" sz="2400" i="1" dirty="0">
                <a:highlight>
                  <a:srgbClr val="00FFFF"/>
                </a:highlight>
              </a:rPr>
              <a:t>salary </a:t>
            </a:r>
            <a:r>
              <a:rPr lang="en-US" altLang="en-US" sz="2400" b="1" i="1" dirty="0">
                <a:highlight>
                  <a:srgbClr val="00FFFF"/>
                </a:highlight>
              </a:rPr>
              <a:t>IS NULL;</a:t>
            </a:r>
            <a:endParaRPr lang="en-US" altLang="en-US" sz="2400" dirty="0">
              <a:highlight>
                <a:srgbClr val="00FFFF"/>
              </a:highlight>
            </a:endParaRPr>
          </a:p>
          <a:p>
            <a:r>
              <a:rPr lang="en-US" altLang="en-US" sz="2400" dirty="0"/>
              <a:t>The predicate </a:t>
            </a:r>
            <a:r>
              <a:rPr lang="en-US" altLang="en-US" sz="2400" b="1" dirty="0"/>
              <a:t>is not null </a:t>
            </a:r>
            <a:r>
              <a:rPr lang="en-US" altLang="en-US" sz="2400" dirty="0"/>
              <a:t>succeeds if the value on which it is applied is not null.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1BC27-4C34-CE41-B028-495062A6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0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2A05-0263-1B5E-7A96-0AD8B11AF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1CAC-7CD2-BFB8-9B46-2B49BC9F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rmAutofit/>
          </a:bodyPr>
          <a:lstStyle/>
          <a:p>
            <a:r>
              <a:rPr lang="en-US" sz="3200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DED4-CF0B-6BBC-C62B-37331069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432"/>
            <a:ext cx="10515600" cy="5219531"/>
          </a:xfrm>
        </p:spPr>
        <p:txBody>
          <a:bodyPr/>
          <a:lstStyle/>
          <a:p>
            <a:r>
              <a:rPr lang="en-US" altLang="en-US" sz="2400" dirty="0"/>
              <a:t>Refer to</a:t>
            </a:r>
          </a:p>
          <a:p>
            <a:endParaRPr lang="en-US" altLang="en-US" sz="2400" dirty="0"/>
          </a:p>
          <a:p>
            <a:pPr marL="0" indent="0">
              <a:buNone/>
            </a:pPr>
            <a:r>
              <a:rPr lang="en-US" altLang="en-US" sz="3600" dirty="0"/>
              <a:t>            </a:t>
            </a:r>
            <a:r>
              <a:rPr lang="en-US" alt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null_values_in_sql.md</a:t>
            </a: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055B-EE41-6D07-C274-D7DC6720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6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0EDA-DE7A-34CD-EF36-A1051D62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Aggregate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F3F9-7CFB-41C3-C57D-59456876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099"/>
            <a:ext cx="10515600" cy="4982864"/>
          </a:xfrm>
        </p:spPr>
        <p:txBody>
          <a:bodyPr/>
          <a:lstStyle/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Aggregate functions operate on the multiset of values of a column of a relation, and return a value</a:t>
            </a:r>
          </a:p>
          <a:p>
            <a:pPr>
              <a:tabLst>
                <a:tab pos="2222500" algn="l"/>
              </a:tabLst>
            </a:pPr>
            <a:r>
              <a:rPr lang="en-US" alt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avg: </a:t>
            </a:r>
            <a:r>
              <a:rPr lang="en-US" alt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average value</a:t>
            </a:r>
          </a:p>
          <a:p>
            <a:pPr>
              <a:tabLst>
                <a:tab pos="2222500" algn="l"/>
              </a:tabLst>
            </a:pPr>
            <a:r>
              <a:rPr lang="en-US" alt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min:  </a:t>
            </a:r>
            <a:r>
              <a:rPr lang="en-US" alt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minimum value</a:t>
            </a:r>
          </a:p>
          <a:p>
            <a:pPr>
              <a:tabLst>
                <a:tab pos="2222500" algn="l"/>
              </a:tabLst>
            </a:pPr>
            <a:r>
              <a:rPr lang="en-US" alt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max:  </a:t>
            </a:r>
            <a:r>
              <a:rPr lang="en-US" alt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maximum value</a:t>
            </a:r>
          </a:p>
          <a:p>
            <a:pPr>
              <a:tabLst>
                <a:tab pos="2222500" algn="l"/>
              </a:tabLst>
            </a:pPr>
            <a:r>
              <a:rPr lang="en-US" alt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sum:  </a:t>
            </a:r>
            <a:r>
              <a:rPr lang="en-US" alt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sum of values</a:t>
            </a:r>
          </a:p>
          <a:p>
            <a:pPr>
              <a:tabLst>
                <a:tab pos="2222500" algn="l"/>
              </a:tabLst>
            </a:pPr>
            <a:r>
              <a:rPr lang="en-US" altLang="en-US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 count: </a:t>
            </a:r>
            <a:r>
              <a:rPr lang="en-US" alt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number of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D2F8-0FD5-9B3A-F2D2-D39DC1C0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7EDD-19B2-B496-C135-B142AAC92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3516-626E-702B-BC88-06BC67D4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Aggregate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E646-442C-EEDC-932A-7F023AE1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099"/>
            <a:ext cx="10515600" cy="4982864"/>
          </a:xfrm>
        </p:spPr>
        <p:txBody>
          <a:bodyPr/>
          <a:lstStyle/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Refer to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                   </a:t>
            </a:r>
            <a:r>
              <a:rPr lang="en-US" altLang="en-US" dirty="0" err="1"/>
              <a:t>aggregate_functions.md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6582F-606C-72E4-2E7B-218DE730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9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E4ED-C984-A437-0D08-FF7A4F29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Set Membership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7F7B5-1CA5-3AAE-1672-EA86F513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59513C-C83D-D076-2748-3EA5D503E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20775"/>
            <a:ext cx="10515600" cy="505618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027113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Refer to</a:t>
            </a:r>
          </a:p>
          <a:p>
            <a:pPr marL="0" indent="0">
              <a:buNone/>
              <a:tabLst>
                <a:tab pos="1027113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3600" dirty="0" err="1"/>
              <a:t>set_membership.md</a:t>
            </a:r>
            <a:endParaRPr lang="en-US" sz="2000" dirty="0"/>
          </a:p>
          <a:p>
            <a:pPr marL="0" indent="0">
              <a:buNone/>
              <a:tabLst>
                <a:tab pos="1027113" algn="l"/>
              </a:tabLs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027113" algn="l"/>
              </a:tabLst>
            </a:pP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027113" algn="l"/>
              </a:tabLst>
            </a:pP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 marL="0" indent="0">
              <a:buNone/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9944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FF30-AFB3-014A-5915-47C352EC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234E-7EB4-6E25-45CD-320B4338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Set Comparison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01217-577E-76CF-6218-6BDFBE7A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C87D39-371D-8C3D-7EA9-9DA884A6B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20775"/>
            <a:ext cx="10515600" cy="505618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027113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Refer to</a:t>
            </a:r>
          </a:p>
          <a:p>
            <a:pPr marL="0" indent="0">
              <a:buNone/>
              <a:tabLst>
                <a:tab pos="1027113" algn="l"/>
              </a:tabLst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3600" dirty="0" err="1"/>
              <a:t>set_comparison.md</a:t>
            </a:r>
            <a:endParaRPr lang="en-US" sz="2000" dirty="0"/>
          </a:p>
          <a:p>
            <a:pPr marL="0" indent="0">
              <a:buNone/>
              <a:tabLst>
                <a:tab pos="1027113" algn="l"/>
              </a:tabLst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027113" algn="l"/>
              </a:tabLst>
            </a:pP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tabLst>
                <a:tab pos="1027113" algn="l"/>
              </a:tabLst>
            </a:pP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 marL="0" indent="0">
              <a:buNone/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876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E983-DEBF-CE6F-4A4D-BBC0B79F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for Empty 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E673-9161-44E5-5600-0F375777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The </a:t>
            </a:r>
            <a:r>
              <a:rPr lang="en-US" altLang="en-US" b="1" dirty="0"/>
              <a:t>exists</a:t>
            </a:r>
            <a:r>
              <a:rPr lang="en-US" altLang="en-US" dirty="0"/>
              <a:t> construct returns the value </a:t>
            </a:r>
            <a:r>
              <a:rPr lang="en-US" altLang="en-US" b="1" dirty="0"/>
              <a:t>true</a:t>
            </a:r>
            <a:r>
              <a:rPr lang="en-US" altLang="en-US" dirty="0"/>
              <a:t> if the argument subquery is nonempty.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exists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r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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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Ø</a:t>
            </a: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not exists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r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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r 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Ø</a:t>
            </a:r>
            <a:endParaRPr lang="en-US" altLang="en-US" sz="36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43834-1D57-C775-FB07-A77641F4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2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0827-362F-5BEF-C5F8-17219972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EXISTS and NOT EXISTS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217D-4F86-DB67-D27E-B5755C90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 to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using_EXISTS_and_NOT_EXISTS_in_MySQL.md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36D1-446D-C9CB-425F-C14C6C3D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7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67AE-FE2E-AE04-8493-850EE936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131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3600" b="1" dirty="0"/>
              <a:t>Testing for Absence of Duplicate Tuples in MySQL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7AE7-AFFC-7CDD-927F-393043D3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257"/>
            <a:ext cx="10515600" cy="51537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testing_for_absence_of_duplicate_tuples_in_MySQL.md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5B1AA-B5B6-C89B-E2CF-B2949B1E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5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B6B4-67D2-9B32-54CF-68910E43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&amp; Removing Duplicate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77F4-D53D-A154-CBA3-754F2220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detecting_and_removing_duplicate_rows_in_MySQL.md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6EE5D-6E08-9D82-65D5-4DD4AFDC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AC10-63BA-7764-4456-3A3451BF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dirty="0"/>
              <a:t>SQL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D022-8A82-7A02-D8D5-01784DEA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250"/>
            <a:ext cx="10515600" cy="512271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1970 – Birth of the Relational Model by Edgar F. Codd at IBM</a:t>
            </a:r>
          </a:p>
          <a:p>
            <a:r>
              <a:rPr lang="en-US" b="1" dirty="0"/>
              <a:t>1973 – SEQUEL at IBM</a:t>
            </a:r>
            <a:endParaRPr lang="en-US" dirty="0"/>
          </a:p>
          <a:p>
            <a:r>
              <a:rPr lang="en-US" b="1" dirty="0"/>
              <a:t>1977 – SQL Emerges</a:t>
            </a:r>
            <a:endParaRPr lang="en-US" dirty="0"/>
          </a:p>
          <a:p>
            <a:r>
              <a:rPr lang="en-US" b="1" dirty="0"/>
              <a:t>1979 – First Commercial SQL Database</a:t>
            </a:r>
            <a:endParaRPr lang="en-US" dirty="0"/>
          </a:p>
          <a:p>
            <a:r>
              <a:rPr lang="en-US" b="1" dirty="0"/>
              <a:t>1980s – Industry Adoption</a:t>
            </a:r>
            <a:endParaRPr lang="en-US" dirty="0"/>
          </a:p>
          <a:p>
            <a:r>
              <a:rPr lang="en-US" b="1" dirty="0"/>
              <a:t>1986 – Standardization (ANSI SQL-86)</a:t>
            </a:r>
            <a:endParaRPr lang="en-US" dirty="0"/>
          </a:p>
          <a:p>
            <a:r>
              <a:rPr lang="en-US" b="1" dirty="0"/>
              <a:t>1989 – SQL-89</a:t>
            </a:r>
            <a:endParaRPr lang="en-US" dirty="0"/>
          </a:p>
          <a:p>
            <a:r>
              <a:rPr lang="en-US" b="1" dirty="0"/>
              <a:t>1992 – SQL-92 (SQL2)</a:t>
            </a:r>
            <a:endParaRPr lang="en-US" dirty="0"/>
          </a:p>
          <a:p>
            <a:r>
              <a:rPr lang="en-US" b="1" dirty="0"/>
              <a:t>1999 – SQL:1999 (SQL3)</a:t>
            </a:r>
            <a:endParaRPr lang="en-US" dirty="0"/>
          </a:p>
          <a:p>
            <a:r>
              <a:rPr lang="en-US" b="1" dirty="0"/>
              <a:t>2003 – SQL:2003</a:t>
            </a:r>
            <a:endParaRPr lang="en-US" dirty="0"/>
          </a:p>
          <a:p>
            <a:r>
              <a:rPr lang="en-US" dirty="0"/>
              <a:t>Adds XML support, window functions, and new data types.</a:t>
            </a:r>
          </a:p>
          <a:p>
            <a:r>
              <a:rPr lang="en-US" b="1" dirty="0"/>
              <a:t>2006 – SQL:2006</a:t>
            </a:r>
            <a:endParaRPr lang="en-US" dirty="0"/>
          </a:p>
          <a:p>
            <a:r>
              <a:rPr lang="en-US" dirty="0"/>
              <a:t>Focus on XQuery and XML integration.</a:t>
            </a:r>
          </a:p>
          <a:p>
            <a:r>
              <a:rPr lang="en-US" b="1" dirty="0"/>
              <a:t>2008 / 2011 – SQL:2008 &amp; SQL:2011</a:t>
            </a:r>
            <a:endParaRPr lang="en-US" dirty="0"/>
          </a:p>
          <a:p>
            <a:r>
              <a:rPr lang="en-US" dirty="0"/>
              <a:t>Add temporal databases (valid time, transaction time), better diagnostics, and richer analytical functions.</a:t>
            </a:r>
          </a:p>
          <a:p>
            <a:r>
              <a:rPr lang="en-US" b="1" dirty="0"/>
              <a:t>2016 – SQL:2016</a:t>
            </a:r>
            <a:endParaRPr lang="en-US" dirty="0"/>
          </a:p>
          <a:p>
            <a:r>
              <a:rPr lang="en-US" dirty="0"/>
              <a:t>Introduces JSON support, polymorphic tables, and further enhancements for analytics.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0A371-695E-ACF3-8769-1EF69C2A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9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ADF1-D2EB-9673-789B-20014E2D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 using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7CEE-46C2-D852-8DCC-EFA70E7D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sub_queries_using_WITH.md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52770-2592-480D-5D11-C2A30C0F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3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10AF-9805-D856-DF46-CCDF717E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Modification of the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C6C2-AF9E-7C8C-F7CF-3301809A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3200" dirty="0">
                <a:highlight>
                  <a:srgbClr val="00FFFF"/>
                </a:highlight>
              </a:rPr>
              <a:t>Deletion</a:t>
            </a:r>
            <a:r>
              <a:rPr lang="en-US" altLang="en-US" sz="3200" dirty="0"/>
              <a:t> of tuples from a given relation.</a:t>
            </a:r>
          </a:p>
          <a:p>
            <a:pPr marL="0" indent="0">
              <a:buNone/>
              <a:tabLst>
                <a:tab pos="1652588" algn="l"/>
                <a:tab pos="2633663" algn="l"/>
              </a:tabLst>
            </a:pPr>
            <a:endParaRPr lang="en-US" altLang="en-US" sz="32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3200" dirty="0">
                <a:highlight>
                  <a:srgbClr val="00FFFF"/>
                </a:highlight>
              </a:rPr>
              <a:t>Insertion</a:t>
            </a:r>
            <a:r>
              <a:rPr lang="en-US" altLang="en-US" sz="3200" dirty="0"/>
              <a:t> of new tuples into a given relation</a:t>
            </a:r>
          </a:p>
          <a:p>
            <a:pPr marL="0" indent="0">
              <a:buNone/>
              <a:tabLst>
                <a:tab pos="1652588" algn="l"/>
                <a:tab pos="2633663" algn="l"/>
              </a:tabLst>
            </a:pPr>
            <a:endParaRPr lang="en-US" altLang="en-US" sz="3200" dirty="0"/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3200" dirty="0">
                <a:highlight>
                  <a:srgbClr val="00FFFF"/>
                </a:highlight>
              </a:rPr>
              <a:t>Updating</a:t>
            </a:r>
            <a:r>
              <a:rPr lang="en-US" altLang="en-US" sz="3200" dirty="0"/>
              <a:t> of values in some tuples in a given relation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141EE-25AD-0569-0846-6F1B3122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01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EC56-4C4B-67BB-D9C9-54F72A8F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309E-EBC3-6A4C-17C0-E28D0E86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Modification of the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6B17-24D1-EA21-5F0B-580EA708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1652588" algn="l"/>
                <a:tab pos="2633663" algn="l"/>
              </a:tabLst>
            </a:pPr>
            <a:r>
              <a:rPr lang="en-US" altLang="en-US" sz="3200" dirty="0"/>
              <a:t>       </a:t>
            </a:r>
            <a:r>
              <a:rPr lang="en-US" altLang="en-US" sz="3200" dirty="0" err="1"/>
              <a:t>insert_update_delete_in_mysql.md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34A3D-7960-3045-A91C-5E817934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53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ABC5-19D3-8FAE-FC1B-517A76BC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DAAA-F355-96F5-6A0B-E60DD4B2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</a:t>
            </a:r>
            <a:r>
              <a:rPr lang="en-US"/>
              <a:t>case_statement_in_mysql.md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04ED2-3DEE-8760-EDAA-19C2A2E5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8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3D52-BEDC-BB70-C168-BFB9E04D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SQL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4E1C-5CFC-4702-8E5E-F306EF13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26"/>
            <a:ext cx="10515600" cy="5015137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highlight>
                  <a:srgbClr val="00FFFF"/>
                </a:highlight>
              </a:rPr>
              <a:t>DML</a:t>
            </a:r>
            <a:r>
              <a:rPr lang="en-US" altLang="en-US" dirty="0"/>
              <a:t>  (data manipulation language) -- provides the ability to query information from the database and to insert tuples into, delete tuples from, and modify tuples in the database.</a:t>
            </a:r>
          </a:p>
          <a:p>
            <a:r>
              <a:rPr lang="en-US" altLang="en-US" b="1" dirty="0">
                <a:highlight>
                  <a:srgbClr val="00FFFF"/>
                </a:highlight>
              </a:rPr>
              <a:t>Integrity</a:t>
            </a:r>
            <a:r>
              <a:rPr lang="en-US" altLang="en-US" dirty="0"/>
              <a:t> – the  DDL includes commands for specifying integrity constraints.</a:t>
            </a:r>
          </a:p>
          <a:p>
            <a:r>
              <a:rPr lang="en-US" altLang="en-US" b="1" dirty="0">
                <a:highlight>
                  <a:srgbClr val="00FFFF"/>
                </a:highlight>
              </a:rPr>
              <a:t>View definition </a:t>
            </a:r>
            <a:r>
              <a:rPr lang="en-US" altLang="en-US" dirty="0"/>
              <a:t>-- The DDL  includes commands for defining views.</a:t>
            </a:r>
          </a:p>
          <a:p>
            <a:r>
              <a:rPr lang="en-US" altLang="en-US" b="1" dirty="0">
                <a:highlight>
                  <a:srgbClr val="00FFFF"/>
                </a:highlight>
              </a:rPr>
              <a:t>Transaction control</a:t>
            </a:r>
            <a:r>
              <a:rPr lang="en-US" altLang="en-US" dirty="0"/>
              <a:t> –includes commands for specifying the beginning and ending of transactions.</a:t>
            </a:r>
          </a:p>
          <a:p>
            <a:r>
              <a:rPr lang="en-US" altLang="en-US" b="1" dirty="0">
                <a:highlight>
                  <a:srgbClr val="00FFFF"/>
                </a:highlight>
              </a:rPr>
              <a:t>Embedded  SQL  and dynamic SQL </a:t>
            </a:r>
            <a:r>
              <a:rPr lang="en-US" altLang="en-US" dirty="0"/>
              <a:t>-- define how SQL statements can be embedded within general-purpose programming languages.</a:t>
            </a:r>
          </a:p>
          <a:p>
            <a:r>
              <a:rPr lang="en-US" altLang="en-US" b="1" dirty="0">
                <a:highlight>
                  <a:srgbClr val="00FFFF"/>
                </a:highlight>
              </a:rPr>
              <a:t>Authorization</a:t>
            </a:r>
            <a:r>
              <a:rPr lang="en-US" altLang="en-US" dirty="0"/>
              <a:t> – includes commands for specifying access rights to relations and views.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821DB-AB55-4881-B324-6786A61E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B505-F175-56AB-B2C1-455A2D5C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n-US" altLang="en-US" dirty="0"/>
              <a:t>Data Definition Language (DDL)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121A-1410-8B09-33E9-6B60A568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84"/>
            <a:ext cx="10515600" cy="500437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en-US" dirty="0"/>
              <a:t>The SQL data-definition language (DDL) allows the specification of information about relations, including:</a:t>
            </a:r>
          </a:p>
          <a:p>
            <a:r>
              <a:rPr lang="en-US" altLang="en-US" dirty="0"/>
              <a:t>The schema for each relation.</a:t>
            </a:r>
          </a:p>
          <a:p>
            <a:r>
              <a:rPr lang="en-US" altLang="en-US" dirty="0"/>
              <a:t>The type of values associated with each attribute.</a:t>
            </a:r>
          </a:p>
          <a:p>
            <a:r>
              <a:rPr lang="en-US" altLang="en-US" dirty="0"/>
              <a:t>The Integrity constraints</a:t>
            </a:r>
          </a:p>
          <a:p>
            <a:r>
              <a:rPr lang="en-US" altLang="en-US" dirty="0"/>
              <a:t>The set of indices to be maintained for each relation.</a:t>
            </a:r>
          </a:p>
          <a:p>
            <a:r>
              <a:rPr lang="en-US" altLang="en-US" dirty="0"/>
              <a:t>Security and authorization information for each relation.</a:t>
            </a:r>
          </a:p>
          <a:p>
            <a:r>
              <a:rPr lang="en-US" altLang="en-US" dirty="0"/>
              <a:t>The physical storage structure of each relation on disk.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F1A3C-40EC-C030-E2EA-260F2FD2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EBC7-0F05-0545-D23F-71C02FDF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30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Domain Types in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C340-BED2-9828-B702-1E3941162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10119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002060"/>
                </a:solidFill>
              </a:rPr>
              <a:t>char(n).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Fixed length character string, with user-specified length </a:t>
            </a:r>
            <a:r>
              <a:rPr lang="en-US" altLang="en-US" i="1" dirty="0"/>
              <a:t>n.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varchar(n).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Variable length character strings, with user-specified maximum length </a:t>
            </a:r>
            <a:r>
              <a:rPr lang="en-US" altLang="en-US" i="1" dirty="0"/>
              <a:t>n.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int.</a:t>
            </a:r>
            <a:r>
              <a:rPr lang="en-US" altLang="en-US" b="1" dirty="0"/>
              <a:t>  </a:t>
            </a:r>
            <a:r>
              <a:rPr lang="en-US" altLang="en-US" dirty="0"/>
              <a:t>Integer (a finite subset of the integers that is machine-dependent).</a:t>
            </a:r>
          </a:p>
          <a:p>
            <a:r>
              <a:rPr lang="en-US" altLang="en-US" b="1" dirty="0" err="1">
                <a:solidFill>
                  <a:srgbClr val="002060"/>
                </a:solidFill>
              </a:rPr>
              <a:t>smallint</a:t>
            </a:r>
            <a:r>
              <a:rPr lang="en-US" altLang="en-US" b="1" dirty="0">
                <a:solidFill>
                  <a:srgbClr val="002060"/>
                </a:solidFill>
              </a:rPr>
              <a:t>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Small integer (a machine-dependent subset of the integer domain type).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numeric(</a:t>
            </a:r>
            <a:r>
              <a:rPr lang="en-US" altLang="en-US" b="1" dirty="0" err="1">
                <a:solidFill>
                  <a:srgbClr val="002060"/>
                </a:solidFill>
              </a:rPr>
              <a:t>p,d</a:t>
            </a:r>
            <a:r>
              <a:rPr lang="en-US" altLang="en-US" b="1" dirty="0">
                <a:solidFill>
                  <a:srgbClr val="002060"/>
                </a:solidFill>
              </a:rPr>
              <a:t>).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</a:t>
            </a:r>
            <a:r>
              <a:rPr lang="en-US" altLang="en-US" dirty="0"/>
              <a:t> digits to the right of decimal point.  (ex., </a:t>
            </a:r>
            <a:r>
              <a:rPr lang="en-US" altLang="en-US" b="1" dirty="0"/>
              <a:t>numeric</a:t>
            </a:r>
            <a:r>
              <a:rPr lang="en-US" altLang="en-US" dirty="0"/>
              <a:t>(3,1), allows 44.5 to be stores exactly, but not 444.5 or 0.32)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Floating point and double-precision floating point numbers, with machine-dependent precision.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float(n).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Floating point number, with user-specified precision of at least </a:t>
            </a:r>
            <a:r>
              <a:rPr lang="en-US" altLang="en-US" i="1" dirty="0"/>
              <a:t>n</a:t>
            </a:r>
            <a:r>
              <a:rPr lang="en-US" altLang="en-US" dirty="0"/>
              <a:t> digits.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A1FFA-2323-D2FE-F242-CC9C8F90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7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6F49-779A-E36D-EC99-C559B5FB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/>
          <a:p>
            <a:r>
              <a:rPr lang="en-US" altLang="en-US" dirty="0"/>
              <a:t>Create Table Construct in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5A1B-CB31-D4DB-EDA6-532E36C3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62"/>
            <a:ext cx="10515600" cy="454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instructor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(5),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name     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(20)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en-US" sz="3600" b="1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(20),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(8,2)</a:t>
            </a:r>
          </a:p>
          <a:p>
            <a:pPr marL="0" indent="0">
              <a:buNone/>
            </a:pP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2FC7F-5C11-B241-AC09-4279CDCF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EECC-9A5E-D1E1-C2A5-AF3A6EF5E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AB8A-21B8-E809-8471-A34E48B9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/>
          <a:p>
            <a:r>
              <a:rPr lang="en-US" altLang="en-US" dirty="0"/>
              <a:t>Create Table Construct with PK, FK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3669-67AF-CCD6-1302-A4C30D4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162"/>
            <a:ext cx="10515600" cy="454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instructor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(5),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name     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(20)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en-US" sz="3600" b="1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b="1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dept_name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(20),</a:t>
            </a:r>
            <a:b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numeric</a:t>
            </a: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(8,2),</a:t>
            </a:r>
          </a:p>
          <a:p>
            <a:pPr marL="0" indent="0">
              <a:buNone/>
            </a:pPr>
            <a:r>
              <a:rPr lang="en-US" altLang="en-US" sz="3600" b="1" dirty="0"/>
              <a:t>           primary key </a:t>
            </a:r>
            <a:r>
              <a:rPr lang="en-US" altLang="en-US" sz="3600" dirty="0"/>
              <a:t>(</a:t>
            </a:r>
            <a:r>
              <a:rPr lang="en-US" altLang="en-US" sz="3600" i="1" dirty="0"/>
              <a:t>ID</a:t>
            </a:r>
            <a:r>
              <a:rPr lang="en-US" altLang="en-US" sz="3600" dirty="0"/>
              <a:t>),</a:t>
            </a:r>
            <a:br>
              <a:rPr lang="en-US" altLang="en-US" sz="3600" dirty="0"/>
            </a:br>
            <a:r>
              <a:rPr lang="en-US" altLang="en-US" sz="3600" dirty="0"/>
              <a:t>           </a:t>
            </a:r>
            <a:r>
              <a:rPr lang="en-US" altLang="en-US" sz="3200" b="1" dirty="0"/>
              <a:t>foreign key </a:t>
            </a:r>
            <a:r>
              <a:rPr lang="en-US" altLang="en-US" sz="3200" i="1" dirty="0"/>
              <a:t>(</a:t>
            </a:r>
            <a:r>
              <a:rPr lang="en-US" altLang="en-US" sz="3200" i="1" dirty="0" err="1"/>
              <a:t>dept_name</a:t>
            </a:r>
            <a:r>
              <a:rPr lang="en-US" altLang="en-US" sz="3200" dirty="0"/>
              <a:t>) </a:t>
            </a:r>
            <a:r>
              <a:rPr lang="en-US" altLang="en-US" sz="3200" b="1" dirty="0"/>
              <a:t>references </a:t>
            </a:r>
            <a:r>
              <a:rPr lang="en-US" altLang="en-US" sz="3200" i="1" dirty="0"/>
              <a:t>department);</a:t>
            </a: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56D08-259D-D621-6436-99EFCF97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207B-E169-0944-BD4D-3947CAAFB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5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2433</Words>
  <Application>Microsoft Macintosh PowerPoint</Application>
  <PresentationFormat>Widescreen</PresentationFormat>
  <Paragraphs>438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Aptos Display</vt:lpstr>
      <vt:lpstr>Arial</vt:lpstr>
      <vt:lpstr>Century Gothic</vt:lpstr>
      <vt:lpstr>Consolas</vt:lpstr>
      <vt:lpstr>Monotype Sorts</vt:lpstr>
      <vt:lpstr>Office Theme</vt:lpstr>
      <vt:lpstr>Introduction  to  SQL</vt:lpstr>
      <vt:lpstr>Outline…</vt:lpstr>
      <vt:lpstr>SQL usage…</vt:lpstr>
      <vt:lpstr>SQL History</vt:lpstr>
      <vt:lpstr>SQL Parts</vt:lpstr>
      <vt:lpstr>Data Definition Language (DDL)</vt:lpstr>
      <vt:lpstr>Domain Types in SQL</vt:lpstr>
      <vt:lpstr>Create Table Construct in SQL</vt:lpstr>
      <vt:lpstr>Create Table Construct with PK, FK</vt:lpstr>
      <vt:lpstr>Create Table Construct with PK, FK</vt:lpstr>
      <vt:lpstr>INSERT</vt:lpstr>
      <vt:lpstr>INSERT</vt:lpstr>
      <vt:lpstr>DELETE: Remove all tuples from the relation</vt:lpstr>
      <vt:lpstr>DELETE: remove using the WHERE clause</vt:lpstr>
      <vt:lpstr>Drop Table: delete data &amp; metadata</vt:lpstr>
      <vt:lpstr>Alter Table: TBDL</vt:lpstr>
      <vt:lpstr>Basic Query Structure </vt:lpstr>
      <vt:lpstr>The SELECT Clause: with DISTINCT</vt:lpstr>
      <vt:lpstr>The SELECT Clause: with   * : All Columns</vt:lpstr>
      <vt:lpstr>The SELECT Clause: with   WHERE clause</vt:lpstr>
      <vt:lpstr>The SELECT Clause: with   FROM clause</vt:lpstr>
      <vt:lpstr>The SELECT Clause: with   FROM clause: JOIN</vt:lpstr>
      <vt:lpstr>The SELECT Clause: with   FROM clause: JOIN</vt:lpstr>
      <vt:lpstr>Query Example-1</vt:lpstr>
      <vt:lpstr>Query Example-2</vt:lpstr>
      <vt:lpstr>Set Operations (MySQL)</vt:lpstr>
      <vt:lpstr>Set Operations (MySQL)</vt:lpstr>
      <vt:lpstr>UNION operator</vt:lpstr>
      <vt:lpstr>Set Operations (MySQL)</vt:lpstr>
      <vt:lpstr>NULL values</vt:lpstr>
      <vt:lpstr>NULL values</vt:lpstr>
      <vt:lpstr>Aggregate Functions</vt:lpstr>
      <vt:lpstr>Aggregate Functions</vt:lpstr>
      <vt:lpstr>Set Membership </vt:lpstr>
      <vt:lpstr>Set Comparison </vt:lpstr>
      <vt:lpstr>Test for Empty Relations</vt:lpstr>
      <vt:lpstr>Using EXISTS and NOT EXISTS in MySQL</vt:lpstr>
      <vt:lpstr> Testing for Absence of Duplicate Tuples in MySQL </vt:lpstr>
      <vt:lpstr>Detecting &amp; Removing Duplicate Rows</vt:lpstr>
      <vt:lpstr>Sub Queries using WITH</vt:lpstr>
      <vt:lpstr>Modification of the Database</vt:lpstr>
      <vt:lpstr>Modification of the Database</vt:lpstr>
      <vt:lpstr>CASE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Parsian</dc:creator>
  <cp:lastModifiedBy>Mahmoud Parsian</cp:lastModifiedBy>
  <cp:revision>23</cp:revision>
  <dcterms:created xsi:type="dcterms:W3CDTF">2025-09-21T21:35:28Z</dcterms:created>
  <dcterms:modified xsi:type="dcterms:W3CDTF">2025-09-27T20:05:49Z</dcterms:modified>
</cp:coreProperties>
</file>