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541" r:id="rId2"/>
    <p:sldId id="542" r:id="rId3"/>
    <p:sldId id="568" r:id="rId4"/>
    <p:sldId id="543" r:id="rId5"/>
    <p:sldId id="569" r:id="rId6"/>
    <p:sldId id="570" r:id="rId7"/>
    <p:sldId id="571" r:id="rId8"/>
    <p:sldId id="575" r:id="rId9"/>
    <p:sldId id="576" r:id="rId10"/>
    <p:sldId id="544" r:id="rId11"/>
    <p:sldId id="545" r:id="rId12"/>
    <p:sldId id="547" r:id="rId13"/>
    <p:sldId id="548" r:id="rId14"/>
    <p:sldId id="549" r:id="rId15"/>
    <p:sldId id="470" r:id="rId16"/>
    <p:sldId id="572" r:id="rId17"/>
    <p:sldId id="573" r:id="rId18"/>
    <p:sldId id="550" r:id="rId19"/>
    <p:sldId id="551" r:id="rId20"/>
    <p:sldId id="472" r:id="rId21"/>
    <p:sldId id="574" r:id="rId22"/>
    <p:sldId id="577" r:id="rId23"/>
    <p:sldId id="552" r:id="rId24"/>
    <p:sldId id="553" r:id="rId25"/>
    <p:sldId id="540" r:id="rId26"/>
    <p:sldId id="578" r:id="rId27"/>
    <p:sldId id="555" r:id="rId28"/>
    <p:sldId id="567" r:id="rId29"/>
    <p:sldId id="579" r:id="rId30"/>
    <p:sldId id="474" r:id="rId31"/>
    <p:sldId id="514" r:id="rId32"/>
    <p:sldId id="559" r:id="rId33"/>
    <p:sldId id="560" r:id="rId34"/>
    <p:sldId id="561" r:id="rId35"/>
    <p:sldId id="562" r:id="rId36"/>
    <p:sldId id="563" r:id="rId37"/>
    <p:sldId id="56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6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0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B1D5B-F5FC-40B4-BF4C-9A6ADC77563F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D694B-E315-4184-BA10-6C64C705C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99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EA15A-2F93-4A36-BFAD-4BF2234E7B58}" type="slidenum">
              <a:rPr lang="ar-JO" smtClean="0"/>
              <a:t>1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235293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15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Missing (unmatched) </a:t>
            </a:r>
            <a:r>
              <a:rPr lang="en-US"/>
              <a:t>key values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20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Missing (unmatched) </a:t>
            </a:r>
            <a:r>
              <a:rPr lang="en-US"/>
              <a:t>key values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25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Missing (unmatched) </a:t>
            </a:r>
            <a:r>
              <a:rPr lang="en-US"/>
              <a:t>key values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30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936F7D-6F56-704D-9BC8-3507EAF35EBB}" type="slidenum">
              <a:rPr lang="en-US"/>
              <a:pPr/>
              <a:t>31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0B75-F917-9F91-BF89-71A89A08C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CC92F-8C8D-01FB-1033-7B461AB3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D87E-B6E5-3705-1E7C-3341AC9E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274B9-E547-DC56-9B2A-711F8484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71FF6-6F4F-DFFA-F428-EE34ADF6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65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42AF-3EBD-6A49-8FDB-981281E5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8BAED-3EA5-A5FD-65A1-6C02C6E2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483B-9830-2677-40B1-AA3477E1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BA96-74B3-581D-4B63-470F3E4A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443D-85DB-6F51-5872-87485159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7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6D651-CE1A-F096-6A98-1AE05F8B9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C46FB-A76C-A902-DFF4-E57F5C522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344E7-B420-F600-1D5C-D9B46450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A87A-D2EC-EE2A-6A6A-047E74E8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F414-9696-4561-684D-849E9C54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0630-AB26-A629-7326-DC63C2A3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5A28-E1F3-E9FA-286A-F5E052EF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61C65-BB8D-5DFB-9D83-F161A5CF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54937-6541-2011-7D0A-771B2EDF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60078-05F6-7629-257F-C9C58B43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9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79C5-1827-3CEA-282E-E272DB26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B25BB-FDB2-318D-6CD4-8EBB4DCE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705C-377F-0769-032E-819C89C3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D21C-B30F-499E-A4A5-1BE69E20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FC801-E3F2-1279-E362-0E89AD9F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95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30F0-B34F-8D54-D539-EB73AED1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46FA0-484E-D544-5A1E-721D767DB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FBB4E-1E85-F573-2903-A8DFBB7EC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7BC30-A88C-0ED2-AF0C-6E03E6F1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10C85-2A79-96E5-F62E-7A6E8FF2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923B6-283C-1577-806A-0A45A650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3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0E46-C9E4-0344-358D-09298EF4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488F8-BDC3-1D5C-B1A5-99A119C8B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BDD37-4B67-8648-9D80-F947E669E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8FC43-77C2-7D14-C270-8289D95E2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B4B5D-F435-0D22-1AB5-4F6F9F74F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1ED5B-7D61-045B-FDB7-6A65C6B8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55279-CDA5-8D2A-08C7-B01D4378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7E3EF-6F1E-0720-D1E7-233A248C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02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2433-38F8-A2D3-C923-62B955A4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F817B-CA45-FD14-6460-B8E0F3F7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44D4B-584F-5460-39A5-D422A601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48A3C-6BD3-17A9-7408-C382D016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53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1624E-4EF8-EE98-8CFB-C657D033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8A0E4-D678-2AEE-148D-DF61CD40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4033-F01B-98D9-E756-45CF09E5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06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4A7F-B9C0-AB1B-7B7A-7F68E4BC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015C-1CA0-7100-D52D-9E5773FB9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09D76-F227-1C6F-C8F1-C6C937A57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B3738-1144-0F91-EA0A-8D60283C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8D424-56AE-0FEE-484A-AEE5CB20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437F3-B944-DF5C-C097-247A081E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96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8FE3-94DA-6DDD-B221-78B8CA6C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30242-DEB4-D3B2-E4B1-460167D5B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F8701-DA18-C6D9-95B1-5AB21FD8C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65100-BE08-182A-8469-4B85C234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0F691-0AF3-42E0-8C7D-6ACCDA91103E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D55EC-B46F-6562-D6E5-5DD4D30A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10338-2841-5B9D-8B7A-0B8820F9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25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42187-617C-83FC-4DC3-133BDE72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B3928-BC7C-532E-B8CB-5E500F43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EC695-6D95-ACEE-5540-A90767936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0F691-0AF3-42E0-8C7D-6ACCDA91103E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E29B1-16B3-18C5-E136-ADE475C4B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EBB3-7869-7980-0C6F-FA27DA9CA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FE79-3170-4397-A03F-8B1BEB11B4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0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0" y="813451"/>
            <a:ext cx="5212080" cy="2954654"/>
          </a:xfrm>
          <a:prstGeom prst="rect">
            <a:avLst/>
          </a:prstGeom>
        </p:spPr>
        <p:txBody>
          <a:bodyPr vert="horz" wrap="square" lIns="0" tIns="5791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9"/>
              </a:spcBef>
            </a:pPr>
            <a:r>
              <a:rPr sz="8800" spc="-70" dirty="0"/>
              <a:t>SQL</a:t>
            </a:r>
            <a:r>
              <a:rPr sz="8800" spc="-235" dirty="0"/>
              <a:t> </a:t>
            </a:r>
            <a:r>
              <a:rPr lang="en-US" sz="8800" spc="-235" dirty="0"/>
              <a:t> </a:t>
            </a:r>
            <a:r>
              <a:rPr sz="8800" spc="-85" dirty="0"/>
              <a:t>Joins</a:t>
            </a:r>
            <a:br>
              <a:rPr lang="en-US" sz="6600" spc="-85" dirty="0"/>
            </a:br>
            <a:r>
              <a:rPr lang="en-US" sz="6600" spc="-85" dirty="0"/>
              <a:t>by Examples 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7635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611074"/>
            <a:ext cx="317838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>
                <a:solidFill>
                  <a:srgbClr val="FF0000"/>
                </a:solidFill>
              </a:rPr>
              <a:t>Inne</a:t>
            </a:r>
            <a:r>
              <a:rPr dirty="0">
                <a:solidFill>
                  <a:srgbClr val="FF0000"/>
                </a:solidFill>
              </a:rPr>
              <a:t>r</a:t>
            </a:r>
            <a:r>
              <a:rPr spc="-210" dirty="0">
                <a:solidFill>
                  <a:srgbClr val="FF0000"/>
                </a:solidFill>
              </a:rPr>
              <a:t> </a:t>
            </a:r>
            <a:r>
              <a:rPr spc="-105" dirty="0">
                <a:solidFill>
                  <a:srgbClr val="FF0000"/>
                </a:solidFill>
              </a:rPr>
              <a:t>Jo</a:t>
            </a:r>
            <a:r>
              <a:rPr spc="-110" dirty="0">
                <a:solidFill>
                  <a:srgbClr val="FF0000"/>
                </a:solidFill>
              </a:rPr>
              <a:t>i</a:t>
            </a:r>
            <a:r>
              <a:rPr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0525" y="1546605"/>
            <a:ext cx="4450080" cy="2257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solidFill>
                  <a:schemeClr val="accent1"/>
                </a:solidFill>
                <a:latin typeface="Calibri"/>
                <a:cs typeface="Calibri"/>
              </a:rPr>
              <a:t>Inner </a:t>
            </a:r>
            <a:r>
              <a:rPr sz="2800" b="1" spc="-5" dirty="0">
                <a:solidFill>
                  <a:schemeClr val="accent1"/>
                </a:solidFill>
                <a:latin typeface="Calibri"/>
                <a:cs typeface="Calibri"/>
              </a:rPr>
              <a:t>join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produces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only</a:t>
            </a:r>
            <a:r>
              <a:rPr sz="28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set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of </a:t>
            </a:r>
            <a:r>
              <a:rPr sz="28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records </a:t>
            </a:r>
            <a:r>
              <a:rPr sz="28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that</a:t>
            </a:r>
            <a:r>
              <a:rPr sz="28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match</a:t>
            </a:r>
            <a:r>
              <a:rPr sz="28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in </a:t>
            </a:r>
            <a:r>
              <a:rPr sz="2800" spc="-62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both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endParaRPr sz="2800" dirty="0">
              <a:latin typeface="Calibri"/>
              <a:cs typeface="Calibri"/>
            </a:endParaRPr>
          </a:p>
          <a:p>
            <a:pPr marL="241300" marR="741045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Most</a:t>
            </a:r>
            <a:r>
              <a:rPr sz="2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commonly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used,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best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understood</a:t>
            </a:r>
            <a:r>
              <a:rPr sz="2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25" y="1684448"/>
            <a:ext cx="4876800" cy="2466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68E1D-6C9C-D7D6-CE14-FCD2E4D101AC}"/>
              </a:ext>
            </a:extLst>
          </p:cNvPr>
          <p:cNvSpPr txBox="1"/>
          <p:nvPr/>
        </p:nvSpPr>
        <p:spPr>
          <a:xfrm>
            <a:off x="714587" y="453396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INNER JOIN Syntax</a:t>
            </a:r>
          </a:p>
          <a:p>
            <a:pPr algn="l"/>
            <a:endParaRPr lang="en-GB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</a:t>
            </a:r>
            <a:br>
              <a:rPr lang="en-GB" dirty="0"/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table2</a:t>
            </a:r>
            <a:b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table1.column_name 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table2.column_name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375D95-F1E2-6974-9F68-0860DC2D5F76}"/>
              </a:ext>
            </a:extLst>
          </p:cNvPr>
          <p:cNvSpPr/>
          <p:nvPr/>
        </p:nvSpPr>
        <p:spPr>
          <a:xfrm>
            <a:off x="6924677" y="4031266"/>
            <a:ext cx="4791075" cy="2257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1E50169-7596-25AF-F46B-5EFEA1E76FF4}"/>
              </a:ext>
            </a:extLst>
          </p:cNvPr>
          <p:cNvSpPr txBox="1"/>
          <p:nvPr/>
        </p:nvSpPr>
        <p:spPr>
          <a:xfrm>
            <a:off x="6924677" y="4240297"/>
            <a:ext cx="4724187" cy="183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Note:</a:t>
            </a:r>
          </a:p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Inner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Joins do not </a:t>
            </a:r>
            <a:r>
              <a:rPr sz="2800" spc="-2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have to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use </a:t>
            </a:r>
            <a:r>
              <a:rPr sz="2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equality </a:t>
            </a:r>
            <a:r>
              <a:rPr sz="2800" spc="-2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to </a:t>
            </a:r>
            <a:r>
              <a:rPr sz="2800" spc="-62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join</a:t>
            </a:r>
            <a:r>
              <a:rPr sz="2800" spc="-1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r>
              <a:rPr sz="280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the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fields</a:t>
            </a:r>
            <a:endParaRPr sz="2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Can</a:t>
            </a:r>
            <a:r>
              <a:rPr sz="2800" spc="-2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use</a:t>
            </a:r>
            <a:r>
              <a:rPr sz="2800" spc="-2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&lt;, &gt;,</a:t>
            </a:r>
            <a:r>
              <a:rPr sz="2800" spc="-10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 </a:t>
            </a:r>
            <a:r>
              <a:rPr sz="2800" spc="-5" dirty="0">
                <a:solidFill>
                  <a:schemeClr val="accent2">
                    <a:lumMod val="75000"/>
                  </a:schemeClr>
                </a:solidFill>
                <a:latin typeface="Calibri"/>
              </a:rPr>
              <a:t>&lt;&gt;</a:t>
            </a:r>
            <a:endParaRPr sz="2800" dirty="0">
              <a:solidFill>
                <a:schemeClr val="accent2">
                  <a:lumMod val="7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649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317838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1" y="3886200"/>
            <a:ext cx="8753687" cy="27202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spc="-10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4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4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spc="-10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sz="240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B0F0"/>
                </a:solidFill>
                <a:latin typeface="Calibri"/>
                <a:cs typeface="Calibri"/>
              </a:rPr>
              <a:t>INNER</a:t>
            </a:r>
            <a:r>
              <a:rPr sz="2400" b="1" spc="-2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B0F0"/>
                </a:solidFill>
                <a:latin typeface="Calibri"/>
                <a:cs typeface="Calibri"/>
              </a:rPr>
              <a:t>JOIN </a:t>
            </a:r>
            <a:r>
              <a:rPr sz="2400" spc="-35" dirty="0" err="1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ar-JO" sz="24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spc="-5" dirty="0">
                <a:solidFill>
                  <a:srgbClr val="00B0F0"/>
                </a:solidFill>
                <a:latin typeface="Calibri"/>
                <a:cs typeface="Calibri"/>
              </a:rPr>
              <a:t>ON</a:t>
            </a:r>
            <a:r>
              <a:rPr lang="en-US" sz="2400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r>
              <a:rPr lang="en-US" sz="2400" spc="-2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</a:p>
          <a:p>
            <a:pPr marL="12700">
              <a:lnSpc>
                <a:spcPts val="2590"/>
              </a:lnSpc>
              <a:spcBef>
                <a:spcPts val="100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  <a:buClr>
                <a:srgbClr val="A9A47B"/>
              </a:buClr>
              <a:tabLst>
                <a:tab pos="241300" algn="l"/>
              </a:tabLst>
            </a:pP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4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doing</a:t>
            </a:r>
            <a:endParaRPr sz="4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241300" marR="5080">
              <a:lnSpc>
                <a:spcPct val="80000"/>
              </a:lnSpc>
              <a:spcBef>
                <a:spcPts val="285"/>
              </a:spcBef>
            </a:pPr>
            <a:r>
              <a:rPr sz="2400" spc="-10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400" spc="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ar-JO" sz="24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>
              <a:lnSpc>
                <a:spcPct val="80000"/>
              </a:lnSpc>
              <a:spcBef>
                <a:spcPts val="285"/>
              </a:spcBef>
            </a:pPr>
            <a:r>
              <a:rPr sz="2400" spc="-10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sz="2400" spc="-2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TableA,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5" dirty="0" err="1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endParaRPr lang="ar-JO" sz="2400" spc="-3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>
              <a:lnSpc>
                <a:spcPct val="80000"/>
              </a:lnSpc>
              <a:spcBef>
                <a:spcPts val="285"/>
              </a:spcBef>
            </a:pPr>
            <a:r>
              <a:rPr sz="2400" b="1" spc="-5" dirty="0">
                <a:solidFill>
                  <a:srgbClr val="00B0F0"/>
                </a:solidFill>
                <a:latin typeface="Calibri"/>
                <a:cs typeface="Calibri"/>
              </a:rPr>
              <a:t>WHERE</a:t>
            </a:r>
            <a:r>
              <a:rPr sz="2400" b="1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400" spc="-5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r>
              <a:rPr lang="en-US" sz="2400" spc="-2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75508"/>
              </p:ext>
            </p:extLst>
          </p:nvPr>
        </p:nvGraphicFramePr>
        <p:xfrm>
          <a:off x="804333" y="1530351"/>
          <a:ext cx="7620000" cy="2120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798">
                <a:tc>
                  <a:txBody>
                    <a:bodyPr/>
                    <a:lstStyle/>
                    <a:p>
                      <a:pPr marL="91440" marR="859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597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WASHINGTON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MONUMENT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9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PC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37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70874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  <a:r>
              <a:rPr spc="-210" dirty="0"/>
              <a:t> </a:t>
            </a:r>
            <a:r>
              <a:rPr spc="-105" dirty="0"/>
              <a:t>(</a:t>
            </a:r>
            <a:r>
              <a:rPr spc="-110" dirty="0"/>
              <a:t>c</a:t>
            </a:r>
            <a:r>
              <a:rPr spc="-105" dirty="0"/>
              <a:t>on</a:t>
            </a:r>
            <a:r>
              <a:rPr spc="-100" dirty="0"/>
              <a:t>t</a:t>
            </a:r>
            <a:r>
              <a:rPr spc="-110" dirty="0"/>
              <a:t>i</a:t>
            </a:r>
            <a:r>
              <a:rPr spc="-105" dirty="0"/>
              <a:t>nued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546605"/>
            <a:ext cx="4978400" cy="177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800" spc="-3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ar-JO" sz="2800" spc="-2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lang="ar-JO" sz="280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 err="1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ar-JO" sz="2800" spc="-2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B0F0"/>
                </a:solidFill>
                <a:latin typeface="Calibri"/>
                <a:cs typeface="Calibri"/>
              </a:rPr>
              <a:t>INNER </a:t>
            </a:r>
            <a:r>
              <a:rPr sz="2800" b="1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B0F0"/>
                </a:solidFill>
                <a:latin typeface="Calibri"/>
                <a:cs typeface="Calibri"/>
              </a:rPr>
              <a:t>JOIN</a:t>
            </a:r>
            <a:r>
              <a:rPr sz="2800" b="1" spc="-4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 err="1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ar-JO" sz="2800" spc="-4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ON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6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&gt;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r>
              <a:rPr lang="en-US" sz="2800" spc="-25" dirty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62845"/>
              </p:ext>
            </p:extLst>
          </p:nvPr>
        </p:nvGraphicFramePr>
        <p:xfrm>
          <a:off x="5892800" y="1295400"/>
          <a:ext cx="5384800" cy="429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1440" marR="363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PK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74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More…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Rows…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30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463803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L</a:t>
            </a:r>
            <a:r>
              <a:rPr spc="-105" dirty="0"/>
              <a:t>ef</a:t>
            </a:r>
            <a:r>
              <a:rPr dirty="0"/>
              <a:t>t</a:t>
            </a:r>
            <a:r>
              <a:rPr spc="-200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7" y="1546605"/>
            <a:ext cx="4362872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 outer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produces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complete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A,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matching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(where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available)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B. If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there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 no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match,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right side </a:t>
            </a:r>
            <a:r>
              <a:rPr sz="2800" spc="-6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will</a:t>
            </a:r>
            <a:r>
              <a:rPr sz="2800" spc="-3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contain</a:t>
            </a:r>
            <a:r>
              <a:rPr sz="2800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null.</a:t>
            </a:r>
            <a:endParaRPr sz="2800" dirty="0">
              <a:solidFill>
                <a:srgbClr val="00B0F0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2800" y="2598039"/>
            <a:ext cx="4876800" cy="24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4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463803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L</a:t>
            </a:r>
            <a:r>
              <a:rPr spc="-105" dirty="0"/>
              <a:t>ef</a:t>
            </a:r>
            <a:r>
              <a:rPr dirty="0"/>
              <a:t>t</a:t>
            </a:r>
            <a:r>
              <a:rPr spc="-200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587" y="5192267"/>
            <a:ext cx="9548707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 </a:t>
            </a:r>
            <a:endParaRPr lang="ar-JO" sz="28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sz="2800" spc="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LEFT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OUTER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JOIN</a:t>
            </a: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 err="1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ar-JO" sz="2800" spc="-62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87461"/>
              </p:ext>
            </p:extLst>
          </p:nvPr>
        </p:nvGraphicFramePr>
        <p:xfrm>
          <a:off x="804334" y="1365250"/>
          <a:ext cx="9457268" cy="3230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122">
                <a:tc>
                  <a:txBody>
                    <a:bodyPr/>
                    <a:lstStyle/>
                    <a:p>
                      <a:pPr marL="91440" marR="1125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36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4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4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4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4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WASHINGTON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MONUMENT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4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LUCENT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09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9106" y="69120"/>
            <a:ext cx="7751622" cy="835006"/>
          </a:xfrm>
          <a:noFill/>
        </p:spPr>
        <p:txBody>
          <a:bodyPr/>
          <a:lstStyle/>
          <a:p>
            <a:r>
              <a:rPr lang="en-US" dirty="0"/>
              <a:t>SQL Joins…</a:t>
            </a:r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 LEFT OUTER JOIN Enrolled 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26306" y="3530958"/>
            <a:ext cx="2133600" cy="365125"/>
          </a:xfrm>
          <a:noFill/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69107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1892" y="24095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44444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69107" y="43907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4670" y="240953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1263" y="2409538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69131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B8EC-87A2-1BB1-3951-9AD44D50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dirty="0"/>
              <a:t>Left Join Example-1</a:t>
            </a:r>
          </a:p>
        </p:txBody>
      </p:sp>
      <p:pic>
        <p:nvPicPr>
          <p:cNvPr id="5122" name="Picture 2" descr="Right and Left Joins : r/SQL">
            <a:extLst>
              <a:ext uri="{FF2B5EF4-FFF2-40B4-BE49-F238E27FC236}">
                <a16:creationId xmlns:a16="http://schemas.microsoft.com/office/drawing/2014/main" id="{DCEE9A9A-3656-965E-F292-0AE3CEA788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160" y="1259840"/>
            <a:ext cx="608584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55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5D55D-6C9E-703A-DBA5-CC19E9066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35DA-40D1-3ACF-129E-F3A55E68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395"/>
          </a:xfrm>
        </p:spPr>
        <p:txBody>
          <a:bodyPr>
            <a:normAutofit fontScale="90000"/>
          </a:bodyPr>
          <a:lstStyle/>
          <a:p>
            <a:r>
              <a:rPr lang="en-US" dirty="0"/>
              <a:t>Left Join Example-2</a:t>
            </a:r>
          </a:p>
        </p:txBody>
      </p:sp>
      <p:pic>
        <p:nvPicPr>
          <p:cNvPr id="7170" name="Picture 2" descr="All the Joins in SQL - Visualised and Simplified | Medium">
            <a:extLst>
              <a:ext uri="{FF2B5EF4-FFF2-40B4-BE49-F238E27FC236}">
                <a16:creationId xmlns:a16="http://schemas.microsoft.com/office/drawing/2014/main" id="{AA2F8566-A64D-45FF-5995-322BD27EBD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60" y="1229360"/>
            <a:ext cx="6583680" cy="462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0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50977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Ri</a:t>
            </a:r>
            <a:r>
              <a:rPr spc="-135" dirty="0"/>
              <a:t>g</a:t>
            </a:r>
            <a:r>
              <a:rPr spc="-105" dirty="0"/>
              <a:t>h</a:t>
            </a:r>
            <a:r>
              <a:rPr dirty="0"/>
              <a:t>t</a:t>
            </a:r>
            <a:r>
              <a:rPr spc="-185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7" y="1546605"/>
            <a:ext cx="4382347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outer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join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produces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complete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B,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matching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(where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available)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A.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If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no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match,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side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will</a:t>
            </a:r>
            <a:r>
              <a:rPr sz="2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null.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2800" y="2598039"/>
            <a:ext cx="4876800" cy="24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1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50977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Ri</a:t>
            </a:r>
            <a:r>
              <a:rPr spc="-135" dirty="0"/>
              <a:t>g</a:t>
            </a:r>
            <a:r>
              <a:rPr spc="-105" dirty="0"/>
              <a:t>h</a:t>
            </a:r>
            <a:r>
              <a:rPr dirty="0"/>
              <a:t>t</a:t>
            </a:r>
            <a:r>
              <a:rPr spc="-185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587" y="5147340"/>
            <a:ext cx="8683413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ar-JO" sz="28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sz="2800" spc="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RIGHT</a:t>
            </a: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OUTER</a:t>
            </a: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JOIN </a:t>
            </a:r>
            <a:r>
              <a:rPr sz="2800" spc="-6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 err="1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endParaRPr lang="ar-JO" sz="2800" spc="-4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ON</a:t>
            </a:r>
            <a:r>
              <a:rPr sz="2800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62876"/>
              </p:ext>
            </p:extLst>
          </p:nvPr>
        </p:nvGraphicFramePr>
        <p:xfrm>
          <a:off x="1219197" y="1365250"/>
          <a:ext cx="9541936" cy="3293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5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5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646">
                <a:tc>
                  <a:txBody>
                    <a:bodyPr/>
                    <a:lstStyle/>
                    <a:p>
                      <a:pPr marL="91440" marR="1125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36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3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WASHINGTON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MONUMENT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3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MICROSOFT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9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3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SCOTCH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906A30-A1B9-58FA-0CA4-1AA111AA3922}"/>
              </a:ext>
            </a:extLst>
          </p:cNvPr>
          <p:cNvSpPr txBox="1"/>
          <p:nvPr/>
        </p:nvSpPr>
        <p:spPr>
          <a:xfrm>
            <a:off x="5619750" y="5072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BC5B4F"/>
                </a:solidFill>
                <a:effectLst/>
                <a:latin typeface="Arial" panose="020B0604020202020204" pitchFamily="34" charset="0"/>
              </a:rPr>
              <a:t>Note: RIGHT are not currently supported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21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8" y="485102"/>
            <a:ext cx="442383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T</a:t>
            </a:r>
            <a:r>
              <a:rPr spc="-105" dirty="0"/>
              <a:t>ype</a:t>
            </a:r>
            <a:r>
              <a:rPr dirty="0"/>
              <a:t>s</a:t>
            </a:r>
            <a:r>
              <a:rPr spc="-204" dirty="0"/>
              <a:t> </a:t>
            </a:r>
            <a:r>
              <a:rPr spc="-105" dirty="0"/>
              <a:t>o</a:t>
            </a:r>
            <a:r>
              <a:rPr dirty="0"/>
              <a:t>f</a:t>
            </a:r>
            <a:r>
              <a:rPr spc="-215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7" y="1545818"/>
            <a:ext cx="6057053" cy="3611886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Inner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  <a:tab pos="53848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Natural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Left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(Outer)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(Outer)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lang="ar-JO" sz="220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ar-JO" sz="22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Full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Outer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Left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(Outer)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Excluding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Inner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Right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Outer)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Excluding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Inner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Full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Outer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Excluding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Inner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Cross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Join</a:t>
            </a:r>
            <a:endParaRPr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91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9106" y="69120"/>
            <a:ext cx="7751622" cy="835006"/>
          </a:xfrm>
          <a:noFill/>
        </p:spPr>
        <p:txBody>
          <a:bodyPr/>
          <a:lstStyle/>
          <a:p>
            <a:r>
              <a:rPr lang="en-US" dirty="0"/>
              <a:t>SQL Joins…..example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Lucida Console" charset="0"/>
              </a:rPr>
              <a:t>SELECT</a:t>
            </a:r>
            <a:r>
              <a:rPr lang="en-US" sz="2400" dirty="0">
                <a:latin typeface="Lucida Console" charset="0"/>
              </a:rPr>
              <a:t> S.name, </a:t>
            </a:r>
            <a:r>
              <a:rPr lang="en-US" sz="2400" dirty="0" err="1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Lucida Console" charset="0"/>
              </a:rPr>
              <a:t>FROM</a:t>
            </a:r>
            <a:r>
              <a:rPr lang="en-US" sz="2400" dirty="0">
                <a:latin typeface="Lucida Console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 </a:t>
            </a:r>
            <a:r>
              <a:rPr lang="en-US" sz="2400" dirty="0">
                <a:solidFill>
                  <a:srgbClr val="0070C0"/>
                </a:solidFill>
                <a:latin typeface="Lucida Console" charset="0"/>
              </a:rPr>
              <a:t>RIGHT OUTER JOIN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Enrolled 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Lucida Console" charset="0"/>
              </a:rPr>
              <a:t>ON</a:t>
            </a:r>
            <a:r>
              <a:rPr lang="en-US" sz="2400" dirty="0">
                <a:latin typeface="Lucida Console" charset="0"/>
              </a:rPr>
              <a:t>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26306" y="3530958"/>
            <a:ext cx="2133600" cy="365125"/>
          </a:xfrm>
          <a:noFill/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69107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1892" y="24095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44444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69107" y="43907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4670" y="240953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1263" y="2409538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869324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536F-82F9-4F19-4FCB-2CDBA47E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Right Join Example-1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FE0D28C-FF89-636E-04F7-C94D846903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664" y="1117600"/>
            <a:ext cx="5538671" cy="50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37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C78D9-FD18-1D96-48FD-21E117C40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5D5A-5CB9-CE7C-5E8F-32083C10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435"/>
          </a:xfrm>
        </p:spPr>
        <p:txBody>
          <a:bodyPr>
            <a:normAutofit fontScale="90000"/>
          </a:bodyPr>
          <a:lstStyle/>
          <a:p>
            <a:r>
              <a:rPr lang="en-US" dirty="0"/>
              <a:t>Right Join Example-2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392648F-D84F-E800-6D2C-04BA839E04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" y="924560"/>
            <a:ext cx="7107872" cy="525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05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45982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F</a:t>
            </a:r>
            <a:r>
              <a:rPr spc="-105" dirty="0"/>
              <a:t>ul</a:t>
            </a:r>
            <a:r>
              <a:rPr dirty="0"/>
              <a:t>l</a:t>
            </a:r>
            <a:r>
              <a:rPr spc="-210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7" y="1546606"/>
            <a:ext cx="4293447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Full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outer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join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produces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all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B,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matching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from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both sides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where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available.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If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there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 no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match,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missing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side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null.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2800" y="2598039"/>
            <a:ext cx="4876800" cy="24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7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45982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F</a:t>
            </a:r>
            <a:r>
              <a:rPr spc="-105" dirty="0"/>
              <a:t>ul</a:t>
            </a:r>
            <a:r>
              <a:rPr dirty="0"/>
              <a:t>l</a:t>
            </a:r>
            <a:r>
              <a:rPr spc="-210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588" y="5974842"/>
            <a:ext cx="9767993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375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20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sz="2200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B0F0"/>
                </a:solidFill>
                <a:latin typeface="Calibri"/>
                <a:cs typeface="Calibri"/>
              </a:rPr>
              <a:t>FULL</a:t>
            </a:r>
            <a:r>
              <a:rPr sz="220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B0F0"/>
                </a:solidFill>
                <a:latin typeface="Calibri"/>
                <a:cs typeface="Calibri"/>
              </a:rPr>
              <a:t>OUTER</a:t>
            </a:r>
            <a:r>
              <a:rPr sz="2200" spc="2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B0F0"/>
                </a:solidFill>
                <a:latin typeface="Calibri"/>
                <a:cs typeface="Calibri"/>
              </a:rPr>
              <a:t>JOIN</a:t>
            </a:r>
            <a:r>
              <a:rPr sz="2200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B0F0"/>
                </a:solidFill>
                <a:latin typeface="Calibri"/>
                <a:cs typeface="Calibri"/>
              </a:rPr>
              <a:t>ON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ts val="2375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4333" y="1212850"/>
          <a:ext cx="9956800" cy="471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TableB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WASHINGTON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MONUMENT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LUCENT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MICROSOFT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SCOTCH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608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9106" y="69120"/>
            <a:ext cx="7751622" cy="835006"/>
          </a:xfrm>
          <a:noFill/>
        </p:spPr>
        <p:txBody>
          <a:bodyPr/>
          <a:lstStyle/>
          <a:p>
            <a:r>
              <a:rPr lang="en-US" dirty="0"/>
              <a:t>SQL Joins….. Example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S.name, </a:t>
            </a:r>
            <a:r>
              <a:rPr lang="en-US" sz="2400" dirty="0" err="1">
                <a:latin typeface="Lucida Console" charset="0"/>
              </a:rPr>
              <a:t>E.classid</a:t>
            </a:r>
            <a:endParaRPr lang="en-US" sz="2400" dirty="0">
              <a:latin typeface="Lucida Console" charset="0"/>
            </a:endParaRP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 FULL OUTER JOIN Enrolled E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ON </a:t>
            </a:r>
            <a:r>
              <a:rPr lang="en-US" sz="2400" dirty="0" err="1">
                <a:latin typeface="Lucida Console" charset="0"/>
              </a:rPr>
              <a:t>S.sid</a:t>
            </a:r>
            <a:r>
              <a:rPr lang="en-US" sz="2400" dirty="0">
                <a:latin typeface="Lucida Console" charset="0"/>
              </a:rPr>
              <a:t>=</a:t>
            </a:r>
            <a:r>
              <a:rPr lang="en-US" sz="2400" dirty="0" err="1">
                <a:latin typeface="Lucida Console" charset="0"/>
              </a:rPr>
              <a:t>E.sid</a:t>
            </a:r>
            <a:endParaRPr lang="en-US" dirty="0"/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26306" y="3530958"/>
            <a:ext cx="2133600" cy="365125"/>
          </a:xfrm>
          <a:noFill/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69107" y="2453198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1892" y="2409537"/>
          <a:ext cx="3184137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44444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59894" y="4227617"/>
          <a:ext cx="3184137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English10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4670" y="240953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81263" y="2409538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18210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99DE-F869-C432-7F80-6B1A8C8C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/>
          <a:lstStyle/>
          <a:p>
            <a:r>
              <a:rPr lang="en-US" dirty="0"/>
              <a:t>Full Join by Example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9357A0C-BBEA-D123-8FA7-B14D8BB44A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60" y="1137920"/>
            <a:ext cx="5137267" cy="490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315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318600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C</a:t>
            </a:r>
            <a:r>
              <a:rPr spc="-170" dirty="0"/>
              <a:t>r</a:t>
            </a:r>
            <a:r>
              <a:rPr spc="-105" dirty="0"/>
              <a:t>o</a:t>
            </a:r>
            <a:r>
              <a:rPr spc="-100" dirty="0"/>
              <a:t>s</a:t>
            </a:r>
            <a:r>
              <a:rPr dirty="0"/>
              <a:t>s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7" y="1546606"/>
            <a:ext cx="9254067" cy="28674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84480" indent="-228600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cross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is a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Cartesian </a:t>
            </a:r>
            <a:r>
              <a:rPr sz="2800" spc="-10" dirty="0">
                <a:solidFill>
                  <a:srgbClr val="0070C0"/>
                </a:solidFill>
                <a:latin typeface="Calibri"/>
                <a:cs typeface="Calibri"/>
              </a:rPr>
              <a:t>Product </a:t>
            </a:r>
            <a:r>
              <a:rPr sz="2800" spc="-5" dirty="0">
                <a:solidFill>
                  <a:srgbClr val="0070C0"/>
                </a:solidFill>
                <a:latin typeface="Calibri"/>
                <a:cs typeface="Calibri"/>
              </a:rPr>
              <a:t>join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– it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every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combined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every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B.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gives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same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results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not using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WHERE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clause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when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querying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tables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MySQL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CROSS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JOIN</a:t>
            </a: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SELECT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TableA,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6804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86AA-53B8-7BB0-2437-5BEF95BD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0E309-C987-85E0-030E-CD347FCA7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3250"/>
            <a:ext cx="9912165" cy="4351338"/>
          </a:xfrm>
        </p:spPr>
      </p:pic>
    </p:spTree>
    <p:extLst>
      <p:ext uri="{BB962C8B-B14F-4D97-AF65-F5344CB8AC3E}">
        <p14:creationId xmlns:p14="http://schemas.microsoft.com/office/powerpoint/2010/main" val="2612610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E008-DD6F-1DC0-B576-90870824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835"/>
          </a:xfrm>
        </p:spPr>
        <p:txBody>
          <a:bodyPr/>
          <a:lstStyle/>
          <a:p>
            <a:r>
              <a:rPr lang="en-US" dirty="0"/>
              <a:t>Cross Join by Example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DAEBE12A-10D3-5F9C-51E4-AF370F9238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1" y="1157605"/>
            <a:ext cx="5313680" cy="499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45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734C-8C1E-D47E-19CA-0813F7A0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Different Types of SQL JOINs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5728F4-8F27-5831-E77F-B97B770C51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0075" y="1488377"/>
            <a:ext cx="10048875" cy="22826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different types of the JOINs in SQL: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(INNER) 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Returns records that have matching values in both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 (OUTER) 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Returns all records from the left table, and the matched records from the right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 (OUTER) 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Returns all records from the right table, and the matched records from the left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(OUTER) JOIN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Returns all records when there is a match in either left or right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A08DD-2D6E-8CAB-DB8D-9BFFF3E2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3958150"/>
            <a:ext cx="5676900" cy="253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69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9106" y="69120"/>
            <a:ext cx="7751622" cy="835006"/>
          </a:xfrm>
          <a:noFill/>
        </p:spPr>
        <p:txBody>
          <a:bodyPr/>
          <a:lstStyle/>
          <a:p>
            <a:r>
              <a:rPr lang="en-US" dirty="0"/>
              <a:t>SQL Joins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*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 CROSS JOIN Enrolled E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26306" y="3530958"/>
            <a:ext cx="2133600" cy="365125"/>
          </a:xfrm>
          <a:noFill/>
        </p:spPr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59894" y="1939490"/>
          <a:ext cx="318413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1892" y="1914882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69106" y="3827215"/>
          <a:ext cx="6960512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3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4670" y="184602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1885" y="1831860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25671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9106" y="69120"/>
            <a:ext cx="7751622" cy="835006"/>
          </a:xfrm>
          <a:noFill/>
        </p:spPr>
        <p:txBody>
          <a:bodyPr/>
          <a:lstStyle/>
          <a:p>
            <a:r>
              <a:rPr lang="en-US" dirty="0"/>
              <a:t>Theta Joins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904127"/>
            <a:ext cx="8399124" cy="566227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SELECT *</a:t>
            </a:r>
          </a:p>
          <a:p>
            <a:pPr marL="0" indent="0">
              <a:buNone/>
            </a:pPr>
            <a:r>
              <a:rPr lang="en-US" sz="2400" dirty="0">
                <a:latin typeface="Lucida Console" charset="0"/>
              </a:rPr>
              <a:t> FROM 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Students S, Enrolled 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 </a:t>
            </a:r>
            <a:r>
              <a:rPr lang="en-US" sz="2400" dirty="0">
                <a:latin typeface="Lucida Console" charset="0"/>
              </a:rPr>
              <a:t>WHERE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Lucida Console" charset="0"/>
              </a:rPr>
              <a:t>S.sid</a:t>
            </a:r>
            <a:r>
              <a:rPr lang="en-US" sz="2400" dirty="0">
                <a:solidFill>
                  <a:srgbClr val="FF0000"/>
                </a:solidFill>
                <a:latin typeface="Lucida Console" charset="0"/>
              </a:rPr>
              <a:t> &lt;= </a:t>
            </a:r>
            <a:r>
              <a:rPr lang="en-US" sz="2400" dirty="0" err="1">
                <a:solidFill>
                  <a:srgbClr val="FF0000"/>
                </a:solidFill>
                <a:latin typeface="Lucida Console" charset="0"/>
              </a:rPr>
              <a:t>E.sid</a:t>
            </a:r>
            <a:endParaRPr lang="en-US" sz="2400" dirty="0">
              <a:solidFill>
                <a:srgbClr val="FF0000"/>
              </a:solidFill>
              <a:latin typeface="Lucida Console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59894" y="2533850"/>
          <a:ext cx="318413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51892" y="2509242"/>
          <a:ext cx="318413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69106" y="4421575"/>
          <a:ext cx="6960512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3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S.name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E.classid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History105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DataScience194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Jones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22222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French150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74670" y="244038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1885" y="2453005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79647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921173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L</a:t>
            </a:r>
            <a:r>
              <a:rPr spc="-105" dirty="0"/>
              <a:t>ef</a:t>
            </a:r>
            <a:r>
              <a:rPr dirty="0"/>
              <a:t>t</a:t>
            </a:r>
            <a:r>
              <a:rPr spc="-20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  <a:r>
              <a:rPr spc="-210" dirty="0"/>
              <a:t> </a:t>
            </a:r>
            <a:r>
              <a:rPr spc="-105" dirty="0"/>
              <a:t>E</a:t>
            </a:r>
            <a:r>
              <a:rPr spc="-204" dirty="0"/>
              <a:t>x</a:t>
            </a:r>
            <a:r>
              <a:rPr spc="-110" dirty="0"/>
              <a:t>c</a:t>
            </a:r>
            <a:r>
              <a:rPr spc="-105" dirty="0"/>
              <a:t>lud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200" dirty="0"/>
              <a:t> </a:t>
            </a: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6" y="1546606"/>
            <a:ext cx="4428067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return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 table (table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A)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do not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match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table (table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B).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2800" y="2598039"/>
            <a:ext cx="4876800" cy="24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95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921257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L</a:t>
            </a:r>
            <a:r>
              <a:rPr spc="-105" dirty="0"/>
              <a:t>ef</a:t>
            </a:r>
            <a:r>
              <a:rPr dirty="0"/>
              <a:t>t</a:t>
            </a:r>
            <a:r>
              <a:rPr spc="-195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  <a:r>
              <a:rPr spc="-210" dirty="0"/>
              <a:t> </a:t>
            </a:r>
            <a:r>
              <a:rPr spc="-105" dirty="0"/>
              <a:t>E</a:t>
            </a:r>
            <a:r>
              <a:rPr spc="-204" dirty="0"/>
              <a:t>x</a:t>
            </a:r>
            <a:r>
              <a:rPr spc="-110" dirty="0"/>
              <a:t>c</a:t>
            </a:r>
            <a:r>
              <a:rPr spc="-105" dirty="0"/>
              <a:t>lud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200" dirty="0"/>
              <a:t> </a:t>
            </a: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7" y="3744214"/>
            <a:ext cx="9628293" cy="2257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14935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 </a:t>
            </a: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sz="2800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LEFT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JOIN</a:t>
            </a: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 err="1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800" spc="-4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114935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WHERE</a:t>
            </a:r>
            <a:r>
              <a:rPr sz="2800" spc="-3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IS</a:t>
            </a:r>
            <a:r>
              <a:rPr sz="2800" spc="-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NULL</a:t>
            </a:r>
            <a:r>
              <a:rPr lang="en-US" sz="2800" dirty="0">
                <a:solidFill>
                  <a:srgbClr val="00B0F0"/>
                </a:solidFill>
                <a:latin typeface="Calibri"/>
                <a:cs typeface="Calibri"/>
              </a:rPr>
              <a:t>;</a:t>
            </a:r>
            <a:endParaRPr sz="2800" dirty="0">
              <a:solidFill>
                <a:srgbClr val="00B0F0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Perform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 outer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join,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exclude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the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don't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want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side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via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where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clause.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4333" y="1593851"/>
          <a:ext cx="9956800" cy="175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1440" marR="1125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36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LUCENT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633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96723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Ri</a:t>
            </a:r>
            <a:r>
              <a:rPr spc="-135" dirty="0"/>
              <a:t>g</a:t>
            </a:r>
            <a:r>
              <a:rPr spc="-105" dirty="0"/>
              <a:t>h</a:t>
            </a:r>
            <a:r>
              <a:rPr dirty="0"/>
              <a:t>t</a:t>
            </a:r>
            <a:r>
              <a:rPr spc="-185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  <a:r>
              <a:rPr spc="-210" dirty="0"/>
              <a:t> </a:t>
            </a:r>
            <a:r>
              <a:rPr spc="-105" dirty="0"/>
              <a:t>E</a:t>
            </a:r>
            <a:r>
              <a:rPr spc="-204" dirty="0"/>
              <a:t>x</a:t>
            </a:r>
            <a:r>
              <a:rPr spc="-110" dirty="0"/>
              <a:t>c</a:t>
            </a:r>
            <a:r>
              <a:rPr spc="-105" dirty="0"/>
              <a:t>lud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190" dirty="0"/>
              <a:t> </a:t>
            </a: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6" y="1546606"/>
            <a:ext cx="4428067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return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right table (table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B)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do not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match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8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(table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A).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2800" y="2598039"/>
            <a:ext cx="4876800" cy="24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72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967316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Ri</a:t>
            </a:r>
            <a:r>
              <a:rPr spc="-135" dirty="0"/>
              <a:t>g</a:t>
            </a:r>
            <a:r>
              <a:rPr spc="-105" dirty="0"/>
              <a:t>h</a:t>
            </a:r>
            <a:r>
              <a:rPr dirty="0"/>
              <a:t>t</a:t>
            </a:r>
            <a:r>
              <a:rPr spc="-18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  <a:r>
              <a:rPr spc="-210" dirty="0"/>
              <a:t> </a:t>
            </a:r>
            <a:r>
              <a:rPr spc="-105" dirty="0"/>
              <a:t>E</a:t>
            </a:r>
            <a:r>
              <a:rPr spc="-204" dirty="0"/>
              <a:t>x</a:t>
            </a:r>
            <a:r>
              <a:rPr spc="-110" dirty="0"/>
              <a:t>c</a:t>
            </a:r>
            <a:r>
              <a:rPr spc="-105" dirty="0"/>
              <a:t>lud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190" dirty="0"/>
              <a:t> </a:t>
            </a: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7" y="3744214"/>
            <a:ext cx="9061027" cy="22570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48133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 </a:t>
            </a: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RIGHT</a:t>
            </a: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JOIN</a:t>
            </a:r>
            <a:r>
              <a:rPr sz="280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 err="1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6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800" spc="-61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48133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WHERE</a:t>
            </a:r>
            <a:r>
              <a:rPr sz="2800" spc="-3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IS</a:t>
            </a:r>
            <a:r>
              <a:rPr sz="2800" spc="-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NULL</a:t>
            </a:r>
          </a:p>
          <a:p>
            <a:pPr marL="241300" marR="5080" indent="-22860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Perform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right outer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join,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exclude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we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don't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want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left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side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via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clause.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4333" y="1593851"/>
          <a:ext cx="9956800" cy="175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1440" marR="1125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36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MICROSOFT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SCOTCH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63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975190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F</a:t>
            </a:r>
            <a:r>
              <a:rPr spc="-105" dirty="0"/>
              <a:t>ul</a:t>
            </a:r>
            <a:r>
              <a:rPr dirty="0"/>
              <a:t>l</a:t>
            </a:r>
            <a:r>
              <a:rPr spc="-210" dirty="0"/>
              <a:t> </a:t>
            </a:r>
            <a:r>
              <a:rPr spc="-105" dirty="0"/>
              <a:t>Ou</a:t>
            </a:r>
            <a:r>
              <a:rPr spc="-140" dirty="0"/>
              <a:t>t</a:t>
            </a:r>
            <a:r>
              <a:rPr spc="-105" dirty="0"/>
              <a:t>e</a:t>
            </a:r>
            <a:r>
              <a:rPr dirty="0"/>
              <a:t>r</a:t>
            </a:r>
            <a:r>
              <a:rPr spc="-204" dirty="0"/>
              <a:t> </a:t>
            </a:r>
            <a:r>
              <a:rPr spc="-105" dirty="0"/>
              <a:t>E</a:t>
            </a:r>
            <a:r>
              <a:rPr spc="-204" dirty="0"/>
              <a:t>x</a:t>
            </a:r>
            <a:r>
              <a:rPr spc="-110" dirty="0"/>
              <a:t>c</a:t>
            </a:r>
            <a:r>
              <a:rPr spc="-105" dirty="0"/>
              <a:t>lud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200" dirty="0"/>
              <a:t> </a:t>
            </a: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6" y="1546605"/>
            <a:ext cx="4428067" cy="3054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query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return </a:t>
            </a: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all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of the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records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800" spc="-45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B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do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matching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table.</a:t>
            </a:r>
            <a:endParaRPr lang="en-US" sz="28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endParaRPr lang="en-US" sz="28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spc="-10" dirty="0">
                <a:solidFill>
                  <a:srgbClr val="FF0000"/>
                </a:solidFill>
                <a:latin typeface="Calibri"/>
                <a:cs typeface="Calibri"/>
              </a:rPr>
              <a:t>In general, Not used 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2800" y="2598039"/>
            <a:ext cx="4876800" cy="24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37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975190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>
                <a:solidFill>
                  <a:srgbClr val="FF0000"/>
                </a:solidFill>
              </a:rPr>
              <a:t>F</a:t>
            </a:r>
            <a:r>
              <a:rPr spc="-105" dirty="0">
                <a:solidFill>
                  <a:srgbClr val="FF0000"/>
                </a:solidFill>
              </a:rPr>
              <a:t>ul</a:t>
            </a:r>
            <a:r>
              <a:rPr dirty="0">
                <a:solidFill>
                  <a:srgbClr val="FF0000"/>
                </a:solidFill>
              </a:rPr>
              <a:t>l</a:t>
            </a:r>
            <a:r>
              <a:rPr spc="-210" dirty="0">
                <a:solidFill>
                  <a:srgbClr val="FF0000"/>
                </a:solidFill>
              </a:rPr>
              <a:t> </a:t>
            </a:r>
            <a:r>
              <a:rPr spc="-105" dirty="0">
                <a:solidFill>
                  <a:srgbClr val="FF0000"/>
                </a:solidFill>
              </a:rPr>
              <a:t>Ou</a:t>
            </a:r>
            <a:r>
              <a:rPr spc="-140" dirty="0">
                <a:solidFill>
                  <a:srgbClr val="FF0000"/>
                </a:solidFill>
              </a:rPr>
              <a:t>t</a:t>
            </a:r>
            <a:r>
              <a:rPr spc="-105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r</a:t>
            </a:r>
            <a:r>
              <a:rPr spc="-204" dirty="0">
                <a:solidFill>
                  <a:srgbClr val="FF0000"/>
                </a:solidFill>
              </a:rPr>
              <a:t> </a:t>
            </a:r>
            <a:r>
              <a:rPr spc="-105" dirty="0"/>
              <a:t>E</a:t>
            </a:r>
            <a:r>
              <a:rPr spc="-204" dirty="0"/>
              <a:t>x</a:t>
            </a:r>
            <a:r>
              <a:rPr spc="-110" dirty="0"/>
              <a:t>c</a:t>
            </a:r>
            <a:r>
              <a:rPr spc="-105" dirty="0"/>
              <a:t>lud</a:t>
            </a:r>
            <a:r>
              <a:rPr spc="-110" dirty="0"/>
              <a:t>i</a:t>
            </a:r>
            <a:r>
              <a:rPr spc="-105" dirty="0"/>
              <a:t>n</a:t>
            </a:r>
            <a:r>
              <a:rPr dirty="0"/>
              <a:t>g</a:t>
            </a:r>
            <a:r>
              <a:rPr spc="-200" dirty="0"/>
              <a:t> </a:t>
            </a:r>
            <a:r>
              <a:rPr spc="-105" dirty="0"/>
              <a:t>Inne</a:t>
            </a:r>
            <a:r>
              <a:rPr dirty="0"/>
              <a:t>r</a:t>
            </a:r>
            <a:r>
              <a:rPr spc="-210" dirty="0"/>
              <a:t> </a:t>
            </a:r>
            <a:r>
              <a:rPr spc="-105" dirty="0"/>
              <a:t>Jo</a:t>
            </a:r>
            <a:r>
              <a:rPr spc="-110" dirty="0"/>
              <a:t>i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87" y="4768597"/>
            <a:ext cx="9956800" cy="128047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SELECT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* </a:t>
            </a:r>
            <a:r>
              <a:rPr sz="2800" spc="-10" dirty="0">
                <a:solidFill>
                  <a:srgbClr val="00B0F0"/>
                </a:solidFill>
                <a:latin typeface="Calibri"/>
                <a:cs typeface="Calibri"/>
              </a:rPr>
              <a:t>FROM</a:t>
            </a:r>
            <a:r>
              <a:rPr sz="2800" spc="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TableA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FULL OUTER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JOIN </a:t>
            </a:r>
            <a:r>
              <a:rPr sz="2800" spc="-40" dirty="0" err="1">
                <a:solidFill>
                  <a:srgbClr val="2E2B1F"/>
                </a:solidFill>
                <a:latin typeface="Calibri"/>
                <a:cs typeface="Calibri"/>
              </a:rPr>
              <a:t>TableB</a:t>
            </a:r>
            <a:r>
              <a:rPr sz="2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800" spc="-4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484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6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F0"/>
                </a:solidFill>
                <a:latin typeface="Calibri"/>
                <a:cs typeface="Calibri"/>
              </a:rPr>
              <a:t>ON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=</a:t>
            </a:r>
            <a:r>
              <a:rPr sz="2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endParaRPr sz="2800" dirty="0">
              <a:latin typeface="Calibri"/>
              <a:cs typeface="Calibri"/>
            </a:endParaRPr>
          </a:p>
          <a:p>
            <a:pPr marL="241300" marR="2675890">
              <a:lnSpc>
                <a:spcPts val="3020"/>
              </a:lnSpc>
              <a:spcBef>
                <a:spcPts val="10"/>
              </a:spcBef>
            </a:pP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WHERE</a:t>
            </a:r>
            <a:r>
              <a:rPr sz="2800" spc="-3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TableA.PK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IS</a:t>
            </a:r>
            <a:r>
              <a:rPr sz="2800" spc="-2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NULL</a:t>
            </a:r>
            <a:r>
              <a:rPr sz="2800" spc="-2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800" spc="-6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TableB.PK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IS</a:t>
            </a:r>
            <a:r>
              <a:rPr lang="en-US" sz="28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F0"/>
                </a:solidFill>
                <a:latin typeface="Calibri"/>
                <a:cs typeface="Calibri"/>
              </a:rPr>
              <a:t>NULL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4333" y="1593851"/>
          <a:ext cx="9956800" cy="286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1440" marR="1125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ableA 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360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ableB  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MICROSOFT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SCOTCH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LUCENT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90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85102"/>
            <a:ext cx="457877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S</a:t>
            </a:r>
            <a:r>
              <a:rPr spc="-100" dirty="0"/>
              <a:t>a</a:t>
            </a:r>
            <a:r>
              <a:rPr spc="-110" dirty="0"/>
              <a:t>m</a:t>
            </a:r>
            <a:r>
              <a:rPr spc="-105" dirty="0"/>
              <a:t>pl</a:t>
            </a:r>
            <a:r>
              <a:rPr dirty="0"/>
              <a:t>e</a:t>
            </a:r>
            <a:r>
              <a:rPr spc="-190" dirty="0"/>
              <a:t> </a:t>
            </a:r>
            <a:r>
              <a:rPr spc="-459" dirty="0"/>
              <a:t>T</a:t>
            </a:r>
            <a:r>
              <a:rPr spc="-100" dirty="0"/>
              <a:t>a</a:t>
            </a:r>
            <a:r>
              <a:rPr spc="-105" dirty="0"/>
              <a:t>ble</a:t>
            </a:r>
            <a:r>
              <a:rPr dirty="0"/>
              <a:t>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308272"/>
              </p:ext>
            </p:extLst>
          </p:nvPr>
        </p:nvGraphicFramePr>
        <p:xfrm>
          <a:off x="590550" y="2127250"/>
          <a:ext cx="4074583" cy="3290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1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FOX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TAXI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WASHINGTON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ARIZONA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LINCOLN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LUCENT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16187" y="1750314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ableA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98160"/>
              </p:ext>
            </p:extLst>
          </p:nvPr>
        </p:nvGraphicFramePr>
        <p:xfrm>
          <a:off x="6560608" y="2127885"/>
          <a:ext cx="4064000" cy="328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TROT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MONUMENT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MICROSOFT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APPLE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SCOTCH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369726" y="1750314"/>
            <a:ext cx="85259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ableB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202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F5CE-4602-E80C-F276-5C3DAD98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pic>
        <p:nvPicPr>
          <p:cNvPr id="1026" name="Picture 2" descr="SQL Inner Join - GeeksforGeeks">
            <a:extLst>
              <a:ext uri="{FF2B5EF4-FFF2-40B4-BE49-F238E27FC236}">
                <a16:creationId xmlns:a16="http://schemas.microsoft.com/office/drawing/2014/main" id="{3DAF5B24-D8DC-E84B-2079-7E9D113757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0" y="1690688"/>
            <a:ext cx="6695440" cy="37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78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90D1-237E-2CF0-FDB1-883F88D4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Example-1</a:t>
            </a:r>
          </a:p>
        </p:txBody>
      </p:sp>
      <p:pic>
        <p:nvPicPr>
          <p:cNvPr id="2050" name="Picture 2" descr="SQL INNER JOIN (With Examples)">
            <a:extLst>
              <a:ext uri="{FF2B5EF4-FFF2-40B4-BE49-F238E27FC236}">
                <a16:creationId xmlns:a16="http://schemas.microsoft.com/office/drawing/2014/main" id="{0AC007EF-BE14-07A9-BC6C-477B1049C5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64640"/>
            <a:ext cx="6380480" cy="492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4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DBC5D-A729-D9FB-26FF-495ED3B52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96DA-B441-CA14-BAEF-C9494E39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Example-2</a:t>
            </a:r>
          </a:p>
        </p:txBody>
      </p:sp>
      <p:pic>
        <p:nvPicPr>
          <p:cNvPr id="4098" name="Picture 2" descr="SQL INNER JOIN | An Overview With Examples">
            <a:extLst>
              <a:ext uri="{FF2B5EF4-FFF2-40B4-BE49-F238E27FC236}">
                <a16:creationId xmlns:a16="http://schemas.microsoft.com/office/drawing/2014/main" id="{AAE4EAAC-1C4A-BECF-F24F-BD4354FCE1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" y="1493520"/>
            <a:ext cx="9996100" cy="468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3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28F18-55E7-305D-9103-80ACB4C12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E66B-AF1C-62BE-0FE8-06C8B007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Inner Join Example-3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62F7-38E9-11B5-B035-D6AF76D2E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7943FDA-A002-BE7A-0D1F-6EE1E1F4E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20" y="1219200"/>
            <a:ext cx="8202930" cy="52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96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E912D-EF80-DAC3-D842-5EA09B59C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192D-A390-5BF6-EA6F-5C650143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dirty="0"/>
              <a:t>Inner Join Example-4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FA7F-65A8-1F72-5F03-4E3F5929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4EB74A5-8B4A-82AC-21DF-5EC74BA0B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1097280"/>
            <a:ext cx="8326120" cy="547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59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1490</Words>
  <Application>Microsoft Macintosh PowerPoint</Application>
  <PresentationFormat>Widescreen</PresentationFormat>
  <Paragraphs>605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Lucida Console</vt:lpstr>
      <vt:lpstr>Segoe UI</vt:lpstr>
      <vt:lpstr>Times New Roman</vt:lpstr>
      <vt:lpstr>Office Theme</vt:lpstr>
      <vt:lpstr>SQL  Joins by Examples </vt:lpstr>
      <vt:lpstr>Types of Joins</vt:lpstr>
      <vt:lpstr>Different Types of SQL JOINs</vt:lpstr>
      <vt:lpstr>Sample Tables</vt:lpstr>
      <vt:lpstr>Inner Join</vt:lpstr>
      <vt:lpstr>Inner Join Example-1</vt:lpstr>
      <vt:lpstr>Inner Join Example-2</vt:lpstr>
      <vt:lpstr>Inner Join Example-3</vt:lpstr>
      <vt:lpstr>Inner Join Example-4</vt:lpstr>
      <vt:lpstr>Inner Join</vt:lpstr>
      <vt:lpstr>Inner Join</vt:lpstr>
      <vt:lpstr>Inner Join (continued)</vt:lpstr>
      <vt:lpstr>Left Outer Join</vt:lpstr>
      <vt:lpstr>Left Outer Join</vt:lpstr>
      <vt:lpstr>SQL Joins…Example</vt:lpstr>
      <vt:lpstr>Left Join Example-1</vt:lpstr>
      <vt:lpstr>Left Join Example-2</vt:lpstr>
      <vt:lpstr>Right Outer Join</vt:lpstr>
      <vt:lpstr>Right Outer Join</vt:lpstr>
      <vt:lpstr>SQL Joins…..example </vt:lpstr>
      <vt:lpstr>Right Join Example-1</vt:lpstr>
      <vt:lpstr>Right Join Example-2</vt:lpstr>
      <vt:lpstr>Full Outer Join</vt:lpstr>
      <vt:lpstr>Full Outer Join</vt:lpstr>
      <vt:lpstr>SQL Joins….. Example </vt:lpstr>
      <vt:lpstr>Full Join by Example</vt:lpstr>
      <vt:lpstr>Cross Join</vt:lpstr>
      <vt:lpstr>Cross Join</vt:lpstr>
      <vt:lpstr>Cross Join by Example</vt:lpstr>
      <vt:lpstr>SQL Joins</vt:lpstr>
      <vt:lpstr>Theta Joins</vt:lpstr>
      <vt:lpstr>Left Join Excluding Inner Join</vt:lpstr>
      <vt:lpstr>Left Join Excluding Inner Join</vt:lpstr>
      <vt:lpstr>Right Join Excluding Inner Join</vt:lpstr>
      <vt:lpstr>Right Join Excluding Inner Join</vt:lpstr>
      <vt:lpstr>Full Outer Excluding Inner Join</vt:lpstr>
      <vt:lpstr>Full Outer Excluding Inner Join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Mahmoud Parsian</cp:lastModifiedBy>
  <cp:revision>14</cp:revision>
  <dcterms:created xsi:type="dcterms:W3CDTF">2022-05-22T19:13:37Z</dcterms:created>
  <dcterms:modified xsi:type="dcterms:W3CDTF">2025-09-28T02:54:26Z</dcterms:modified>
  <cp:category/>
</cp:coreProperties>
</file>