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0"/>
  </p:notesMasterIdLst>
  <p:sldIdLst>
    <p:sldId id="256" r:id="rId2"/>
    <p:sldId id="324" r:id="rId3"/>
    <p:sldId id="328" r:id="rId4"/>
    <p:sldId id="330" r:id="rId5"/>
    <p:sldId id="331" r:id="rId6"/>
    <p:sldId id="329" r:id="rId7"/>
    <p:sldId id="261" r:id="rId8"/>
    <p:sldId id="262" r:id="rId9"/>
    <p:sldId id="263" r:id="rId10"/>
    <p:sldId id="332" r:id="rId11"/>
    <p:sldId id="264" r:id="rId12"/>
    <p:sldId id="334" r:id="rId13"/>
    <p:sldId id="266" r:id="rId14"/>
    <p:sldId id="267" r:id="rId15"/>
    <p:sldId id="268" r:id="rId16"/>
    <p:sldId id="269" r:id="rId17"/>
    <p:sldId id="270" r:id="rId18"/>
    <p:sldId id="314" r:id="rId19"/>
    <p:sldId id="273" r:id="rId20"/>
    <p:sldId id="315" r:id="rId21"/>
    <p:sldId id="316" r:id="rId22"/>
    <p:sldId id="276" r:id="rId23"/>
    <p:sldId id="277" r:id="rId24"/>
    <p:sldId id="278" r:id="rId25"/>
    <p:sldId id="279" r:id="rId26"/>
    <p:sldId id="280" r:id="rId27"/>
    <p:sldId id="283" r:id="rId28"/>
    <p:sldId id="302" r:id="rId29"/>
    <p:sldId id="303" r:id="rId30"/>
    <p:sldId id="304" r:id="rId31"/>
    <p:sldId id="325" r:id="rId32"/>
    <p:sldId id="326" r:id="rId33"/>
    <p:sldId id="327" r:id="rId34"/>
    <p:sldId id="288" r:id="rId35"/>
    <p:sldId id="289" r:id="rId36"/>
    <p:sldId id="291" r:id="rId37"/>
    <p:sldId id="333" r:id="rId38"/>
    <p:sldId id="292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28545" autoAdjust="0"/>
    <p:restoredTop sz="96301" autoAdjust="0"/>
  </p:normalViewPr>
  <p:slideViewPr>
    <p:cSldViewPr snapToGrid="0" snapToObjects="1">
      <p:cViewPr varScale="1">
        <p:scale>
          <a:sx n="110" d="100"/>
          <a:sy n="110" d="100"/>
        </p:scale>
        <p:origin x="176" y="5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652905-340A-7446-B80D-69FC56D9E8B0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71FBE-1983-C046-8E08-A3F9DF0BC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86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C8692A-CE6A-D546-8D07-A745C1C5BAAF}" type="slidenum">
              <a:rPr lang="en-US"/>
              <a:pPr/>
              <a:t>7</a:t>
            </a:fld>
            <a:endParaRPr lang="en-US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4881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 examples of how we helped astronomers with SQL Server</a:t>
            </a:r>
            <a:r>
              <a:rPr lang="en-US" baseline="0" dirty="0"/>
              <a:t> then </a:t>
            </a:r>
            <a:r>
              <a:rPr lang="en-US" baseline="0" dirty="0" err="1"/>
              <a:t>MapReduce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baseline="0" dirty="0"/>
              <a:t>LSST will produce 30TB of data per night!  Or 9PB per year.</a:t>
            </a:r>
          </a:p>
          <a:p>
            <a:r>
              <a:rPr lang="en-US" baseline="0" dirty="0"/>
              <a:t>Large Hadron Collider (LHC) looking for the Higgs particle, produced  25PB of data in 2012!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4E7D1-EE80-F649-9228-971F3B05FF3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67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 examples of how we helped astronomers with SQL Server</a:t>
            </a:r>
            <a:r>
              <a:rPr lang="en-US" baseline="0" dirty="0"/>
              <a:t> then </a:t>
            </a:r>
            <a:r>
              <a:rPr lang="en-US" baseline="0" dirty="0" err="1"/>
              <a:t>MapReduce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baseline="0" dirty="0"/>
              <a:t>LSST will produce 30TB of data per night!  Or 9PB per year.</a:t>
            </a:r>
          </a:p>
          <a:p>
            <a:r>
              <a:rPr lang="en-US" baseline="0" dirty="0"/>
              <a:t>Large Hadron Collider (LHC) looking for the Higgs particle, produced  25PB of data in 2012!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4E7D1-EE80-F649-9228-971F3B05FF3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20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6D69BA-FB66-1A41-9EB8-D4E0AD20BCD1}" type="slidenum">
              <a:rPr lang="en-US"/>
              <a:pPr/>
              <a:t>22</a:t>
            </a:fld>
            <a:endParaRPr lang="en-US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706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093E4B-4867-9948-82E2-944FFDE88D39}" type="slidenum">
              <a:rPr lang="en-US"/>
              <a:pPr/>
              <a:t>23</a:t>
            </a:fld>
            <a:endParaRPr lang="en-US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21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093E4B-4867-9948-82E2-944FFDE88D39}" type="slidenum">
              <a:rPr lang="en-US"/>
              <a:pPr/>
              <a:t>24</a:t>
            </a:fld>
            <a:endParaRPr lang="en-US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64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1470AF-739F-704B-96F8-6E658D0C82B5}" type="slidenum">
              <a:rPr lang="en-US"/>
              <a:pPr/>
              <a:t>25</a:t>
            </a:fld>
            <a:endParaRPr lang="en-US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532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591818-8432-E646-B7A8-56202F1C9D03}" type="slidenum">
              <a:rPr lang="en-US"/>
              <a:pPr/>
              <a:t>26</a:t>
            </a:fld>
            <a:endParaRPr lang="en-US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886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C82B60-9336-204F-9D88-163A4A2E7D30}" type="slidenum">
              <a:rPr lang="en-US"/>
              <a:pPr/>
              <a:t>27</a:t>
            </a:fld>
            <a:endParaRPr lang="en-US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80808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2468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C82B60-9336-204F-9D88-163A4A2E7D30}" type="slidenum">
              <a:rPr lang="en-US"/>
              <a:pPr/>
              <a:t>28</a:t>
            </a:fld>
            <a:endParaRPr lang="en-US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80808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6870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C82B60-9336-204F-9D88-163A4A2E7D30}" type="slidenum">
              <a:rPr lang="en-US"/>
              <a:pPr/>
              <a:t>29</a:t>
            </a:fld>
            <a:endParaRPr lang="en-US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80808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731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C04BA1-5ED3-9848-B693-3BA637BFCB92}" type="slidenum">
              <a:rPr lang="en-US"/>
              <a:pPr/>
              <a:t>8</a:t>
            </a:fld>
            <a:endParaRPr lang="en-US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387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C82B60-9336-204F-9D88-163A4A2E7D30}" type="slidenum">
              <a:rPr lang="en-US"/>
              <a:pPr/>
              <a:t>30</a:t>
            </a:fld>
            <a:endParaRPr lang="en-US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80808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5107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C82B60-9336-204F-9D88-163A4A2E7D30}" type="slidenum">
              <a:rPr lang="en-US"/>
              <a:pPr/>
              <a:t>31</a:t>
            </a:fld>
            <a:endParaRPr lang="en-US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80808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0485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C82B60-9336-204F-9D88-163A4A2E7D30}" type="slidenum">
              <a:rPr lang="en-US"/>
              <a:pPr/>
              <a:t>32</a:t>
            </a:fld>
            <a:endParaRPr lang="en-US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80808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7263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C82B60-9336-204F-9D88-163A4A2E7D30}" type="slidenum">
              <a:rPr lang="en-US"/>
              <a:pPr/>
              <a:t>33</a:t>
            </a:fld>
            <a:endParaRPr lang="en-US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80808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0438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CF7E9E-E960-D145-8861-4E20849ED6A6}" type="slidenum">
              <a:rPr lang="en-US"/>
              <a:pPr/>
              <a:t>34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782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685D1C-743B-1D41-A69C-C70AA75EEE8E}" type="slidenum">
              <a:rPr lang="en-US"/>
              <a:pPr/>
              <a:t>36</a:t>
            </a:fld>
            <a:endParaRPr lang="en-US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each item, say why we are learning about it.</a:t>
            </a:r>
          </a:p>
        </p:txBody>
      </p:sp>
    </p:spTree>
    <p:extLst>
      <p:ext uri="{BB962C8B-B14F-4D97-AF65-F5344CB8AC3E}">
        <p14:creationId xmlns:p14="http://schemas.microsoft.com/office/powerpoint/2010/main" val="7113744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4E7D1-EE80-F649-9228-971F3B05FF3C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862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3D9045-A03E-D641-9167-8CB65A29DC2A}" type="slidenum">
              <a:rPr lang="en-US"/>
              <a:pPr/>
              <a:t>9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1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EC623E-C6C1-B345-BF22-D55E2976B0D5}" type="slidenum">
              <a:rPr lang="en-US"/>
              <a:pPr/>
              <a:t>11</a:t>
            </a:fld>
            <a:endParaRPr 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59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EC623E-C6C1-B345-BF22-D55E2976B0D5}" type="slidenum">
              <a:rPr lang="en-US"/>
              <a:pPr/>
              <a:t>12</a:t>
            </a:fld>
            <a:endParaRPr 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74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650813-EE84-7E41-A72C-256814B1C474}" type="slidenum">
              <a:rPr lang="en-US"/>
              <a:pPr/>
              <a:t>13</a:t>
            </a:fld>
            <a:endParaRPr lang="en-US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Practical</a:t>
            </a:r>
            <a:r>
              <a:rPr lang="en-US" baseline="0" dirty="0"/>
              <a:t> assignments. Look at important technologies….</a:t>
            </a:r>
          </a:p>
          <a:p>
            <a:r>
              <a:rPr lang="en-US" baseline="0" dirty="0"/>
              <a:t>Lots of new tools. This can be exhausting.</a:t>
            </a:r>
          </a:p>
          <a:p>
            <a:r>
              <a:rPr lang="en-US" baseline="0" dirty="0"/>
              <a:t>All </a:t>
            </a:r>
            <a:r>
              <a:rPr lang="en-US" baseline="0" dirty="0" err="1"/>
              <a:t>homeworks</a:t>
            </a:r>
            <a:r>
              <a:rPr lang="en-US" baseline="0" dirty="0"/>
              <a:t> are to be done on your own.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151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6D2765-4650-0F45-AF8C-7DA2E893A79E}" type="slidenum">
              <a:rPr lang="en-US"/>
              <a:pPr/>
              <a:t>16</a:t>
            </a:fld>
            <a:endParaRPr lang="en-US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898672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756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FC30E5-E6BB-3A4E-B3F9-15A92D5575C1}" type="slidenum">
              <a:rPr lang="en-US"/>
              <a:pPr/>
              <a:t>17</a:t>
            </a:fld>
            <a:endParaRPr lang="en-US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HERE WHO IS TAKING 311 and 331?</a:t>
            </a:r>
            <a:r>
              <a:rPr lang="en-US" baseline="0" dirty="0"/>
              <a:t> If a lot, then move midterm to </a:t>
            </a:r>
            <a:r>
              <a:rPr lang="en-US" baseline="0"/>
              <a:t>friday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83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FC30E5-E6BB-3A4E-B3F9-15A92D5575C1}" type="slidenum">
              <a:rPr lang="en-US"/>
              <a:pPr/>
              <a:t>18</a:t>
            </a:fld>
            <a:endParaRPr lang="en-US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HERE WHO IS TAKING 311 and 331?</a:t>
            </a:r>
            <a:r>
              <a:rPr lang="en-US" baseline="0" dirty="0"/>
              <a:t> If a lot, then move midterm to </a:t>
            </a:r>
            <a:r>
              <a:rPr lang="en-US" baseline="0"/>
              <a:t>friday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20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79B1-49FA-AE40-A30D-0FBD14D02E5A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242ED04-AE7F-BE41-A814-B6B6FA5A425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DA42E32-FB28-7CFA-C90B-BEFEF9893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79B1-49FA-AE40-A30D-0FBD14D02E5A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ED04-AE7F-BE41-A814-B6B6FA5A42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79B1-49FA-AE40-A30D-0FBD14D02E5A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ED04-AE7F-BE41-A814-B6B6FA5A42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79B1-49FA-AE40-A30D-0FBD14D02E5A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ED04-AE7F-BE41-A814-B6B6FA5A42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  <a:latin typeface="Andale Mono" panose="020B0509000000000004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Andale Mono" panose="020B0509000000000004" pitchFamily="49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79B1-49FA-AE40-A30D-0FBD14D02E5A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42ED04-AE7F-BE41-A814-B6B6FA5A425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79B1-49FA-AE40-A30D-0FBD14D02E5A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ED04-AE7F-BE41-A814-B6B6FA5A42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79B1-49FA-AE40-A30D-0FBD14D02E5A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ED04-AE7F-BE41-A814-B6B6FA5A42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79B1-49FA-AE40-A30D-0FBD14D02E5A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ED04-AE7F-BE41-A814-B6B6FA5A42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79B1-49FA-AE40-A30D-0FBD14D02E5A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ED04-AE7F-BE41-A814-B6B6FA5A42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79B1-49FA-AE40-A30D-0FBD14D02E5A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ED04-AE7F-BE41-A814-B6B6FA5A425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79B1-49FA-AE40-A30D-0FBD14D02E5A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242ED04-AE7F-BE41-A814-B6B6FA5A425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12779B1-49FA-AE40-A30D-0FBD14D02E5A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8242ED04-AE7F-BE41-A814-B6B6FA5A425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prachi-kotkar/overlay/about-this-profil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hmoudparsian/data-warehousing-and-business-intelligenc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/>
          <a:lstStyle/>
          <a:p>
            <a:r>
              <a:rPr lang="en-US" sz="4800" dirty="0"/>
              <a:t>OMIS-113</a:t>
            </a:r>
            <a:br>
              <a:rPr lang="en-US" sz="4800" dirty="0"/>
            </a:br>
            <a:r>
              <a:rPr lang="en-US" sz="4400" dirty="0">
                <a:solidFill>
                  <a:srgbClr val="7030A0"/>
                </a:solidFill>
              </a:rPr>
              <a:t>Data </a:t>
            </a:r>
            <a:r>
              <a:rPr lang="en-US" sz="4400" dirty="0" err="1">
                <a:solidFill>
                  <a:srgbClr val="7030A0"/>
                </a:solidFill>
              </a:rPr>
              <a:t>WareHousing</a:t>
            </a:r>
            <a:r>
              <a:rPr lang="en-US" sz="4400" dirty="0">
                <a:solidFill>
                  <a:srgbClr val="7030A0"/>
                </a:solidFill>
              </a:rPr>
              <a:t> </a:t>
            </a:r>
            <a:r>
              <a:rPr lang="en-US" sz="4800" dirty="0">
                <a:solidFill>
                  <a:srgbClr val="7030A0"/>
                </a:solidFill>
              </a:rPr>
              <a:t>&amp; </a:t>
            </a:r>
            <a:r>
              <a:rPr lang="en-US" sz="4000" dirty="0">
                <a:solidFill>
                  <a:srgbClr val="7030A0"/>
                </a:solidFill>
              </a:rPr>
              <a:t>Business </a:t>
            </a:r>
            <a:r>
              <a:rPr lang="en-US" sz="4000" dirty="0" err="1">
                <a:solidFill>
                  <a:srgbClr val="7030A0"/>
                </a:solidFill>
              </a:rPr>
              <a:t>Inlelligence</a:t>
            </a:r>
            <a:endParaRPr lang="en-US" sz="4800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A054A-59EA-3608-AE56-F3EFFA18A62A}"/>
              </a:ext>
            </a:extLst>
          </p:cNvPr>
          <p:cNvSpPr txBox="1">
            <a:spLocks/>
          </p:cNvSpPr>
          <p:nvPr/>
        </p:nvSpPr>
        <p:spPr>
          <a:xfrm>
            <a:off x="595744" y="4073236"/>
            <a:ext cx="6792191" cy="2098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Mahmoud </a:t>
            </a:r>
            <a:r>
              <a:rPr lang="en-US" sz="2800" dirty="0" err="1"/>
              <a:t>Parsian</a:t>
            </a:r>
            <a:endParaRPr lang="en-US" sz="2800" dirty="0"/>
          </a:p>
          <a:p>
            <a:r>
              <a:rPr lang="en-US" sz="2200" dirty="0">
                <a:latin typeface="Andale Mono" panose="020B0509000000000004" pitchFamily="49" charset="0"/>
              </a:rPr>
              <a:t>PH.D in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43969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ADA8-4B80-8439-FFA5-AA2B4292E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824027"/>
          </a:xfrm>
        </p:spPr>
        <p:txBody>
          <a:bodyPr/>
          <a:lstStyle/>
          <a:p>
            <a:r>
              <a:rPr lang="en-US" dirty="0"/>
              <a:t>Weekly Lectures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6A328-D597-6646-E82E-21B6DDC14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5346"/>
            <a:ext cx="7772400" cy="4920818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2D3B45"/>
                </a:solidFill>
                <a:effectLst/>
                <a:highlight>
                  <a:srgbClr val="00FF00"/>
                </a:highlight>
                <a:latin typeface="Lato Extended"/>
              </a:rPr>
              <a:t>week_01</a:t>
            </a:r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: Introduction to DW, and Business Intelligence</a:t>
            </a:r>
          </a:p>
          <a:p>
            <a:r>
              <a:rPr lang="en-US" b="0" i="0" dirty="0">
                <a:solidFill>
                  <a:srgbClr val="2D3B45"/>
                </a:solidFill>
                <a:effectLst/>
                <a:highlight>
                  <a:srgbClr val="00FF00"/>
                </a:highlight>
                <a:latin typeface="Lato Extended"/>
              </a:rPr>
              <a:t>week_02</a:t>
            </a:r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: Introduction to Relational Databases</a:t>
            </a:r>
            <a:br>
              <a:rPr lang="en-US" dirty="0"/>
            </a:br>
            <a:r>
              <a:rPr lang="en-US" b="0" i="0" dirty="0">
                <a:solidFill>
                  <a:srgbClr val="2D3B45"/>
                </a:solidFill>
                <a:effectLst/>
                <a:highlight>
                  <a:srgbClr val="00FF00"/>
                </a:highlight>
                <a:latin typeface="Lato Extended"/>
              </a:rPr>
              <a:t>week_03</a:t>
            </a:r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: Introduction to SQL and Business Intelligence</a:t>
            </a:r>
            <a:br>
              <a:rPr lang="en-US" dirty="0"/>
            </a:br>
            <a:r>
              <a:rPr lang="en-US" b="0" i="0" dirty="0">
                <a:solidFill>
                  <a:srgbClr val="2D3B45"/>
                </a:solidFill>
                <a:effectLst/>
                <a:highlight>
                  <a:srgbClr val="00FF00"/>
                </a:highlight>
                <a:latin typeface="Lato Extended"/>
              </a:rPr>
              <a:t>week_04</a:t>
            </a:r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: Data Modeling, Normalization, and Star Schema</a:t>
            </a:r>
            <a:br>
              <a:rPr lang="en-US" dirty="0"/>
            </a:br>
            <a:r>
              <a:rPr lang="en-US" b="0" i="0" dirty="0">
                <a:solidFill>
                  <a:srgbClr val="2D3B45"/>
                </a:solidFill>
                <a:effectLst/>
                <a:highlight>
                  <a:srgbClr val="00FF00"/>
                </a:highlight>
                <a:latin typeface="Lato Extended"/>
              </a:rPr>
              <a:t>week_05</a:t>
            </a:r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: Python MySQL Connector, ETL, and ELT</a:t>
            </a:r>
            <a:br>
              <a:rPr lang="en-US" dirty="0"/>
            </a:br>
            <a:r>
              <a:rPr lang="en-US" b="0" i="0" dirty="0">
                <a:solidFill>
                  <a:srgbClr val="2D3B45"/>
                </a:solidFill>
                <a:effectLst/>
                <a:highlight>
                  <a:srgbClr val="00FF00"/>
                </a:highlight>
                <a:latin typeface="Lato Extended"/>
              </a:rPr>
              <a:t>week_06</a:t>
            </a:r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: Introduction to Data Warehousing</a:t>
            </a:r>
            <a:br>
              <a:rPr lang="en-US" dirty="0"/>
            </a:br>
            <a:r>
              <a:rPr lang="en-US" b="0" i="0" dirty="0">
                <a:solidFill>
                  <a:srgbClr val="2D3B45"/>
                </a:solidFill>
                <a:effectLst/>
                <a:highlight>
                  <a:srgbClr val="00FF00"/>
                </a:highlight>
                <a:latin typeface="Lato Extended"/>
              </a:rPr>
              <a:t>week_07</a:t>
            </a:r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: Introduction to Star Schema</a:t>
            </a:r>
            <a:br>
              <a:rPr lang="en-US" dirty="0"/>
            </a:br>
            <a:r>
              <a:rPr lang="en-US" b="0" i="0" dirty="0">
                <a:solidFill>
                  <a:srgbClr val="2D3B45"/>
                </a:solidFill>
                <a:effectLst/>
                <a:highlight>
                  <a:srgbClr val="00FF00"/>
                </a:highlight>
                <a:latin typeface="Lato Extended"/>
              </a:rPr>
              <a:t>week_08</a:t>
            </a:r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: Star Schema examples: Book Seller and Stock Market </a:t>
            </a:r>
            <a:br>
              <a:rPr lang="en-US" dirty="0"/>
            </a:br>
            <a:r>
              <a:rPr lang="en-US" b="0" i="0" dirty="0">
                <a:solidFill>
                  <a:srgbClr val="2D3B45"/>
                </a:solidFill>
                <a:effectLst/>
                <a:highlight>
                  <a:srgbClr val="00FF00"/>
                </a:highlight>
                <a:latin typeface="Lato Extended"/>
              </a:rPr>
              <a:t>week_09</a:t>
            </a:r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: Business Intelligence</a:t>
            </a:r>
            <a:br>
              <a:rPr lang="en-US" dirty="0"/>
            </a:br>
            <a:r>
              <a:rPr lang="en-US" b="0" i="0" dirty="0">
                <a:solidFill>
                  <a:srgbClr val="2D3B45"/>
                </a:solidFill>
                <a:effectLst/>
                <a:highlight>
                  <a:srgbClr val="00FF00"/>
                </a:highlight>
                <a:latin typeface="Lato Extended"/>
              </a:rPr>
              <a:t>week_10</a:t>
            </a:r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: OLAP Operations: Cube, Roll-up, Roll-down, Dice, Slice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920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152718"/>
            <a:ext cx="7679803" cy="1371600"/>
          </a:xfrm>
        </p:spPr>
        <p:txBody>
          <a:bodyPr/>
          <a:lstStyle/>
          <a:p>
            <a:r>
              <a:rPr lang="en-US" sz="4000" dirty="0"/>
              <a:t>Required Textbook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2376" y="1562100"/>
            <a:ext cx="7772400" cy="4114800"/>
          </a:xfrm>
        </p:spPr>
        <p:txBody>
          <a:bodyPr>
            <a:normAutofit/>
          </a:bodyPr>
          <a:lstStyle/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Sherman, Rick “Business Intelligence Guidebook: From Data Integration to Analytics,” Morgan Kaufman Publisher, 2014. eBook ISBN: 9780124115286, Paperback ISBN: 9780124114616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 indent="0" fontAlgn="base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</p:txBody>
      </p:sp>
      <p:pic>
        <p:nvPicPr>
          <p:cNvPr id="2" name="Google Shape;250;p12">
            <a:extLst>
              <a:ext uri="{FF2B5EF4-FFF2-40B4-BE49-F238E27FC236}">
                <a16:creationId xmlns:a16="http://schemas.microsoft.com/office/drawing/2014/main" id="{5063ECFA-1AEF-24BA-C2B0-472B1ACDC6F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3767" y="3429000"/>
            <a:ext cx="2565400" cy="3162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3571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718"/>
            <a:ext cx="6858000" cy="1371600"/>
          </a:xfrm>
        </p:spPr>
        <p:txBody>
          <a:bodyPr/>
          <a:lstStyle/>
          <a:p>
            <a:r>
              <a:rPr lang="en-US" sz="4000" dirty="0"/>
              <a:t>Required Tutorial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2376" y="1562100"/>
            <a:ext cx="7772400" cy="4114800"/>
          </a:xfrm>
        </p:spPr>
        <p:txBody>
          <a:bodyPr>
            <a:normAutofit/>
          </a:bodyPr>
          <a:lstStyle/>
          <a:p>
            <a:pPr marL="457200" marR="0" indent="0" fontAlgn="base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3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 Warehousing Tutorial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n-US" sz="24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lvl="1" indent="-342900" fontAlgn="base">
              <a:spcBef>
                <a:spcPts val="0"/>
              </a:spcBef>
              <a:buFont typeface="Symbol" pitchFamily="2" charset="2"/>
              <a:buChar char=""/>
            </a:pP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by </a:t>
            </a:r>
            <a:r>
              <a:rPr lang="en-US" sz="24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https://www.tutorialspoint.com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</a:p>
          <a:p>
            <a:pPr marL="800100" lvl="1" indent="-342900" fontAlgn="base">
              <a:spcBef>
                <a:spcPts val="0"/>
              </a:spcBef>
              <a:buFont typeface="Symbol" pitchFamily="2" charset="2"/>
              <a:buChar char=""/>
            </a:pPr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PDF 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format, </a:t>
            </a:r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86 pages</a:t>
            </a:r>
            <a:endParaRPr lang="en-US" sz="24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0" lvl="0" fontAlgn="base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Price $9.99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560756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16238"/>
            <a:ext cx="8130153" cy="756598"/>
          </a:xfrm>
        </p:spPr>
        <p:txBody>
          <a:bodyPr>
            <a:normAutofit/>
          </a:bodyPr>
          <a:lstStyle/>
          <a:p>
            <a:r>
              <a:rPr lang="en-US" sz="4000" dirty="0"/>
              <a:t>Assignments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72836"/>
            <a:ext cx="8686800" cy="4946158"/>
          </a:xfrm>
        </p:spPr>
        <p:txBody>
          <a:bodyPr>
            <a:normAutofit/>
          </a:bodyPr>
          <a:lstStyle/>
          <a:p>
            <a:pPr marL="609600" indent="-609600">
              <a:buNone/>
            </a:pPr>
            <a:r>
              <a:rPr lang="en-US" dirty="0"/>
              <a:t>H1: Install MySQL, MySQL Workbench, Create a Table, Queries</a:t>
            </a:r>
          </a:p>
          <a:p>
            <a:pPr marL="609600" indent="-609600">
              <a:buNone/>
            </a:pPr>
            <a:r>
              <a:rPr lang="en-US" dirty="0"/>
              <a:t>H2: Tableau: Install Tableau, analyze a Table </a:t>
            </a:r>
          </a:p>
          <a:p>
            <a:pPr marL="609600" indent="-609600">
              <a:buNone/>
            </a:pPr>
            <a:r>
              <a:rPr lang="en-US" dirty="0"/>
              <a:t>H3: SQL, Group By, ROLLUP, Aggregations</a:t>
            </a:r>
          </a:p>
          <a:p>
            <a:pPr marL="609600" indent="-609600"/>
            <a:r>
              <a:rPr lang="en-US" dirty="0"/>
              <a:t>Exam-1: on Camino</a:t>
            </a:r>
          </a:p>
          <a:p>
            <a:pPr marL="609600" indent="-609600">
              <a:buNone/>
            </a:pPr>
            <a:r>
              <a:rPr lang="en-US" dirty="0"/>
              <a:t>H4: Tableau: Group By, ROLLUP</a:t>
            </a:r>
          </a:p>
          <a:p>
            <a:pPr marL="609600" indent="-609600">
              <a:buNone/>
            </a:pPr>
            <a:r>
              <a:rPr lang="en-US" dirty="0"/>
              <a:t>H5:</a:t>
            </a:r>
          </a:p>
          <a:p>
            <a:pPr marL="609600" indent="-609600">
              <a:buNone/>
            </a:pPr>
            <a:r>
              <a:rPr lang="en-US" dirty="0"/>
              <a:t>H6: </a:t>
            </a:r>
          </a:p>
          <a:p>
            <a:pPr marL="609600" indent="-609600">
              <a:buNone/>
            </a:pPr>
            <a:r>
              <a:rPr lang="en-US" dirty="0"/>
              <a:t>H7:</a:t>
            </a:r>
          </a:p>
          <a:p>
            <a:pPr marL="609600" indent="-609600">
              <a:buNone/>
            </a:pPr>
            <a:r>
              <a:rPr lang="en-US" dirty="0"/>
              <a:t>Exam-2: on Camino</a:t>
            </a:r>
          </a:p>
          <a:p>
            <a:pPr marL="609600" indent="-609600">
              <a:buNone/>
            </a:pPr>
            <a:r>
              <a:rPr lang="en-US" dirty="0"/>
              <a:t>H8:</a:t>
            </a:r>
          </a:p>
          <a:p>
            <a:pPr marL="609600" indent="-609600">
              <a:buNone/>
            </a:pPr>
            <a:r>
              <a:rPr lang="en-US" dirty="0"/>
              <a:t>Final Exam</a:t>
            </a:r>
          </a:p>
        </p:txBody>
      </p:sp>
    </p:spTree>
    <p:extLst>
      <p:ext uri="{BB962C8B-B14F-4D97-AF65-F5344CB8AC3E}">
        <p14:creationId xmlns:p14="http://schemas.microsoft.com/office/powerpoint/2010/main" val="3793252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146146"/>
          </a:xfrm>
        </p:spPr>
        <p:txBody>
          <a:bodyPr>
            <a:normAutofit/>
          </a:bodyPr>
          <a:lstStyle/>
          <a:p>
            <a:r>
              <a:rPr lang="en-US" dirty="0"/>
              <a:t>About the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8864"/>
            <a:ext cx="7620000" cy="4827299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You will learn/practice the course material:</a:t>
            </a:r>
          </a:p>
          <a:p>
            <a:pPr lvl="1"/>
            <a:r>
              <a:rPr lang="en-US" sz="2400" dirty="0"/>
              <a:t>SQL</a:t>
            </a:r>
          </a:p>
          <a:p>
            <a:pPr lvl="1"/>
            <a:r>
              <a:rPr lang="en-US" sz="2400" dirty="0"/>
              <a:t>Tableau</a:t>
            </a:r>
          </a:p>
          <a:p>
            <a:pPr lvl="1"/>
            <a:r>
              <a:rPr lang="en-US" sz="2400" dirty="0"/>
              <a:t>Business Intelligence</a:t>
            </a:r>
          </a:p>
          <a:p>
            <a:pPr lvl="1"/>
            <a:r>
              <a:rPr lang="en-US" sz="2400" dirty="0"/>
              <a:t>OLAP Operations</a:t>
            </a:r>
          </a:p>
          <a:p>
            <a:pPr lvl="1"/>
            <a:r>
              <a:rPr lang="en-US" sz="2400" dirty="0"/>
              <a:t>Star Schema</a:t>
            </a:r>
          </a:p>
          <a:p>
            <a:pPr lvl="1"/>
            <a:r>
              <a:rPr lang="en-US" sz="2400" dirty="0"/>
              <a:t>ETL</a:t>
            </a:r>
          </a:p>
          <a:p>
            <a:pPr lvl="1"/>
            <a:r>
              <a:rPr lang="en-US" sz="2400" dirty="0"/>
              <a:t>ELT</a:t>
            </a:r>
          </a:p>
          <a:p>
            <a:endParaRPr lang="en-US" sz="2800" dirty="0"/>
          </a:p>
          <a:p>
            <a:r>
              <a:rPr lang="en-US" sz="2800" dirty="0"/>
              <a:t>The time spent learning the new technology is very useful: </a:t>
            </a:r>
            <a:r>
              <a:rPr lang="en-US" sz="2800" i="1" dirty="0"/>
              <a:t>write everything on your CV!</a:t>
            </a:r>
          </a:p>
        </p:txBody>
      </p:sp>
    </p:spTree>
    <p:extLst>
      <p:ext uri="{BB962C8B-B14F-4D97-AF65-F5344CB8AC3E}">
        <p14:creationId xmlns:p14="http://schemas.microsoft.com/office/powerpoint/2010/main" val="673592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Deadlines and </a:t>
            </a:r>
            <a:br>
              <a:rPr lang="en-US" dirty="0"/>
            </a:br>
            <a:r>
              <a:rPr lang="en-US" dirty="0"/>
              <a:t>Late Days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4336"/>
            <a:ext cx="7620000" cy="4681827"/>
          </a:xfrm>
        </p:spPr>
        <p:txBody>
          <a:bodyPr>
            <a:normAutofit/>
          </a:bodyPr>
          <a:lstStyle/>
          <a:p>
            <a:r>
              <a:rPr lang="en-US" dirty="0"/>
              <a:t>Assignments are expected to be done on time, </a:t>
            </a:r>
          </a:p>
          <a:p>
            <a:r>
              <a:rPr lang="en-US" dirty="0"/>
              <a:t>but things happen, so…</a:t>
            </a:r>
          </a:p>
          <a:p>
            <a:endParaRPr lang="en-US" dirty="0"/>
          </a:p>
          <a:p>
            <a:r>
              <a:rPr lang="en-US" sz="2400" dirty="0"/>
              <a:t>You have up to 24 hours</a:t>
            </a:r>
          </a:p>
          <a:p>
            <a:pPr lvl="1"/>
            <a:r>
              <a:rPr lang="en-US" dirty="0"/>
              <a:t>No more than 24 hours on any one assignment</a:t>
            </a:r>
          </a:p>
          <a:p>
            <a:endParaRPr lang="en-US" dirty="0"/>
          </a:p>
          <a:p>
            <a:r>
              <a:rPr lang="en-US" dirty="0"/>
              <a:t>Late hours = safety net, not convenience!</a:t>
            </a:r>
          </a:p>
          <a:p>
            <a:pPr lvl="1"/>
            <a:r>
              <a:rPr lang="en-US" dirty="0"/>
              <a:t>You should not plan on using them</a:t>
            </a:r>
          </a:p>
          <a:p>
            <a:pPr lvl="1"/>
            <a:r>
              <a:rPr lang="en-US" dirty="0"/>
              <a:t>If you use all 24 hours, then you are doing it wrong</a:t>
            </a:r>
          </a:p>
        </p:txBody>
      </p:sp>
    </p:spTree>
    <p:extLst>
      <p:ext uri="{BB962C8B-B14F-4D97-AF65-F5344CB8AC3E}">
        <p14:creationId xmlns:p14="http://schemas.microsoft.com/office/powerpoint/2010/main" val="739524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897082"/>
          </a:xfrm>
        </p:spPr>
        <p:txBody>
          <a:bodyPr/>
          <a:lstStyle/>
          <a:p>
            <a:r>
              <a:rPr lang="en-US" sz="4000" dirty="0"/>
              <a:t>Camino Exams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077200" cy="4114800"/>
          </a:xfrm>
        </p:spPr>
        <p:txBody>
          <a:bodyPr>
            <a:normAutofit/>
          </a:bodyPr>
          <a:lstStyle/>
          <a:p>
            <a:pPr marL="609600" indent="-6096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7030A0"/>
                </a:solidFill>
              </a:rPr>
              <a:t>Exams</a:t>
            </a:r>
          </a:p>
          <a:p>
            <a:pPr marL="1066800" lvl="1" indent="-609600"/>
            <a:r>
              <a:rPr lang="en-US" sz="2800" dirty="0">
                <a:solidFill>
                  <a:srgbClr val="7030A0"/>
                </a:solidFill>
              </a:rPr>
              <a:t>Exam-1</a:t>
            </a:r>
          </a:p>
          <a:p>
            <a:pPr marL="1066800" lvl="1" indent="-609600"/>
            <a:r>
              <a:rPr lang="en-US" sz="2800" dirty="0">
                <a:solidFill>
                  <a:srgbClr val="7030A0"/>
                </a:solidFill>
              </a:rPr>
              <a:t>Exam-2</a:t>
            </a:r>
          </a:p>
          <a:p>
            <a:pPr marL="1066800" lvl="1" indent="-609600"/>
            <a:r>
              <a:rPr lang="en-US" sz="2800" dirty="0">
                <a:solidFill>
                  <a:srgbClr val="7030A0"/>
                </a:solidFill>
              </a:rPr>
              <a:t>Final Exam</a:t>
            </a:r>
          </a:p>
          <a:p>
            <a:pPr marL="609600" indent="-6096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30A0"/>
                </a:solidFill>
              </a:rPr>
              <a:t>No late submissions</a:t>
            </a:r>
          </a:p>
        </p:txBody>
      </p:sp>
    </p:spTree>
    <p:extLst>
      <p:ext uri="{BB962C8B-B14F-4D97-AF65-F5344CB8AC3E}">
        <p14:creationId xmlns:p14="http://schemas.microsoft.com/office/powerpoint/2010/main" val="1936443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Lectures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318"/>
            <a:ext cx="8305800" cy="4571682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/>
              <a:t>Slides contain vital information for 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/>
              <a:t>Exams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/>
              <a:t>Homework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Posted after lecture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Associated readings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/>
              <a:t>Good for alternate explanations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/>
              <a:t>Responsible for assigned readings</a:t>
            </a:r>
          </a:p>
          <a:p>
            <a:pPr marL="800100" lvl="1" indent="-34290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99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Exams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305800" cy="4114800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Dates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TBDL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Preparation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Exam review</a:t>
            </a:r>
          </a:p>
          <a:p>
            <a:pPr marL="800100" lvl="1" indent="-342900">
              <a:buFont typeface="Arial" charset="0"/>
              <a:buChar char="•"/>
            </a:pPr>
            <a:endParaRPr lang="en-US" dirty="0"/>
          </a:p>
          <a:p>
            <a:pPr marL="800100" lvl="1" indent="-34290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186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9326880" cy="1371600"/>
          </a:xfrm>
        </p:spPr>
        <p:txBody>
          <a:bodyPr/>
          <a:lstStyle/>
          <a:p>
            <a:r>
              <a:rPr lang="en-US"/>
              <a:t>Expectations About </a:t>
            </a:r>
            <a:r>
              <a:rPr lang="en-US" dirty="0"/>
              <a:t>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114800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/>
              <a:t>Learn deeply and practice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SQL → Business Intelligence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Hands-on: SQL, Tableau, ETL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Ask questions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Academic Honesty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Participation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Discussions on Camino</a:t>
            </a:r>
          </a:p>
          <a:p>
            <a:pPr marL="914400" lvl="1" indent="-457200">
              <a:buFont typeface="Arial"/>
              <a:buChar char="•"/>
            </a:pPr>
            <a:endParaRPr lang="en-US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59783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8764"/>
            <a:ext cx="5791200" cy="654627"/>
          </a:xfrm>
        </p:spPr>
        <p:txBody>
          <a:bodyPr/>
          <a:lstStyle/>
          <a:p>
            <a:r>
              <a:rPr lang="en-US" dirty="0"/>
              <a:t>Welcome!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428"/>
            <a:ext cx="7620000" cy="4785736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/>
              <a:t>OMIS-113: 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/>
              <a:t>Data Warehousing &amp;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/>
              <a:t>Business Intelligence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/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Today’s lecture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/>
              <a:t>Introductions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/>
              <a:t>Introducing Teaching Assistant (TA)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/>
              <a:t>Course administration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/>
              <a:t>What to expect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/>
              <a:t>Introduction and motivation</a:t>
            </a:r>
          </a:p>
        </p:txBody>
      </p:sp>
    </p:spTree>
    <p:extLst>
      <p:ext uri="{BB962C8B-B14F-4D97-AF65-F5344CB8AC3E}">
        <p14:creationId xmlns:p14="http://schemas.microsoft.com/office/powerpoint/2010/main" val="863873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844809"/>
          </a:xfrm>
        </p:spPr>
        <p:txBody>
          <a:bodyPr/>
          <a:lstStyle/>
          <a:p>
            <a:r>
              <a:rPr lang="en-US" dirty="0"/>
              <a:t>Class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32609"/>
            <a:ext cx="8153400" cy="4963391"/>
          </a:xfrm>
        </p:spPr>
        <p:txBody>
          <a:bodyPr>
            <a:normAutofit/>
          </a:bodyPr>
          <a:lstStyle/>
          <a:p>
            <a:r>
              <a:rPr lang="en-US" sz="2800" dirty="0"/>
              <a:t>1. The world is drowning in data!</a:t>
            </a:r>
          </a:p>
          <a:p>
            <a:r>
              <a:rPr lang="en-US" sz="2800" dirty="0"/>
              <a:t>2. Need data analysts to help manage this data</a:t>
            </a:r>
          </a:p>
          <a:p>
            <a:pPr lvl="1"/>
            <a:r>
              <a:rPr lang="en-US" sz="2800" dirty="0"/>
              <a:t>Help domain scientists achieve new discoveries</a:t>
            </a:r>
          </a:p>
          <a:p>
            <a:pPr lvl="1"/>
            <a:r>
              <a:rPr lang="en-US" sz="2800" dirty="0"/>
              <a:t>Help companies provide better services (e.g., Facebook)</a:t>
            </a:r>
          </a:p>
          <a:p>
            <a:pPr lvl="1"/>
            <a:r>
              <a:rPr lang="en-US" sz="2800" dirty="0"/>
              <a:t>Help governments (and universities!) become more efficient </a:t>
            </a:r>
          </a:p>
          <a:p>
            <a:r>
              <a:rPr lang="en-US" sz="2800" dirty="0"/>
              <a:t>3. Learn how to analyze data for Business Intelligence</a:t>
            </a:r>
          </a:p>
          <a:p>
            <a:pPr marL="27432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63919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9598616" cy="886373"/>
          </a:xfrm>
        </p:spPr>
        <p:txBody>
          <a:bodyPr/>
          <a:lstStyle/>
          <a:p>
            <a:r>
              <a:rPr lang="en-US" dirty="0"/>
              <a:t>Why Data  WAREHOUSING?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6519"/>
            <a:ext cx="8382000" cy="4859482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32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To boost company's decision-making abilities</a:t>
            </a:r>
          </a:p>
          <a:p>
            <a:pPr marL="342900" indent="-342900">
              <a:buFont typeface="Arial"/>
              <a:buChar char="•"/>
            </a:pPr>
            <a:r>
              <a:rPr lang="en-US" sz="3200" b="0" dirty="0">
                <a:solidFill>
                  <a:srgbClr val="161616"/>
                </a:solidFill>
                <a:latin typeface="IBM Plex Sans" panose="020B0503050203000203" pitchFamily="34" charset="0"/>
              </a:rPr>
              <a:t>S</a:t>
            </a:r>
            <a:r>
              <a:rPr lang="en-US" sz="32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upport Business </a:t>
            </a:r>
            <a:r>
              <a:rPr lang="en-US" sz="3200" b="0" dirty="0">
                <a:solidFill>
                  <a:srgbClr val="161616"/>
                </a:solidFill>
                <a:latin typeface="IBM Plex Sans" panose="020B0503050203000203" pitchFamily="34" charset="0"/>
              </a:rPr>
              <a:t>I</a:t>
            </a:r>
            <a:r>
              <a:rPr lang="en-US" sz="32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ntelligence and AI initiatives.</a:t>
            </a:r>
          </a:p>
          <a:p>
            <a:pPr marL="342900" indent="-342900">
              <a:buFont typeface="Arial"/>
              <a:buChar char="•"/>
            </a:pPr>
            <a:r>
              <a:rPr lang="en-US" sz="3200" b="0" dirty="0">
                <a:solidFill>
                  <a:srgbClr val="161616"/>
                </a:solidFill>
                <a:latin typeface="IBM Plex Sans" panose="020B0503050203000203" pitchFamily="34" charset="0"/>
              </a:rPr>
              <a:t>I</a:t>
            </a:r>
            <a:r>
              <a:rPr lang="en-US" sz="32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t is crucial to have a flexible and trusted data foundation.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66834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Database &amp;</a:t>
            </a:r>
            <a:br>
              <a:rPr lang="en-US" sz="4000" dirty="0"/>
            </a:br>
            <a:r>
              <a:rPr lang="en-US" sz="4000" dirty="0"/>
              <a:t>Data </a:t>
            </a:r>
            <a:r>
              <a:rPr lang="en-US" sz="4000" dirty="0" err="1"/>
              <a:t>WareHouse</a:t>
            </a:r>
            <a:endParaRPr lang="en-US" sz="4000" dirty="0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dirty="0"/>
              <a:t>What is a database?</a:t>
            </a:r>
          </a:p>
          <a:p>
            <a:r>
              <a:rPr lang="en-US" sz="2800" dirty="0"/>
              <a:t>What is a data warehouse?</a:t>
            </a:r>
          </a:p>
          <a:p>
            <a:pPr>
              <a:buFontTx/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72547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Database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dirty="0"/>
              <a:t>What is a database ?</a:t>
            </a:r>
          </a:p>
          <a:p>
            <a:r>
              <a:rPr lang="en-US" sz="2400" b="0" dirty="0"/>
              <a:t>A collection of files storing </a:t>
            </a:r>
            <a:r>
              <a:rPr lang="en-US" sz="2400" b="0" i="1" dirty="0"/>
              <a:t>related</a:t>
            </a:r>
            <a:r>
              <a:rPr lang="en-US" sz="2400" b="0" dirty="0"/>
              <a:t> data</a:t>
            </a:r>
          </a:p>
          <a:p>
            <a:endParaRPr lang="en-US" sz="2800" b="0" i="1" dirty="0"/>
          </a:p>
          <a:p>
            <a:pPr>
              <a:buFontTx/>
              <a:buNone/>
            </a:pPr>
            <a:r>
              <a:rPr lang="en-US" sz="2800" dirty="0"/>
              <a:t>Give examples of databases</a:t>
            </a:r>
          </a:p>
        </p:txBody>
      </p:sp>
    </p:spTree>
    <p:extLst>
      <p:ext uri="{BB962C8B-B14F-4D97-AF65-F5344CB8AC3E}">
        <p14:creationId xmlns:p14="http://schemas.microsoft.com/office/powerpoint/2010/main" val="332113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Database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dirty="0"/>
              <a:t>What is a database ?</a:t>
            </a:r>
          </a:p>
          <a:p>
            <a:r>
              <a:rPr lang="en-US" sz="2400" b="0" dirty="0"/>
              <a:t>A collection of files storing </a:t>
            </a:r>
            <a:r>
              <a:rPr lang="en-US" sz="2400" b="0" i="1" dirty="0"/>
              <a:t>related </a:t>
            </a:r>
            <a:r>
              <a:rPr lang="en-US" sz="2400" b="0" dirty="0"/>
              <a:t>data</a:t>
            </a:r>
          </a:p>
          <a:p>
            <a:endParaRPr lang="en-US" sz="2800" dirty="0"/>
          </a:p>
          <a:p>
            <a:pPr>
              <a:buFontTx/>
              <a:buNone/>
            </a:pPr>
            <a:r>
              <a:rPr lang="en-US" sz="2800" dirty="0"/>
              <a:t>Give examples of databases</a:t>
            </a:r>
          </a:p>
          <a:p>
            <a:r>
              <a:rPr lang="en-US" sz="2400" b="0" dirty="0"/>
              <a:t>Accounts database; payroll database; UW’s students database; Amazon’s products database; airline reservation database</a:t>
            </a:r>
          </a:p>
        </p:txBody>
      </p:sp>
    </p:spTree>
    <p:extLst>
      <p:ext uri="{BB962C8B-B14F-4D97-AF65-F5344CB8AC3E}">
        <p14:creationId xmlns:p14="http://schemas.microsoft.com/office/powerpoint/2010/main" val="73030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3058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Database Management System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dirty="0"/>
              <a:t>What is a DBMS ?</a:t>
            </a:r>
          </a:p>
          <a:p>
            <a:endParaRPr lang="en-US" sz="2800" dirty="0"/>
          </a:p>
          <a:p>
            <a:pPr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302470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1148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800" dirty="0"/>
              <a:t>What is a DBMS ?</a:t>
            </a:r>
          </a:p>
          <a:p>
            <a:r>
              <a:rPr lang="en-US" sz="2400" b="0" i="1" dirty="0"/>
              <a:t>A big program written by someone else that allows us to manage efficiently a large database and allows it to persist over long periods of time</a:t>
            </a:r>
            <a:endParaRPr lang="en-US" sz="2800" b="0" dirty="0"/>
          </a:p>
          <a:p>
            <a:pPr>
              <a:buFontTx/>
              <a:buNone/>
            </a:pPr>
            <a:r>
              <a:rPr lang="en-US" sz="2800" dirty="0"/>
              <a:t>Examples of DBMSs</a:t>
            </a:r>
          </a:p>
          <a:p>
            <a:pPr lvl="1"/>
            <a:r>
              <a:rPr lang="en-US" sz="2000" dirty="0"/>
              <a:t>Oracle, IBM DB2, Microsoft SQL Server, </a:t>
            </a:r>
            <a:r>
              <a:rPr lang="en-US" sz="2000" dirty="0" err="1"/>
              <a:t>Vertica</a:t>
            </a:r>
            <a:r>
              <a:rPr lang="en-US" sz="2000" dirty="0"/>
              <a:t>, Teradata</a:t>
            </a:r>
          </a:p>
          <a:p>
            <a:pPr lvl="1"/>
            <a:r>
              <a:rPr lang="en-US" sz="2000" dirty="0"/>
              <a:t>Open source: MySQL (Sun/Oracle), </a:t>
            </a:r>
            <a:r>
              <a:rPr lang="en-US" sz="2000" dirty="0" err="1"/>
              <a:t>PostgreSQL</a:t>
            </a:r>
            <a:r>
              <a:rPr lang="en-US" sz="2000" dirty="0"/>
              <a:t>, </a:t>
            </a:r>
            <a:r>
              <a:rPr lang="en-US" sz="2000" dirty="0" err="1"/>
              <a:t>CouchDB</a:t>
            </a:r>
            <a:endParaRPr lang="en-US" sz="2000" dirty="0"/>
          </a:p>
          <a:p>
            <a:pPr lvl="1"/>
            <a:r>
              <a:rPr lang="en-US" sz="2000" dirty="0"/>
              <a:t>Open source library: </a:t>
            </a:r>
            <a:r>
              <a:rPr lang="en-US" sz="2000" dirty="0" err="1"/>
              <a:t>SQLite</a:t>
            </a:r>
            <a:endParaRPr lang="en-US" sz="2000" dirty="0"/>
          </a:p>
          <a:p>
            <a:pPr>
              <a:buNone/>
            </a:pPr>
            <a:r>
              <a:rPr lang="en-US" sz="2800" dirty="0"/>
              <a:t>We will focus on </a:t>
            </a:r>
            <a:r>
              <a:rPr lang="en-US" sz="2800" dirty="0">
                <a:solidFill>
                  <a:srgbClr val="0000FF"/>
                </a:solidFill>
              </a:rPr>
              <a:t>relational </a:t>
            </a:r>
            <a:r>
              <a:rPr lang="en-US" sz="2800" dirty="0" err="1"/>
              <a:t>DBMSs</a:t>
            </a:r>
            <a:r>
              <a:rPr lang="en-US" sz="2800" dirty="0"/>
              <a:t> most quarter</a:t>
            </a:r>
          </a:p>
          <a:p>
            <a:endParaRPr lang="en-US" sz="2400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3058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Database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16557120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An Example: Online Bookseller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1534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What data do we need?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94711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An Example: Online Bookseller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1534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What data do we need?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Data about books, customers, pending orders, order histories, trends, preferences, etc.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Data about sessions (clicks, pages, searches)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Note: data must be persistent! Outlive application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Also note that data is large… won’t fit all in memory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89908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An Example: Online Bookseller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1534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What data do we need?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Data about books, customers, pending orders, order histories, trends, preferences, etc.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Data about sessions (clicks, pages, searches)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Note: data must be persistent! Outlive application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Also note that data is large… won’t fit all in memory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What capabilities on the data do we need?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882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076209" cy="773257"/>
          </a:xfrm>
        </p:spPr>
        <p:txBody>
          <a:bodyPr>
            <a:normAutofit/>
          </a:bodyPr>
          <a:lstStyle/>
          <a:p>
            <a:r>
              <a:rPr lang="en-US" dirty="0"/>
              <a:t>Introductions: Instructor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7300"/>
            <a:ext cx="7620000" cy="4868863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b="0" dirty="0">
                <a:highlight>
                  <a:srgbClr val="00FF00"/>
                </a:highlight>
              </a:rPr>
              <a:t>NAME</a:t>
            </a:r>
            <a:r>
              <a:rPr lang="en-US" sz="3200" b="0" dirty="0"/>
              <a:t>: Mahmoud PARSIAN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000" b="0" dirty="0">
                <a:highlight>
                  <a:srgbClr val="00FF00"/>
                </a:highlight>
              </a:rPr>
              <a:t>EDUCATION</a:t>
            </a:r>
            <a:r>
              <a:rPr lang="en-US" sz="3200" b="0" dirty="0"/>
              <a:t>: Ph.D. in Computer Science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b="0" dirty="0">
                <a:highlight>
                  <a:srgbClr val="00FF00"/>
                </a:highlight>
              </a:rPr>
              <a:t>Work</a:t>
            </a:r>
            <a:r>
              <a:rPr lang="en-US" sz="3200" b="0" dirty="0"/>
              <a:t>: Lead Big Data Architect @Illumina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b="0" dirty="0">
                <a:highlight>
                  <a:srgbClr val="00FF00"/>
                </a:highlight>
              </a:rPr>
              <a:t>Teaching:  @SCU for 10 Years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b="0" dirty="0">
                <a:highlight>
                  <a:srgbClr val="00FF00"/>
                </a:highlight>
              </a:rPr>
              <a:t>Teaching 30+ years</a:t>
            </a:r>
            <a:r>
              <a:rPr lang="en-US" sz="3200" b="0" dirty="0"/>
              <a:t>, @ISU, Virginia Tech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b="0" dirty="0">
                <a:highlight>
                  <a:srgbClr val="00FF00"/>
                </a:highlight>
              </a:rPr>
              <a:t>Publications</a:t>
            </a:r>
            <a:r>
              <a:rPr lang="en-US" sz="3200" b="0" dirty="0"/>
              <a:t>: Published 5 books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b="0" dirty="0">
                <a:highlight>
                  <a:srgbClr val="00FF00"/>
                </a:highlight>
              </a:rPr>
              <a:t>Email</a:t>
            </a:r>
            <a:r>
              <a:rPr lang="en-US" sz="3200" b="0" dirty="0"/>
              <a:t>: </a:t>
            </a:r>
            <a:r>
              <a:rPr lang="en-US" sz="3200" b="0" dirty="0" err="1"/>
              <a:t>mparsian@scu.edu</a:t>
            </a:r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14625969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An Example: Online Bookseller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153400" cy="4114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What data do we need?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Data about books, customers, pending orders, order histories, trends, preferences, etc.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Data about sessions (clicks, pages, searches)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Note: data must be persistent! Outlive application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Also note that data is large… won’t fit all in memory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What capabilities on the data do we need?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Insert/remove books, find books by author/title/etc., analyze past order history, recommend books, …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Data must be accessed efficiently, by many users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Data must be safe from failures and malicious users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09092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An Example: Online Bookseller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153400" cy="41148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Font typeface="Arial" charset="0"/>
              <a:buChar char="•"/>
            </a:pPr>
            <a:r>
              <a:rPr lang="en-US" sz="2800" dirty="0"/>
              <a:t>What can go wrong?</a:t>
            </a:r>
          </a:p>
          <a:p>
            <a:pPr marL="914400" lvl="1" indent="-457200">
              <a:lnSpc>
                <a:spcPct val="90000"/>
              </a:lnSpc>
              <a:buFont typeface="Arial" charset="0"/>
              <a:buChar char="•"/>
            </a:pPr>
            <a:endParaRPr lang="en-US" sz="2400" i="1" dirty="0"/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55482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An Example: Online Bookseller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153400" cy="41148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Font typeface="Arial" charset="0"/>
              <a:buChar char="•"/>
            </a:pPr>
            <a:r>
              <a:rPr lang="en-US" sz="2800" dirty="0"/>
              <a:t>What can go wrong?</a:t>
            </a:r>
          </a:p>
          <a:p>
            <a:pPr marL="914400" lvl="1" indent="-457200">
              <a:lnSpc>
                <a:spcPct val="90000"/>
              </a:lnSpc>
              <a:buFont typeface="Arial" charset="0"/>
              <a:buChar char="•"/>
            </a:pPr>
            <a:r>
              <a:rPr lang="en-US" sz="2400" i="1" dirty="0"/>
              <a:t>It depends on how well you store the data</a:t>
            </a:r>
          </a:p>
          <a:p>
            <a:pPr marL="914400" lvl="1" indent="-457200">
              <a:lnSpc>
                <a:spcPct val="90000"/>
              </a:lnSpc>
              <a:buFont typeface="Arial" charset="0"/>
              <a:buChar char="•"/>
            </a:pPr>
            <a:r>
              <a:rPr lang="en-US" sz="2400" dirty="0"/>
              <a:t>Suppose we store everything we need in a big text file (or a .csv if we get fancy)</a:t>
            </a:r>
          </a:p>
          <a:p>
            <a:pPr marL="914400" lvl="1" indent="-457200">
              <a:lnSpc>
                <a:spcPct val="90000"/>
              </a:lnSpc>
              <a:buFont typeface="Arial" charset="0"/>
              <a:buChar char="•"/>
            </a:pPr>
            <a:endParaRPr lang="en-US" sz="2400" dirty="0"/>
          </a:p>
          <a:p>
            <a:pPr marL="914400" lvl="1" indent="-457200">
              <a:lnSpc>
                <a:spcPct val="90000"/>
              </a:lnSpc>
              <a:buFont typeface="Arial" charset="0"/>
              <a:buChar char="•"/>
            </a:pPr>
            <a:endParaRPr lang="en-US" sz="2400" i="1" dirty="0"/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9739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An Example: Online Bookseller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153400" cy="41148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Font typeface="Arial" charset="0"/>
              <a:buChar char="•"/>
            </a:pPr>
            <a:r>
              <a:rPr lang="en-US" sz="2800" dirty="0"/>
              <a:t>What can go wrong?</a:t>
            </a:r>
          </a:p>
          <a:p>
            <a:pPr marL="914400" lvl="1" indent="-457200">
              <a:lnSpc>
                <a:spcPct val="90000"/>
              </a:lnSpc>
              <a:buFont typeface="Arial" charset="0"/>
              <a:buChar char="•"/>
            </a:pPr>
            <a:r>
              <a:rPr lang="en-US" sz="2400" i="1" dirty="0"/>
              <a:t>It depends on how well you store the data</a:t>
            </a:r>
          </a:p>
          <a:p>
            <a:pPr marL="914400" lvl="1" indent="-457200">
              <a:lnSpc>
                <a:spcPct val="90000"/>
              </a:lnSpc>
              <a:buFont typeface="Arial" charset="0"/>
              <a:buChar char="•"/>
            </a:pPr>
            <a:r>
              <a:rPr lang="en-US" sz="2400" dirty="0"/>
              <a:t>Suppose we store everything we need in a big text file (or a .csv if we get fancy)</a:t>
            </a:r>
          </a:p>
          <a:p>
            <a:pPr marL="1600200" lvl="2" indent="-457200">
              <a:lnSpc>
                <a:spcPct val="90000"/>
              </a:lnSpc>
              <a:buFont typeface="Arial" charset="0"/>
              <a:buChar char="•"/>
            </a:pPr>
            <a:r>
              <a:rPr lang="en-US" sz="2200" dirty="0"/>
              <a:t>Related data?</a:t>
            </a:r>
          </a:p>
          <a:p>
            <a:pPr marL="1600200" lvl="2" indent="-457200">
              <a:lnSpc>
                <a:spcPct val="90000"/>
              </a:lnSpc>
              <a:buFont typeface="Arial" charset="0"/>
              <a:buChar char="•"/>
            </a:pPr>
            <a:r>
              <a:rPr lang="en-US" sz="2200" dirty="0"/>
              <a:t>Concurrent access?</a:t>
            </a:r>
          </a:p>
          <a:p>
            <a:pPr marL="1600200" lvl="2" indent="-457200">
              <a:lnSpc>
                <a:spcPct val="90000"/>
              </a:lnSpc>
              <a:buFont typeface="Arial" charset="0"/>
              <a:buChar char="•"/>
            </a:pPr>
            <a:r>
              <a:rPr lang="en-US" sz="2200" dirty="0"/>
              <a:t>Consistency?</a:t>
            </a:r>
          </a:p>
          <a:p>
            <a:pPr marL="1600200" lvl="2" indent="-457200">
              <a:lnSpc>
                <a:spcPct val="90000"/>
              </a:lnSpc>
              <a:buFont typeface="Arial" charset="0"/>
              <a:buChar char="•"/>
            </a:pPr>
            <a:r>
              <a:rPr lang="en-US" sz="2200" dirty="0"/>
              <a:t>Runtime?</a:t>
            </a:r>
          </a:p>
          <a:p>
            <a:pPr marL="1600200" lvl="2" indent="-457200">
              <a:lnSpc>
                <a:spcPct val="90000"/>
              </a:lnSpc>
              <a:buFont typeface="Arial" charset="0"/>
              <a:buChar char="•"/>
            </a:pPr>
            <a:r>
              <a:rPr lang="en-US" sz="2200" dirty="0"/>
              <a:t>Planning?</a:t>
            </a:r>
          </a:p>
          <a:p>
            <a:pPr marL="914400" lvl="1" indent="-457200">
              <a:lnSpc>
                <a:spcPct val="90000"/>
              </a:lnSpc>
              <a:buFont typeface="Arial" charset="0"/>
              <a:buChar char="•"/>
            </a:pPr>
            <a:endParaRPr lang="en-US" sz="2400" i="1" dirty="0"/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50513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 DBMS Does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Describe real-world entities in terms of stored data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Persistently store large datasets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Efficiently query &amp; update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Must handle complex questions about data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Must handle sophisticated updates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Performance matters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Change structure (e.g., add attributes)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Concurrency control: enable simultaneous updates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Crash recovery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Security and integrity</a:t>
            </a:r>
          </a:p>
        </p:txBody>
      </p:sp>
    </p:spTree>
    <p:extLst>
      <p:ext uri="{BB962C8B-B14F-4D97-AF65-F5344CB8AC3E}">
        <p14:creationId xmlns:p14="http://schemas.microsoft.com/office/powerpoint/2010/main" val="9222668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DB application developer</a:t>
            </a:r>
            <a:r>
              <a:rPr lang="en-US" sz="2800" dirty="0"/>
              <a:t>: writes programs that query and modify data </a:t>
            </a:r>
          </a:p>
          <a:p>
            <a:r>
              <a:rPr lang="en-US" sz="2800" b="1" dirty="0"/>
              <a:t>DB designer</a:t>
            </a:r>
            <a:r>
              <a:rPr lang="en-US" sz="2800" dirty="0"/>
              <a:t>: establishes schema </a:t>
            </a:r>
          </a:p>
          <a:p>
            <a:r>
              <a:rPr lang="en-US" sz="2800" b="1" dirty="0"/>
              <a:t>DB administrator</a:t>
            </a:r>
            <a:r>
              <a:rPr lang="en-US" sz="2800" dirty="0"/>
              <a:t>: loads data, tunes system, keeps whole thing running</a:t>
            </a:r>
          </a:p>
          <a:p>
            <a:r>
              <a:rPr lang="en-US" sz="2800" b="1" dirty="0"/>
              <a:t>Data analyst</a:t>
            </a:r>
            <a:r>
              <a:rPr lang="en-US" sz="2800" dirty="0"/>
              <a:t>: data mining, data integration </a:t>
            </a:r>
          </a:p>
          <a:p>
            <a:r>
              <a:rPr lang="en-US" sz="2800" b="1" dirty="0"/>
              <a:t>DBMS implementor</a:t>
            </a:r>
            <a:r>
              <a:rPr lang="en-US" sz="2800" dirty="0"/>
              <a:t>: builds the DBMS</a:t>
            </a:r>
          </a:p>
        </p:txBody>
      </p:sp>
    </p:spTree>
    <p:extLst>
      <p:ext uri="{BB962C8B-B14F-4D97-AF65-F5344CB8AC3E}">
        <p14:creationId xmlns:p14="http://schemas.microsoft.com/office/powerpoint/2010/main" val="27922824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718"/>
            <a:ext cx="5791200" cy="1281227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What is this </a:t>
            </a:r>
            <a:br>
              <a:rPr lang="en-US" sz="4000" dirty="0"/>
            </a:br>
            <a:r>
              <a:rPr lang="en-US" sz="4000" dirty="0"/>
              <a:t>class about?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318"/>
            <a:ext cx="7620000" cy="4601845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What is a Data Warehouse</a:t>
            </a:r>
          </a:p>
          <a:p>
            <a:pPr marL="457200" indent="-457200">
              <a:buAutoNum type="arabicPeriod"/>
            </a:pPr>
            <a:r>
              <a:rPr lang="en-US" sz="2400" dirty="0"/>
              <a:t>How to build a Data Warehouse</a:t>
            </a:r>
          </a:p>
          <a:p>
            <a:pPr marL="457200" indent="-457200">
              <a:buAutoNum type="arabicPeriod"/>
            </a:pPr>
            <a:r>
              <a:rPr lang="en-US" sz="2400" dirty="0"/>
              <a:t>Purpose of building a Data Warehouse</a:t>
            </a:r>
          </a:p>
          <a:p>
            <a:pPr marL="457200" indent="-457200">
              <a:buAutoNum type="arabicPeriod"/>
            </a:pPr>
            <a:r>
              <a:rPr lang="en-US" sz="2400" dirty="0"/>
              <a:t>What is a Business Intelligence</a:t>
            </a:r>
          </a:p>
          <a:p>
            <a:pPr marL="457200" indent="-457200">
              <a:buAutoNum type="arabicPeriod"/>
            </a:pPr>
            <a:r>
              <a:rPr lang="en-US" sz="2400" dirty="0"/>
              <a:t>SQL and Business Intelligence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sz="2400" dirty="0"/>
              <a:t>Tableau and Business Intelligence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sz="2400" dirty="0"/>
              <a:t>Data Modeling</a:t>
            </a:r>
          </a:p>
          <a:p>
            <a:pPr marL="457200" indent="-457200">
              <a:buAutoNum type="arabicPeriod"/>
            </a:pPr>
            <a:r>
              <a:rPr lang="en-US" sz="2400" dirty="0"/>
              <a:t>Star Schema</a:t>
            </a:r>
          </a:p>
          <a:p>
            <a:pPr marL="457200" indent="-457200">
              <a:buAutoNum type="arabicPeriod"/>
            </a:pPr>
            <a:r>
              <a:rPr lang="en-US" sz="2400" dirty="0"/>
              <a:t>OLAP Operations</a:t>
            </a:r>
          </a:p>
        </p:txBody>
      </p:sp>
    </p:spTree>
    <p:extLst>
      <p:ext uri="{BB962C8B-B14F-4D97-AF65-F5344CB8AC3E}">
        <p14:creationId xmlns:p14="http://schemas.microsoft.com/office/powerpoint/2010/main" val="21247868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ySQL vs. SQL: Which Is Right For You?">
            <a:extLst>
              <a:ext uri="{FF2B5EF4-FFF2-40B4-BE49-F238E27FC236}">
                <a16:creationId xmlns:a16="http://schemas.microsoft.com/office/drawing/2014/main" id="{7533F9A6-B133-BC9A-ED7B-D10B13061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38" y="1752600"/>
            <a:ext cx="2616200" cy="2616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oogle Shape;221;p8">
            <a:extLst>
              <a:ext uri="{FF2B5EF4-FFF2-40B4-BE49-F238E27FC236}">
                <a16:creationId xmlns:a16="http://schemas.microsoft.com/office/drawing/2014/main" id="{8E087D27-CCFC-0DF0-0D55-090CB90CA80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49663" y="1752600"/>
            <a:ext cx="3911600" cy="2616200"/>
          </a:xfrm>
          <a:prstGeom prst="rect">
            <a:avLst/>
          </a:prstGeom>
        </p:spPr>
      </p:pic>
      <p:pic>
        <p:nvPicPr>
          <p:cNvPr id="4" name="Google Shape;219;p8">
            <a:extLst>
              <a:ext uri="{FF2B5EF4-FFF2-40B4-BE49-F238E27FC236}">
                <a16:creationId xmlns:a16="http://schemas.microsoft.com/office/drawing/2014/main" id="{32C5FA0F-D0F7-B744-0B00-5A7CA91351FF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973138" y="4430713"/>
            <a:ext cx="2981325" cy="1697038"/>
          </a:xfrm>
          <a:prstGeom prst="rect">
            <a:avLst/>
          </a:prstGeom>
        </p:spPr>
      </p:pic>
      <p:pic>
        <p:nvPicPr>
          <p:cNvPr id="6" name="Google Shape;220;p8">
            <a:extLst>
              <a:ext uri="{FF2B5EF4-FFF2-40B4-BE49-F238E27FC236}">
                <a16:creationId xmlns:a16="http://schemas.microsoft.com/office/drawing/2014/main" id="{45A193CE-7F95-1684-F8FC-2F8B9DD51DE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14788" y="4430713"/>
            <a:ext cx="3546475" cy="16970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5D073D-0DAB-CE2A-14B2-187FE1AB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</p:spPr>
        <p:txBody>
          <a:bodyPr anchor="b">
            <a:normAutofit/>
          </a:bodyPr>
          <a:lstStyle/>
          <a:p>
            <a:r>
              <a:rPr lang="en-US" dirty="0"/>
              <a:t>What we will Use</a:t>
            </a:r>
          </a:p>
        </p:txBody>
      </p:sp>
    </p:spTree>
    <p:extLst>
      <p:ext uri="{BB962C8B-B14F-4D97-AF65-F5344CB8AC3E}">
        <p14:creationId xmlns:p14="http://schemas.microsoft.com/office/powerpoint/2010/main" val="18908358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778262" cy="1371600"/>
          </a:xfrm>
        </p:spPr>
        <p:txBody>
          <a:bodyPr/>
          <a:lstStyle/>
          <a:p>
            <a:r>
              <a:rPr lang="en-US" dirty="0"/>
              <a:t>What to Expect soon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3600" dirty="0"/>
              <a:t>Course Website</a:t>
            </a:r>
          </a:p>
          <a:p>
            <a:pPr marL="342900" indent="-342900">
              <a:buFont typeface="Arial"/>
              <a:buChar char="•"/>
            </a:pPr>
            <a:r>
              <a:rPr lang="en-US" sz="3600" dirty="0"/>
              <a:t>Syllabus</a:t>
            </a:r>
          </a:p>
          <a:p>
            <a:pPr marL="342900" indent="-342900">
              <a:buFont typeface="Arial"/>
              <a:buChar char="•"/>
            </a:pPr>
            <a:r>
              <a:rPr lang="en-US" sz="3600" dirty="0"/>
              <a:t>The first HW assignment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8576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782464"/>
          </a:xfrm>
        </p:spPr>
        <p:txBody>
          <a:bodyPr>
            <a:normAutofit/>
          </a:bodyPr>
          <a:lstStyle/>
          <a:p>
            <a:r>
              <a:rPr lang="en-US" dirty="0"/>
              <a:t>Introductions: books</a:t>
            </a:r>
          </a:p>
        </p:txBody>
      </p:sp>
      <p:pic>
        <p:nvPicPr>
          <p:cNvPr id="1026" name="Picture 2" descr="Data Algorithms with Spark">
            <a:extLst>
              <a:ext uri="{FF2B5EF4-FFF2-40B4-BE49-F238E27FC236}">
                <a16:creationId xmlns:a16="http://schemas.microsoft.com/office/drawing/2014/main" id="{1AD67F37-16E4-9CD3-F72E-00F6D5E225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37" y="1346199"/>
            <a:ext cx="3246304" cy="452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ata Algorithms">
            <a:extLst>
              <a:ext uri="{FF2B5EF4-FFF2-40B4-BE49-F238E27FC236}">
                <a16:creationId xmlns:a16="http://schemas.microsoft.com/office/drawing/2014/main" id="{8CE4CCBC-0DB7-4175-BADF-A66747EA4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267" y="1346200"/>
            <a:ext cx="3459442" cy="452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329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101068" cy="782464"/>
          </a:xfrm>
        </p:spPr>
        <p:txBody>
          <a:bodyPr>
            <a:normAutofit/>
          </a:bodyPr>
          <a:lstStyle/>
          <a:p>
            <a:r>
              <a:rPr lang="en-US" dirty="0"/>
              <a:t>Introductions: books</a:t>
            </a:r>
          </a:p>
        </p:txBody>
      </p:sp>
      <p:pic>
        <p:nvPicPr>
          <p:cNvPr id="3076" name="Picture 4" descr="JDBC Recipes: A Problem-Solution Approach">
            <a:extLst>
              <a:ext uri="{FF2B5EF4-FFF2-40B4-BE49-F238E27FC236}">
                <a16:creationId xmlns:a16="http://schemas.microsoft.com/office/drawing/2014/main" id="{825F9914-F564-5542-3C37-DAF8BCCC57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18" y="1340426"/>
            <a:ext cx="3692323" cy="523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JDBC Metadata, MySQL, and Oracle Recipes: A Problem-Solution Approach (Expert&amp;#39;s Voice in Java)">
            <a:extLst>
              <a:ext uri="{FF2B5EF4-FFF2-40B4-BE49-F238E27FC236}">
                <a16:creationId xmlns:a16="http://schemas.microsoft.com/office/drawing/2014/main" id="{434CEEC7-789F-3DAD-BE43-0995F550A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566" y="1340426"/>
            <a:ext cx="3914735" cy="523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024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6982691" cy="1371600"/>
          </a:xfrm>
        </p:spPr>
        <p:txBody>
          <a:bodyPr/>
          <a:lstStyle/>
          <a:p>
            <a:r>
              <a:rPr lang="en-US" dirty="0"/>
              <a:t>About TA: </a:t>
            </a:r>
            <a:br>
              <a:rPr lang="en-US" dirty="0"/>
            </a:br>
            <a:r>
              <a:rPr lang="en-US" dirty="0"/>
              <a:t>Teaching Assistant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b="0" dirty="0"/>
              <a:t>Teaching Assistant</a:t>
            </a:r>
            <a:r>
              <a:rPr lang="en-US" sz="2800" dirty="0"/>
              <a:t>: </a:t>
            </a:r>
            <a:r>
              <a:rPr lang="en-US" sz="2800" dirty="0">
                <a:solidFill>
                  <a:srgbClr val="7030A0"/>
                </a:solidFill>
              </a:rPr>
              <a:t>Ms. Prachi </a:t>
            </a:r>
            <a:r>
              <a:rPr lang="en-US" sz="2800" dirty="0" err="1">
                <a:solidFill>
                  <a:srgbClr val="7030A0"/>
                </a:solidFill>
              </a:rPr>
              <a:t>Kotkar</a:t>
            </a:r>
            <a:endParaRPr lang="en-US" sz="2400" i="0" strike="noStrike" dirty="0">
              <a:solidFill>
                <a:srgbClr val="7030A0"/>
              </a:solidFill>
              <a:effectLst/>
              <a:latin typeface="-apple-system"/>
              <a:hlinkClick r:id="rId2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b="0" i="0" dirty="0">
                <a:solidFill>
                  <a:srgbClr val="222222"/>
                </a:solidFill>
                <a:effectLst/>
              </a:rPr>
              <a:t>LinkedIn:</a:t>
            </a:r>
            <a:r>
              <a:rPr lang="en-US" b="0" i="0" dirty="0">
                <a:solidFill>
                  <a:srgbClr val="222222"/>
                </a:solidFill>
                <a:effectLst/>
              </a:rPr>
              <a:t> https://</a:t>
            </a:r>
            <a:r>
              <a:rPr lang="en-US" b="0" i="0" dirty="0" err="1">
                <a:solidFill>
                  <a:srgbClr val="222222"/>
                </a:solidFill>
                <a:effectLst/>
              </a:rPr>
              <a:t>www.linkedin.com</a:t>
            </a:r>
            <a:r>
              <a:rPr lang="en-US" b="0" i="0" dirty="0">
                <a:solidFill>
                  <a:srgbClr val="222222"/>
                </a:solidFill>
                <a:effectLst/>
              </a:rPr>
              <a:t>/in/</a:t>
            </a:r>
            <a:r>
              <a:rPr lang="en-US" b="0" i="0" dirty="0" err="1">
                <a:solidFill>
                  <a:srgbClr val="222222"/>
                </a:solidFill>
                <a:effectLst/>
              </a:rPr>
              <a:t>prachi-kotkar</a:t>
            </a:r>
            <a:r>
              <a:rPr lang="en-US" b="0" i="0" dirty="0">
                <a:solidFill>
                  <a:srgbClr val="222222"/>
                </a:solidFill>
                <a:effectLst/>
              </a:rPr>
              <a:t>/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MSIS Graduate Student @SCU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Expected to Graduate: June 2025</a:t>
            </a:r>
          </a:p>
        </p:txBody>
      </p:sp>
    </p:spTree>
    <p:extLst>
      <p:ext uri="{BB962C8B-B14F-4D97-AF65-F5344CB8AC3E}">
        <p14:creationId xmlns:p14="http://schemas.microsoft.com/office/powerpoint/2010/main" val="1365429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718"/>
            <a:ext cx="5791200" cy="1031846"/>
          </a:xfrm>
        </p:spPr>
        <p:txBody>
          <a:bodyPr/>
          <a:lstStyle/>
          <a:p>
            <a:r>
              <a:rPr lang="en-US" sz="4000" dirty="0"/>
              <a:t>Course Format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924800" cy="4648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1. Lectures 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Tuesday:	5:45pm – 7:20pm PST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Thursday:	5:45pm – 7:20pm PST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2. Office Hours: to be announced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3. Homework assignments (8)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4. Exam-1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5. Exam-2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6. Final Exam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3369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27652" y="152718"/>
            <a:ext cx="5320748" cy="1371600"/>
          </a:xfrm>
        </p:spPr>
        <p:txBody>
          <a:bodyPr/>
          <a:lstStyle/>
          <a:p>
            <a:r>
              <a:rPr lang="en-US" sz="4000" dirty="0"/>
              <a:t>Grading</a:t>
            </a:r>
          </a:p>
        </p:txBody>
      </p:sp>
      <p:sp>
        <p:nvSpPr>
          <p:cNvPr id="19149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		</a:t>
            </a:r>
          </a:p>
          <a:p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B236B2E-A4D7-D6D9-2732-1C1C2405C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994180"/>
              </p:ext>
            </p:extLst>
          </p:nvPr>
        </p:nvGraphicFramePr>
        <p:xfrm>
          <a:off x="927652" y="1849582"/>
          <a:ext cx="5320748" cy="2623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6678">
                  <a:extLst>
                    <a:ext uri="{9D8B030D-6E8A-4147-A177-3AD203B41FA5}">
                      <a16:colId xmlns:a16="http://schemas.microsoft.com/office/drawing/2014/main" val="1214347345"/>
                    </a:ext>
                  </a:extLst>
                </a:gridCol>
                <a:gridCol w="1894070">
                  <a:extLst>
                    <a:ext uri="{9D8B030D-6E8A-4147-A177-3AD203B41FA5}">
                      <a16:colId xmlns:a16="http://schemas.microsoft.com/office/drawing/2014/main" val="3762736974"/>
                    </a:ext>
                  </a:extLst>
                </a:gridCol>
              </a:tblGrid>
              <a:tr h="666138">
                <a:tc>
                  <a:txBody>
                    <a:bodyPr/>
                    <a:lstStyle/>
                    <a:p>
                      <a:r>
                        <a:rPr lang="en-US" dirty="0"/>
                        <a:t>Assignment/Homework/Exam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995571"/>
                  </a:ext>
                </a:extLst>
              </a:tr>
              <a:tr h="565411">
                <a:tc>
                  <a:txBody>
                    <a:bodyPr/>
                    <a:lstStyle/>
                    <a:p>
                      <a:r>
                        <a:rPr lang="en-US" dirty="0"/>
                        <a:t>HomeWorks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227052"/>
                  </a:ext>
                </a:extLst>
              </a:tr>
              <a:tr h="496957">
                <a:tc>
                  <a:txBody>
                    <a:bodyPr/>
                    <a:lstStyle/>
                    <a:p>
                      <a:r>
                        <a:rPr lang="en-US" dirty="0"/>
                        <a:t>Exam-1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315837"/>
                  </a:ext>
                </a:extLst>
              </a:tr>
              <a:tr h="495148">
                <a:tc>
                  <a:txBody>
                    <a:bodyPr/>
                    <a:lstStyle/>
                    <a:p>
                      <a:r>
                        <a:rPr lang="en-US" dirty="0"/>
                        <a:t>Exam-2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584155"/>
                  </a:ext>
                </a:extLst>
              </a:tr>
              <a:tr h="400300">
                <a:tc>
                  <a:txBody>
                    <a:bodyPr/>
                    <a:lstStyle/>
                    <a:p>
                      <a:r>
                        <a:rPr lang="en-US" dirty="0"/>
                        <a:t>Final Exam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113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2247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Administration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82000" cy="449580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dirty="0"/>
              <a:t>Web page: </a:t>
            </a:r>
            <a:r>
              <a:rPr lang="en-US" sz="2800" b="0" dirty="0">
                <a:hlinkClick r:id="rId3"/>
              </a:rPr>
              <a:t>OMIS-113 GitHub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dirty="0"/>
              <a:t>Syllabus (course information)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dirty="0"/>
              <a:t>Lecture notes will be available there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dirty="0"/>
              <a:t>Homework assignments, quizzes, midterm, and final exams will be available in </a:t>
            </a:r>
            <a:r>
              <a:rPr lang="en-US" sz="2800" b="0" dirty="0">
                <a:highlight>
                  <a:srgbClr val="00FF00"/>
                </a:highlight>
              </a:rPr>
              <a:t>Camino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042977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79902</TotalTime>
  <Words>1566</Words>
  <Application>Microsoft Macintosh PowerPoint</Application>
  <PresentationFormat>On-screen Show (4:3)</PresentationFormat>
  <Paragraphs>282</Paragraphs>
  <Slides>38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-apple-system</vt:lpstr>
      <vt:lpstr>Andale Mono</vt:lpstr>
      <vt:lpstr>Aptos</vt:lpstr>
      <vt:lpstr>Aptos Display</vt:lpstr>
      <vt:lpstr>Arial</vt:lpstr>
      <vt:lpstr>Calibri</vt:lpstr>
      <vt:lpstr>Courier New</vt:lpstr>
      <vt:lpstr>IBM Plex Sans</vt:lpstr>
      <vt:lpstr>Lato Extended</vt:lpstr>
      <vt:lpstr>Symbol</vt:lpstr>
      <vt:lpstr>Essential</vt:lpstr>
      <vt:lpstr>OMIS-113 Data WareHousing &amp; Business Inlelligence</vt:lpstr>
      <vt:lpstr>Welcome!</vt:lpstr>
      <vt:lpstr>Introductions: Instructor</vt:lpstr>
      <vt:lpstr>Introductions: books</vt:lpstr>
      <vt:lpstr>Introductions: books</vt:lpstr>
      <vt:lpstr>About TA:  Teaching Assistant</vt:lpstr>
      <vt:lpstr>Course Format</vt:lpstr>
      <vt:lpstr>Grading</vt:lpstr>
      <vt:lpstr>Administration</vt:lpstr>
      <vt:lpstr>Weekly Lectures</vt:lpstr>
      <vt:lpstr>Required Textbook</vt:lpstr>
      <vt:lpstr>Required Tutorial</vt:lpstr>
      <vt:lpstr>Assignments</vt:lpstr>
      <vt:lpstr>About the Assignments</vt:lpstr>
      <vt:lpstr>Deadlines and  Late Days</vt:lpstr>
      <vt:lpstr>Camino Exams</vt:lpstr>
      <vt:lpstr>Lectures</vt:lpstr>
      <vt:lpstr>Exams</vt:lpstr>
      <vt:lpstr>Expectations About you</vt:lpstr>
      <vt:lpstr>Class Goals</vt:lpstr>
      <vt:lpstr>Why Data  WAREHOUSING?</vt:lpstr>
      <vt:lpstr>Database &amp; Data WareHouse</vt:lpstr>
      <vt:lpstr>Database</vt:lpstr>
      <vt:lpstr>Database</vt:lpstr>
      <vt:lpstr>Database Management System</vt:lpstr>
      <vt:lpstr>Database Management System</vt:lpstr>
      <vt:lpstr>An Example: Online Bookseller</vt:lpstr>
      <vt:lpstr>An Example: Online Bookseller</vt:lpstr>
      <vt:lpstr>An Example: Online Bookseller</vt:lpstr>
      <vt:lpstr>An Example: Online Bookseller</vt:lpstr>
      <vt:lpstr>An Example: Online Bookseller</vt:lpstr>
      <vt:lpstr>An Example: Online Bookseller</vt:lpstr>
      <vt:lpstr>An Example: Online Bookseller</vt:lpstr>
      <vt:lpstr>What a DBMS Does</vt:lpstr>
      <vt:lpstr>The players</vt:lpstr>
      <vt:lpstr>What is this  class about?</vt:lpstr>
      <vt:lpstr>What we will Use</vt:lpstr>
      <vt:lpstr>What to Expect soon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373</dc:title>
  <dc:creator>Evan McCarty</dc:creator>
  <cp:lastModifiedBy>Parsian, Mahmoud</cp:lastModifiedBy>
  <cp:revision>259</cp:revision>
  <dcterms:created xsi:type="dcterms:W3CDTF">2017-03-27T18:12:41Z</dcterms:created>
  <dcterms:modified xsi:type="dcterms:W3CDTF">2024-11-18T01:48:05Z</dcterms:modified>
</cp:coreProperties>
</file>