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42" r:id="rId4"/>
    <p:sldId id="343" r:id="rId5"/>
    <p:sldId id="344" r:id="rId6"/>
    <p:sldId id="347" r:id="rId7"/>
    <p:sldId id="348" r:id="rId8"/>
    <p:sldId id="349" r:id="rId9"/>
    <p:sldId id="345" r:id="rId10"/>
    <p:sldId id="258" r:id="rId11"/>
    <p:sldId id="350" r:id="rId12"/>
    <p:sldId id="351" r:id="rId13"/>
    <p:sldId id="352" r:id="rId14"/>
    <p:sldId id="353" r:id="rId15"/>
    <p:sldId id="259" r:id="rId16"/>
    <p:sldId id="260" r:id="rId17"/>
    <p:sldId id="261" r:id="rId18"/>
    <p:sldId id="262" r:id="rId19"/>
    <p:sldId id="363" r:id="rId20"/>
    <p:sldId id="364" r:id="rId21"/>
    <p:sldId id="365" r:id="rId22"/>
    <p:sldId id="362" r:id="rId23"/>
    <p:sldId id="263" r:id="rId24"/>
    <p:sldId id="264" r:id="rId25"/>
    <p:sldId id="265" r:id="rId26"/>
    <p:sldId id="266" r:id="rId27"/>
    <p:sldId id="267" r:id="rId28"/>
    <p:sldId id="268" r:id="rId29"/>
    <p:sldId id="269" r:id="rId30"/>
    <p:sldId id="361" r:id="rId31"/>
    <p:sldId id="270" r:id="rId32"/>
    <p:sldId id="360" r:id="rId33"/>
    <p:sldId id="271" r:id="rId34"/>
    <p:sldId id="346" r:id="rId35"/>
    <p:sldId id="272" r:id="rId36"/>
    <p:sldId id="354" r:id="rId37"/>
    <p:sldId id="355" r:id="rId38"/>
    <p:sldId id="356" r:id="rId39"/>
    <p:sldId id="357" r:id="rId40"/>
    <p:sldId id="358" r:id="rId41"/>
    <p:sldId id="35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44F-34BD-C1A0-AA7E-61B0B3B61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12AC9-EF42-6E00-8306-E6B55A587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F2432-15AB-030D-0985-C20A235FBA0E}"/>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722677DA-B132-9A85-4B83-0735DDDC2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90A12-9F8E-EDAE-FD0D-51DC997867F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90849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809C-38C0-F4A8-5B2A-6679F3F44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DC4C2-5FBB-2081-1E2E-72F829B14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CC400-CB0E-284E-4EF9-986E5618ECE6}"/>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3A8684C3-593F-774F-702C-3DD4A2AD3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80F42-24E9-6BDF-5533-A7BB022DF09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76149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783CB-949F-0D47-C568-A90A52DB0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23EAD-F635-1CBF-4210-B499612C8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39A3-D942-65B5-0127-373569714B3F}"/>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60E40917-935B-A288-D918-7F3F52672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AA7A-B00D-884F-715B-DC4F85E764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4818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4530-1972-4078-D3BB-7565AF927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E3914-6A13-47E4-78C1-B15192526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8905-E2CF-CE83-EF1B-4082B19A79B5}"/>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490C9DC9-85D3-3EB2-DAE9-BB93C8B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D51AC-FDCA-85B9-3DC0-2243112464FA}"/>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91037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8EE2-2749-627A-8F0A-BFF33696F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382A-F0DA-684A-75EA-890A8BCD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2BD11-FF5D-339B-570B-F605BEBFD705}"/>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F0B4648B-C609-F25E-9A58-D0B205BD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B0BE2-6378-D336-4D27-4607FC2A8149}"/>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0506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D96F-4530-C77A-E17D-7C2277A3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F8453-5B3A-0350-EC1F-2EF35A7CE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BD043-CA18-0EFC-9D52-C8F9A2C50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1199F-AD4A-686E-8FD8-837B54BBC7DE}"/>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6" name="Footer Placeholder 5">
            <a:extLst>
              <a:ext uri="{FF2B5EF4-FFF2-40B4-BE49-F238E27FC236}">
                <a16:creationId xmlns:a16="http://schemas.microsoft.com/office/drawing/2014/main" id="{2331C647-EE73-0372-2579-42E1EBA94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232B-6A2E-3B28-9DB7-644425094C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3522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9DB-DB02-388B-F1E4-824285C89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5B507-C95C-49CB-7C3C-CDB62136D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88D76-32F3-84AB-104E-DE8479B95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B21F5-57DF-14BC-751E-A6115DABE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14035-4678-DD23-0ECE-A0100BD3F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CB1AC-D07E-ECB8-F832-1B33FF2C75ED}"/>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8" name="Footer Placeholder 7">
            <a:extLst>
              <a:ext uri="{FF2B5EF4-FFF2-40B4-BE49-F238E27FC236}">
                <a16:creationId xmlns:a16="http://schemas.microsoft.com/office/drawing/2014/main" id="{F75363F9-003A-F491-3219-AEEB0D44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3D14C-A068-4269-4747-16754A48DEAB}"/>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0215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0641-96E5-873F-7DCE-38571587C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06612-00F0-1B3F-5798-9FD09DAF3FE5}"/>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4" name="Footer Placeholder 3">
            <a:extLst>
              <a:ext uri="{FF2B5EF4-FFF2-40B4-BE49-F238E27FC236}">
                <a16:creationId xmlns:a16="http://schemas.microsoft.com/office/drawing/2014/main" id="{A33FD8E0-CEEF-A52B-2042-2D62EBABB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08659-2A39-03F5-A9E8-5435781E442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2335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D413-77AA-79C6-95F2-756593E0DC48}"/>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3" name="Footer Placeholder 2">
            <a:extLst>
              <a:ext uri="{FF2B5EF4-FFF2-40B4-BE49-F238E27FC236}">
                <a16:creationId xmlns:a16="http://schemas.microsoft.com/office/drawing/2014/main" id="{04959A2F-67C6-B3DB-C927-F60F0F56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56B3A-8F19-DA6E-B23D-3072BD65E833}"/>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2826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E08A-0FB4-00C7-6993-3A3D7D7CD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E22D5-7C55-B21A-7F59-BC9D47E9E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F299-86A1-4835-97B5-A5070D7C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CB300-21D5-DD85-8177-02FC253B3068}"/>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6" name="Footer Placeholder 5">
            <a:extLst>
              <a:ext uri="{FF2B5EF4-FFF2-40B4-BE49-F238E27FC236}">
                <a16:creationId xmlns:a16="http://schemas.microsoft.com/office/drawing/2014/main" id="{3A47DB47-DB1E-2271-D2D0-B7067A1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8CC6C-247C-7CD8-EC2B-C2C719283F6E}"/>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8103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3C7C-74C2-7A03-21E0-3A03E759C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92F6B-8596-2A0A-F3EA-5E8CD9D5D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C6CB9-085F-7F1B-F103-C90D62DB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2E031-028B-10C8-F69C-66F583BC119C}"/>
              </a:ext>
            </a:extLst>
          </p:cNvPr>
          <p:cNvSpPr>
            <a:spLocks noGrp="1"/>
          </p:cNvSpPr>
          <p:nvPr>
            <p:ph type="dt" sz="half" idx="10"/>
          </p:nvPr>
        </p:nvSpPr>
        <p:spPr/>
        <p:txBody>
          <a:bodyPr/>
          <a:lstStyle/>
          <a:p>
            <a:fld id="{8190DC66-0DC4-6B46-92E4-9E2776EB5C2C}" type="datetimeFigureOut">
              <a:rPr lang="en-US" smtClean="0"/>
              <a:t>2/16/24</a:t>
            </a:fld>
            <a:endParaRPr lang="en-US"/>
          </a:p>
        </p:txBody>
      </p:sp>
      <p:sp>
        <p:nvSpPr>
          <p:cNvPr id="6" name="Footer Placeholder 5">
            <a:extLst>
              <a:ext uri="{FF2B5EF4-FFF2-40B4-BE49-F238E27FC236}">
                <a16:creationId xmlns:a16="http://schemas.microsoft.com/office/drawing/2014/main" id="{02C45139-081F-B872-C161-5050FA764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EBF4-BB5A-CBE6-9FF5-63DE88262ED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77819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D0CA-DF41-5494-E9F8-4276AFB33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A755B-8878-CFDF-DCBD-8CC13C666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492-6483-CE25-1C1D-670F470A5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0DC66-0DC4-6B46-92E4-9E2776EB5C2C}" type="datetimeFigureOut">
              <a:rPr lang="en-US" smtClean="0"/>
              <a:t>2/16/24</a:t>
            </a:fld>
            <a:endParaRPr lang="en-US"/>
          </a:p>
        </p:txBody>
      </p:sp>
      <p:sp>
        <p:nvSpPr>
          <p:cNvPr id="5" name="Footer Placeholder 4">
            <a:extLst>
              <a:ext uri="{FF2B5EF4-FFF2-40B4-BE49-F238E27FC236}">
                <a16:creationId xmlns:a16="http://schemas.microsoft.com/office/drawing/2014/main" id="{352CC117-B891-814B-1EDF-24F51B0C2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550985-A09C-8F0D-0752-30FFE164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7B1D0-852A-8044-BC8D-346DCBAA7CF6}" type="slidenum">
              <a:rPr lang="en-US" smtClean="0"/>
              <a:t>‹#›</a:t>
            </a:fld>
            <a:endParaRPr lang="en-US"/>
          </a:p>
        </p:txBody>
      </p:sp>
    </p:spTree>
    <p:extLst>
      <p:ext uri="{BB962C8B-B14F-4D97-AF65-F5344CB8AC3E}">
        <p14:creationId xmlns:p14="http://schemas.microsoft.com/office/powerpoint/2010/main" val="388320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snowflake.com/en/sql-reference/constructs/fr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databasestar.com/mysql-pivot/" TargetMode="External"/><Relationship Id="rId2" Type="http://schemas.openxmlformats.org/officeDocument/2006/relationships/hyperlink" Target="https://www.databasestar.com/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81D0-0B8E-DD85-3C9B-91675E090EEF}"/>
              </a:ext>
            </a:extLst>
          </p:cNvPr>
          <p:cNvSpPr>
            <a:spLocks noGrp="1"/>
          </p:cNvSpPr>
          <p:nvPr>
            <p:ph type="ctrTitle"/>
          </p:nvPr>
        </p:nvSpPr>
        <p:spPr>
          <a:xfrm>
            <a:off x="1524000" y="1122362"/>
            <a:ext cx="9144000" cy="3617803"/>
          </a:xfrm>
        </p:spPr>
        <p:txBody>
          <a:bodyPr>
            <a:normAutofit/>
          </a:bodyPr>
          <a:lstStyle/>
          <a:p>
            <a:r>
              <a:rPr lang="en-US" sz="7200" dirty="0">
                <a:highlight>
                  <a:srgbClr val="00FF00"/>
                </a:highlight>
              </a:rPr>
              <a:t>OLAP</a:t>
            </a:r>
            <a:r>
              <a:rPr lang="en-US" dirty="0"/>
              <a:t> </a:t>
            </a:r>
            <a:br>
              <a:rPr lang="en-US" dirty="0"/>
            </a:br>
            <a:r>
              <a:rPr lang="en-US" dirty="0"/>
              <a:t>Operations</a:t>
            </a:r>
            <a:br>
              <a:rPr lang="en-US" dirty="0"/>
            </a:br>
            <a:r>
              <a:rPr lang="en-US" dirty="0"/>
              <a:t>in </a:t>
            </a:r>
            <a:br>
              <a:rPr lang="en-US" dirty="0"/>
            </a:br>
            <a:r>
              <a:rPr lang="en-US" dirty="0"/>
              <a:t>DBMS</a:t>
            </a:r>
          </a:p>
        </p:txBody>
      </p:sp>
      <p:sp>
        <p:nvSpPr>
          <p:cNvPr id="3" name="Subtitle 2">
            <a:extLst>
              <a:ext uri="{FF2B5EF4-FFF2-40B4-BE49-F238E27FC236}">
                <a16:creationId xmlns:a16="http://schemas.microsoft.com/office/drawing/2014/main" id="{AAB22F17-239E-1F95-91DC-BC06B5F78D64}"/>
              </a:ext>
            </a:extLst>
          </p:cNvPr>
          <p:cNvSpPr>
            <a:spLocks noGrp="1"/>
          </p:cNvSpPr>
          <p:nvPr>
            <p:ph type="subTitle" idx="1"/>
          </p:nvPr>
        </p:nvSpPr>
        <p:spPr>
          <a:xfrm>
            <a:off x="1524000" y="4834758"/>
            <a:ext cx="9144000" cy="423041"/>
          </a:xfrm>
        </p:spPr>
        <p:txBody>
          <a:bodyPr/>
          <a:lstStyle/>
          <a:p>
            <a:endParaRPr lang="en-US" dirty="0"/>
          </a:p>
        </p:txBody>
      </p:sp>
    </p:spTree>
    <p:extLst>
      <p:ext uri="{BB962C8B-B14F-4D97-AF65-F5344CB8AC3E}">
        <p14:creationId xmlns:p14="http://schemas.microsoft.com/office/powerpoint/2010/main" val="393292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OLAP Operations in DBMS</a:t>
            </a:r>
          </a:p>
        </p:txBody>
      </p:sp>
      <p:pic>
        <p:nvPicPr>
          <p:cNvPr id="1026" name="Picture 2">
            <a:extLst>
              <a:ext uri="{FF2B5EF4-FFF2-40B4-BE49-F238E27FC236}">
                <a16:creationId xmlns:a16="http://schemas.microsoft.com/office/drawing/2014/main" id="{962FE46B-7732-25B8-86F5-E572CFC2C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80918" y="643466"/>
            <a:ext cx="659365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1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Cube Example</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 Create some tables and insert some rows.</a:t>
            </a:r>
          </a:p>
          <a:p>
            <a:pPr marL="0" indent="0">
              <a:buNone/>
            </a:pPr>
            <a:r>
              <a:rPr lang="en-US" dirty="0">
                <a:latin typeface="Courier New" panose="02070309020205020404" pitchFamily="49" charset="0"/>
                <a:cs typeface="Courier New" panose="02070309020205020404" pitchFamily="49" charset="0"/>
              </a:rPr>
              <a:t>CREATE TABLE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REAL);</a:t>
            </a:r>
          </a:p>
          <a:p>
            <a:pPr marL="0" indent="0">
              <a:buNone/>
            </a:pPr>
            <a:r>
              <a:rPr lang="en-US" dirty="0">
                <a:latin typeface="Courier New" panose="02070309020205020404" pitchFamily="49" charset="0"/>
                <a:cs typeface="Courier New" panose="02070309020205020404" pitchFamily="49" charset="0"/>
              </a:rPr>
              <a:t>INSERT INTO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VALUES </a:t>
            </a:r>
          </a:p>
          <a:p>
            <a:pPr marL="0" indent="0">
              <a:buNone/>
            </a:pPr>
            <a:r>
              <a:rPr lang="en-US" dirty="0">
                <a:latin typeface="Courier New" panose="02070309020205020404" pitchFamily="49" charset="0"/>
                <a:cs typeface="Courier New" panose="02070309020205020404" pitchFamily="49" charset="0"/>
              </a:rPr>
              <a:t>    (1, 1.00),</a:t>
            </a:r>
          </a:p>
          <a:p>
            <a:pPr marL="0" indent="0">
              <a:buNone/>
            </a:pPr>
            <a:r>
              <a:rPr lang="en-US" dirty="0">
                <a:latin typeface="Courier New" panose="02070309020205020404" pitchFamily="49" charset="0"/>
                <a:cs typeface="Courier New" panose="02070309020205020404" pitchFamily="49" charset="0"/>
              </a:rPr>
              <a:t>    (2, 2.00);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REAL, </a:t>
            </a:r>
          </a:p>
          <a:p>
            <a:pPr marL="0" indent="0">
              <a:buNone/>
            </a:pPr>
            <a:r>
              <a:rPr lang="en-US" dirty="0">
                <a:latin typeface="Courier New" panose="02070309020205020404" pitchFamily="49" charset="0"/>
                <a:cs typeface="Courier New" panose="02070309020205020404" pitchFamily="49" charset="0"/>
              </a:rPr>
              <a:t>    quantity INTEGER, city VARCHAR, state VARCHAR);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INSERT INTO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quantity, city, state) VALUES </a:t>
            </a:r>
          </a:p>
          <a:p>
            <a:pPr marL="0" indent="0">
              <a:buNone/>
            </a:pPr>
            <a:r>
              <a:rPr lang="en-US" dirty="0">
                <a:latin typeface="Courier New" panose="02070309020205020404" pitchFamily="49" charset="0"/>
                <a:cs typeface="Courier New" panose="02070309020205020404" pitchFamily="49" charset="0"/>
              </a:rPr>
              <a:t>    (1, 2.00,  1, 'SF', 'CA'),</a:t>
            </a:r>
          </a:p>
          <a:p>
            <a:pPr marL="0" indent="0">
              <a:buNone/>
            </a:pPr>
            <a:r>
              <a:rPr lang="en-US" dirty="0">
                <a:latin typeface="Courier New" panose="02070309020205020404" pitchFamily="49" charset="0"/>
                <a:cs typeface="Courier New" panose="02070309020205020404" pitchFamily="49" charset="0"/>
              </a:rPr>
              <a:t>    (1, 2.00,  2, 'SJ', 'CA'),</a:t>
            </a:r>
          </a:p>
          <a:p>
            <a:pPr marL="0" indent="0">
              <a:buNone/>
            </a:pPr>
            <a:r>
              <a:rPr lang="en-US" dirty="0">
                <a:latin typeface="Courier New" panose="02070309020205020404" pitchFamily="49" charset="0"/>
                <a:cs typeface="Courier New" panose="02070309020205020404" pitchFamily="49" charset="0"/>
              </a:rPr>
              <a:t>    (2, 5.00,  4, 'SF', 'CA'),</a:t>
            </a:r>
          </a:p>
          <a:p>
            <a:pPr marL="0" indent="0">
              <a:buNone/>
            </a:pPr>
            <a:r>
              <a:rPr lang="en-US" dirty="0">
                <a:latin typeface="Courier New" panose="02070309020205020404" pitchFamily="49" charset="0"/>
                <a:cs typeface="Courier New" panose="02070309020205020404" pitchFamily="49" charset="0"/>
              </a:rPr>
              <a:t>    (2, 5.00,  8, 'SJ', 'CA'),</a:t>
            </a:r>
          </a:p>
          <a:p>
            <a:pPr marL="0" indent="0">
              <a:buNone/>
            </a:pPr>
            <a:r>
              <a:rPr lang="en-US" dirty="0">
                <a:latin typeface="Courier New" panose="02070309020205020404" pitchFamily="49" charset="0"/>
                <a:cs typeface="Courier New" panose="02070309020205020404" pitchFamily="49" charset="0"/>
              </a:rPr>
              <a:t>    (2, 5.00, 16, 'Miami', 'FL'),</a:t>
            </a:r>
          </a:p>
          <a:p>
            <a:pPr marL="0" indent="0">
              <a:buNone/>
            </a:pPr>
            <a:r>
              <a:rPr lang="en-US" dirty="0">
                <a:latin typeface="Courier New" panose="02070309020205020404" pitchFamily="49" charset="0"/>
                <a:cs typeface="Courier New" panose="02070309020205020404" pitchFamily="49" charset="0"/>
              </a:rPr>
              <a:t>    (2, 5.00, 32, 'Orlando', 'FL'),</a:t>
            </a:r>
          </a:p>
          <a:p>
            <a:pPr marL="0" indent="0">
              <a:buNone/>
            </a:pPr>
            <a:r>
              <a:rPr lang="en-US" dirty="0">
                <a:latin typeface="Courier New" panose="02070309020205020404" pitchFamily="49" charset="0"/>
                <a:cs typeface="Courier New" panose="02070309020205020404" pitchFamily="49" charset="0"/>
              </a:rPr>
              <a:t>    (2, 5.00, 64, 'SJ', 'PR');</a:t>
            </a:r>
          </a:p>
        </p:txBody>
      </p:sp>
    </p:spTree>
    <p:extLst>
      <p:ext uri="{BB962C8B-B14F-4D97-AF65-F5344CB8AC3E}">
        <p14:creationId xmlns:p14="http://schemas.microsoft.com/office/powerpoint/2010/main" val="290435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a:bodyPr>
          <a:lstStyle/>
          <a:p>
            <a:pPr algn="l"/>
            <a:r>
              <a:rPr lang="en-US" sz="3200" b="0" i="0" dirty="0">
                <a:solidFill>
                  <a:srgbClr val="2C2F34"/>
                </a:solidFill>
                <a:effectLst/>
                <a:latin typeface="Inter"/>
              </a:rPr>
              <a:t>Run a </a:t>
            </a:r>
            <a:r>
              <a:rPr lang="en-US" sz="3200" b="0" i="0" dirty="0">
                <a:solidFill>
                  <a:srgbClr val="2C2F34"/>
                </a:solidFill>
                <a:effectLst/>
                <a:highlight>
                  <a:srgbClr val="FFFF00"/>
                </a:highlight>
                <a:latin typeface="Inter"/>
              </a:rPr>
              <a:t>cube query </a:t>
            </a:r>
            <a:r>
              <a:rPr lang="en-US" sz="3200" b="0" i="0" dirty="0">
                <a:solidFill>
                  <a:srgbClr val="2C2F34"/>
                </a:solidFill>
                <a:effectLst/>
                <a:latin typeface="Inter"/>
              </a:rPr>
              <a:t>that shows profit by city, state, and total across all states. The example below shows a query that has three “levels”:</a:t>
            </a:r>
          </a:p>
          <a:p>
            <a:pPr marL="971550" lvl="1" indent="-514350">
              <a:buAutoNum type="arabicPeriod"/>
            </a:pPr>
            <a:r>
              <a:rPr lang="en-US" sz="2800" b="0" i="0" dirty="0">
                <a:solidFill>
                  <a:srgbClr val="2C2F34"/>
                </a:solidFill>
                <a:effectLst/>
                <a:latin typeface="Inter"/>
              </a:rPr>
              <a:t>Each city.</a:t>
            </a:r>
          </a:p>
          <a:p>
            <a:pPr marL="971550" lvl="1" indent="-514350">
              <a:buAutoNum type="arabicPeriod"/>
            </a:pPr>
            <a:r>
              <a:rPr lang="en-US" sz="3200" b="0" i="0" dirty="0">
                <a:solidFill>
                  <a:srgbClr val="2C2F34"/>
                </a:solidFill>
                <a:effectLst/>
                <a:latin typeface="Inter"/>
              </a:rPr>
              <a:t>Each state.</a:t>
            </a:r>
          </a:p>
          <a:p>
            <a:pPr marL="971550" lvl="1" indent="-514350">
              <a:buAutoNum type="arabicPeriod"/>
            </a:pPr>
            <a:r>
              <a:rPr lang="en-US" sz="3200" b="0" i="0" dirty="0">
                <a:solidFill>
                  <a:srgbClr val="2C2F34"/>
                </a:solidFill>
                <a:effectLst/>
                <a:latin typeface="Inter"/>
              </a:rPr>
              <a:t>All revenue combined.</a:t>
            </a:r>
          </a:p>
          <a:p>
            <a:pPr algn="l"/>
            <a:r>
              <a:rPr lang="en-US" sz="3200" b="0" i="0" dirty="0">
                <a:solidFill>
                  <a:srgbClr val="2C2F34"/>
                </a:solidFill>
                <a:effectLst/>
                <a:latin typeface="Inter"/>
              </a:rPr>
              <a:t>This example uses ORDER BY state, city NULLS LAST to ensure that each state’s rollup comes immediately after all of the cities in that state, and that the final rollup appears at the end of the output.</a:t>
            </a:r>
          </a:p>
        </p:txBody>
      </p:sp>
    </p:spTree>
    <p:extLst>
      <p:ext uri="{BB962C8B-B14F-4D97-AF65-F5344CB8AC3E}">
        <p14:creationId xmlns:p14="http://schemas.microsoft.com/office/powerpoint/2010/main" val="278138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394137"/>
          </a:xfrm>
        </p:spPr>
        <p:txBody>
          <a:bodyPr>
            <a:noAutofit/>
          </a:bodyPr>
          <a:lstStyle/>
          <a:p>
            <a:r>
              <a:rPr lang="en-US" sz="2400"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499242"/>
            <a:ext cx="10515600" cy="6069724"/>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SELECT state, city, SUM((</a:t>
            </a:r>
            <a:r>
              <a:rPr lang="en-US" sz="4800" dirty="0" err="1">
                <a:latin typeface="Courier New" panose="02070309020205020404" pitchFamily="49" charset="0"/>
                <a:cs typeface="Courier New" panose="02070309020205020404" pitchFamily="49" charset="0"/>
              </a:rPr>
              <a:t>s.retail_price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p.wholesale_price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s.quantity</a:t>
            </a:r>
            <a:r>
              <a:rPr lang="en-US" sz="4800" dirty="0">
                <a:latin typeface="Courier New" panose="02070309020205020404" pitchFamily="49" charset="0"/>
                <a:cs typeface="Courier New" panose="02070309020205020404" pitchFamily="49" charset="0"/>
              </a:rPr>
              <a:t>) AS profit </a:t>
            </a:r>
          </a:p>
          <a:p>
            <a:pPr marL="0" indent="0">
              <a:buNone/>
            </a:pPr>
            <a:r>
              <a:rPr lang="en-US" sz="4800" dirty="0">
                <a:latin typeface="Courier New" panose="02070309020205020404" pitchFamily="49" charset="0"/>
                <a:cs typeface="Courier New" panose="02070309020205020404" pitchFamily="49" charset="0"/>
              </a:rPr>
              <a:t> FROM products AS p, sales AS s  </a:t>
            </a:r>
          </a:p>
          <a:p>
            <a:pPr marL="0" indent="0">
              <a:buNone/>
            </a:pPr>
            <a:r>
              <a:rPr lang="en-US" sz="4800" dirty="0">
                <a:latin typeface="Courier New" panose="02070309020205020404" pitchFamily="49" charset="0"/>
                <a:cs typeface="Courier New" panose="02070309020205020404" pitchFamily="49" charset="0"/>
              </a:rPr>
              <a:t>WHERE </a:t>
            </a:r>
            <a:r>
              <a:rPr lang="en-US" sz="4800" dirty="0" err="1">
                <a:latin typeface="Courier New" panose="02070309020205020404" pitchFamily="49" charset="0"/>
                <a:cs typeface="Courier New" panose="02070309020205020404" pitchFamily="49" charset="0"/>
              </a:rPr>
              <a:t>s.product_ID</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p.product_ID</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a:t>
            </a:r>
            <a:r>
              <a:rPr lang="en-US" sz="4800" dirty="0">
                <a:highlight>
                  <a:srgbClr val="FFFF00"/>
                </a:highlight>
                <a:latin typeface="Courier New" panose="02070309020205020404" pitchFamily="49" charset="0"/>
                <a:cs typeface="Courier New" panose="02070309020205020404" pitchFamily="49" charset="0"/>
              </a:rPr>
              <a:t>GROUP BY </a:t>
            </a:r>
            <a:r>
              <a:rPr lang="en-US" sz="4800" dirty="0">
                <a:highlight>
                  <a:srgbClr val="00FFFF"/>
                </a:highlight>
                <a:latin typeface="Courier New" panose="02070309020205020404" pitchFamily="49" charset="0"/>
                <a:cs typeface="Courier New" panose="02070309020205020404" pitchFamily="49" charset="0"/>
              </a:rPr>
              <a:t>CUBE (state, city)</a:t>
            </a:r>
          </a:p>
          <a:p>
            <a:pPr marL="0" indent="0">
              <a:buNone/>
            </a:pPr>
            <a:r>
              <a:rPr lang="en-US" sz="4800" dirty="0">
                <a:latin typeface="Courier New" panose="02070309020205020404" pitchFamily="49" charset="0"/>
                <a:cs typeface="Courier New" panose="02070309020205020404" pitchFamily="49" charset="0"/>
              </a:rPr>
              <a:t>ORDER BY state, city NULLS LAST;</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STATE | CITY    | PROFIT |</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CA    | SF      |     13 |</a:t>
            </a:r>
          </a:p>
          <a:p>
            <a:pPr marL="0" indent="0">
              <a:buNone/>
            </a:pPr>
            <a:r>
              <a:rPr lang="en-US" sz="5600" dirty="0">
                <a:latin typeface="Courier New" panose="02070309020205020404" pitchFamily="49" charset="0"/>
                <a:cs typeface="Courier New" panose="02070309020205020404" pitchFamily="49" charset="0"/>
              </a:rPr>
              <a:t>| CA    | SJ      |     26 |</a:t>
            </a:r>
          </a:p>
          <a:p>
            <a:pPr marL="0" indent="0">
              <a:buNone/>
            </a:pPr>
            <a:r>
              <a:rPr lang="en-US" sz="5600" dirty="0">
                <a:highlight>
                  <a:srgbClr val="FFFF00"/>
                </a:highlight>
                <a:latin typeface="Courier New" panose="02070309020205020404" pitchFamily="49" charset="0"/>
                <a:cs typeface="Courier New" panose="02070309020205020404" pitchFamily="49" charset="0"/>
              </a:rPr>
              <a:t>| CA    | NULL    |     39 |  39 = 13+26 (per state of CA)</a:t>
            </a:r>
          </a:p>
          <a:p>
            <a:pPr marL="0" indent="0">
              <a:buNone/>
            </a:pPr>
            <a:r>
              <a:rPr lang="en-US" sz="5600" dirty="0">
                <a:latin typeface="Courier New" panose="02070309020205020404" pitchFamily="49" charset="0"/>
                <a:cs typeface="Courier New" panose="02070309020205020404" pitchFamily="49" charset="0"/>
              </a:rPr>
              <a:t>| FL    | Miami   |     48 |</a:t>
            </a:r>
          </a:p>
          <a:p>
            <a:pPr marL="0" indent="0">
              <a:buNone/>
            </a:pPr>
            <a:r>
              <a:rPr lang="en-US" sz="5600" dirty="0">
                <a:latin typeface="Courier New" panose="02070309020205020404" pitchFamily="49" charset="0"/>
                <a:cs typeface="Courier New" panose="02070309020205020404" pitchFamily="49" charset="0"/>
              </a:rPr>
              <a:t>| FL    | Orlando |     96 |</a:t>
            </a:r>
          </a:p>
          <a:p>
            <a:pPr marL="0" indent="0">
              <a:buNone/>
            </a:pPr>
            <a:r>
              <a:rPr lang="en-US" sz="5600" dirty="0">
                <a:highlight>
                  <a:srgbClr val="FFFF00"/>
                </a:highlight>
                <a:latin typeface="Courier New" panose="02070309020205020404" pitchFamily="49" charset="0"/>
                <a:cs typeface="Courier New" panose="02070309020205020404" pitchFamily="49" charset="0"/>
              </a:rPr>
              <a:t>| FL    | NULL    |    144 |  144 = 48+96 (per state of FL)</a:t>
            </a:r>
          </a:p>
          <a:p>
            <a:pPr marL="0" indent="0">
              <a:buNone/>
            </a:pPr>
            <a:r>
              <a:rPr lang="en-US" sz="5600" dirty="0">
                <a:latin typeface="Courier New" panose="02070309020205020404" pitchFamily="49" charset="0"/>
                <a:cs typeface="Courier New" panose="02070309020205020404" pitchFamily="49" charset="0"/>
              </a:rPr>
              <a:t>| PR    | SJ      |    192 |</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PR    | NULL    |    192 |  192 = 192 (per state of PR)</a:t>
            </a:r>
          </a:p>
          <a:p>
            <a:pPr marL="0" indent="0">
              <a:buNone/>
            </a:pPr>
            <a:r>
              <a:rPr lang="en-US" sz="5600" dirty="0">
                <a:latin typeface="Courier New" panose="02070309020205020404" pitchFamily="49" charset="0"/>
                <a:cs typeface="Courier New" panose="02070309020205020404" pitchFamily="49" charset="0"/>
              </a:rPr>
              <a:t>| NULL  | Miami   |     48 |</a:t>
            </a:r>
          </a:p>
          <a:p>
            <a:pPr marL="0" indent="0">
              <a:buNone/>
            </a:pPr>
            <a:r>
              <a:rPr lang="en-US" sz="5600" dirty="0">
                <a:latin typeface="Courier New" panose="02070309020205020404" pitchFamily="49" charset="0"/>
                <a:cs typeface="Courier New" panose="02070309020205020404" pitchFamily="49" charset="0"/>
              </a:rPr>
              <a:t>| NULL  | Orlando |     96 |</a:t>
            </a:r>
          </a:p>
          <a:p>
            <a:pPr marL="0" indent="0">
              <a:buNone/>
            </a:pPr>
            <a:r>
              <a:rPr lang="en-US" sz="5600" dirty="0">
                <a:latin typeface="Courier New" panose="02070309020205020404" pitchFamily="49" charset="0"/>
                <a:cs typeface="Courier New" panose="02070309020205020404" pitchFamily="49" charset="0"/>
              </a:rPr>
              <a:t>| NULL  | SF      |     13 |</a:t>
            </a:r>
          </a:p>
          <a:p>
            <a:pPr marL="0" indent="0">
              <a:buNone/>
            </a:pPr>
            <a:r>
              <a:rPr lang="en-US" sz="5600" dirty="0">
                <a:latin typeface="Courier New" panose="02070309020205020404" pitchFamily="49" charset="0"/>
                <a:cs typeface="Courier New" panose="02070309020205020404" pitchFamily="49" charset="0"/>
              </a:rPr>
              <a:t>| NULL  | SJ      |    218 | 218 = 26+192</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NULL  | NULL    |    375 | 375 = 39+144+192 (all States and Cities)</a:t>
            </a:r>
          </a:p>
          <a:p>
            <a:pPr marL="0" indent="0">
              <a:buNone/>
            </a:pPr>
            <a:r>
              <a:rPr lang="en-US" sz="5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47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830317"/>
          </a:xfrm>
        </p:spPr>
        <p:txBody>
          <a:bodyPr>
            <a:noAutofit/>
          </a:bodyPr>
          <a:lstStyle/>
          <a:p>
            <a:r>
              <a:rPr lang="en-US" sz="3600" dirty="0">
                <a:solidFill>
                  <a:schemeClr val="accent5"/>
                </a:solidFill>
              </a:rPr>
              <a:t>Snowflake Run a Cube Query: Explanation</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114096"/>
            <a:ext cx="10515600" cy="5454869"/>
          </a:xfrm>
        </p:spPr>
        <p:txBody>
          <a:bodyPr>
            <a:normAutofit lnSpcReduction="10000"/>
          </a:bodyPr>
          <a:lstStyle/>
          <a:p>
            <a:pPr algn="l"/>
            <a:r>
              <a:rPr lang="en-US" sz="3200" b="0" i="0" dirty="0">
                <a:solidFill>
                  <a:srgbClr val="2C2F34"/>
                </a:solidFill>
                <a:effectLst/>
                <a:latin typeface="Inter"/>
              </a:rPr>
              <a:t>Some rollup rows contain NULL values. </a:t>
            </a:r>
          </a:p>
          <a:p>
            <a:pPr algn="l"/>
            <a:r>
              <a:rPr lang="en-US" sz="3200" b="0" i="0" dirty="0">
                <a:solidFill>
                  <a:srgbClr val="2C2F34"/>
                </a:solidFill>
                <a:effectLst/>
                <a:latin typeface="Inter"/>
              </a:rPr>
              <a:t>For example, the last row in the table contains a NULL value for the city and a NULL value for the state because the data is for all cities and states, not a specific city and state.</a:t>
            </a:r>
          </a:p>
          <a:p>
            <a:pPr algn="l"/>
            <a:r>
              <a:rPr lang="en-US" sz="3200" b="0" i="0" dirty="0">
                <a:solidFill>
                  <a:srgbClr val="2C2F34"/>
                </a:solidFill>
                <a:effectLst/>
                <a:latin typeface="Inter"/>
              </a:rPr>
              <a:t>Both GROUP BY CUBE and GROUP BY ROLLUP produce one row for each (city</a:t>
            </a:r>
            <a:r>
              <a:rPr lang="en-US" sz="3200" dirty="0">
                <a:solidFill>
                  <a:srgbClr val="2C2F34"/>
                </a:solidFill>
                <a:latin typeface="Inter"/>
              </a:rPr>
              <a:t>, </a:t>
            </a:r>
            <a:r>
              <a:rPr lang="en-US" sz="3200" b="0" i="0" dirty="0">
                <a:solidFill>
                  <a:srgbClr val="2C2F34"/>
                </a:solidFill>
                <a:effectLst/>
                <a:latin typeface="Inter"/>
              </a:rPr>
              <a:t>state) pair, and both GROUP BY clauses also produce rollup rows for each individual state and for all states combined. </a:t>
            </a:r>
          </a:p>
          <a:p>
            <a:pPr algn="l"/>
            <a:r>
              <a:rPr lang="en-US" sz="3200" b="0" i="0" dirty="0">
                <a:solidFill>
                  <a:srgbClr val="2C2F34"/>
                </a:solidFill>
                <a:effectLst/>
                <a:latin typeface="Inter"/>
              </a:rPr>
              <a:t>The difference between the two GROUP BY clauses is that GROUP BY CUBE also produces an output row for each city name (‘Miami’, ‘SJ’, etc.).</a:t>
            </a:r>
            <a:br>
              <a:rPr lang="en-US" sz="3200" dirty="0"/>
            </a:b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241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pPr marL="0" indent="0">
              <a:buNone/>
            </a:pPr>
            <a:r>
              <a:rPr lang="en-US" sz="3200" dirty="0"/>
              <a:t>There are five basic analytical operations that can be performed on an OLAP cube:</a:t>
            </a:r>
          </a:p>
          <a:p>
            <a:pPr marL="514350" indent="-514350">
              <a:buAutoNum type="arabicPeriod"/>
            </a:pPr>
            <a:r>
              <a:rPr lang="en-US" sz="4400" dirty="0"/>
              <a:t>Drill down (Roll down)</a:t>
            </a:r>
          </a:p>
          <a:p>
            <a:pPr marL="514350" indent="-514350">
              <a:buAutoNum type="arabicPeriod"/>
            </a:pPr>
            <a:r>
              <a:rPr lang="en-US" sz="4400" dirty="0"/>
              <a:t>Roll Up</a:t>
            </a:r>
          </a:p>
          <a:p>
            <a:pPr marL="514350" indent="-514350">
              <a:buAutoNum type="arabicPeriod"/>
            </a:pPr>
            <a:r>
              <a:rPr lang="en-US" sz="4400" dirty="0"/>
              <a:t>Dice</a:t>
            </a:r>
          </a:p>
          <a:p>
            <a:pPr marL="514350" indent="-514350">
              <a:buAutoNum type="arabicPeriod"/>
            </a:pPr>
            <a:r>
              <a:rPr lang="en-US" sz="4400" dirty="0"/>
              <a:t>Slice</a:t>
            </a:r>
          </a:p>
          <a:p>
            <a:pPr marL="514350" indent="-514350">
              <a:buAutoNum type="arabicPeriod"/>
            </a:pPr>
            <a:r>
              <a:rPr lang="en-US" sz="4400" dirty="0"/>
              <a:t>Pivot</a:t>
            </a:r>
            <a:endParaRPr lang="en-US" sz="4000" dirty="0"/>
          </a:p>
        </p:txBody>
      </p:sp>
    </p:spTree>
    <p:extLst>
      <p:ext uri="{BB962C8B-B14F-4D97-AF65-F5344CB8AC3E}">
        <p14:creationId xmlns:p14="http://schemas.microsoft.com/office/powerpoint/2010/main" val="305223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pPr marL="514350" indent="-514350">
              <a:buAutoNum type="arabicPeriod"/>
            </a:pPr>
            <a:r>
              <a:rPr lang="en-US" sz="4400" b="1" dirty="0"/>
              <a:t>Drill Down / Roll Down</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334814"/>
            <a:ext cx="10515600" cy="4842149"/>
          </a:xfrm>
        </p:spPr>
        <p:txBody>
          <a:bodyPr>
            <a:normAutofit/>
          </a:bodyPr>
          <a:lstStyle/>
          <a:p>
            <a:pPr marL="0" indent="0">
              <a:buNone/>
            </a:pPr>
            <a:r>
              <a:rPr lang="en-US" sz="3200" dirty="0"/>
              <a:t>In drill-down operation, the </a:t>
            </a:r>
            <a:r>
              <a:rPr lang="en-US" sz="3200" u="sng" dirty="0">
                <a:highlight>
                  <a:srgbClr val="00FF00"/>
                </a:highlight>
              </a:rPr>
              <a:t>less detailed data </a:t>
            </a:r>
            <a:r>
              <a:rPr lang="en-US" sz="3200" dirty="0"/>
              <a:t>is converted into </a:t>
            </a:r>
            <a:r>
              <a:rPr lang="en-US" sz="3200" u="sng" dirty="0">
                <a:highlight>
                  <a:srgbClr val="00FF00"/>
                </a:highlight>
              </a:rPr>
              <a:t>highly detailed data</a:t>
            </a:r>
            <a:r>
              <a:rPr lang="en-US" sz="3200" dirty="0"/>
              <a:t>. </a:t>
            </a:r>
          </a:p>
          <a:p>
            <a:pPr marL="0" indent="0">
              <a:buNone/>
            </a:pPr>
            <a:r>
              <a:rPr lang="en-US" sz="3200" dirty="0">
                <a:highlight>
                  <a:srgbClr val="FFFF00"/>
                </a:highlight>
              </a:rPr>
              <a:t>It can be done by:</a:t>
            </a:r>
          </a:p>
          <a:p>
            <a:r>
              <a:rPr lang="en-US" sz="3200" dirty="0"/>
              <a:t>Moving down in the concept hierarchy</a:t>
            </a:r>
          </a:p>
          <a:p>
            <a:r>
              <a:rPr lang="en-US" sz="3200" dirty="0"/>
              <a:t>Adding a new dimension</a:t>
            </a:r>
          </a:p>
          <a:p>
            <a:r>
              <a:rPr lang="en-US" sz="3200" dirty="0"/>
              <a:t>In the cube given in overview section, the drill down operation is performed by moving down in the concept hierarchy of Time dimension (</a:t>
            </a:r>
            <a:r>
              <a:rPr lang="en-US" sz="3200" dirty="0">
                <a:highlight>
                  <a:srgbClr val="00FF00"/>
                </a:highlight>
              </a:rPr>
              <a:t>Quarter -&gt; Month</a:t>
            </a:r>
            <a:r>
              <a:rPr lang="en-US" sz="3200" dirty="0"/>
              <a:t>).</a:t>
            </a:r>
          </a:p>
          <a:p>
            <a:pPr marL="0" indent="0">
              <a:buNone/>
            </a:pPr>
            <a:endParaRPr lang="en-US" sz="3200" dirty="0"/>
          </a:p>
        </p:txBody>
      </p:sp>
    </p:spTree>
    <p:extLst>
      <p:ext uri="{BB962C8B-B14F-4D97-AF65-F5344CB8AC3E}">
        <p14:creationId xmlns:p14="http://schemas.microsoft.com/office/powerpoint/2010/main" val="242848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Drill Down</a:t>
            </a:r>
          </a:p>
        </p:txBody>
      </p:sp>
      <p:pic>
        <p:nvPicPr>
          <p:cNvPr id="5122" name="Picture 2" descr="Lightbox">
            <a:extLst>
              <a:ext uri="{FF2B5EF4-FFF2-40B4-BE49-F238E27FC236}">
                <a16:creationId xmlns:a16="http://schemas.microsoft.com/office/drawing/2014/main" id="{C81C0F9B-2038-4D8B-50BD-F7FBFE138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5632" y="643466"/>
            <a:ext cx="549389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601827"/>
          </a:xfrm>
        </p:spPr>
        <p:txBody>
          <a:bodyPr>
            <a:normAutofit fontScale="90000"/>
          </a:bodyPr>
          <a:lstStyle/>
          <a:p>
            <a:r>
              <a:rPr lang="en-US" b="1" dirty="0">
                <a:highlight>
                  <a:srgbClr val="00FF00"/>
                </a:highlight>
              </a:rPr>
              <a:t>1. Drill Down Example-1</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103587"/>
            <a:ext cx="10515600" cy="5073376"/>
          </a:xfrm>
        </p:spPr>
        <p:txBody>
          <a:bodyPr>
            <a:normAutofit fontScale="85000" lnSpcReduction="20000"/>
          </a:bodyPr>
          <a:lstStyle/>
          <a:p>
            <a:pPr algn="l"/>
            <a:r>
              <a:rPr lang="en-US" b="0" i="0" dirty="0">
                <a:solidFill>
                  <a:srgbClr val="010101"/>
                </a:solidFill>
                <a:effectLst/>
                <a:latin typeface="Lato" panose="020F0502020204030203" pitchFamily="34" charset="0"/>
              </a:rPr>
              <a:t>This is a reverse of the ROLL UP operation. </a:t>
            </a:r>
          </a:p>
          <a:p>
            <a:pPr algn="l"/>
            <a:r>
              <a:rPr lang="en-US" b="0" i="0" dirty="0">
                <a:solidFill>
                  <a:srgbClr val="010101"/>
                </a:solidFill>
                <a:effectLst/>
                <a:latin typeface="Lato" panose="020F0502020204030203" pitchFamily="34" charset="0"/>
              </a:rPr>
              <a:t>The data is aggregated from a higher-level summary to a lower-level summary/detailed data.</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 … GROUP BY ROLLDOWN(columns);</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time, location, product,</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sum(revenue) AS profit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ROLLDOWN(time, location, product);</a:t>
            </a:r>
          </a:p>
          <a:p>
            <a:pPr marL="0" indent="0" algn="l">
              <a:buNone/>
            </a:pPr>
            <a:r>
              <a:rPr lang="en-US" b="0"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9263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rmAutofit fontScale="90000"/>
          </a:bodyPr>
          <a:lstStyle/>
          <a:p>
            <a:r>
              <a:rPr lang="en-US" b="1" dirty="0">
                <a:highlight>
                  <a:srgbClr val="00FF00"/>
                </a:highlight>
              </a:rPr>
              <a:t>1. Drill/Roll Down Example-2: step-1: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0" i="0" dirty="0">
                <a:solidFill>
                  <a:srgbClr val="000000"/>
                </a:solidFill>
                <a:effectLst/>
                <a:latin typeface="Verdana" panose="020B0604030504040204" pitchFamily="34" charset="0"/>
              </a:rPr>
              <a:t>Roll down operation is reverse of the roll-up. </a:t>
            </a:r>
          </a:p>
          <a:p>
            <a:pPr marL="0" indent="0">
              <a:buNone/>
            </a:pPr>
            <a:r>
              <a:rPr lang="en-US" b="0" i="0" dirty="0">
                <a:solidFill>
                  <a:srgbClr val="000000"/>
                </a:solidFill>
                <a:effectLst/>
                <a:latin typeface="Verdana" panose="020B0604030504040204" pitchFamily="34" charset="0"/>
              </a:rPr>
              <a:t>This operation is performed by either of the following way:</a:t>
            </a:r>
            <a:br>
              <a:rPr lang="en-US" dirty="0"/>
            </a:br>
            <a:r>
              <a:rPr lang="en-US" b="0" i="0" dirty="0">
                <a:solidFill>
                  <a:srgbClr val="000000"/>
                </a:solidFill>
                <a:effectLst/>
                <a:latin typeface="Verdana" panose="020B0604030504040204" pitchFamily="34" charset="0"/>
              </a:rPr>
              <a:t>a) By stepping down a concept hierarchy for a dimension</a:t>
            </a:r>
            <a:br>
              <a:rPr lang="en-US" dirty="0"/>
            </a:br>
            <a:r>
              <a:rPr lang="en-US" b="0" i="0" dirty="0">
                <a:solidFill>
                  <a:srgbClr val="000000"/>
                </a:solidFill>
                <a:effectLst/>
                <a:latin typeface="Verdana" panose="020B0604030504040204" pitchFamily="34" charset="0"/>
              </a:rPr>
              <a:t>b) By introducing new dimension</a:t>
            </a:r>
            <a:br>
              <a:rPr lang="en-US" dirty="0"/>
            </a:br>
            <a:br>
              <a:rPr lang="en-US" dirty="0"/>
            </a:br>
            <a:r>
              <a:rPr lang="en-US" b="0" i="0" dirty="0">
                <a:solidFill>
                  <a:srgbClr val="000000"/>
                </a:solidFill>
                <a:effectLst/>
                <a:latin typeface="Verdana" panose="020B0604030504040204" pitchFamily="34" charset="0"/>
              </a:rPr>
              <a:t>In order to understand how rolldown works, we will first show rollup for particular movie. Here I took </a:t>
            </a:r>
            <a:r>
              <a:rPr lang="en-US" b="1" i="0" dirty="0">
                <a:solidFill>
                  <a:srgbClr val="000000"/>
                </a:solidFill>
                <a:effectLst/>
                <a:latin typeface="Verdana" panose="020B0604030504040204" pitchFamily="34" charset="0"/>
              </a:rPr>
              <a:t>ATONEMENT</a:t>
            </a:r>
            <a:r>
              <a:rPr lang="en-US" b="0" i="0" dirty="0">
                <a:solidFill>
                  <a:srgbClr val="000000"/>
                </a:solidFill>
                <a:effectLst/>
                <a:latin typeface="Verdana" panose="020B0604030504040204" pitchFamily="34" charset="0"/>
              </a:rPr>
              <a:t> movie as it has more awards.</a:t>
            </a:r>
            <a:br>
              <a:rPr lang="en-US" dirty="0"/>
            </a:br>
            <a:br>
              <a:rPr lang="en-US" dirty="0"/>
            </a:b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latin typeface="Courier New" panose="02070309020205020404" pitchFamily="49" charset="0"/>
                <a:cs typeface="Courier New" panose="02070309020205020404" pitchFamily="49" charset="0"/>
              </a:rPr>
              <a:t>ROLLUP;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361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b="1"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r>
              <a:rPr lang="en-US" sz="3200" dirty="0"/>
              <a:t>OLAP stands for Online Analytical Processing Server. </a:t>
            </a:r>
          </a:p>
          <a:p>
            <a:r>
              <a:rPr lang="en-US" sz="3200" dirty="0"/>
              <a:t>It is a software technology that allows users to </a:t>
            </a:r>
            <a:r>
              <a:rPr lang="en-US" sz="3200" dirty="0">
                <a:highlight>
                  <a:srgbClr val="00FFFF"/>
                </a:highlight>
              </a:rPr>
              <a:t>analyze information</a:t>
            </a:r>
            <a:r>
              <a:rPr lang="en-US" sz="3200" dirty="0"/>
              <a:t> from multiple database systems at the same time. </a:t>
            </a:r>
          </a:p>
          <a:p>
            <a:r>
              <a:rPr lang="en-US" sz="3200" dirty="0"/>
              <a:t>It is </a:t>
            </a:r>
            <a:r>
              <a:rPr lang="en-US" sz="3200" dirty="0">
                <a:highlight>
                  <a:srgbClr val="00FFFF"/>
                </a:highlight>
              </a:rPr>
              <a:t>based on multidimensional data model </a:t>
            </a:r>
            <a:r>
              <a:rPr lang="en-US" sz="3200" dirty="0"/>
              <a:t>and allows the user to query on multi-dimensional data </a:t>
            </a:r>
          </a:p>
          <a:p>
            <a:r>
              <a:rPr lang="en-US" sz="3200" dirty="0"/>
              <a:t>OLAP databases are divided into one or more cubes (3-dimensions) and these cubes are known as Hyper-cubes.</a:t>
            </a:r>
          </a:p>
        </p:txBody>
      </p:sp>
    </p:spTree>
    <p:extLst>
      <p:ext uri="{BB962C8B-B14F-4D97-AF65-F5344CB8AC3E}">
        <p14:creationId xmlns:p14="http://schemas.microsoft.com/office/powerpoint/2010/main" val="387826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Step-1: Roll 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highlight>
                  <a:srgbClr val="00FF00"/>
                </a:highlight>
                <a:latin typeface="Courier New" panose="02070309020205020404" pitchFamily="49" charset="0"/>
                <a:cs typeface="Courier New" panose="02070309020205020404" pitchFamily="49" charset="0"/>
              </a:rPr>
              <a:t>ROLLUP</a:t>
            </a:r>
            <a:r>
              <a:rPr lang="en-US" b="1" i="0" dirty="0">
                <a:solidFill>
                  <a:srgbClr val="000000"/>
                </a:solidFill>
                <a:effectLst/>
                <a:latin typeface="Courier New" panose="02070309020205020404" pitchFamily="49" charset="0"/>
                <a:cs typeface="Courier New" panose="02070309020205020404" pitchFamily="49" charset="0"/>
              </a:rPr>
              <a:t>;</a:t>
            </a:r>
          </a:p>
          <a:p>
            <a:pPr marL="0" indent="0">
              <a:buNone/>
            </a:pP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1" dirty="0">
                <a:solidFill>
                  <a:srgbClr val="000000"/>
                </a:solidFill>
                <a:highlight>
                  <a:srgbClr val="00FFFF"/>
                </a:highlight>
                <a:latin typeface="Courier New" panose="02070309020205020404" pitchFamily="49" charset="0"/>
                <a:cs typeface="Courier New" panose="02070309020205020404" pitchFamily="49" charset="0"/>
              </a:rPr>
              <a:t>3 rows selected</a:t>
            </a:r>
          </a:p>
          <a:p>
            <a:pPr marL="0" indent="0">
              <a:buNone/>
            </a:pP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Movie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highlight>
                  <a:srgbClr val="00FFFF"/>
                </a:highlight>
                <a:latin typeface="Courier New" panose="02070309020205020404" pitchFamily="49" charset="0"/>
                <a:cs typeface="Courier New" panose="02070309020205020404" pitchFamily="49" charset="0"/>
              </a:rPr>
              <a:t>NumAwards</a:t>
            </a:r>
            <a:endParaRPr lang="en-US" b="0" i="0" dirty="0">
              <a:solidFill>
                <a:srgbClr val="000000"/>
              </a:solidFill>
              <a:effectLst/>
              <a:highlight>
                <a:srgbClr val="00FFFF"/>
              </a:highlight>
              <a:latin typeface="Courier New" panose="02070309020205020404" pitchFamily="49" charset="0"/>
              <a:cs typeface="Courier New" panose="02070309020205020404" pitchFamily="49" charset="0"/>
            </a:endParaRPr>
          </a:p>
          <a:p>
            <a:pPr marL="514350" indent="-514350">
              <a:buAutoNum type="arabicPlain" startAt="2007"/>
            </a:pPr>
            <a:r>
              <a:rPr lang="en-US" b="0" i="0" dirty="0">
                <a:solidFill>
                  <a:srgbClr val="000000"/>
                </a:solidFill>
                <a:effectLst/>
                <a:latin typeface="Courier New" panose="02070309020205020404" pitchFamily="49" charset="0"/>
                <a:cs typeface="Courier New" panose="02070309020205020404" pitchFamily="49" charset="0"/>
              </a:rPr>
              <a:t>  Atonement 28</a:t>
            </a:r>
          </a:p>
          <a:p>
            <a:pPr marL="0" indent="0">
              <a:buNone/>
            </a:pPr>
            <a:r>
              <a:rPr lang="en-US" dirty="0">
                <a:solidFill>
                  <a:srgbClr val="000000"/>
                </a:solidFill>
                <a:latin typeface="Courier New" panose="02070309020205020404" pitchFamily="49" charset="0"/>
                <a:cs typeface="Courier New" panose="02070309020205020404" pitchFamily="49" charset="0"/>
              </a:rPr>
              <a:t>2007  NULL      28</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NULL  NULL      28</a:t>
            </a:r>
          </a:p>
        </p:txBody>
      </p:sp>
    </p:spTree>
    <p:extLst>
      <p:ext uri="{BB962C8B-B14F-4D97-AF65-F5344CB8AC3E}">
        <p14:creationId xmlns:p14="http://schemas.microsoft.com/office/powerpoint/2010/main" val="371347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Step-2: Roll Down</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85000" lnSpcReduction="20000"/>
          </a:bodyPr>
          <a:lstStyle/>
          <a:p>
            <a:pPr marL="0" indent="0">
              <a:buNone/>
            </a:pPr>
            <a:r>
              <a:rPr lang="en-US" sz="2400" b="0" i="0" dirty="0">
                <a:solidFill>
                  <a:srgbClr val="000000"/>
                </a:solidFill>
                <a:effectLst/>
                <a:latin typeface="Verdana" panose="020B0604030504040204" pitchFamily="34" charset="0"/>
              </a:rPr>
              <a:t>Now we </a:t>
            </a:r>
            <a:r>
              <a:rPr lang="en-US" sz="2400" b="0" i="0" dirty="0">
                <a:solidFill>
                  <a:srgbClr val="000000"/>
                </a:solidFill>
                <a:effectLst/>
                <a:highlight>
                  <a:srgbClr val="00FF00"/>
                </a:highlight>
                <a:latin typeface="Verdana" panose="020B0604030504040204" pitchFamily="34" charset="0"/>
              </a:rPr>
              <a:t>apply rolldown </a:t>
            </a:r>
            <a:r>
              <a:rPr lang="en-US" sz="2400" b="0" i="0" dirty="0">
                <a:solidFill>
                  <a:srgbClr val="000000"/>
                </a:solidFill>
                <a:effectLst/>
                <a:latin typeface="Verdana" panose="020B0604030504040204" pitchFamily="34" charset="0"/>
              </a:rPr>
              <a:t>to see a more detailed data about </a:t>
            </a:r>
            <a:r>
              <a:rPr lang="en-US" sz="2400" b="0" i="0" dirty="0">
                <a:solidFill>
                  <a:srgbClr val="000000"/>
                </a:solidFill>
                <a:effectLst/>
                <a:highlight>
                  <a:srgbClr val="FFFF00"/>
                </a:highlight>
                <a:latin typeface="Verdana" panose="020B0604030504040204" pitchFamily="34" charset="0"/>
              </a:rPr>
              <a:t>Atonement</a:t>
            </a:r>
            <a:r>
              <a:rPr lang="en-US" sz="2400" b="0" i="0" dirty="0">
                <a:solidFill>
                  <a:srgbClr val="000000"/>
                </a:solidFill>
                <a:effectLst/>
                <a:latin typeface="Verdana" panose="020B0604030504040204" pitchFamily="34" charset="0"/>
              </a:rPr>
              <a:t> movie.</a:t>
            </a:r>
          </a:p>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category, movie, year,</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r>
              <a:rPr lang="en-US" b="0" i="0" dirty="0">
                <a:solidFill>
                  <a:srgbClr val="000000"/>
                </a:solidFill>
                <a:effectLst/>
                <a:latin typeface="Courier New" panose="02070309020205020404" pitchFamily="49" charset="0"/>
                <a:cs typeface="Courier New" panose="02070309020205020404" pitchFamily="49" charset="0"/>
              </a:rPr>
              <a:t>, name</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LEFT JOIN</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SELECT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idc</a:t>
            </a:r>
            <a:r>
              <a:rPr lang="en-US" b="0" i="0" dirty="0">
                <a:solidFill>
                  <a:srgbClr val="000000"/>
                </a:solidFill>
                <a:effectLst/>
                <a:latin typeface="Courier New" panose="02070309020205020404" pitchFamily="49" charset="0"/>
                <a:cs typeface="Courier New" panose="02070309020205020404" pitchFamily="49" charset="0"/>
              </a:rPr>
              <a:t>, category as ca,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movie, year, </a:t>
            </a:r>
            <a:r>
              <a:rPr lang="en-US" b="0" i="0" dirty="0" err="1">
                <a:solidFill>
                  <a:srgbClr val="000000"/>
                </a:solidFill>
                <a:effectLst/>
                <a:latin typeface="Courier New" panose="02070309020205020404" pitchFamily="49" charset="0"/>
                <a:cs typeface="Courier New" panose="02070309020205020404" pitchFamily="49" charset="0"/>
              </a:rPr>
              <a:t>AwardType,name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Movie as M,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Years as Y, Awards as A,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WHERE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highlight>
                  <a:srgbClr val="FFFF00"/>
                </a:highlight>
                <a:latin typeface="Courier New" panose="02070309020205020404" pitchFamily="49" charset="0"/>
                <a:cs typeface="Courier New" panose="02070309020205020404" pitchFamily="49" charset="0"/>
              </a:rPr>
              <a:t>'Atonement</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C.idcategories</a:t>
            </a:r>
            <a:endParaRPr lang="en-US" b="0" i="0" dirty="0">
              <a:solidFill>
                <a:srgbClr val="000000"/>
              </a:solidFill>
              <a:effectLst/>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as </a:t>
            </a:r>
            <a:r>
              <a:rPr lang="en-US" b="1" i="0" dirty="0">
                <a:solidFill>
                  <a:srgbClr val="000000"/>
                </a:solidFill>
                <a:effectLst/>
                <a:latin typeface="Courier New" panose="02070309020205020404" pitchFamily="49" charset="0"/>
                <a:cs typeface="Courier New" panose="02070309020205020404" pitchFamily="49" charset="0"/>
              </a:rPr>
              <a:t>FACT</a:t>
            </a:r>
            <a:r>
              <a:rPr lang="en-US" b="0" i="0" dirty="0">
                <a:solidFill>
                  <a:srgbClr val="000000"/>
                </a:solidFill>
                <a:effectLst/>
                <a:latin typeface="Courier New" panose="02070309020205020404" pitchFamily="49" charset="0"/>
                <a:cs typeface="Courier New" panose="02070309020205020404" pitchFamily="49" charset="0"/>
              </a:rPr>
              <a:t> on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FACT.idc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r>
              <a:rPr lang="en-US" b="0" i="0" dirty="0">
                <a:solidFill>
                  <a:srgbClr val="000000"/>
                </a:solidFill>
                <a:effectLst/>
                <a:latin typeface="Courier New" panose="02070309020205020404" pitchFamily="49" charset="0"/>
                <a:cs typeface="Courier New" panose="02070309020205020404" pitchFamily="49" charset="0"/>
              </a:rPr>
              <a:t> category, year, movie;</a:t>
            </a:r>
          </a:p>
        </p:txBody>
      </p:sp>
    </p:spTree>
    <p:extLst>
      <p:ext uri="{BB962C8B-B14F-4D97-AF65-F5344CB8AC3E}">
        <p14:creationId xmlns:p14="http://schemas.microsoft.com/office/powerpoint/2010/main" val="322736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854075"/>
          </a:xfrm>
        </p:spPr>
        <p:txBody>
          <a:bodyPr>
            <a:normAutofit/>
          </a:bodyPr>
          <a:lstStyle/>
          <a:p>
            <a:r>
              <a:rPr lang="en-US" b="1" dirty="0">
                <a:highlight>
                  <a:srgbClr val="00FF00"/>
                </a:highlight>
              </a:rPr>
              <a:t>2. Roll Up : GROUP BY &amp;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387365"/>
            <a:ext cx="10515600" cy="4789597"/>
          </a:xfrm>
        </p:spPr>
        <p:txBody>
          <a:bodyPr/>
          <a:lstStyle/>
          <a:p>
            <a:r>
              <a:rPr lang="en-US" sz="3200" dirty="0">
                <a:highlight>
                  <a:srgbClr val="FFFF00"/>
                </a:highlight>
              </a:rPr>
              <a:t>Roll up: It is just opposite of the drill-down operation. </a:t>
            </a:r>
          </a:p>
          <a:p>
            <a:r>
              <a:rPr lang="en-US" sz="3200" dirty="0">
                <a:highlight>
                  <a:srgbClr val="00FF00"/>
                </a:highlight>
              </a:rPr>
              <a:t>It performs </a:t>
            </a:r>
            <a:r>
              <a:rPr lang="en-US" sz="3200" dirty="0">
                <a:highlight>
                  <a:srgbClr val="FF00FF"/>
                </a:highlight>
              </a:rPr>
              <a:t>aggregation</a:t>
            </a:r>
            <a:r>
              <a:rPr lang="en-US" sz="3200" dirty="0">
                <a:highlight>
                  <a:srgbClr val="00FF00"/>
                </a:highlight>
              </a:rPr>
              <a:t> on the OLAP cube. </a:t>
            </a:r>
          </a:p>
          <a:p>
            <a:r>
              <a:rPr lang="en-US" sz="3200" dirty="0"/>
              <a:t>It can be done by:</a:t>
            </a:r>
          </a:p>
          <a:p>
            <a:pPr marL="0" indent="0">
              <a:buNone/>
            </a:pPr>
            <a:r>
              <a:rPr lang="en-US" sz="3200" dirty="0"/>
              <a:t>1. Climbing up in the concept hierarchy</a:t>
            </a:r>
          </a:p>
          <a:p>
            <a:pPr marL="0" indent="0">
              <a:buNone/>
            </a:pPr>
            <a:r>
              <a:rPr lang="en-US" sz="3200" dirty="0"/>
              <a:t>2. Reducing the dimensions</a:t>
            </a:r>
          </a:p>
          <a:p>
            <a:pPr marL="0" indent="0">
              <a:buNone/>
            </a:pPr>
            <a:r>
              <a:rPr lang="en-US" sz="3200" dirty="0"/>
              <a:t>3. In the cube given in the overview section, the roll-up operation is performed by climbing up in the concept hierarchy of Location dimension (City -&gt; Country).</a:t>
            </a:r>
          </a:p>
          <a:p>
            <a:pPr marL="0" indent="0">
              <a:buNone/>
            </a:pPr>
            <a:endParaRPr lang="en-US" dirty="0"/>
          </a:p>
        </p:txBody>
      </p:sp>
    </p:spTree>
    <p:extLst>
      <p:ext uri="{BB962C8B-B14F-4D97-AF65-F5344CB8AC3E}">
        <p14:creationId xmlns:p14="http://schemas.microsoft.com/office/powerpoint/2010/main" val="29325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4EC84-9095-62C3-8FB3-256D0781BC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Roll Up</a:t>
            </a:r>
          </a:p>
        </p:txBody>
      </p:sp>
      <p:pic>
        <p:nvPicPr>
          <p:cNvPr id="6146" name="Picture 2" descr="Lightbox">
            <a:extLst>
              <a:ext uri="{FF2B5EF4-FFF2-40B4-BE49-F238E27FC236}">
                <a16:creationId xmlns:a16="http://schemas.microsoft.com/office/drawing/2014/main" id="{3C952D67-156B-9262-747C-4D0247AA7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27805" y="643466"/>
            <a:ext cx="677947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6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p:txBody>
          <a:bodyPr/>
          <a:lstStyle/>
          <a:p>
            <a:r>
              <a:rPr lang="en-US" dirty="0"/>
              <a:t>Roll Up in MySQL</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p:txBody>
          <a:bodyPr/>
          <a:lstStyle/>
          <a:p>
            <a:r>
              <a:rPr lang="en-US" sz="4000" dirty="0"/>
              <a:t>Roll Up can be implemented in MySQL by</a:t>
            </a:r>
          </a:p>
          <a:p>
            <a:pPr lvl="1"/>
            <a:r>
              <a:rPr lang="en-US" sz="3600" dirty="0">
                <a:highlight>
                  <a:srgbClr val="00FF00"/>
                </a:highlight>
              </a:rPr>
              <a:t>GROUP BY</a:t>
            </a:r>
            <a:r>
              <a:rPr lang="en-US" sz="3600" dirty="0"/>
              <a:t>, and</a:t>
            </a:r>
          </a:p>
          <a:p>
            <a:pPr lvl="1"/>
            <a:r>
              <a:rPr lang="en-US" sz="3600" dirty="0">
                <a:highlight>
                  <a:srgbClr val="00FF00"/>
                </a:highlight>
              </a:rPr>
              <a:t>WITH ROLLUP</a:t>
            </a:r>
          </a:p>
          <a:p>
            <a:pPr lvl="1"/>
            <a:endParaRPr lang="en-US" dirty="0"/>
          </a:p>
        </p:txBody>
      </p:sp>
    </p:spTree>
    <p:extLst>
      <p:ext uri="{BB962C8B-B14F-4D97-AF65-F5344CB8AC3E}">
        <p14:creationId xmlns:p14="http://schemas.microsoft.com/office/powerpoint/2010/main" val="388544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38200" y="365126"/>
            <a:ext cx="10515600" cy="812034"/>
          </a:xfrm>
        </p:spPr>
        <p:txBody>
          <a:bodyPr/>
          <a:lstStyle/>
          <a:p>
            <a:r>
              <a:rPr lang="en-US" dirty="0"/>
              <a:t>Roll Up in MySQL: Example</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a:xfrm>
            <a:off x="838200" y="1334530"/>
            <a:ext cx="10515600" cy="4842433"/>
          </a:xfrm>
        </p:spPr>
        <p:txBody>
          <a:bodyPr/>
          <a:lstStyle/>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SELECT year(</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Year,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quarter(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Quarter,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count(*) as Orders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FROM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sales_order</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2800" b="1" i="0" u="none" strike="noStrike" dirty="0">
                <a:solidFill>
                  <a:srgbClr val="000000"/>
                </a:solidFill>
                <a:effectLst/>
                <a:latin typeface="Courier New" panose="02070309020205020404" pitchFamily="49" charset="0"/>
                <a:cs typeface="Courier New" panose="02070309020205020404" pitchFamily="49" charset="0"/>
              </a:rPr>
              <a:t>   GROUP BY </a:t>
            </a:r>
            <a:r>
              <a:rPr lang="en-US" sz="2800" b="0" i="0" u="none" strike="noStrike" dirty="0">
                <a:solidFill>
                  <a:srgbClr val="000000"/>
                </a:solidFill>
                <a:effectLst/>
                <a:latin typeface="Courier New" panose="02070309020205020404" pitchFamily="49" charset="0"/>
                <a:cs typeface="Courier New" panose="02070309020205020404" pitchFamily="49" charset="0"/>
              </a:rPr>
              <a:t>(Year, Quarter) </a:t>
            </a:r>
            <a:r>
              <a:rPr lang="en-US" sz="2800" b="1" i="0" u="none" strike="noStrike" dirty="0">
                <a:solidFill>
                  <a:srgbClr val="000000"/>
                </a:solidFill>
                <a:effectLst/>
                <a:latin typeface="Courier New" panose="02070309020205020404" pitchFamily="49" charset="0"/>
                <a:cs typeface="Courier New" panose="02070309020205020404" pitchFamily="49" charset="0"/>
              </a:rPr>
              <a:t>WITH</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r>
              <a:rPr lang="en-US" sz="2800" b="1" i="0" u="none" strike="noStrike" dirty="0">
                <a:solidFill>
                  <a:srgbClr val="000000"/>
                </a:solidFill>
                <a:effectLst/>
                <a:latin typeface="Courier New" panose="02070309020205020404" pitchFamily="49" charset="0"/>
                <a:cs typeface="Courier New" panose="02070309020205020404" pitchFamily="49" charset="0"/>
              </a:rPr>
              <a:t>ROLLUP</a:t>
            </a:r>
            <a:endParaRPr lang="en-US" sz="2800" b="0" i="0" u="none" strike="noStrike" dirty="0">
              <a:solidFill>
                <a:srgbClr val="000000"/>
              </a:solidFill>
              <a:effectLst/>
              <a:latin typeface="Courier New" panose="02070309020205020404" pitchFamily="49" charset="0"/>
              <a:cs typeface="Courier New" panose="02070309020205020404" pitchFamily="49" charset="0"/>
            </a:endParaRP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ORDER BY Year, Quarter;</a:t>
            </a:r>
          </a:p>
        </p:txBody>
      </p:sp>
    </p:spTree>
    <p:extLst>
      <p:ext uri="{BB962C8B-B14F-4D97-AF65-F5344CB8AC3E}">
        <p14:creationId xmlns:p14="http://schemas.microsoft.com/office/powerpoint/2010/main" val="149245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Roll Up in MySQL: Example</a:t>
            </a:r>
          </a:p>
        </p:txBody>
      </p:sp>
      <p:pic>
        <p:nvPicPr>
          <p:cNvPr id="5" name="Content Placeholder 4" descr="A table of numbers and letters&#10;&#10;Description automatically generated">
            <a:extLst>
              <a:ext uri="{FF2B5EF4-FFF2-40B4-BE49-F238E27FC236}">
                <a16:creationId xmlns:a16="http://schemas.microsoft.com/office/drawing/2014/main" id="{323868EC-47FA-1597-A2C2-E19575205DA2}"/>
              </a:ext>
            </a:extLst>
          </p:cNvPr>
          <p:cNvPicPr>
            <a:picLocks noGrp="1" noChangeAspect="1"/>
          </p:cNvPicPr>
          <p:nvPr>
            <p:ph idx="1"/>
          </p:nvPr>
        </p:nvPicPr>
        <p:blipFill>
          <a:blip r:embed="rId2"/>
          <a:stretch>
            <a:fillRect/>
          </a:stretch>
        </p:blipFill>
        <p:spPr>
          <a:xfrm>
            <a:off x="5128054" y="518984"/>
            <a:ext cx="5560541" cy="5980669"/>
          </a:xfrm>
          <a:prstGeom prst="rect">
            <a:avLst/>
          </a:prstGeom>
        </p:spPr>
      </p:pic>
    </p:spTree>
    <p:extLst>
      <p:ext uri="{BB962C8B-B14F-4D97-AF65-F5344CB8AC3E}">
        <p14:creationId xmlns:p14="http://schemas.microsoft.com/office/powerpoint/2010/main" val="418155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A2F8-DCF4-ECDD-031A-79351DDED47F}"/>
              </a:ext>
            </a:extLst>
          </p:cNvPr>
          <p:cNvSpPr>
            <a:spLocks noGrp="1"/>
          </p:cNvSpPr>
          <p:nvPr>
            <p:ph type="title"/>
          </p:nvPr>
        </p:nvSpPr>
        <p:spPr>
          <a:xfrm>
            <a:off x="838200" y="365126"/>
            <a:ext cx="10515600" cy="822544"/>
          </a:xfrm>
        </p:spPr>
        <p:txBody>
          <a:bodyPr/>
          <a:lstStyle/>
          <a:p>
            <a:r>
              <a:rPr lang="en-US" dirty="0"/>
              <a:t>3. Dice</a:t>
            </a:r>
          </a:p>
        </p:txBody>
      </p:sp>
      <p:sp>
        <p:nvSpPr>
          <p:cNvPr id="3" name="Content Placeholder 2">
            <a:extLst>
              <a:ext uri="{FF2B5EF4-FFF2-40B4-BE49-F238E27FC236}">
                <a16:creationId xmlns:a16="http://schemas.microsoft.com/office/drawing/2014/main" id="{DCADD5AB-5E62-2DC8-F529-7772E4CBD4B9}"/>
              </a:ext>
            </a:extLst>
          </p:cNvPr>
          <p:cNvSpPr>
            <a:spLocks noGrp="1"/>
          </p:cNvSpPr>
          <p:nvPr>
            <p:ph idx="1"/>
          </p:nvPr>
        </p:nvSpPr>
        <p:spPr>
          <a:xfrm>
            <a:off x="838200" y="1376855"/>
            <a:ext cx="10515600" cy="4800108"/>
          </a:xfrm>
        </p:spPr>
        <p:txBody>
          <a:bodyPr>
            <a:normAutofit/>
          </a:bodyPr>
          <a:lstStyle/>
          <a:p>
            <a:r>
              <a:rPr lang="en-US" sz="3600" dirty="0"/>
              <a:t>Dice: It selects a </a:t>
            </a:r>
            <a:r>
              <a:rPr lang="en-US" sz="3600" dirty="0">
                <a:highlight>
                  <a:srgbClr val="00FF00"/>
                </a:highlight>
              </a:rPr>
              <a:t>sub-cube</a:t>
            </a:r>
            <a:r>
              <a:rPr lang="en-US" sz="3600" dirty="0"/>
              <a:t> from the </a:t>
            </a:r>
            <a:r>
              <a:rPr lang="en-US" sz="3600" dirty="0">
                <a:highlight>
                  <a:srgbClr val="00FF00"/>
                </a:highlight>
              </a:rPr>
              <a:t>OLAP cube</a:t>
            </a:r>
            <a:r>
              <a:rPr lang="en-US" sz="3600" dirty="0"/>
              <a:t> by selecting two or more dimensions. </a:t>
            </a:r>
          </a:p>
          <a:p>
            <a:r>
              <a:rPr lang="en-US" sz="3600" dirty="0"/>
              <a:t>In the cube given in the overview section, a sub-cube is selected by selecting following dimensions with criteria:</a:t>
            </a:r>
          </a:p>
          <a:p>
            <a:pPr lvl="1"/>
            <a:r>
              <a:rPr lang="en-US" sz="3200" dirty="0"/>
              <a:t>Location = “Delhi” or “Kolkata”</a:t>
            </a:r>
          </a:p>
          <a:p>
            <a:pPr lvl="1"/>
            <a:r>
              <a:rPr lang="en-US" sz="3200" dirty="0"/>
              <a:t>Time = “Q1” or “Q2”</a:t>
            </a:r>
          </a:p>
          <a:p>
            <a:pPr lvl="1"/>
            <a:r>
              <a:rPr lang="en-US" sz="3200" dirty="0"/>
              <a:t>Item = “Car” or “Bus”</a:t>
            </a:r>
          </a:p>
        </p:txBody>
      </p:sp>
    </p:spTree>
    <p:extLst>
      <p:ext uri="{BB962C8B-B14F-4D97-AF65-F5344CB8AC3E}">
        <p14:creationId xmlns:p14="http://schemas.microsoft.com/office/powerpoint/2010/main" val="390978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41C9B-45D5-CFD4-1F3F-AE04FD7B44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Dice example</a:t>
            </a:r>
          </a:p>
        </p:txBody>
      </p:sp>
      <p:pic>
        <p:nvPicPr>
          <p:cNvPr id="7170" name="Picture 2" descr="Lightbox">
            <a:extLst>
              <a:ext uri="{FF2B5EF4-FFF2-40B4-BE49-F238E27FC236}">
                <a16:creationId xmlns:a16="http://schemas.microsoft.com/office/drawing/2014/main" id="{3884D029-6C48-E47A-5F48-9018F7862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04440"/>
            <a:ext cx="6780700" cy="544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5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838200" y="365125"/>
            <a:ext cx="10515600" cy="738461"/>
          </a:xfrm>
        </p:spPr>
        <p:txBody>
          <a:bodyPr/>
          <a:lstStyle/>
          <a:p>
            <a:r>
              <a:rPr lang="en-US" b="1" dirty="0">
                <a:solidFill>
                  <a:srgbClr val="FF0000"/>
                </a:solidFill>
              </a:rPr>
              <a:t>Dice</a:t>
            </a:r>
            <a:r>
              <a:rPr lang="en-US" dirty="0"/>
              <a:t> Example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a:xfrm>
            <a:off x="838200" y="1229710"/>
            <a:ext cx="10515600" cy="4947253"/>
          </a:xfrm>
        </p:spPr>
        <p:txBody>
          <a:bodyPr>
            <a:normAutofit fontScale="85000" lnSpcReduction="20000"/>
          </a:bodyPr>
          <a:lstStyle/>
          <a:p>
            <a:pPr algn="l"/>
            <a:r>
              <a:rPr lang="en-US" b="1" i="0" u="sng" dirty="0">
                <a:solidFill>
                  <a:srgbClr val="010101"/>
                </a:solidFill>
                <a:effectLst/>
                <a:highlight>
                  <a:srgbClr val="FFFF00"/>
                </a:highlight>
                <a:latin typeface="Lato" panose="020F0502020204030203" pitchFamily="34" charset="0"/>
              </a:rPr>
              <a:t>Query Syntax:   </a:t>
            </a:r>
            <a:r>
              <a:rPr lang="en-US" b="1" i="0" dirty="0">
                <a:solidFill>
                  <a:srgbClr val="010101"/>
                </a:solidFill>
                <a:effectLst/>
                <a:highlight>
                  <a:srgbClr val="FFFF00"/>
                </a:highlight>
                <a:latin typeface="Lato" panose="020F0502020204030203" pitchFamily="34" charset="0"/>
              </a:rPr>
              <a:t>    </a:t>
            </a:r>
            <a:r>
              <a:rPr lang="en-US" b="1" i="0" dirty="0">
                <a:solidFill>
                  <a:srgbClr val="010101"/>
                </a:solidFill>
                <a:effectLst/>
                <a:latin typeface="Lato" panose="020F0502020204030203" pitchFamily="34" charset="0"/>
              </a:rPr>
              <a:t>    </a:t>
            </a: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Group by and aggregation on some attribute</a:t>
            </a:r>
          </a:p>
          <a:p>
            <a:pPr marL="0" indent="0" algn="l">
              <a:buNone/>
            </a:pPr>
            <a:r>
              <a:rPr lang="en-US" b="0" i="0" dirty="0">
                <a:solidFill>
                  <a:srgbClr val="010101"/>
                </a:solidFill>
                <a:effectLst/>
                <a:latin typeface="Lato" panose="020F0502020204030203" pitchFamily="34" charset="0"/>
              </a:rPr>
              <a:t> </a:t>
            </a: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SELECT product,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WHERE </a:t>
            </a:r>
            <a:r>
              <a:rPr lang="en-US" b="1" dirty="0">
                <a:solidFill>
                  <a:srgbClr val="010101"/>
                </a:solidFill>
                <a:latin typeface="Courier New" panose="02070309020205020404" pitchFamily="49" charset="0"/>
                <a:cs typeface="Courier New" panose="02070309020205020404" pitchFamily="49" charset="0"/>
              </a:rPr>
              <a:t>p</a:t>
            </a:r>
            <a:r>
              <a:rPr lang="en-US" b="1" i="0" dirty="0">
                <a:solidFill>
                  <a:srgbClr val="010101"/>
                </a:solidFill>
                <a:effectLst/>
                <a:latin typeface="Courier New" panose="02070309020205020404" pitchFamily="49" charset="0"/>
                <a:cs typeface="Courier New" panose="02070309020205020404" pitchFamily="49" charset="0"/>
              </a:rPr>
              <a:t>roduct = ‘EL’ AND </a:t>
            </a:r>
          </a:p>
          <a:p>
            <a:pPr marL="0" indent="0" algn="l">
              <a:buNone/>
            </a:pPr>
            <a:r>
              <a:rPr lang="en-US" b="1" dirty="0">
                <a:solidFill>
                  <a:srgbClr val="010101"/>
                </a:solidFill>
                <a:latin typeface="Courier New" panose="02070309020205020404" pitchFamily="49" charset="0"/>
                <a:cs typeface="Courier New" panose="02070309020205020404" pitchFamily="49" charset="0"/>
              </a:rPr>
              <a:t>                l</a:t>
            </a:r>
            <a:r>
              <a:rPr lang="en-US" b="1" i="0" dirty="0">
                <a:solidFill>
                  <a:srgbClr val="010101"/>
                </a:solidFill>
                <a:effectLst/>
                <a:latin typeface="Courier New" panose="02070309020205020404" pitchFamily="49" charset="0"/>
                <a:cs typeface="Courier New" panose="02070309020205020404" pitchFamily="49" charset="0"/>
              </a:rPr>
              <a:t>ocation = ’Europe’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GROUP BY product;</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462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19E80738-D95D-F244-0276-BDD525E2F37E}"/>
              </a:ext>
            </a:extLst>
          </p:cNvPr>
          <p:cNvSpPr>
            <a:spLocks noChangeArrowheads="1"/>
          </p:cNvSpPr>
          <p:nvPr/>
        </p:nvSpPr>
        <p:spPr bwMode="auto">
          <a:xfrm>
            <a:off x="1361090" y="599089"/>
            <a:ext cx="8153400" cy="1143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solidFill>
                  <a:schemeClr val="tx2"/>
                </a:solidFill>
              </a:rPr>
              <a:t>OLAP Conceptual Data Model</a:t>
            </a:r>
          </a:p>
        </p:txBody>
      </p:sp>
      <p:sp>
        <p:nvSpPr>
          <p:cNvPr id="98306" name="Rectangle 3">
            <a:extLst>
              <a:ext uri="{FF2B5EF4-FFF2-40B4-BE49-F238E27FC236}">
                <a16:creationId xmlns:a16="http://schemas.microsoft.com/office/drawing/2014/main" id="{49D4E46F-81F0-E12C-4287-4CA185BB5CD0}"/>
              </a:ext>
            </a:extLst>
          </p:cNvPr>
          <p:cNvSpPr>
            <a:spLocks noChangeArrowheads="1"/>
          </p:cNvSpPr>
          <p:nvPr/>
        </p:nvSpPr>
        <p:spPr bwMode="auto">
          <a:xfrm>
            <a:off x="1361090" y="1618593"/>
            <a:ext cx="7924800" cy="443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itchFamily="2" charset="2"/>
              <a:buChar char="§"/>
            </a:pPr>
            <a:r>
              <a:rPr lang="en-US" altLang="en-US" sz="2800" dirty="0"/>
              <a:t>Goal of OLAP is to support ad-hoc querying for the business analyst</a:t>
            </a:r>
          </a:p>
          <a:p>
            <a:pPr eaLnBrk="1" hangingPunct="1">
              <a:buFont typeface="Wingdings" pitchFamily="2" charset="2"/>
              <a:buChar char="§"/>
            </a:pPr>
            <a:r>
              <a:rPr lang="en-US" altLang="en-US" sz="2800" dirty="0"/>
              <a:t>Business analysts are familiar with spreadsheets</a:t>
            </a:r>
          </a:p>
          <a:p>
            <a:pPr eaLnBrk="1" hangingPunct="1">
              <a:buFont typeface="Wingdings" pitchFamily="2" charset="2"/>
              <a:buChar char="§"/>
            </a:pPr>
            <a:r>
              <a:rPr lang="en-US" altLang="en-US" sz="2800" dirty="0"/>
              <a:t>Extend spreadsheet analysis model to work with warehouse data</a:t>
            </a:r>
          </a:p>
          <a:p>
            <a:pPr eaLnBrk="1" hangingPunct="1">
              <a:buFont typeface="Wingdings" pitchFamily="2" charset="2"/>
              <a:buChar char="§"/>
            </a:pPr>
            <a:r>
              <a:rPr lang="en-US" altLang="en-US" sz="2800" i="1" dirty="0">
                <a:highlight>
                  <a:srgbClr val="00FF00"/>
                </a:highlight>
              </a:rPr>
              <a:t>Multidimensional </a:t>
            </a:r>
            <a:r>
              <a:rPr lang="en-US" altLang="en-US" sz="2800" dirty="0">
                <a:highlight>
                  <a:srgbClr val="00FF00"/>
                </a:highlight>
              </a:rPr>
              <a:t> view of data is the foundation of OLAP</a:t>
            </a:r>
            <a:endParaRPr lang="en-US" altLang="en-US" dirty="0">
              <a:highlight>
                <a:srgbClr val="00FF00"/>
              </a:highlight>
            </a:endParaRPr>
          </a:p>
          <a:p>
            <a:pPr eaLnBrk="1" hangingPunct="1">
              <a:buFontTx/>
              <a:buNone/>
            </a:pPr>
            <a:endParaRPr lang="en-US"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p:txBody>
          <a:bodyPr/>
          <a:lstStyle/>
          <a:p>
            <a:r>
              <a:rPr lang="en-US" dirty="0"/>
              <a:t>4. Slice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p:txBody>
          <a:bodyPr/>
          <a:lstStyle/>
          <a:p>
            <a:r>
              <a:rPr lang="en-US" dirty="0"/>
              <a:t>Slice: It selects a </a:t>
            </a:r>
            <a:r>
              <a:rPr lang="en-US" dirty="0">
                <a:highlight>
                  <a:srgbClr val="00FF00"/>
                </a:highlight>
              </a:rPr>
              <a:t>single dimension </a:t>
            </a:r>
            <a:r>
              <a:rPr lang="en-US" dirty="0"/>
              <a:t>from the </a:t>
            </a:r>
            <a:r>
              <a:rPr lang="en-US" dirty="0">
                <a:highlight>
                  <a:srgbClr val="00FF00"/>
                </a:highlight>
              </a:rPr>
              <a:t>OLAP cube </a:t>
            </a:r>
            <a:r>
              <a:rPr lang="en-US" dirty="0"/>
              <a:t>which results in a new sub-cube creation. </a:t>
            </a:r>
          </a:p>
          <a:p>
            <a:r>
              <a:rPr lang="en-US" dirty="0"/>
              <a:t>In the cube given in the overview section, </a:t>
            </a:r>
          </a:p>
          <a:p>
            <a:pPr marL="0" indent="0">
              <a:buNone/>
            </a:pPr>
            <a:r>
              <a:rPr lang="en-US" dirty="0"/>
              <a:t>   Slice is performed on the dimension Time = “Q1”.</a:t>
            </a:r>
          </a:p>
          <a:p>
            <a:endParaRPr lang="en-US" dirty="0"/>
          </a:p>
        </p:txBody>
      </p:sp>
    </p:spTree>
    <p:extLst>
      <p:ext uri="{BB962C8B-B14F-4D97-AF65-F5344CB8AC3E}">
        <p14:creationId xmlns:p14="http://schemas.microsoft.com/office/powerpoint/2010/main" val="99509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4. Slice</a:t>
            </a:r>
          </a:p>
        </p:txBody>
      </p:sp>
      <p:pic>
        <p:nvPicPr>
          <p:cNvPr id="8194" name="Picture 2" descr="Lightbox">
            <a:extLst>
              <a:ext uri="{FF2B5EF4-FFF2-40B4-BE49-F238E27FC236}">
                <a16:creationId xmlns:a16="http://schemas.microsoft.com/office/drawing/2014/main" id="{CBDF5899-32C8-1740-6E9B-9F4303FFE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8254" y="643466"/>
            <a:ext cx="6458824"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7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F33A-39A1-44B5-A0EF-2692B78497A9}"/>
              </a:ext>
            </a:extLst>
          </p:cNvPr>
          <p:cNvSpPr>
            <a:spLocks noGrp="1"/>
          </p:cNvSpPr>
          <p:nvPr>
            <p:ph type="title"/>
          </p:nvPr>
        </p:nvSpPr>
        <p:spPr>
          <a:xfrm>
            <a:off x="838200" y="365125"/>
            <a:ext cx="10515600" cy="496723"/>
          </a:xfrm>
        </p:spPr>
        <p:txBody>
          <a:bodyPr>
            <a:normAutofit fontScale="90000"/>
          </a:bodyPr>
          <a:lstStyle/>
          <a:p>
            <a:r>
              <a:rPr lang="en-US" b="1" dirty="0">
                <a:solidFill>
                  <a:srgbClr val="FF0000"/>
                </a:solidFill>
              </a:rPr>
              <a:t>Slice</a:t>
            </a:r>
            <a:r>
              <a:rPr lang="en-US" dirty="0"/>
              <a:t> Example</a:t>
            </a:r>
          </a:p>
        </p:txBody>
      </p:sp>
      <p:sp>
        <p:nvSpPr>
          <p:cNvPr id="3" name="Content Placeholder 2">
            <a:extLst>
              <a:ext uri="{FF2B5EF4-FFF2-40B4-BE49-F238E27FC236}">
                <a16:creationId xmlns:a16="http://schemas.microsoft.com/office/drawing/2014/main" id="{C09B79AE-1984-0337-65CC-828A1F9DAE1A}"/>
              </a:ext>
            </a:extLst>
          </p:cNvPr>
          <p:cNvSpPr>
            <a:spLocks noGrp="1"/>
          </p:cNvSpPr>
          <p:nvPr>
            <p:ph idx="1"/>
          </p:nvPr>
        </p:nvSpPr>
        <p:spPr>
          <a:xfrm>
            <a:off x="838200" y="1019503"/>
            <a:ext cx="10515600" cy="5157460"/>
          </a:xfrm>
        </p:spPr>
        <p:txBody>
          <a:bodyPr/>
          <a:lstStyle/>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&lt;Group by&gt; and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aggregation on some attribute</a:t>
            </a:r>
          </a:p>
          <a:p>
            <a:pPr marL="0" indent="0" algn="l">
              <a:buNone/>
            </a:pPr>
            <a:endParaRPr lang="en-US" b="1"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r>
              <a:rPr lang="en-US" b="1" i="0" u="sng" dirty="0">
                <a:solidFill>
                  <a:srgbClr val="010101"/>
                </a:solidFill>
                <a:effectLst/>
                <a:latin typeface="Lato" panose="020F0502020204030203" pitchFamily="34" charset="0"/>
              </a:rPr>
              <a:t>:</a:t>
            </a:r>
            <a:endParaRPr lang="en-US" b="1" i="0" dirty="0">
              <a:solidFill>
                <a:srgbClr val="010101"/>
              </a:solidFill>
              <a:effectLs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a:t>
            </a:r>
            <a:r>
              <a:rPr lang="en-US" b="1" i="0" dirty="0" err="1">
                <a:solidFill>
                  <a:srgbClr val="010101"/>
                </a:solidFill>
                <a:effectLst/>
                <a:latin typeface="Courier New" panose="02070309020205020404" pitchFamily="49" charset="0"/>
                <a:cs typeface="Courier New" panose="02070309020205020404" pitchFamily="49" charset="0"/>
              </a:rPr>
              <a:t>product_name</a:t>
            </a:r>
            <a:r>
              <a:rPr lang="en-US" b="1" i="0" dirty="0">
                <a:solidFill>
                  <a:srgbClr val="010101"/>
                </a:solidFill>
                <a:effectLst/>
                <a:latin typeface="Courier New" panose="02070309020205020404" pitchFamily="49" charset="0"/>
                <a:cs typeface="Courier New" panose="02070309020205020404" pitchFamily="49" charset="0"/>
              </a:rPr>
              <a: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WHERE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 ‘</a:t>
            </a:r>
            <a:r>
              <a:rPr lang="en-US" b="1" i="0" dirty="0" err="1">
                <a:solidFill>
                  <a:srgbClr val="010101"/>
                </a:solidFill>
                <a:effectLst/>
                <a:latin typeface="Courier New" panose="02070309020205020404" pitchFamily="49" charset="0"/>
                <a:cs typeface="Courier New" panose="02070309020205020404" pitchFamily="49" charset="0"/>
              </a:rPr>
              <a:t>flat_tv</a:t>
            </a:r>
            <a:r>
              <a:rPr lang="en-US" b="1" dirty="0">
                <a:solidFill>
                  <a:srgbClr val="010101"/>
                </a:solidFill>
                <a:latin typeface="Courier New" panose="02070309020205020404" pitchFamily="49" charset="0"/>
                <a:cs typeface="Courier New" panose="02070309020205020404" pitchFamily="49" charset="0"/>
              </a:rPr>
              <a:t>’</a:t>
            </a:r>
            <a:r>
              <a:rPr lang="en-US" b="1" i="0" dirty="0">
                <a:solidFill>
                  <a:srgbClr val="010101"/>
                </a:solidFill>
                <a:effectLst/>
                <a:latin typeface="Courier New" panose="02070309020205020404" pitchFamily="49" charset="0"/>
                <a:cs typeface="Courier New" panose="02070309020205020404" pitchFamily="49" charset="0"/>
              </a:rPr>
              <a:t>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54861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5. Pivot</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lstStyle/>
          <a:p>
            <a:r>
              <a:rPr lang="en-US" sz="3600" dirty="0"/>
              <a:t>Pivot: It is also known as </a:t>
            </a:r>
            <a:r>
              <a:rPr lang="en-US" sz="3600" b="1" dirty="0">
                <a:highlight>
                  <a:srgbClr val="00FF00"/>
                </a:highlight>
              </a:rPr>
              <a:t>rotation</a:t>
            </a:r>
            <a:r>
              <a:rPr lang="en-US" sz="3600" dirty="0">
                <a:highlight>
                  <a:srgbClr val="00FF00"/>
                </a:highlight>
              </a:rPr>
              <a:t> operation</a:t>
            </a:r>
            <a:r>
              <a:rPr lang="en-US" sz="3600" dirty="0"/>
              <a:t> as it rotates the current view to </a:t>
            </a:r>
            <a:r>
              <a:rPr lang="en-US" sz="3600" dirty="0">
                <a:highlight>
                  <a:srgbClr val="00FF00"/>
                </a:highlight>
              </a:rPr>
              <a:t>get a new view</a:t>
            </a:r>
            <a:r>
              <a:rPr lang="en-US" sz="3600" dirty="0"/>
              <a:t> of the representation. </a:t>
            </a:r>
          </a:p>
          <a:p>
            <a:r>
              <a:rPr lang="en-US" sz="3600" dirty="0"/>
              <a:t>In the sub-cube obtained after the slice operation, performing pivot operation gives a new view of it.</a:t>
            </a:r>
          </a:p>
          <a:p>
            <a:pPr marL="0" indent="0">
              <a:buNone/>
            </a:pPr>
            <a:endParaRPr lang="en-US" dirty="0"/>
          </a:p>
        </p:txBody>
      </p:sp>
    </p:spTree>
    <p:extLst>
      <p:ext uri="{BB962C8B-B14F-4D97-AF65-F5344CB8AC3E}">
        <p14:creationId xmlns:p14="http://schemas.microsoft.com/office/powerpoint/2010/main" val="1153517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30F2CB8-A87C-85BB-46DC-B3B3D68CEDE2}"/>
              </a:ext>
            </a:extLst>
          </p:cNvPr>
          <p:cNvSpPr>
            <a:spLocks noGrp="1" noChangeArrowheads="1"/>
          </p:cNvSpPr>
          <p:nvPr>
            <p:ph type="title"/>
          </p:nvPr>
        </p:nvSpPr>
        <p:spPr/>
        <p:txBody>
          <a:bodyPr/>
          <a:lstStyle/>
          <a:p>
            <a:pPr eaLnBrk="1" hangingPunct="1"/>
            <a:r>
              <a:rPr lang="en-US" altLang="en-US"/>
              <a:t>A Visual Operation:  Pivot (Rotate)</a:t>
            </a:r>
          </a:p>
        </p:txBody>
      </p:sp>
      <p:sp>
        <p:nvSpPr>
          <p:cNvPr id="11266" name="Rectangle 3">
            <a:extLst>
              <a:ext uri="{FF2B5EF4-FFF2-40B4-BE49-F238E27FC236}">
                <a16:creationId xmlns:a16="http://schemas.microsoft.com/office/drawing/2014/main" id="{F13A33D2-BF84-B1A3-C049-CF83347F5928}"/>
              </a:ext>
            </a:extLst>
          </p:cNvPr>
          <p:cNvSpPr>
            <a:spLocks noChangeArrowheads="1"/>
          </p:cNvSpPr>
          <p:nvPr/>
        </p:nvSpPr>
        <p:spPr bwMode="auto">
          <a:xfrm>
            <a:off x="49530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7" name="Rectangle 4">
            <a:extLst>
              <a:ext uri="{FF2B5EF4-FFF2-40B4-BE49-F238E27FC236}">
                <a16:creationId xmlns:a16="http://schemas.microsoft.com/office/drawing/2014/main" id="{BB20349F-AD07-3F2C-6D65-82F4BA6447C0}"/>
              </a:ext>
            </a:extLst>
          </p:cNvPr>
          <p:cNvSpPr>
            <a:spLocks noChangeArrowheads="1"/>
          </p:cNvSpPr>
          <p:nvPr/>
        </p:nvSpPr>
        <p:spPr bwMode="auto">
          <a:xfrm>
            <a:off x="50292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8" name="Rectangle 5">
            <a:extLst>
              <a:ext uri="{FF2B5EF4-FFF2-40B4-BE49-F238E27FC236}">
                <a16:creationId xmlns:a16="http://schemas.microsoft.com/office/drawing/2014/main" id="{F0A80A25-E974-881E-9E50-BF546EED2468}"/>
              </a:ext>
            </a:extLst>
          </p:cNvPr>
          <p:cNvSpPr>
            <a:spLocks noChangeArrowheads="1"/>
          </p:cNvSpPr>
          <p:nvPr/>
        </p:nvSpPr>
        <p:spPr bwMode="auto">
          <a:xfrm>
            <a:off x="3048000" y="25908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9" name="Line 6">
            <a:extLst>
              <a:ext uri="{FF2B5EF4-FFF2-40B4-BE49-F238E27FC236}">
                <a16:creationId xmlns:a16="http://schemas.microsoft.com/office/drawing/2014/main" id="{58E94D40-5268-365D-FAB2-57E47A6C2E19}"/>
              </a:ext>
            </a:extLst>
          </p:cNvPr>
          <p:cNvSpPr>
            <a:spLocks noChangeShapeType="1"/>
          </p:cNvSpPr>
          <p:nvPr/>
        </p:nvSpPr>
        <p:spPr bwMode="auto">
          <a:xfrm flipH="1">
            <a:off x="56388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7">
            <a:extLst>
              <a:ext uri="{FF2B5EF4-FFF2-40B4-BE49-F238E27FC236}">
                <a16:creationId xmlns:a16="http://schemas.microsoft.com/office/drawing/2014/main" id="{E0165499-A0F1-2130-CC30-52EA08CDD5D9}"/>
              </a:ext>
            </a:extLst>
          </p:cNvPr>
          <p:cNvSpPr>
            <a:spLocks noChangeShapeType="1"/>
          </p:cNvSpPr>
          <p:nvPr/>
        </p:nvSpPr>
        <p:spPr bwMode="auto">
          <a:xfrm flipH="1">
            <a:off x="30480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Line 8">
            <a:extLst>
              <a:ext uri="{FF2B5EF4-FFF2-40B4-BE49-F238E27FC236}">
                <a16:creationId xmlns:a16="http://schemas.microsoft.com/office/drawing/2014/main" id="{157494EF-8158-268D-81C7-1EC63DCA3DF8}"/>
              </a:ext>
            </a:extLst>
          </p:cNvPr>
          <p:cNvSpPr>
            <a:spLocks noChangeShapeType="1"/>
          </p:cNvSpPr>
          <p:nvPr/>
        </p:nvSpPr>
        <p:spPr bwMode="auto">
          <a:xfrm flipH="1">
            <a:off x="5638800" y="4191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Line 9">
            <a:extLst>
              <a:ext uri="{FF2B5EF4-FFF2-40B4-BE49-F238E27FC236}">
                <a16:creationId xmlns:a16="http://schemas.microsoft.com/office/drawing/2014/main" id="{EA2E037E-B565-BBB5-FA92-D7B34835AF0B}"/>
              </a:ext>
            </a:extLst>
          </p:cNvPr>
          <p:cNvSpPr>
            <a:spLocks noChangeShapeType="1"/>
          </p:cNvSpPr>
          <p:nvPr/>
        </p:nvSpPr>
        <p:spPr bwMode="auto">
          <a:xfrm>
            <a:off x="4800600" y="2667000"/>
            <a:ext cx="1588"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Line 10">
            <a:extLst>
              <a:ext uri="{FF2B5EF4-FFF2-40B4-BE49-F238E27FC236}">
                <a16:creationId xmlns:a16="http://schemas.microsoft.com/office/drawing/2014/main" id="{A2AF6B91-67DE-EE2C-78EC-811EF98C310F}"/>
              </a:ext>
            </a:extLst>
          </p:cNvPr>
          <p:cNvSpPr>
            <a:spLocks noChangeShapeType="1"/>
          </p:cNvSpPr>
          <p:nvPr/>
        </p:nvSpPr>
        <p:spPr bwMode="auto">
          <a:xfrm flipH="1">
            <a:off x="4876800" y="1905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Rectangle 11">
            <a:extLst>
              <a:ext uri="{FF2B5EF4-FFF2-40B4-BE49-F238E27FC236}">
                <a16:creationId xmlns:a16="http://schemas.microsoft.com/office/drawing/2014/main" id="{ACE69BDA-23EC-EBB4-07AC-CFCF921FB924}"/>
              </a:ext>
            </a:extLst>
          </p:cNvPr>
          <p:cNvSpPr>
            <a:spLocks noChangeArrowheads="1"/>
          </p:cNvSpPr>
          <p:nvPr/>
        </p:nvSpPr>
        <p:spPr bwMode="auto">
          <a:xfrm>
            <a:off x="3581400" y="25908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5" name="Rectangle 12">
            <a:extLst>
              <a:ext uri="{FF2B5EF4-FFF2-40B4-BE49-F238E27FC236}">
                <a16:creationId xmlns:a16="http://schemas.microsoft.com/office/drawing/2014/main" id="{A2EC2461-9365-4EEE-516E-D0F1911562D2}"/>
              </a:ext>
            </a:extLst>
          </p:cNvPr>
          <p:cNvSpPr>
            <a:spLocks noChangeArrowheads="1"/>
          </p:cNvSpPr>
          <p:nvPr/>
        </p:nvSpPr>
        <p:spPr bwMode="auto">
          <a:xfrm>
            <a:off x="3048000" y="25908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6" name="Line 13">
            <a:extLst>
              <a:ext uri="{FF2B5EF4-FFF2-40B4-BE49-F238E27FC236}">
                <a16:creationId xmlns:a16="http://schemas.microsoft.com/office/drawing/2014/main" id="{7F163064-78F0-6D0E-FF7A-07C3E9FF2D0F}"/>
              </a:ext>
            </a:extLst>
          </p:cNvPr>
          <p:cNvSpPr>
            <a:spLocks noChangeShapeType="1"/>
          </p:cNvSpPr>
          <p:nvPr/>
        </p:nvSpPr>
        <p:spPr bwMode="auto">
          <a:xfrm>
            <a:off x="4267200" y="25908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Line 14">
            <a:extLst>
              <a:ext uri="{FF2B5EF4-FFF2-40B4-BE49-F238E27FC236}">
                <a16:creationId xmlns:a16="http://schemas.microsoft.com/office/drawing/2014/main" id="{9A7F9A5D-AD4D-0559-F204-789F265685E7}"/>
              </a:ext>
            </a:extLst>
          </p:cNvPr>
          <p:cNvSpPr>
            <a:spLocks noChangeShapeType="1"/>
          </p:cNvSpPr>
          <p:nvPr/>
        </p:nvSpPr>
        <p:spPr bwMode="auto">
          <a:xfrm>
            <a:off x="3810000" y="1905000"/>
            <a:ext cx="2590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Line 15">
            <a:extLst>
              <a:ext uri="{FF2B5EF4-FFF2-40B4-BE49-F238E27FC236}">
                <a16:creationId xmlns:a16="http://schemas.microsoft.com/office/drawing/2014/main" id="{0A445642-9F31-8009-4DDE-8B9A11E91450}"/>
              </a:ext>
            </a:extLst>
          </p:cNvPr>
          <p:cNvSpPr>
            <a:spLocks noChangeShapeType="1"/>
          </p:cNvSpPr>
          <p:nvPr/>
        </p:nvSpPr>
        <p:spPr bwMode="auto">
          <a:xfrm>
            <a:off x="6400800" y="19050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Rectangle 16">
            <a:extLst>
              <a:ext uri="{FF2B5EF4-FFF2-40B4-BE49-F238E27FC236}">
                <a16:creationId xmlns:a16="http://schemas.microsoft.com/office/drawing/2014/main" id="{6C36CA8E-0CA9-D70F-82A6-5477A12F1034}"/>
              </a:ext>
            </a:extLst>
          </p:cNvPr>
          <p:cNvSpPr>
            <a:spLocks noChangeArrowheads="1"/>
          </p:cNvSpPr>
          <p:nvPr/>
        </p:nvSpPr>
        <p:spPr bwMode="auto">
          <a:xfrm>
            <a:off x="41148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Rectangle 17">
            <a:extLst>
              <a:ext uri="{FF2B5EF4-FFF2-40B4-BE49-F238E27FC236}">
                <a16:creationId xmlns:a16="http://schemas.microsoft.com/office/drawing/2014/main" id="{EE537D02-CB98-914D-CD62-F6BB012419C9}"/>
              </a:ext>
            </a:extLst>
          </p:cNvPr>
          <p:cNvSpPr>
            <a:spLocks noChangeArrowheads="1"/>
          </p:cNvSpPr>
          <p:nvPr/>
        </p:nvSpPr>
        <p:spPr bwMode="auto">
          <a:xfrm>
            <a:off x="3048000" y="32004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8">
            <a:extLst>
              <a:ext uri="{FF2B5EF4-FFF2-40B4-BE49-F238E27FC236}">
                <a16:creationId xmlns:a16="http://schemas.microsoft.com/office/drawing/2014/main" id="{8E571874-5C84-AE8C-52B0-2E0661C53086}"/>
              </a:ext>
            </a:extLst>
          </p:cNvPr>
          <p:cNvSpPr txBox="1">
            <a:spLocks noChangeArrowheads="1"/>
          </p:cNvSpPr>
          <p:nvPr/>
        </p:nvSpPr>
        <p:spPr bwMode="auto">
          <a:xfrm>
            <a:off x="3124200" y="2743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11283" name="Text Box 19">
            <a:extLst>
              <a:ext uri="{FF2B5EF4-FFF2-40B4-BE49-F238E27FC236}">
                <a16:creationId xmlns:a16="http://schemas.microsoft.com/office/drawing/2014/main" id="{890D4296-70AE-D1CB-89F0-B815D17B1842}"/>
              </a:ext>
            </a:extLst>
          </p:cNvPr>
          <p:cNvSpPr txBox="1">
            <a:spLocks noChangeArrowheads="1"/>
          </p:cNvSpPr>
          <p:nvPr/>
        </p:nvSpPr>
        <p:spPr bwMode="auto">
          <a:xfrm>
            <a:off x="3124200" y="32766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11284" name="Text Box 20">
            <a:extLst>
              <a:ext uri="{FF2B5EF4-FFF2-40B4-BE49-F238E27FC236}">
                <a16:creationId xmlns:a16="http://schemas.microsoft.com/office/drawing/2014/main" id="{E64C4317-44C2-0BBC-8078-73F2E33EE49D}"/>
              </a:ext>
            </a:extLst>
          </p:cNvPr>
          <p:cNvSpPr txBox="1">
            <a:spLocks noChangeArrowheads="1"/>
          </p:cNvSpPr>
          <p:nvPr/>
        </p:nvSpPr>
        <p:spPr bwMode="auto">
          <a:xfrm>
            <a:off x="3124200" y="3886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11285" name="Text Box 21">
            <a:extLst>
              <a:ext uri="{FF2B5EF4-FFF2-40B4-BE49-F238E27FC236}">
                <a16:creationId xmlns:a16="http://schemas.microsoft.com/office/drawing/2014/main" id="{39C79445-7169-24C9-A94E-6642B717BC16}"/>
              </a:ext>
            </a:extLst>
          </p:cNvPr>
          <p:cNvSpPr txBox="1">
            <a:spLocks noChangeArrowheads="1"/>
          </p:cNvSpPr>
          <p:nvPr/>
        </p:nvSpPr>
        <p:spPr bwMode="auto">
          <a:xfrm>
            <a:off x="3048000" y="4343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11286" name="Text Box 22">
            <a:extLst>
              <a:ext uri="{FF2B5EF4-FFF2-40B4-BE49-F238E27FC236}">
                <a16:creationId xmlns:a16="http://schemas.microsoft.com/office/drawing/2014/main" id="{EC1713E9-C7DD-5BD8-ECB2-F99636701D22}"/>
              </a:ext>
            </a:extLst>
          </p:cNvPr>
          <p:cNvSpPr txBox="1">
            <a:spLocks noChangeArrowheads="1"/>
          </p:cNvSpPr>
          <p:nvPr/>
        </p:nvSpPr>
        <p:spPr bwMode="auto">
          <a:xfrm>
            <a:off x="21336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3">
            <a:extLst>
              <a:ext uri="{FF2B5EF4-FFF2-40B4-BE49-F238E27FC236}">
                <a16:creationId xmlns:a16="http://schemas.microsoft.com/office/drawing/2014/main" id="{FE268FDF-89E4-F79B-6623-77ECE7CA4D4D}"/>
              </a:ext>
            </a:extLst>
          </p:cNvPr>
          <p:cNvSpPr>
            <a:spLocks noChangeShapeType="1"/>
          </p:cNvSpPr>
          <p:nvPr/>
        </p:nvSpPr>
        <p:spPr bwMode="auto">
          <a:xfrm>
            <a:off x="3352800" y="2362200"/>
            <a:ext cx="2514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Line 24">
            <a:extLst>
              <a:ext uri="{FF2B5EF4-FFF2-40B4-BE49-F238E27FC236}">
                <a16:creationId xmlns:a16="http://schemas.microsoft.com/office/drawing/2014/main" id="{EB39309D-F085-1F31-B7FE-10405F4F0630}"/>
              </a:ext>
            </a:extLst>
          </p:cNvPr>
          <p:cNvSpPr>
            <a:spLocks noChangeShapeType="1"/>
          </p:cNvSpPr>
          <p:nvPr/>
        </p:nvSpPr>
        <p:spPr bwMode="auto">
          <a:xfrm>
            <a:off x="3581400" y="2133600"/>
            <a:ext cx="2667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8" name="Line 25">
            <a:extLst>
              <a:ext uri="{FF2B5EF4-FFF2-40B4-BE49-F238E27FC236}">
                <a16:creationId xmlns:a16="http://schemas.microsoft.com/office/drawing/2014/main" id="{C377A1D3-CF21-5439-593F-287B320DBE4B}"/>
              </a:ext>
            </a:extLst>
          </p:cNvPr>
          <p:cNvSpPr>
            <a:spLocks noChangeShapeType="1"/>
          </p:cNvSpPr>
          <p:nvPr/>
        </p:nvSpPr>
        <p:spPr bwMode="auto">
          <a:xfrm flipV="1">
            <a:off x="4267200" y="19050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9" name="Line 26">
            <a:extLst>
              <a:ext uri="{FF2B5EF4-FFF2-40B4-BE49-F238E27FC236}">
                <a16:creationId xmlns:a16="http://schemas.microsoft.com/office/drawing/2014/main" id="{EDA88A14-7901-5EE5-0287-F1E97FB65313}"/>
              </a:ext>
            </a:extLst>
          </p:cNvPr>
          <p:cNvSpPr>
            <a:spLocks noChangeShapeType="1"/>
          </p:cNvSpPr>
          <p:nvPr/>
        </p:nvSpPr>
        <p:spPr bwMode="auto">
          <a:xfrm flipV="1">
            <a:off x="35814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1" name="Text Box 27">
            <a:extLst>
              <a:ext uri="{FF2B5EF4-FFF2-40B4-BE49-F238E27FC236}">
                <a16:creationId xmlns:a16="http://schemas.microsoft.com/office/drawing/2014/main" id="{8C26AD1E-CC66-32C5-A559-96077E2B7151}"/>
              </a:ext>
            </a:extLst>
          </p:cNvPr>
          <p:cNvSpPr txBox="1">
            <a:spLocks noChangeArrowheads="1"/>
          </p:cNvSpPr>
          <p:nvPr/>
        </p:nvSpPr>
        <p:spPr bwMode="auto">
          <a:xfrm rot="2891953">
            <a:off x="2838451" y="1657351"/>
            <a:ext cx="1425575" cy="17684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292" name="Text Box 28">
            <a:extLst>
              <a:ext uri="{FF2B5EF4-FFF2-40B4-BE49-F238E27FC236}">
                <a16:creationId xmlns:a16="http://schemas.microsoft.com/office/drawing/2014/main" id="{4528C5BD-33FB-3E09-D41B-E5EA812A4BF9}"/>
              </a:ext>
            </a:extLst>
          </p:cNvPr>
          <p:cNvSpPr txBox="1">
            <a:spLocks noChangeArrowheads="1"/>
          </p:cNvSpPr>
          <p:nvPr/>
        </p:nvSpPr>
        <p:spPr bwMode="auto">
          <a:xfrm>
            <a:off x="2895600" y="4953001"/>
            <a:ext cx="2514600" cy="519113"/>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11293" name="Text Box 29">
            <a:extLst>
              <a:ext uri="{FF2B5EF4-FFF2-40B4-BE49-F238E27FC236}">
                <a16:creationId xmlns:a16="http://schemas.microsoft.com/office/drawing/2014/main" id="{F9430939-8389-874B-0FC4-2C3BC974766C}"/>
              </a:ext>
            </a:extLst>
          </p:cNvPr>
          <p:cNvSpPr txBox="1">
            <a:spLocks noChangeArrowheads="1"/>
          </p:cNvSpPr>
          <p:nvPr/>
        </p:nvSpPr>
        <p:spPr bwMode="auto">
          <a:xfrm>
            <a:off x="3352800" y="53340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
        <p:nvSpPr>
          <p:cNvPr id="3" name="Rectangle 30">
            <a:extLst>
              <a:ext uri="{FF2B5EF4-FFF2-40B4-BE49-F238E27FC236}">
                <a16:creationId xmlns:a16="http://schemas.microsoft.com/office/drawing/2014/main" id="{A557C8E5-FBF7-A636-0170-5D8FB1AD2C8D}"/>
              </a:ext>
            </a:extLst>
          </p:cNvPr>
          <p:cNvSpPr>
            <a:spLocks noChangeArrowheads="1"/>
          </p:cNvSpPr>
          <p:nvPr/>
        </p:nvSpPr>
        <p:spPr bwMode="auto">
          <a:xfrm>
            <a:off x="7924800" y="20574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4" name="Rectangle 31">
            <a:extLst>
              <a:ext uri="{FF2B5EF4-FFF2-40B4-BE49-F238E27FC236}">
                <a16:creationId xmlns:a16="http://schemas.microsoft.com/office/drawing/2014/main" id="{25771EF2-D582-A711-C4EA-1557A3BD42BF}"/>
              </a:ext>
            </a:extLst>
          </p:cNvPr>
          <p:cNvSpPr>
            <a:spLocks noChangeArrowheads="1"/>
          </p:cNvSpPr>
          <p:nvPr/>
        </p:nvSpPr>
        <p:spPr bwMode="auto">
          <a:xfrm>
            <a:off x="7543800" y="22860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5" name="Rectangle 32">
            <a:extLst>
              <a:ext uri="{FF2B5EF4-FFF2-40B4-BE49-F238E27FC236}">
                <a16:creationId xmlns:a16="http://schemas.microsoft.com/office/drawing/2014/main" id="{25650ABE-8AF9-BC66-DFB1-33E2886133BE}"/>
              </a:ext>
            </a:extLst>
          </p:cNvPr>
          <p:cNvSpPr>
            <a:spLocks noChangeArrowheads="1"/>
          </p:cNvSpPr>
          <p:nvPr/>
        </p:nvSpPr>
        <p:spPr bwMode="auto">
          <a:xfrm>
            <a:off x="7239000" y="25146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6" name="Rectangle 33">
            <a:extLst>
              <a:ext uri="{FF2B5EF4-FFF2-40B4-BE49-F238E27FC236}">
                <a16:creationId xmlns:a16="http://schemas.microsoft.com/office/drawing/2014/main" id="{056397F3-8438-6362-B494-2E42CE3CDCC2}"/>
              </a:ext>
            </a:extLst>
          </p:cNvPr>
          <p:cNvSpPr>
            <a:spLocks noChangeArrowheads="1"/>
          </p:cNvSpPr>
          <p:nvPr/>
        </p:nvSpPr>
        <p:spPr bwMode="auto">
          <a:xfrm>
            <a:off x="6934200" y="27432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7" name="Rectangle 34">
            <a:extLst>
              <a:ext uri="{FF2B5EF4-FFF2-40B4-BE49-F238E27FC236}">
                <a16:creationId xmlns:a16="http://schemas.microsoft.com/office/drawing/2014/main" id="{A1B828C1-6C12-ED0A-C880-5C33E6110665}"/>
              </a:ext>
            </a:extLst>
          </p:cNvPr>
          <p:cNvSpPr>
            <a:spLocks noChangeArrowheads="1"/>
          </p:cNvSpPr>
          <p:nvPr/>
        </p:nvSpPr>
        <p:spPr bwMode="auto">
          <a:xfrm>
            <a:off x="6553200" y="29718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9" name="Text Box 35">
            <a:extLst>
              <a:ext uri="{FF2B5EF4-FFF2-40B4-BE49-F238E27FC236}">
                <a16:creationId xmlns:a16="http://schemas.microsoft.com/office/drawing/2014/main" id="{7C76B2B4-F4B7-103E-5520-124B4E05D6BD}"/>
              </a:ext>
            </a:extLst>
          </p:cNvPr>
          <p:cNvSpPr txBox="1">
            <a:spLocks noChangeArrowheads="1"/>
          </p:cNvSpPr>
          <p:nvPr/>
        </p:nvSpPr>
        <p:spPr bwMode="auto">
          <a:xfrm rot="19359504">
            <a:off x="6553201" y="2057401"/>
            <a:ext cx="1425575"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Month</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0" name="Text Box 36">
            <a:extLst>
              <a:ext uri="{FF2B5EF4-FFF2-40B4-BE49-F238E27FC236}">
                <a16:creationId xmlns:a16="http://schemas.microsoft.com/office/drawing/2014/main" id="{9989E160-DC3E-4DEE-6259-09A547BB2463}"/>
              </a:ext>
            </a:extLst>
          </p:cNvPr>
          <p:cNvSpPr txBox="1">
            <a:spLocks noChangeArrowheads="1"/>
          </p:cNvSpPr>
          <p:nvPr/>
        </p:nvSpPr>
        <p:spPr bwMode="auto">
          <a:xfrm rot="16198579">
            <a:off x="5811044" y="3104357"/>
            <a:ext cx="1423988"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Region</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1" name="Text Box 37">
            <a:extLst>
              <a:ext uri="{FF2B5EF4-FFF2-40B4-BE49-F238E27FC236}">
                <a16:creationId xmlns:a16="http://schemas.microsoft.com/office/drawing/2014/main" id="{2E712851-B83D-25A1-A450-AC2E91EEB296}"/>
              </a:ext>
            </a:extLst>
          </p:cNvPr>
          <p:cNvSpPr txBox="1">
            <a:spLocks noChangeArrowheads="1"/>
          </p:cNvSpPr>
          <p:nvPr/>
        </p:nvSpPr>
        <p:spPr bwMode="auto">
          <a:xfrm>
            <a:off x="6629400" y="4403726"/>
            <a:ext cx="20574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Product</a:t>
            </a:r>
          </a:p>
        </p:txBody>
      </p:sp>
      <p:sp>
        <p:nvSpPr>
          <p:cNvPr id="4" name="Rectangle 38">
            <a:extLst>
              <a:ext uri="{FF2B5EF4-FFF2-40B4-BE49-F238E27FC236}">
                <a16:creationId xmlns:a16="http://schemas.microsoft.com/office/drawing/2014/main" id="{B05BB5BA-8C1D-9739-C812-72F4B611104D}"/>
              </a:ext>
            </a:extLst>
          </p:cNvPr>
          <p:cNvSpPr>
            <a:spLocks noChangeArrowheads="1"/>
          </p:cNvSpPr>
          <p:nvPr/>
        </p:nvSpPr>
        <p:spPr bwMode="auto">
          <a:xfrm>
            <a:off x="6553200" y="3429000"/>
            <a:ext cx="2209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2" name="Rectangle 39">
            <a:extLst>
              <a:ext uri="{FF2B5EF4-FFF2-40B4-BE49-F238E27FC236}">
                <a16:creationId xmlns:a16="http://schemas.microsoft.com/office/drawing/2014/main" id="{423233A0-81ED-B2C6-5BF9-A79B6AA7FFC3}"/>
              </a:ext>
            </a:extLst>
          </p:cNvPr>
          <p:cNvSpPr>
            <a:spLocks noChangeArrowheads="1"/>
          </p:cNvSpPr>
          <p:nvPr/>
        </p:nvSpPr>
        <p:spPr bwMode="auto">
          <a:xfrm>
            <a:off x="7467600" y="3429000"/>
            <a:ext cx="91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3" name="Rectangle 40">
            <a:extLst>
              <a:ext uri="{FF2B5EF4-FFF2-40B4-BE49-F238E27FC236}">
                <a16:creationId xmlns:a16="http://schemas.microsoft.com/office/drawing/2014/main" id="{D8197A06-3472-7E63-8411-A48BB5985A43}"/>
              </a:ext>
            </a:extLst>
          </p:cNvPr>
          <p:cNvSpPr>
            <a:spLocks noChangeArrowheads="1"/>
          </p:cNvSpPr>
          <p:nvPr/>
        </p:nvSpPr>
        <p:spPr bwMode="auto">
          <a:xfrm>
            <a:off x="7010400" y="2971800"/>
            <a:ext cx="457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4" name="Rectangle 41">
            <a:extLst>
              <a:ext uri="{FF2B5EF4-FFF2-40B4-BE49-F238E27FC236}">
                <a16:creationId xmlns:a16="http://schemas.microsoft.com/office/drawing/2014/main" id="{7822CEF8-523C-F10A-1BC9-A3832F5AB3BC}"/>
              </a:ext>
            </a:extLst>
          </p:cNvPr>
          <p:cNvSpPr>
            <a:spLocks noChangeArrowheads="1"/>
          </p:cNvSpPr>
          <p:nvPr/>
        </p:nvSpPr>
        <p:spPr bwMode="auto">
          <a:xfrm>
            <a:off x="7924800" y="2971800"/>
            <a:ext cx="381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5. Pivot: rotation operation</a:t>
            </a:r>
          </a:p>
        </p:txBody>
      </p:sp>
      <p:pic>
        <p:nvPicPr>
          <p:cNvPr id="9218" name="Picture 2" descr="Lightbox">
            <a:extLst>
              <a:ext uri="{FF2B5EF4-FFF2-40B4-BE49-F238E27FC236}">
                <a16:creationId xmlns:a16="http://schemas.microsoft.com/office/drawing/2014/main" id="{87B61B45-6415-F350-6CCE-9F13DA98F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7925" y="643466"/>
            <a:ext cx="638889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46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normAutofit/>
          </a:bodyPr>
          <a:lstStyle/>
          <a:p>
            <a:r>
              <a:rPr lang="en-US" sz="3600" b="0" i="0" dirty="0">
                <a:solidFill>
                  <a:srgbClr val="2C2F34"/>
                </a:solidFill>
                <a:effectLst/>
                <a:latin typeface="Inter"/>
              </a:rPr>
              <a:t>PIVOT </a:t>
            </a:r>
            <a:r>
              <a:rPr lang="en-US" sz="3600" b="0" i="0" dirty="0">
                <a:solidFill>
                  <a:schemeClr val="accent5"/>
                </a:solidFill>
                <a:effectLst/>
                <a:highlight>
                  <a:srgbClr val="FFFF00"/>
                </a:highlight>
                <a:latin typeface="Inter"/>
              </a:rPr>
              <a:t>rotates a table </a:t>
            </a:r>
            <a:r>
              <a:rPr lang="en-US" sz="3600" b="0" i="0" dirty="0">
                <a:solidFill>
                  <a:srgbClr val="2C2F34"/>
                </a:solidFill>
                <a:effectLst/>
                <a:latin typeface="Inter"/>
              </a:rPr>
              <a:t>by turning the unique values from one column in the input expression into multiple columns and aggregating results where required on any remaining column values. </a:t>
            </a:r>
          </a:p>
          <a:p>
            <a:r>
              <a:rPr lang="en-US" sz="3600" b="0" i="0" dirty="0">
                <a:solidFill>
                  <a:srgbClr val="2C2F34"/>
                </a:solidFill>
                <a:effectLst/>
                <a:latin typeface="Inter"/>
              </a:rPr>
              <a:t>In a query, it is specified in the </a:t>
            </a:r>
            <a:r>
              <a:rPr lang="en-US" sz="3600" b="0" i="0" dirty="0">
                <a:effectLst/>
                <a:latin typeface="Inter"/>
                <a:hlinkClick r:id="rId2"/>
              </a:rPr>
              <a:t>FROM</a:t>
            </a:r>
            <a:r>
              <a:rPr lang="en-US" sz="3600" b="0" i="0" dirty="0">
                <a:solidFill>
                  <a:srgbClr val="2C2F34"/>
                </a:solidFill>
                <a:effectLst/>
                <a:latin typeface="Inter"/>
              </a:rPr>
              <a:t> clause after the table name or subquery.</a:t>
            </a:r>
            <a:endParaRPr lang="en-US" sz="4000" dirty="0"/>
          </a:p>
        </p:txBody>
      </p:sp>
    </p:spTree>
    <p:extLst>
      <p:ext uri="{BB962C8B-B14F-4D97-AF65-F5344CB8AC3E}">
        <p14:creationId xmlns:p14="http://schemas.microsoft.com/office/powerpoint/2010/main" val="1979046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840828"/>
            <a:ext cx="10515600" cy="5336135"/>
          </a:xfrm>
        </p:spPr>
        <p:txBody>
          <a:bodyPr>
            <a:normAutofit fontScale="40000" lnSpcReduction="20000"/>
          </a:bodyPr>
          <a:lstStyle/>
          <a:p>
            <a:pPr marL="0" indent="0">
              <a:buNone/>
            </a:pPr>
            <a:r>
              <a:rPr lang="en-US" sz="4000" dirty="0">
                <a:latin typeface="Consolas" panose="020B0609020204030204" pitchFamily="49" charset="0"/>
                <a:cs typeface="Consolas" panose="020B0609020204030204" pitchFamily="49" charset="0"/>
              </a:rPr>
              <a:t>CREATE OR REPLACE TABLE </a:t>
            </a:r>
            <a:r>
              <a:rPr lang="en-US" sz="4000" dirty="0" err="1">
                <a:latin typeface="Consolas" panose="020B0609020204030204" pitchFamily="49" charset="0"/>
                <a:cs typeface="Consolas" panose="020B0609020204030204" pitchFamily="49" charset="0"/>
              </a:rPr>
              <a:t>monthly_sales</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emp_id</a:t>
            </a:r>
            <a:r>
              <a:rPr lang="en-US" sz="4000" dirty="0">
                <a:latin typeface="Consolas" panose="020B0609020204030204" pitchFamily="49" charset="0"/>
                <a:cs typeface="Consolas" panose="020B0609020204030204" pitchFamily="49" charset="0"/>
              </a:rPr>
              <a:t> INT, amount INT, month TEXT)</a:t>
            </a:r>
          </a:p>
          <a:p>
            <a:pPr marL="0" indent="0">
              <a:buNone/>
            </a:pPr>
            <a:r>
              <a:rPr lang="en-US" sz="4000" dirty="0">
                <a:latin typeface="Consolas" panose="020B0609020204030204" pitchFamily="49" charset="0"/>
                <a:cs typeface="Consolas" panose="020B0609020204030204" pitchFamily="49" charset="0"/>
              </a:rPr>
              <a:t>    AS SELECT * FROM VALUES</a:t>
            </a:r>
          </a:p>
          <a:p>
            <a:pPr marL="0" indent="0">
              <a:buNone/>
            </a:pPr>
            <a:r>
              <a:rPr lang="en-US" sz="4000" dirty="0">
                <a:latin typeface="Consolas" panose="020B0609020204030204" pitchFamily="49" charset="0"/>
                <a:cs typeface="Consolas" panose="020B0609020204030204" pitchFamily="49" charset="0"/>
              </a:rPr>
              <a:t>    (1, 10000, 'JAN'),</a:t>
            </a:r>
          </a:p>
          <a:p>
            <a:pPr marL="0" indent="0">
              <a:buNone/>
            </a:pPr>
            <a:r>
              <a:rPr lang="en-US" sz="4000" dirty="0">
                <a:latin typeface="Consolas" panose="020B0609020204030204" pitchFamily="49" charset="0"/>
                <a:cs typeface="Consolas" panose="020B0609020204030204" pitchFamily="49" charset="0"/>
              </a:rPr>
              <a:t>    (1, 400, 'JAN'),</a:t>
            </a:r>
          </a:p>
          <a:p>
            <a:pPr marL="0" indent="0">
              <a:buNone/>
            </a:pPr>
            <a:r>
              <a:rPr lang="en-US" sz="4000" dirty="0">
                <a:latin typeface="Consolas" panose="020B0609020204030204" pitchFamily="49" charset="0"/>
                <a:cs typeface="Consolas" panose="020B0609020204030204" pitchFamily="49" charset="0"/>
              </a:rPr>
              <a:t>    (2, 4500, 'JAN'),</a:t>
            </a:r>
          </a:p>
          <a:p>
            <a:pPr marL="0" indent="0">
              <a:buNone/>
            </a:pPr>
            <a:r>
              <a:rPr lang="en-US" sz="4000" dirty="0">
                <a:latin typeface="Consolas" panose="020B0609020204030204" pitchFamily="49" charset="0"/>
                <a:cs typeface="Consolas" panose="020B0609020204030204" pitchFamily="49" charset="0"/>
              </a:rPr>
              <a:t>    (2, 35000, 'JAN'),</a:t>
            </a:r>
          </a:p>
          <a:p>
            <a:pPr marL="0" indent="0">
              <a:buNone/>
            </a:pPr>
            <a:r>
              <a:rPr lang="en-US" sz="4000" dirty="0">
                <a:latin typeface="Consolas" panose="020B0609020204030204" pitchFamily="49" charset="0"/>
                <a:cs typeface="Consolas" panose="020B0609020204030204" pitchFamily="49" charset="0"/>
              </a:rPr>
              <a:t>    (1, 5000, 'FEB'),</a:t>
            </a:r>
          </a:p>
          <a:p>
            <a:pPr marL="0" indent="0">
              <a:buNone/>
            </a:pPr>
            <a:r>
              <a:rPr lang="en-US" sz="4000" dirty="0">
                <a:latin typeface="Consolas" panose="020B0609020204030204" pitchFamily="49" charset="0"/>
                <a:cs typeface="Consolas" panose="020B0609020204030204" pitchFamily="49" charset="0"/>
              </a:rPr>
              <a:t>    (1, 3000, 'FEB'),</a:t>
            </a:r>
          </a:p>
          <a:p>
            <a:pPr marL="0" indent="0">
              <a:buNone/>
            </a:pPr>
            <a:r>
              <a:rPr lang="en-US" sz="4000" dirty="0">
                <a:latin typeface="Consolas" panose="020B0609020204030204" pitchFamily="49" charset="0"/>
                <a:cs typeface="Consolas" panose="020B0609020204030204" pitchFamily="49" charset="0"/>
              </a:rPr>
              <a:t>    (2, 200, 'FEB'),</a:t>
            </a:r>
          </a:p>
          <a:p>
            <a:pPr marL="0" indent="0">
              <a:buNone/>
            </a:pPr>
            <a:r>
              <a:rPr lang="en-US" sz="4000" dirty="0">
                <a:latin typeface="Consolas" panose="020B0609020204030204" pitchFamily="49" charset="0"/>
                <a:cs typeface="Consolas" panose="020B0609020204030204" pitchFamily="49" charset="0"/>
              </a:rPr>
              <a:t>    (2, 90500, 'FEB'),</a:t>
            </a:r>
          </a:p>
          <a:p>
            <a:pPr marL="0" indent="0">
              <a:buNone/>
            </a:pPr>
            <a:r>
              <a:rPr lang="en-US" sz="4000" dirty="0">
                <a:latin typeface="Consolas" panose="020B0609020204030204" pitchFamily="49" charset="0"/>
                <a:cs typeface="Consolas" panose="020B0609020204030204" pitchFamily="49" charset="0"/>
              </a:rPr>
              <a:t>    (1, 6000, 'MAR'),</a:t>
            </a:r>
          </a:p>
          <a:p>
            <a:pPr marL="0" indent="0">
              <a:buNone/>
            </a:pPr>
            <a:r>
              <a:rPr lang="en-US" sz="4000" dirty="0">
                <a:latin typeface="Consolas" panose="020B0609020204030204" pitchFamily="49" charset="0"/>
                <a:cs typeface="Consolas" panose="020B0609020204030204" pitchFamily="49" charset="0"/>
              </a:rPr>
              <a:t>    (1, 5000, 'MAR'),</a:t>
            </a:r>
          </a:p>
          <a:p>
            <a:pPr marL="0" indent="0">
              <a:buNone/>
            </a:pPr>
            <a:r>
              <a:rPr lang="en-US" sz="4000" dirty="0">
                <a:latin typeface="Consolas" panose="020B0609020204030204" pitchFamily="49" charset="0"/>
                <a:cs typeface="Consolas" panose="020B0609020204030204" pitchFamily="49" charset="0"/>
              </a:rPr>
              <a:t>    (2, 2500, 'MAR'),</a:t>
            </a:r>
          </a:p>
          <a:p>
            <a:pPr marL="0" indent="0">
              <a:buNone/>
            </a:pPr>
            <a:r>
              <a:rPr lang="en-US" sz="4000" dirty="0">
                <a:latin typeface="Consolas" panose="020B0609020204030204" pitchFamily="49" charset="0"/>
                <a:cs typeface="Consolas" panose="020B0609020204030204" pitchFamily="49" charset="0"/>
              </a:rPr>
              <a:t>    (2, 9500, 'MAR'),</a:t>
            </a:r>
          </a:p>
          <a:p>
            <a:pPr marL="0" indent="0">
              <a:buNone/>
            </a:pPr>
            <a:r>
              <a:rPr lang="en-US" sz="4000" dirty="0">
                <a:latin typeface="Consolas" panose="020B0609020204030204" pitchFamily="49" charset="0"/>
                <a:cs typeface="Consolas" panose="020B0609020204030204" pitchFamily="49" charset="0"/>
              </a:rPr>
              <a:t>    (1, 8000, 'APR'),</a:t>
            </a:r>
          </a:p>
          <a:p>
            <a:pPr marL="0" indent="0">
              <a:buNone/>
            </a:pPr>
            <a:r>
              <a:rPr lang="en-US" sz="4000" dirty="0">
                <a:latin typeface="Consolas" panose="020B0609020204030204" pitchFamily="49" charset="0"/>
                <a:cs typeface="Consolas" panose="020B0609020204030204" pitchFamily="49" charset="0"/>
              </a:rPr>
              <a:t>    (1, 10000, 'APR'),</a:t>
            </a:r>
          </a:p>
          <a:p>
            <a:pPr marL="0" indent="0">
              <a:buNone/>
            </a:pPr>
            <a:r>
              <a:rPr lang="en-US" sz="4000" dirty="0">
                <a:latin typeface="Consolas" panose="020B0609020204030204" pitchFamily="49" charset="0"/>
                <a:cs typeface="Consolas" panose="020B0609020204030204" pitchFamily="49" charset="0"/>
              </a:rPr>
              <a:t>    (2, 800, 'APR'),</a:t>
            </a:r>
          </a:p>
          <a:p>
            <a:pPr marL="0" indent="0">
              <a:buNone/>
            </a:pPr>
            <a:r>
              <a:rPr lang="en-US" sz="4000" dirty="0">
                <a:latin typeface="Consolas" panose="020B0609020204030204" pitchFamily="49" charset="0"/>
                <a:cs typeface="Consolas" panose="020B0609020204030204" pitchFamily="49" charset="0"/>
              </a:rPr>
              <a:t>    (2, 4500, 'APR');</a:t>
            </a:r>
          </a:p>
        </p:txBody>
      </p:sp>
    </p:spTree>
    <p:extLst>
      <p:ext uri="{BB962C8B-B14F-4D97-AF65-F5344CB8AC3E}">
        <p14:creationId xmlns:p14="http://schemas.microsoft.com/office/powerpoint/2010/main" val="229337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70000" lnSpcReduction="20000"/>
          </a:bodyPr>
          <a:lstStyle/>
          <a:p>
            <a:pPr marL="0" indent="0">
              <a:buNone/>
            </a:pPr>
            <a:r>
              <a:rPr lang="en-US" sz="3400" dirty="0">
                <a:latin typeface="Consolas" panose="020B0609020204030204" pitchFamily="49" charset="0"/>
                <a:cs typeface="Consolas" panose="020B0609020204030204" pitchFamily="49" charset="0"/>
              </a:rPr>
              <a:t>SELECT * </a:t>
            </a:r>
          </a:p>
          <a:p>
            <a:pPr marL="0" indent="0">
              <a:buNone/>
            </a:pPr>
            <a:r>
              <a:rPr lang="en-US" sz="3400" dirty="0">
                <a:latin typeface="Consolas" panose="020B0609020204030204" pitchFamily="49" charset="0"/>
                <a:cs typeface="Consolas" panose="020B0609020204030204" pitchFamily="49" charset="0"/>
              </a:rPr>
              <a:t>  FROM </a:t>
            </a:r>
            <a:r>
              <a:rPr lang="en-US" sz="3400" dirty="0" err="1">
                <a:latin typeface="Consolas" panose="020B0609020204030204" pitchFamily="49" charset="0"/>
                <a:cs typeface="Consolas" panose="020B0609020204030204" pitchFamily="49" charset="0"/>
              </a:rPr>
              <a:t>monthly_sales</a:t>
            </a:r>
            <a:endParaRPr lang="en-US" sz="3400" dirty="0">
              <a:latin typeface="Consolas" panose="020B0609020204030204" pitchFamily="49" charset="0"/>
              <a:cs typeface="Consolas" panose="020B0609020204030204" pitchFamily="49" charset="0"/>
            </a:endParaRPr>
          </a:p>
          <a:p>
            <a:pPr marL="0" indent="0">
              <a:buNone/>
            </a:pPr>
            <a:r>
              <a:rPr lang="en-US" sz="3400" dirty="0">
                <a:latin typeface="Consolas" panose="020B0609020204030204" pitchFamily="49" charset="0"/>
                <a:cs typeface="Consolas" panose="020B0609020204030204" pitchFamily="49" charset="0"/>
              </a:rPr>
              <a:t>  </a:t>
            </a:r>
            <a:r>
              <a:rPr lang="en-US" sz="3400" dirty="0">
                <a:solidFill>
                  <a:schemeClr val="accent5"/>
                </a:solidFill>
                <a:highlight>
                  <a:srgbClr val="FFFF00"/>
                </a:highlight>
                <a:latin typeface="Consolas" panose="020B0609020204030204" pitchFamily="49" charset="0"/>
                <a:cs typeface="Consolas" panose="020B0609020204030204" pitchFamily="49" charset="0"/>
              </a:rPr>
              <a:t>PIVOT</a:t>
            </a:r>
            <a:r>
              <a:rPr lang="en-US" sz="3400" dirty="0">
                <a:latin typeface="Consolas" panose="020B0609020204030204" pitchFamily="49" charset="0"/>
                <a:cs typeface="Consolas" panose="020B0609020204030204" pitchFamily="49" charset="0"/>
              </a:rPr>
              <a:t>(SUM(amount) FOR MONTH IN ('JAN', 'FEB', 'MAR','APR'))</a:t>
            </a:r>
          </a:p>
          <a:p>
            <a:pPr marL="0" indent="0">
              <a:buNone/>
            </a:pPr>
            <a:r>
              <a:rPr lang="en-US" sz="3400" dirty="0">
                <a:latin typeface="Consolas" panose="020B0609020204030204" pitchFamily="49" charset="0"/>
                <a:cs typeface="Consolas" panose="020B0609020204030204" pitchFamily="49" charset="0"/>
              </a:rPr>
              <a:t>      AS p</a:t>
            </a:r>
          </a:p>
          <a:p>
            <a:pPr marL="0" indent="0">
              <a:buNone/>
            </a:pPr>
            <a:r>
              <a:rPr lang="en-US" sz="3400" dirty="0">
                <a:latin typeface="Consolas" panose="020B0609020204030204" pitchFamily="49" charset="0"/>
                <a:cs typeface="Consolas" panose="020B0609020204030204" pitchFamily="49" charset="0"/>
              </a:rPr>
              <a:t>  ORDER BY EMP_ID;</a:t>
            </a:r>
          </a:p>
          <a:p>
            <a:pPr marL="0" indent="0">
              <a:buNone/>
            </a:pP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'JAN' | 'FEB' | 'MAR' | 'APR'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3394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1</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85000" lnSpcReduction="10000"/>
          </a:bodyPr>
          <a:lstStyle/>
          <a:p>
            <a:pPr marL="0" indent="0">
              <a:buNone/>
            </a:pPr>
            <a:r>
              <a:rPr lang="en-US" dirty="0">
                <a:latin typeface="Consolas" panose="020B0609020204030204" pitchFamily="49" charset="0"/>
                <a:cs typeface="Consolas" panose="020B0609020204030204" pitchFamily="49" charset="0"/>
              </a:rPr>
              <a:t>SELECT * </a:t>
            </a:r>
          </a:p>
          <a:p>
            <a:pPr marL="0" indent="0">
              <a:buNone/>
            </a:pPr>
            <a:r>
              <a:rPr lang="en-US" dirty="0">
                <a:latin typeface="Consolas" panose="020B0609020204030204" pitchFamily="49" charset="0"/>
                <a:cs typeface="Consolas" panose="020B0609020204030204" pitchFamily="49" charset="0"/>
              </a:rPr>
              <a:t>  FROM </a:t>
            </a:r>
            <a:r>
              <a:rPr lang="en-US" dirty="0" err="1">
                <a:latin typeface="Consolas" panose="020B0609020204030204" pitchFamily="49" charset="0"/>
                <a:cs typeface="Consolas" panose="020B0609020204030204" pitchFamily="49" charset="0"/>
              </a:rPr>
              <a:t>monthly_sales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PIVOT(SUM(amount) </a:t>
            </a:r>
            <a:r>
              <a:rPr lang="en-US" sz="2400" dirty="0">
                <a:latin typeface="Consolas" panose="020B0609020204030204" pitchFamily="49" charset="0"/>
                <a:cs typeface="Consolas" panose="020B0609020204030204" pitchFamily="49" charset="0"/>
              </a:rPr>
              <a:t>FOR MONTH IN ('JAN', 'FEB', 'MAR', 'APR'))</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AS p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 JAN, FEB, MAR, APR)</a:t>
            </a:r>
          </a:p>
          <a:p>
            <a:pPr marL="0" indent="0">
              <a:buNone/>
            </a:pPr>
            <a:r>
              <a:rPr lang="en-US" dirty="0">
                <a:latin typeface="Consolas" panose="020B0609020204030204" pitchFamily="49" charset="0"/>
                <a:cs typeface="Consolas" panose="020B0609020204030204" pitchFamily="49" charset="0"/>
              </a:rPr>
              <a:t>  ORDER BY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EMP_ID_RENAMED |   JAN |   FEB |   MAR |   APR |</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1 | 10400 |  8000 | 11000 | 18000 |</a:t>
            </a:r>
          </a:p>
          <a:p>
            <a:pPr marL="0" indent="0">
              <a:buNone/>
            </a:pPr>
            <a:r>
              <a:rPr lang="en-US" sz="3400" dirty="0">
                <a:latin typeface="Consolas" panose="020B0609020204030204" pitchFamily="49" charset="0"/>
                <a:cs typeface="Consolas" panose="020B0609020204030204" pitchFamily="49" charset="0"/>
              </a:rPr>
              <a:t>|              2 | 39500 | 90700 | 12000 |  5300 |</a:t>
            </a:r>
          </a:p>
          <a:p>
            <a:pPr marL="0" indent="0">
              <a:buNone/>
            </a:pPr>
            <a:r>
              <a:rPr lang="en-US" sz="3400" dirty="0">
                <a:latin typeface="Consolas" panose="020B0609020204030204" pitchFamily="49" charset="0"/>
                <a:cs typeface="Consolas" panose="020B0609020204030204" pitchFamily="49" charset="0"/>
              </a:rPr>
              <a: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6837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1B0ED7E-FBC8-ECFD-0D46-DCC69CF76083}"/>
              </a:ext>
            </a:extLst>
          </p:cNvPr>
          <p:cNvSpPr>
            <a:spLocks noChangeArrowheads="1"/>
          </p:cNvSpPr>
          <p:nvPr/>
        </p:nvSpPr>
        <p:spPr bwMode="auto">
          <a:xfrm>
            <a:off x="2667000" y="533400"/>
            <a:ext cx="6934200" cy="914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rPr>
              <a:t>OLTP vs. OLAP</a:t>
            </a:r>
          </a:p>
        </p:txBody>
      </p:sp>
      <p:sp>
        <p:nvSpPr>
          <p:cNvPr id="5122" name="Rectangle 3">
            <a:extLst>
              <a:ext uri="{FF2B5EF4-FFF2-40B4-BE49-F238E27FC236}">
                <a16:creationId xmlns:a16="http://schemas.microsoft.com/office/drawing/2014/main" id="{3F7FD91E-095C-8505-ECDD-937D37BD4B3E}"/>
              </a:ext>
            </a:extLst>
          </p:cNvPr>
          <p:cNvSpPr>
            <a:spLocks noChangeArrowheads="1"/>
          </p:cNvSpPr>
          <p:nvPr/>
        </p:nvSpPr>
        <p:spPr bwMode="auto">
          <a:xfrm>
            <a:off x="1981200" y="1524000"/>
            <a:ext cx="7924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 typeface="Wingdings" pitchFamily="2" charset="2"/>
              <a:buChar char="§"/>
            </a:pPr>
            <a:r>
              <a:rPr lang="en-US" altLang="en-US" sz="2800"/>
              <a:t>On-Line Transaction Processing (OLTP):</a:t>
            </a:r>
          </a:p>
          <a:p>
            <a:pPr lvl="1" eaLnBrk="1" hangingPunct="1">
              <a:lnSpc>
                <a:spcPct val="90000"/>
              </a:lnSpc>
            </a:pPr>
            <a:r>
              <a:rPr lang="en-US" altLang="en-US" sz="2400"/>
              <a:t>technology used to perform updates on operational or transactional systems (e.g., point of sale systems)</a:t>
            </a:r>
          </a:p>
          <a:p>
            <a:pPr eaLnBrk="1" hangingPunct="1">
              <a:lnSpc>
                <a:spcPct val="90000"/>
              </a:lnSpc>
              <a:buFont typeface="Wingdings" pitchFamily="2" charset="2"/>
              <a:buChar char="§"/>
            </a:pPr>
            <a:endParaRPr lang="en-US" altLang="en-US" sz="2800"/>
          </a:p>
          <a:p>
            <a:pPr eaLnBrk="1" hangingPunct="1">
              <a:lnSpc>
                <a:spcPct val="90000"/>
              </a:lnSpc>
              <a:buFont typeface="Wingdings" pitchFamily="2" charset="2"/>
              <a:buChar char="§"/>
            </a:pPr>
            <a:r>
              <a:rPr lang="en-US" altLang="en-US" sz="2800"/>
              <a:t>On-Line Analytical Processing (OLAP): </a:t>
            </a:r>
          </a:p>
          <a:p>
            <a:pPr lvl="1" eaLnBrk="1" hangingPunct="1">
              <a:lnSpc>
                <a:spcPct val="90000"/>
              </a:lnSpc>
            </a:pPr>
            <a:r>
              <a:rPr lang="en-US" altLang="en-US" sz="2400"/>
              <a:t>technology used to perform complex analysis of the data in a data warehouse</a:t>
            </a:r>
          </a:p>
          <a:p>
            <a:pPr lvl="2" eaLnBrk="1" hangingPunct="1">
              <a:lnSpc>
                <a:spcPct val="90000"/>
              </a:lnSpc>
              <a:buFontTx/>
              <a:buNone/>
            </a:pPr>
            <a:r>
              <a:rPr lang="en-US" altLang="en-US" sz="1600" i="1"/>
              <a:t>	</a:t>
            </a:r>
            <a:r>
              <a:rPr lang="en-US" altLang="en-US" sz="1800" i="1"/>
              <a:t>OLAP is a category of software technology that enables analysts, managers, and executives to gain insight into data through fast, consistent, interactive access to a wide variety of possible views of information that has been transformed from raw data to reflect the dimensionality of the enterprise as understood by the user.</a:t>
            </a:r>
            <a:r>
              <a:rPr lang="en-US" altLang="en-US"/>
              <a:t> </a:t>
            </a:r>
            <a:r>
              <a:rPr lang="en-US" altLang="en-US" sz="1800"/>
              <a:t>[source: OLAP Council: www.olapcouncil.org]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2</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47500" lnSpcReduction="20000"/>
          </a:bodyPr>
          <a:lstStyle/>
          <a:p>
            <a:pPr marL="0" indent="0">
              <a:buNone/>
            </a:pPr>
            <a:r>
              <a:rPr lang="en-US" sz="4000" dirty="0">
                <a:latin typeface="Consolas" panose="020B0609020204030204" pitchFamily="49" charset="0"/>
                <a:cs typeface="Consolas" panose="020B0609020204030204" pitchFamily="49" charset="0"/>
              </a:rPr>
              <a:t>SELECT EMP_ID, </a:t>
            </a:r>
          </a:p>
          <a:p>
            <a:pPr marL="0" indent="0">
              <a:buNone/>
            </a:pPr>
            <a:r>
              <a:rPr lang="en-US" sz="4000" dirty="0">
                <a:latin typeface="Consolas" panose="020B0609020204030204" pitchFamily="49" charset="0"/>
                <a:cs typeface="Consolas" panose="020B0609020204030204" pitchFamily="49" charset="0"/>
              </a:rPr>
              <a:t>       "'JAN'" AS JANUARY, </a:t>
            </a:r>
          </a:p>
          <a:p>
            <a:pPr marL="0" indent="0">
              <a:buNone/>
            </a:pPr>
            <a:r>
              <a:rPr lang="en-US" sz="4000" dirty="0">
                <a:latin typeface="Consolas" panose="020B0609020204030204" pitchFamily="49" charset="0"/>
                <a:cs typeface="Consolas" panose="020B0609020204030204" pitchFamily="49" charset="0"/>
              </a:rPr>
              <a:t>       "'FEB'" AS FEBRUARY, </a:t>
            </a:r>
          </a:p>
          <a:p>
            <a:pPr marL="0" indent="0">
              <a:buNone/>
            </a:pPr>
            <a:r>
              <a:rPr lang="en-US" sz="4000" dirty="0">
                <a:latin typeface="Consolas" panose="020B0609020204030204" pitchFamily="49" charset="0"/>
                <a:cs typeface="Consolas" panose="020B0609020204030204" pitchFamily="49" charset="0"/>
              </a:rPr>
              <a:t>       "'MAR'" AS MARCH,</a:t>
            </a:r>
          </a:p>
          <a:p>
            <a:pPr marL="0" indent="0">
              <a:buNone/>
            </a:pPr>
            <a:r>
              <a:rPr lang="en-US" sz="4000" dirty="0">
                <a:latin typeface="Consolas" panose="020B0609020204030204" pitchFamily="49" charset="0"/>
                <a:cs typeface="Consolas" panose="020B0609020204030204" pitchFamily="49" charset="0"/>
              </a:rPr>
              <a:t>       "'APR'" AS APRIL</a:t>
            </a:r>
          </a:p>
          <a:p>
            <a:pPr marL="0" indent="0">
              <a:buNone/>
            </a:pPr>
            <a:r>
              <a:rPr lang="en-US" sz="4000" dirty="0">
                <a:latin typeface="Consolas" panose="020B0609020204030204" pitchFamily="49" charset="0"/>
                <a:cs typeface="Consolas" panose="020B0609020204030204" pitchFamily="49" charset="0"/>
              </a:rPr>
              <a:t>  FROM </a:t>
            </a:r>
            <a:r>
              <a:rPr lang="en-US" sz="4000" dirty="0" err="1">
                <a:latin typeface="Consolas" panose="020B0609020204030204" pitchFamily="49" charset="0"/>
                <a:cs typeface="Consolas" panose="020B0609020204030204" pitchFamily="49" charset="0"/>
              </a:rPr>
              <a:t>monthly_sales</a:t>
            </a: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    PIVOT(sum(amount) FOR MONTH IN ('JAN', 'FEB', 'MAR', 'APR')) </a:t>
            </a:r>
          </a:p>
          <a:p>
            <a:pPr marL="0" indent="0">
              <a:buNone/>
            </a:pPr>
            <a:r>
              <a:rPr lang="en-US" sz="4000" dirty="0">
                <a:latin typeface="Consolas" panose="020B0609020204030204" pitchFamily="49" charset="0"/>
                <a:cs typeface="Consolas" panose="020B0609020204030204" pitchFamily="49" charset="0"/>
              </a:rPr>
              <a:t>      AS p</a:t>
            </a:r>
          </a:p>
          <a:p>
            <a:pPr marL="0" indent="0">
              <a:buNone/>
            </a:pPr>
            <a:r>
              <a:rPr lang="en-US" sz="4000" dirty="0">
                <a:latin typeface="Consolas" panose="020B0609020204030204" pitchFamily="49" charset="0"/>
                <a:cs typeface="Consolas" panose="020B0609020204030204" pitchFamily="49" charset="0"/>
              </a:rPr>
              <a:t>  ORDER BY EMP_ID;</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 JANUARY | FEBRUARY | MARCH | APRIL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2756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9B27-D44A-79EB-F16C-DF7B40D9A3CB}"/>
              </a:ext>
            </a:extLst>
          </p:cNvPr>
          <p:cNvSpPr>
            <a:spLocks noGrp="1"/>
          </p:cNvSpPr>
          <p:nvPr>
            <p:ph type="title"/>
          </p:nvPr>
        </p:nvSpPr>
        <p:spPr>
          <a:xfrm>
            <a:off x="838200" y="365126"/>
            <a:ext cx="10515600" cy="1263978"/>
          </a:xfrm>
        </p:spPr>
        <p:txBody>
          <a:bodyPr>
            <a:normAutofit/>
          </a:bodyPr>
          <a:lstStyle/>
          <a:p>
            <a:r>
              <a:rPr lang="en-US" b="1" i="0" dirty="0">
                <a:effectLst/>
                <a:latin typeface="-apple-system"/>
              </a:rPr>
              <a:t>MySQL : How To Generate a Pivot Table</a:t>
            </a:r>
            <a:endParaRPr lang="en-US" dirty="0"/>
          </a:p>
        </p:txBody>
      </p:sp>
      <p:sp>
        <p:nvSpPr>
          <p:cNvPr id="3" name="Content Placeholder 2">
            <a:extLst>
              <a:ext uri="{FF2B5EF4-FFF2-40B4-BE49-F238E27FC236}">
                <a16:creationId xmlns:a16="http://schemas.microsoft.com/office/drawing/2014/main" id="{0AB32176-8A90-B089-9C5B-27CA0C9DD13D}"/>
              </a:ext>
            </a:extLst>
          </p:cNvPr>
          <p:cNvSpPr>
            <a:spLocks noGrp="1"/>
          </p:cNvSpPr>
          <p:nvPr>
            <p:ph idx="1"/>
          </p:nvPr>
        </p:nvSpPr>
        <p:spPr/>
        <p:txBody>
          <a:bodyPr/>
          <a:lstStyle/>
          <a:p>
            <a:pPr marL="0" indent="0">
              <a:buNone/>
            </a:pPr>
            <a:r>
              <a:rPr lang="en-US" dirty="0">
                <a:solidFill>
                  <a:srgbClr val="212529"/>
                </a:solidFill>
                <a:latin typeface="-apple-system"/>
              </a:rPr>
              <a:t>1. </a:t>
            </a:r>
            <a:r>
              <a:rPr lang="en-US" sz="3200" dirty="0">
                <a:solidFill>
                  <a:srgbClr val="212529"/>
                </a:solidFill>
                <a:latin typeface="-apple-system"/>
              </a:rPr>
              <a:t>In</a:t>
            </a:r>
            <a:r>
              <a:rPr lang="en-US" sz="3200" b="0" i="0" dirty="0">
                <a:solidFill>
                  <a:srgbClr val="212529"/>
                </a:solidFill>
                <a:effectLst/>
                <a:latin typeface="-apple-system"/>
              </a:rPr>
              <a:t> </a:t>
            </a:r>
            <a:r>
              <a:rPr lang="en-US" sz="3200" b="0" i="0" u="sng" dirty="0">
                <a:solidFill>
                  <a:srgbClr val="007BFF"/>
                </a:solidFill>
                <a:effectLst/>
                <a:latin typeface="-apple-system"/>
                <a:hlinkClick r:id="rId2"/>
              </a:rPr>
              <a:t>MySQL</a:t>
            </a:r>
            <a:r>
              <a:rPr lang="en-US" sz="3200" b="0" i="0" dirty="0">
                <a:solidFill>
                  <a:srgbClr val="212529"/>
                </a:solidFill>
                <a:effectLst/>
                <a:latin typeface="-apple-system"/>
              </a:rPr>
              <a:t>, there is </a:t>
            </a:r>
            <a:r>
              <a:rPr lang="en-US" sz="3200" b="0" i="0" dirty="0">
                <a:solidFill>
                  <a:srgbClr val="212529"/>
                </a:solidFill>
                <a:effectLst/>
                <a:highlight>
                  <a:srgbClr val="FFFF00"/>
                </a:highlight>
                <a:latin typeface="-apple-system"/>
              </a:rPr>
              <a:t>no PIVOT </a:t>
            </a:r>
            <a:r>
              <a:rPr lang="en-US" sz="3200" b="0" i="0" dirty="0">
                <a:solidFill>
                  <a:srgbClr val="212529"/>
                </a:solidFill>
                <a:effectLst/>
                <a:latin typeface="-apple-system"/>
              </a:rPr>
              <a:t>feature or keyword. </a:t>
            </a:r>
          </a:p>
          <a:p>
            <a:pPr marL="0" indent="0">
              <a:buNone/>
            </a:pPr>
            <a:r>
              <a:rPr lang="en-US" sz="3200" b="0" i="0" dirty="0">
                <a:solidFill>
                  <a:srgbClr val="212529"/>
                </a:solidFill>
                <a:effectLst/>
                <a:latin typeface="-apple-system"/>
              </a:rPr>
              <a:t>2. Fortunately, we can still generate this pivot table output.</a:t>
            </a:r>
            <a:endParaRPr lang="en-US" sz="3200" dirty="0"/>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3"/>
              </a:rPr>
              <a:t>https://www.databasestar.com/mysql-pivot/</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FFFF00"/>
                </a:highlight>
                <a:latin typeface="Consolas" panose="020B0609020204030204" pitchFamily="49" charset="0"/>
                <a:cs typeface="Consolas" panose="020B0609020204030204" pitchFamily="49" charset="0"/>
              </a:rPr>
              <a:t>In MySQL, use the following to create a Pivot</a:t>
            </a:r>
          </a:p>
          <a:p>
            <a:pPr marL="514350" indent="-514350">
              <a:buAutoNum type="arabicPeriod"/>
            </a:pPr>
            <a:r>
              <a:rPr lang="en-US" b="0" i="0" dirty="0">
                <a:solidFill>
                  <a:srgbClr val="212529"/>
                </a:solidFill>
                <a:effectLst/>
                <a:latin typeface="-apple-system"/>
              </a:rPr>
              <a:t>the SUM function (or other aggregate functions) </a:t>
            </a:r>
          </a:p>
          <a:p>
            <a:pPr marL="514350" indent="-514350">
              <a:buAutoNum type="arabicPeriod"/>
            </a:pPr>
            <a:r>
              <a:rPr lang="en-US" b="0" i="0" dirty="0">
                <a:solidFill>
                  <a:srgbClr val="212529"/>
                </a:solidFill>
                <a:effectLst/>
                <a:latin typeface="-apple-system"/>
              </a:rPr>
              <a:t>the CASE statement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0213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F5C1F1B-265D-136F-AB4A-4C3819C35E45}"/>
              </a:ext>
            </a:extLst>
          </p:cNvPr>
          <p:cNvSpPr>
            <a:spLocks noGrp="1" noChangeArrowheads="1"/>
          </p:cNvSpPr>
          <p:nvPr>
            <p:ph type="title"/>
          </p:nvPr>
        </p:nvSpPr>
        <p:spPr>
          <a:xfrm>
            <a:off x="2362200" y="0"/>
            <a:ext cx="7778750" cy="1104900"/>
          </a:xfrm>
        </p:spPr>
        <p:txBody>
          <a:bodyPr/>
          <a:lstStyle/>
          <a:p>
            <a:pPr eaLnBrk="1" hangingPunct="1"/>
            <a:r>
              <a:rPr lang="en-US" altLang="en-US"/>
              <a:t>OLTP vs. OLAP</a:t>
            </a:r>
          </a:p>
        </p:txBody>
      </p:sp>
      <p:sp>
        <p:nvSpPr>
          <p:cNvPr id="6146" name="Rectangle 3">
            <a:extLst>
              <a:ext uri="{FF2B5EF4-FFF2-40B4-BE49-F238E27FC236}">
                <a16:creationId xmlns:a16="http://schemas.microsoft.com/office/drawing/2014/main" id="{3FEB53DE-52B4-4174-7C40-39FDF345DF2F}"/>
              </a:ext>
            </a:extLst>
          </p:cNvPr>
          <p:cNvSpPr>
            <a:spLocks noGrp="1" noChangeArrowheads="1"/>
          </p:cNvSpPr>
          <p:nvPr>
            <p:ph type="body" sz="half" idx="1"/>
          </p:nvPr>
        </p:nvSpPr>
        <p:spPr>
          <a:xfrm>
            <a:off x="4343400" y="1905000"/>
            <a:ext cx="2743200" cy="4495800"/>
          </a:xfrm>
        </p:spPr>
        <p:txBody>
          <a:bodyPr/>
          <a:lstStyle/>
          <a:p>
            <a:pPr eaLnBrk="1" hangingPunct="1"/>
            <a:r>
              <a:rPr lang="en-US" altLang="en-US" sz="1400"/>
              <a:t>Clerk, IT Professional</a:t>
            </a:r>
          </a:p>
          <a:p>
            <a:pPr eaLnBrk="1" hangingPunct="1"/>
            <a:r>
              <a:rPr lang="en-US" altLang="en-US" sz="1400"/>
              <a:t>Day to day operations</a:t>
            </a:r>
          </a:p>
          <a:p>
            <a:pPr eaLnBrk="1" hangingPunct="1">
              <a:spcBef>
                <a:spcPct val="55000"/>
              </a:spcBef>
            </a:pPr>
            <a:r>
              <a:rPr lang="en-US" altLang="en-US" sz="1400"/>
              <a:t>Application-oriented (E-R based)</a:t>
            </a:r>
          </a:p>
          <a:p>
            <a:pPr eaLnBrk="1" hangingPunct="1"/>
            <a:r>
              <a:rPr lang="en-US" altLang="en-US" sz="1400"/>
              <a:t>Current, Isolated</a:t>
            </a:r>
          </a:p>
          <a:p>
            <a:pPr eaLnBrk="1" hangingPunct="1"/>
            <a:r>
              <a:rPr lang="en-US" altLang="en-US" sz="1400"/>
              <a:t>Detailed, Flat relational</a:t>
            </a:r>
          </a:p>
          <a:p>
            <a:pPr eaLnBrk="1" hangingPunct="1"/>
            <a:r>
              <a:rPr lang="en-US" altLang="en-US" sz="1400"/>
              <a:t>Structured, Repetitive</a:t>
            </a:r>
          </a:p>
          <a:p>
            <a:pPr eaLnBrk="1" hangingPunct="1"/>
            <a:r>
              <a:rPr lang="en-US" altLang="en-US" sz="1400"/>
              <a:t>Short, Simple transaction</a:t>
            </a:r>
          </a:p>
          <a:p>
            <a:pPr eaLnBrk="1" hangingPunct="1"/>
            <a:r>
              <a:rPr lang="en-US" altLang="en-US" sz="1400"/>
              <a:t>Read/write</a:t>
            </a:r>
          </a:p>
          <a:p>
            <a:pPr eaLnBrk="1" hangingPunct="1"/>
            <a:r>
              <a:rPr lang="en-US" altLang="en-US" sz="1400"/>
              <a:t>Index/hash on prim. Key</a:t>
            </a:r>
          </a:p>
          <a:p>
            <a:pPr eaLnBrk="1" hangingPunct="1"/>
            <a:r>
              <a:rPr lang="en-US" altLang="en-US" sz="1400"/>
              <a:t>Tens</a:t>
            </a:r>
          </a:p>
          <a:p>
            <a:pPr eaLnBrk="1" hangingPunct="1"/>
            <a:r>
              <a:rPr lang="en-US" altLang="en-US" sz="1400"/>
              <a:t>Thousands</a:t>
            </a:r>
          </a:p>
          <a:p>
            <a:pPr eaLnBrk="1" hangingPunct="1"/>
            <a:r>
              <a:rPr lang="en-US" altLang="en-US" sz="1400"/>
              <a:t>100 MB-GB</a:t>
            </a:r>
          </a:p>
          <a:p>
            <a:pPr eaLnBrk="1" hangingPunct="1"/>
            <a:r>
              <a:rPr lang="en-US" altLang="en-US" sz="1400"/>
              <a:t>Trans. throughput</a:t>
            </a:r>
          </a:p>
        </p:txBody>
      </p:sp>
      <p:sp>
        <p:nvSpPr>
          <p:cNvPr id="6147" name="Rectangle 4">
            <a:extLst>
              <a:ext uri="{FF2B5EF4-FFF2-40B4-BE49-F238E27FC236}">
                <a16:creationId xmlns:a16="http://schemas.microsoft.com/office/drawing/2014/main" id="{B4B1A33E-DD5F-49EA-676C-EB0FAE66F149}"/>
              </a:ext>
            </a:extLst>
          </p:cNvPr>
          <p:cNvSpPr>
            <a:spLocks noGrp="1" noChangeArrowheads="1"/>
          </p:cNvSpPr>
          <p:nvPr>
            <p:ph type="body" sz="half" idx="2"/>
          </p:nvPr>
        </p:nvSpPr>
        <p:spPr>
          <a:xfrm>
            <a:off x="6934200" y="1905000"/>
            <a:ext cx="3276600" cy="4495800"/>
          </a:xfrm>
        </p:spPr>
        <p:txBody>
          <a:bodyPr/>
          <a:lstStyle/>
          <a:p>
            <a:pPr eaLnBrk="1" hangingPunct="1"/>
            <a:r>
              <a:rPr lang="en-US" altLang="en-US" sz="1400"/>
              <a:t>Knowledge worker</a:t>
            </a:r>
          </a:p>
          <a:p>
            <a:pPr eaLnBrk="1" hangingPunct="1"/>
            <a:r>
              <a:rPr lang="en-US" altLang="en-US" sz="1400"/>
              <a:t>Decision support</a:t>
            </a:r>
          </a:p>
          <a:p>
            <a:pPr eaLnBrk="1" hangingPunct="1">
              <a:spcBef>
                <a:spcPct val="45000"/>
              </a:spcBef>
            </a:pPr>
            <a:r>
              <a:rPr lang="en-US" altLang="en-US" sz="1400"/>
              <a:t>Subject-oriented (Star, snowflake)</a:t>
            </a:r>
          </a:p>
          <a:p>
            <a:pPr eaLnBrk="1" hangingPunct="1"/>
            <a:endParaRPr lang="en-US" altLang="en-US" sz="1400"/>
          </a:p>
          <a:p>
            <a:pPr eaLnBrk="1" hangingPunct="1"/>
            <a:r>
              <a:rPr lang="en-US" altLang="en-US" sz="1400"/>
              <a:t>Historical, Consolidated</a:t>
            </a:r>
          </a:p>
          <a:p>
            <a:pPr eaLnBrk="1" hangingPunct="1"/>
            <a:r>
              <a:rPr lang="en-US" altLang="en-US" sz="1400"/>
              <a:t>Summarized, Multidimensional</a:t>
            </a:r>
          </a:p>
          <a:p>
            <a:pPr eaLnBrk="1" hangingPunct="1"/>
            <a:r>
              <a:rPr lang="en-US" altLang="en-US" sz="1400"/>
              <a:t>Ad hoc</a:t>
            </a:r>
          </a:p>
          <a:p>
            <a:pPr eaLnBrk="1" hangingPunct="1"/>
            <a:r>
              <a:rPr lang="en-US" altLang="en-US" sz="1400"/>
              <a:t>Complex query</a:t>
            </a:r>
          </a:p>
          <a:p>
            <a:pPr eaLnBrk="1" hangingPunct="1"/>
            <a:r>
              <a:rPr lang="en-US" altLang="en-US" sz="1400"/>
              <a:t>Read Mostly</a:t>
            </a:r>
          </a:p>
          <a:p>
            <a:pPr eaLnBrk="1" hangingPunct="1"/>
            <a:r>
              <a:rPr lang="en-US" altLang="en-US" sz="1400"/>
              <a:t>Lots of Scans</a:t>
            </a:r>
          </a:p>
          <a:p>
            <a:pPr eaLnBrk="1" hangingPunct="1"/>
            <a:r>
              <a:rPr lang="en-US" altLang="en-US" sz="1400"/>
              <a:t>Millions</a:t>
            </a:r>
          </a:p>
          <a:p>
            <a:pPr eaLnBrk="1" hangingPunct="1"/>
            <a:r>
              <a:rPr lang="en-US" altLang="en-US" sz="1400"/>
              <a:t>Hundreds</a:t>
            </a:r>
          </a:p>
          <a:p>
            <a:pPr eaLnBrk="1" hangingPunct="1"/>
            <a:r>
              <a:rPr lang="en-US" altLang="en-US" sz="1400"/>
              <a:t>100GB-TB</a:t>
            </a:r>
          </a:p>
          <a:p>
            <a:pPr eaLnBrk="1" hangingPunct="1"/>
            <a:r>
              <a:rPr lang="en-US" altLang="en-US" sz="1400"/>
              <a:t>Query throughput, response</a:t>
            </a:r>
          </a:p>
        </p:txBody>
      </p:sp>
      <p:sp>
        <p:nvSpPr>
          <p:cNvPr id="6148" name="Text Box 5">
            <a:extLst>
              <a:ext uri="{FF2B5EF4-FFF2-40B4-BE49-F238E27FC236}">
                <a16:creationId xmlns:a16="http://schemas.microsoft.com/office/drawing/2014/main" id="{736C33DA-C8E6-A75F-4F0D-8CCC3390187F}"/>
              </a:ext>
            </a:extLst>
          </p:cNvPr>
          <p:cNvSpPr txBox="1">
            <a:spLocks noChangeArrowheads="1"/>
          </p:cNvSpPr>
          <p:nvPr/>
        </p:nvSpPr>
        <p:spPr bwMode="auto">
          <a:xfrm>
            <a:off x="2514600" y="1905001"/>
            <a:ext cx="190500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b="1">
                <a:latin typeface="Times New Roman" panose="02020603050405020304" pitchFamily="18" charset="0"/>
              </a:rPr>
              <a:t>User</a:t>
            </a:r>
          </a:p>
          <a:p>
            <a:pPr>
              <a:spcBef>
                <a:spcPct val="20000"/>
              </a:spcBef>
            </a:pPr>
            <a:r>
              <a:rPr lang="en-US" altLang="en-US" sz="1400" b="1">
                <a:latin typeface="Times New Roman" panose="02020603050405020304" pitchFamily="18" charset="0"/>
              </a:rPr>
              <a:t>Function</a:t>
            </a:r>
          </a:p>
          <a:p>
            <a:pPr>
              <a:spcBef>
                <a:spcPct val="20000"/>
              </a:spcBef>
            </a:pPr>
            <a:r>
              <a:rPr lang="en-US" altLang="en-US" sz="1400" b="1">
                <a:latin typeface="Times New Roman" panose="02020603050405020304" pitchFamily="18" charset="0"/>
              </a:rPr>
              <a:t>DB Design    </a:t>
            </a:r>
          </a:p>
          <a:p>
            <a:pPr>
              <a:spcBef>
                <a:spcPct val="20000"/>
              </a:spcBef>
            </a:pPr>
            <a:endParaRPr lang="en-US" altLang="en-US" sz="1400" b="1">
              <a:latin typeface="Times New Roman" panose="02020603050405020304" pitchFamily="18" charset="0"/>
            </a:endParaRPr>
          </a:p>
          <a:p>
            <a:pPr>
              <a:spcBef>
                <a:spcPct val="20000"/>
              </a:spcBef>
            </a:pPr>
            <a:r>
              <a:rPr lang="en-US" altLang="en-US" sz="1400" b="1">
                <a:latin typeface="Times New Roman" panose="02020603050405020304" pitchFamily="18" charset="0"/>
              </a:rPr>
              <a:t>Data </a:t>
            </a:r>
          </a:p>
          <a:p>
            <a:pPr>
              <a:spcBef>
                <a:spcPct val="20000"/>
              </a:spcBef>
            </a:pPr>
            <a:r>
              <a:rPr lang="en-US" altLang="en-US" sz="1400" b="1">
                <a:latin typeface="Times New Roman" panose="02020603050405020304" pitchFamily="18" charset="0"/>
              </a:rPr>
              <a:t>View</a:t>
            </a:r>
          </a:p>
          <a:p>
            <a:pPr>
              <a:spcBef>
                <a:spcPct val="20000"/>
              </a:spcBef>
            </a:pPr>
            <a:r>
              <a:rPr lang="en-US" altLang="en-US" sz="1400" b="1">
                <a:latin typeface="Times New Roman" panose="02020603050405020304" pitchFamily="18" charset="0"/>
              </a:rPr>
              <a:t>Usage</a:t>
            </a:r>
          </a:p>
          <a:p>
            <a:pPr>
              <a:spcBef>
                <a:spcPct val="20000"/>
              </a:spcBef>
            </a:pPr>
            <a:r>
              <a:rPr lang="en-US" altLang="en-US" sz="1400" b="1">
                <a:latin typeface="Times New Roman" panose="02020603050405020304" pitchFamily="18" charset="0"/>
              </a:rPr>
              <a:t>Unit of work</a:t>
            </a:r>
          </a:p>
          <a:p>
            <a:pPr>
              <a:spcBef>
                <a:spcPct val="20000"/>
              </a:spcBef>
            </a:pPr>
            <a:r>
              <a:rPr lang="en-US" altLang="en-US" sz="1400" b="1">
                <a:latin typeface="Times New Roman" panose="02020603050405020304" pitchFamily="18" charset="0"/>
              </a:rPr>
              <a:t>Access</a:t>
            </a:r>
          </a:p>
          <a:p>
            <a:pPr>
              <a:spcBef>
                <a:spcPct val="20000"/>
              </a:spcBef>
            </a:pPr>
            <a:r>
              <a:rPr lang="en-US" altLang="en-US" sz="1400" b="1">
                <a:latin typeface="Times New Roman" panose="02020603050405020304" pitchFamily="18" charset="0"/>
              </a:rPr>
              <a:t>Operations</a:t>
            </a:r>
          </a:p>
          <a:p>
            <a:pPr>
              <a:spcBef>
                <a:spcPct val="20000"/>
              </a:spcBef>
            </a:pPr>
            <a:r>
              <a:rPr lang="en-US" altLang="en-US" sz="1400" b="1">
                <a:latin typeface="Times New Roman" panose="02020603050405020304" pitchFamily="18" charset="0"/>
              </a:rPr>
              <a:t># Records accessed</a:t>
            </a:r>
          </a:p>
          <a:p>
            <a:pPr>
              <a:spcBef>
                <a:spcPct val="20000"/>
              </a:spcBef>
            </a:pPr>
            <a:r>
              <a:rPr lang="en-US" altLang="en-US" sz="1400" b="1">
                <a:latin typeface="Times New Roman" panose="02020603050405020304" pitchFamily="18" charset="0"/>
              </a:rPr>
              <a:t>#Users</a:t>
            </a:r>
          </a:p>
          <a:p>
            <a:pPr>
              <a:spcBef>
                <a:spcPct val="20000"/>
              </a:spcBef>
            </a:pPr>
            <a:r>
              <a:rPr lang="en-US" altLang="en-US" sz="1400" b="1">
                <a:latin typeface="Times New Roman" panose="02020603050405020304" pitchFamily="18" charset="0"/>
              </a:rPr>
              <a:t>Db size</a:t>
            </a:r>
          </a:p>
          <a:p>
            <a:pPr>
              <a:spcBef>
                <a:spcPct val="20000"/>
              </a:spcBef>
            </a:pPr>
            <a:r>
              <a:rPr lang="en-US" altLang="en-US" sz="1400" b="1">
                <a:latin typeface="Times New Roman" panose="02020603050405020304" pitchFamily="18" charset="0"/>
              </a:rPr>
              <a:t>Metric</a:t>
            </a:r>
          </a:p>
          <a:p>
            <a:pPr>
              <a:spcBef>
                <a:spcPct val="20000"/>
              </a:spcBef>
            </a:pPr>
            <a:endParaRPr lang="en-US" altLang="en-US" sz="1400" b="1">
              <a:latin typeface="Times New Roman" panose="02020603050405020304" pitchFamily="18" charset="0"/>
            </a:endParaRPr>
          </a:p>
        </p:txBody>
      </p:sp>
      <p:sp>
        <p:nvSpPr>
          <p:cNvPr id="6150" name="Text Box 6">
            <a:extLst>
              <a:ext uri="{FF2B5EF4-FFF2-40B4-BE49-F238E27FC236}">
                <a16:creationId xmlns:a16="http://schemas.microsoft.com/office/drawing/2014/main" id="{7A6A9265-BB0D-5507-7A54-C3D871125A67}"/>
              </a:ext>
            </a:extLst>
          </p:cNvPr>
          <p:cNvSpPr txBox="1">
            <a:spLocks noChangeArrowheads="1"/>
          </p:cNvSpPr>
          <p:nvPr/>
        </p:nvSpPr>
        <p:spPr bwMode="auto">
          <a:xfrm>
            <a:off x="45720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T P</a:t>
            </a:r>
            <a:endParaRPr kumimoji="1" lang="en-US" altLang="en-US" sz="1400" dirty="0">
              <a:effectLst>
                <a:outerShdw blurRad="38100" dist="38100" dir="2700000" algn="tl">
                  <a:srgbClr val="C0C0C0"/>
                </a:outerShdw>
              </a:effectLst>
              <a:latin typeface="Impact" panose="020B0806030902050204" pitchFamily="34" charset="0"/>
            </a:endParaRPr>
          </a:p>
        </p:txBody>
      </p:sp>
      <p:sp>
        <p:nvSpPr>
          <p:cNvPr id="6151" name="Text Box 7">
            <a:extLst>
              <a:ext uri="{FF2B5EF4-FFF2-40B4-BE49-F238E27FC236}">
                <a16:creationId xmlns:a16="http://schemas.microsoft.com/office/drawing/2014/main" id="{790FD50C-A1AC-61EE-507F-C1A6BEEB0051}"/>
              </a:ext>
            </a:extLst>
          </p:cNvPr>
          <p:cNvSpPr txBox="1">
            <a:spLocks noChangeArrowheads="1"/>
          </p:cNvSpPr>
          <p:nvPr/>
        </p:nvSpPr>
        <p:spPr bwMode="auto">
          <a:xfrm>
            <a:off x="71628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A P</a:t>
            </a:r>
            <a:endParaRPr kumimoji="1" lang="en-US" altLang="en-US" sz="1400" dirty="0">
              <a:effectLst>
                <a:outerShdw blurRad="38100" dist="38100" dir="2700000" algn="tl">
                  <a:srgbClr val="C0C0C0"/>
                </a:outerShdw>
              </a:effectLst>
              <a:latin typeface="Impact" panose="020B080603090205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F2D-8F99-792B-3547-D7F61FC56CCC}"/>
              </a:ext>
            </a:extLst>
          </p:cNvPr>
          <p:cNvSpPr>
            <a:spLocks noGrp="1"/>
          </p:cNvSpPr>
          <p:nvPr>
            <p:ph type="title"/>
          </p:nvPr>
        </p:nvSpPr>
        <p:spPr>
          <a:xfrm>
            <a:off x="838200" y="365126"/>
            <a:ext cx="10515600" cy="635772"/>
          </a:xfrm>
        </p:spPr>
        <p:txBody>
          <a:bodyPr>
            <a:normAutofit fontScale="90000"/>
          </a:bodyPr>
          <a:lstStyle/>
          <a:p>
            <a:r>
              <a:rPr lang="en-US" dirty="0"/>
              <a:t>Star Schema and Dimensions</a:t>
            </a:r>
          </a:p>
        </p:txBody>
      </p:sp>
      <p:pic>
        <p:nvPicPr>
          <p:cNvPr id="6" name="Content Placeholder 5" descr="A diagram of a sales fact table&#10;&#10;Description automatically generated">
            <a:extLst>
              <a:ext uri="{FF2B5EF4-FFF2-40B4-BE49-F238E27FC236}">
                <a16:creationId xmlns:a16="http://schemas.microsoft.com/office/drawing/2014/main" id="{157AAA5C-AF20-0BFA-9A92-08B4A03B5E9C}"/>
              </a:ext>
            </a:extLst>
          </p:cNvPr>
          <p:cNvPicPr>
            <a:picLocks noGrp="1" noChangeAspect="1"/>
          </p:cNvPicPr>
          <p:nvPr>
            <p:ph sz="half" idx="1"/>
          </p:nvPr>
        </p:nvPicPr>
        <p:blipFill>
          <a:blip r:embed="rId2"/>
          <a:stretch>
            <a:fillRect/>
          </a:stretch>
        </p:blipFill>
        <p:spPr>
          <a:xfrm>
            <a:off x="1136822" y="1000899"/>
            <a:ext cx="7488194" cy="5144954"/>
          </a:xfrm>
        </p:spPr>
      </p:pic>
    </p:spTree>
    <p:extLst>
      <p:ext uri="{BB962C8B-B14F-4D97-AF65-F5344CB8AC3E}">
        <p14:creationId xmlns:p14="http://schemas.microsoft.com/office/powerpoint/2010/main" val="73565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dirty="0"/>
              <a:t>What is a </a:t>
            </a:r>
            <a:r>
              <a:rPr lang="en-US" b="1" dirty="0">
                <a:solidFill>
                  <a:schemeClr val="accent5"/>
                </a:solidFill>
              </a:rPr>
              <a:t>Data Cube</a:t>
            </a:r>
            <a:r>
              <a:rPr lang="en-US" dirty="0"/>
              <a:t>?</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lnSpcReduction="10000"/>
          </a:bodyPr>
          <a:lstStyle/>
          <a:p>
            <a:r>
              <a:rPr lang="en-US" sz="3600" dirty="0"/>
              <a:t>A </a:t>
            </a:r>
            <a:r>
              <a:rPr lang="en-US" sz="3600" b="1" dirty="0"/>
              <a:t>data </a:t>
            </a:r>
            <a:r>
              <a:rPr lang="en-US" sz="3600" b="1" dirty="0">
                <a:highlight>
                  <a:srgbClr val="FFFF00"/>
                </a:highlight>
              </a:rPr>
              <a:t>cube</a:t>
            </a:r>
            <a:r>
              <a:rPr lang="en-US" sz="3600" dirty="0">
                <a:highlight>
                  <a:srgbClr val="FFFF00"/>
                </a:highlight>
              </a:rPr>
              <a:t> is a data structure</a:t>
            </a:r>
            <a:r>
              <a:rPr lang="en-US" sz="3600" dirty="0"/>
              <a:t> that, contrary to tables and spreadsheets, can store data in </a:t>
            </a:r>
            <a:r>
              <a:rPr lang="en-US" sz="3600" dirty="0">
                <a:highlight>
                  <a:srgbClr val="00FF00"/>
                </a:highlight>
              </a:rPr>
              <a:t>more than 2 dimensions</a:t>
            </a:r>
            <a:r>
              <a:rPr lang="en-US" sz="3600" dirty="0"/>
              <a:t>. </a:t>
            </a:r>
          </a:p>
          <a:p>
            <a:r>
              <a:rPr lang="en-US" sz="3600" dirty="0"/>
              <a:t>They are mainly used for fast retrieval of aggregated data. </a:t>
            </a:r>
          </a:p>
          <a:p>
            <a:r>
              <a:rPr lang="en-US" sz="3600" dirty="0"/>
              <a:t>The </a:t>
            </a:r>
            <a:r>
              <a:rPr lang="en-US" sz="3600" dirty="0">
                <a:highlight>
                  <a:srgbClr val="FFFF00"/>
                </a:highlight>
              </a:rPr>
              <a:t>key elements</a:t>
            </a:r>
            <a:r>
              <a:rPr lang="en-US" sz="3600" dirty="0"/>
              <a:t> of a </a:t>
            </a:r>
            <a:r>
              <a:rPr lang="en-US" sz="3600" b="1" dirty="0">
                <a:solidFill>
                  <a:schemeClr val="accent5"/>
                </a:solidFill>
              </a:rPr>
              <a:t>data cube</a:t>
            </a:r>
            <a:r>
              <a:rPr lang="en-US" sz="3600" dirty="0"/>
              <a:t> are</a:t>
            </a:r>
          </a:p>
          <a:p>
            <a:pPr lvl="1"/>
            <a:r>
              <a:rPr lang="en-US" sz="3200" dirty="0"/>
              <a:t>dimensions, </a:t>
            </a:r>
          </a:p>
          <a:p>
            <a:pPr lvl="1"/>
            <a:r>
              <a:rPr lang="en-US" sz="3200" dirty="0"/>
              <a:t>attributes, </a:t>
            </a:r>
          </a:p>
          <a:p>
            <a:pPr lvl="1"/>
            <a:r>
              <a:rPr lang="en-US" sz="3200" dirty="0"/>
              <a:t>facts and </a:t>
            </a:r>
          </a:p>
          <a:p>
            <a:pPr lvl="1"/>
            <a:r>
              <a:rPr lang="en-US" sz="3200" dirty="0"/>
              <a:t>measures.</a:t>
            </a:r>
          </a:p>
          <a:p>
            <a:pPr marL="0" indent="0">
              <a:buNone/>
            </a:pPr>
            <a:endParaRPr lang="en-US" dirty="0"/>
          </a:p>
        </p:txBody>
      </p:sp>
    </p:spTree>
    <p:extLst>
      <p:ext uri="{BB962C8B-B14F-4D97-AF65-F5344CB8AC3E}">
        <p14:creationId xmlns:p14="http://schemas.microsoft.com/office/powerpoint/2010/main" val="38803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b="1" dirty="0">
                <a:solidFill>
                  <a:schemeClr val="accent5"/>
                </a:solidFill>
              </a:rPr>
              <a:t>Data Cube</a:t>
            </a:r>
            <a:r>
              <a:rPr lang="en-US" dirty="0"/>
              <a:t>? Example</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a:bodyPr>
          <a:lstStyle/>
          <a:p>
            <a:r>
              <a:rPr lang="en-US" sz="3200" b="0" i="0" dirty="0">
                <a:solidFill>
                  <a:srgbClr val="666666"/>
                </a:solidFill>
                <a:effectLst/>
                <a:latin typeface="Open Sans" panose="020B0606030504020204" pitchFamily="34" charset="0"/>
              </a:rPr>
              <a:t>A </a:t>
            </a:r>
            <a:r>
              <a:rPr lang="en-US" sz="3200" b="1" i="0" dirty="0">
                <a:solidFill>
                  <a:srgbClr val="666666"/>
                </a:solidFill>
                <a:effectLst/>
                <a:latin typeface="Open Sans" panose="020B0606030504020204" pitchFamily="34" charset="0"/>
              </a:rPr>
              <a:t>multidimensional cube </a:t>
            </a:r>
            <a:r>
              <a:rPr lang="en-US" sz="3200" b="0" i="0" dirty="0">
                <a:solidFill>
                  <a:srgbClr val="666666"/>
                </a:solidFill>
                <a:effectLst/>
                <a:latin typeface="Open Sans" panose="020B0606030504020204" pitchFamily="34" charset="0"/>
              </a:rPr>
              <a:t>for reporting sales might be, for example, composed of 7 Dimensions: </a:t>
            </a:r>
          </a:p>
          <a:p>
            <a:pPr marL="914400" lvl="1" indent="-457200">
              <a:buAutoNum type="arabicPeriod"/>
            </a:pPr>
            <a:r>
              <a:rPr lang="en-US" sz="2800" dirty="0" err="1">
                <a:solidFill>
                  <a:srgbClr val="666666"/>
                </a:solidFill>
                <a:latin typeface="Open Sans" panose="020B0606030504020204" pitchFamily="34" charset="0"/>
              </a:rPr>
              <a:t>s</a:t>
            </a:r>
            <a:r>
              <a:rPr lang="en-US" sz="2800" b="0" i="0" dirty="0" err="1">
                <a:solidFill>
                  <a:srgbClr val="666666"/>
                </a:solidFill>
                <a:effectLst/>
                <a:latin typeface="Open Sans" panose="020B0606030504020204" pitchFamily="34" charset="0"/>
              </a:rPr>
              <a:t>ales_person</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err="1">
                <a:solidFill>
                  <a:srgbClr val="666666"/>
                </a:solidFill>
                <a:effectLst/>
                <a:latin typeface="Open Sans" panose="020B0606030504020204" pitchFamily="34" charset="0"/>
              </a:rPr>
              <a:t>sales_amount</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a:solidFill>
                  <a:srgbClr val="666666"/>
                </a:solidFill>
                <a:effectLst/>
                <a:latin typeface="Open Sans" panose="020B0606030504020204" pitchFamily="34" charset="0"/>
              </a:rPr>
              <a:t>region, </a:t>
            </a:r>
          </a:p>
          <a:p>
            <a:pPr marL="914400" lvl="1" indent="-457200">
              <a:buAutoNum type="arabicPeriod"/>
            </a:pPr>
            <a:r>
              <a:rPr lang="en-US" sz="2800" dirty="0">
                <a:solidFill>
                  <a:srgbClr val="666666"/>
                </a:solidFill>
                <a:latin typeface="Open Sans" panose="020B0606030504020204" pitchFamily="34" charset="0"/>
              </a:rPr>
              <a:t>p</a:t>
            </a:r>
            <a:r>
              <a:rPr lang="en-US" sz="2800" b="0" i="0" dirty="0">
                <a:solidFill>
                  <a:srgbClr val="666666"/>
                </a:solidFill>
                <a:effectLst/>
                <a:latin typeface="Open Sans" panose="020B0606030504020204" pitchFamily="34" charset="0"/>
              </a:rPr>
              <a:t>roduct,</a:t>
            </a:r>
          </a:p>
          <a:p>
            <a:pPr marL="914400" lvl="1" indent="-457200">
              <a:buAutoNum type="arabicPeriod"/>
            </a:pPr>
            <a:r>
              <a:rPr lang="en-US" sz="2800" dirty="0">
                <a:solidFill>
                  <a:srgbClr val="666666"/>
                </a:solidFill>
                <a:latin typeface="Open Sans" panose="020B0606030504020204" pitchFamily="34" charset="0"/>
              </a:rPr>
              <a:t>m</a:t>
            </a:r>
            <a:r>
              <a:rPr lang="en-US" sz="2800" b="0" i="0" dirty="0">
                <a:solidFill>
                  <a:srgbClr val="666666"/>
                </a:solidFill>
                <a:effectLst/>
                <a:latin typeface="Open Sans" panose="020B0606030504020204" pitchFamily="34" charset="0"/>
              </a:rPr>
              <a:t>onth, </a:t>
            </a:r>
          </a:p>
          <a:p>
            <a:pPr marL="914400" lvl="1" indent="-457200">
              <a:buAutoNum type="arabicPeriod"/>
            </a:pPr>
            <a:r>
              <a:rPr lang="en-US" sz="2800" b="0" i="0" dirty="0">
                <a:solidFill>
                  <a:srgbClr val="666666"/>
                </a:solidFill>
                <a:effectLst/>
                <a:latin typeface="Open Sans" panose="020B0606030504020204" pitchFamily="34" charset="0"/>
              </a:rPr>
              <a:t>year</a:t>
            </a:r>
            <a:endParaRPr lang="en-US" sz="2800" dirty="0">
              <a:solidFill>
                <a:srgbClr val="666666"/>
              </a:solidFill>
              <a:latin typeface="Open Sans" panose="020B0606030504020204" pitchFamily="34" charset="0"/>
            </a:endParaRPr>
          </a:p>
          <a:p>
            <a:pPr marL="914400" lvl="1" indent="-457200">
              <a:buAutoNum type="arabicPeriod"/>
            </a:pPr>
            <a:r>
              <a:rPr lang="en-US" sz="2800" dirty="0">
                <a:solidFill>
                  <a:srgbClr val="666666"/>
                </a:solidFill>
                <a:latin typeface="Open Sans" panose="020B0606030504020204" pitchFamily="34" charset="0"/>
              </a:rPr>
              <a:t>quarter</a:t>
            </a:r>
            <a:endParaRPr lang="en-US" dirty="0"/>
          </a:p>
        </p:txBody>
      </p:sp>
    </p:spTree>
    <p:extLst>
      <p:ext uri="{BB962C8B-B14F-4D97-AF65-F5344CB8AC3E}">
        <p14:creationId xmlns:p14="http://schemas.microsoft.com/office/powerpoint/2010/main" val="3541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74DB83BE-DDE7-31FA-9E80-2BAC5E9CC411}"/>
              </a:ext>
            </a:extLst>
          </p:cNvPr>
          <p:cNvSpPr>
            <a:spLocks noGrp="1" noChangeArrowheads="1"/>
          </p:cNvSpPr>
          <p:nvPr>
            <p:ph type="title"/>
          </p:nvPr>
        </p:nvSpPr>
        <p:spPr/>
        <p:txBody>
          <a:bodyPr/>
          <a:lstStyle/>
          <a:p>
            <a:pPr eaLnBrk="1" hangingPunct="1"/>
            <a:r>
              <a:rPr lang="en-US" altLang="en-US"/>
              <a:t>Multidimensional Data</a:t>
            </a:r>
          </a:p>
        </p:txBody>
      </p:sp>
      <p:sp>
        <p:nvSpPr>
          <p:cNvPr id="9218" name="Rectangle 3">
            <a:extLst>
              <a:ext uri="{FF2B5EF4-FFF2-40B4-BE49-F238E27FC236}">
                <a16:creationId xmlns:a16="http://schemas.microsoft.com/office/drawing/2014/main" id="{8E81C0E9-4C3D-250E-9E9D-F7429EE026A8}"/>
              </a:ext>
            </a:extLst>
          </p:cNvPr>
          <p:cNvSpPr>
            <a:spLocks noChangeArrowheads="1"/>
          </p:cNvSpPr>
          <p:nvPr/>
        </p:nvSpPr>
        <p:spPr bwMode="auto">
          <a:xfrm>
            <a:off x="50292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9" name="Rectangle 4">
            <a:extLst>
              <a:ext uri="{FF2B5EF4-FFF2-40B4-BE49-F238E27FC236}">
                <a16:creationId xmlns:a16="http://schemas.microsoft.com/office/drawing/2014/main" id="{784F5FB9-9CBD-7A98-ED63-231310AA5B7B}"/>
              </a:ext>
            </a:extLst>
          </p:cNvPr>
          <p:cNvSpPr>
            <a:spLocks noChangeArrowheads="1"/>
          </p:cNvSpPr>
          <p:nvPr/>
        </p:nvSpPr>
        <p:spPr bwMode="auto">
          <a:xfrm>
            <a:off x="51054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0" name="Rectangle 5">
            <a:extLst>
              <a:ext uri="{FF2B5EF4-FFF2-40B4-BE49-F238E27FC236}">
                <a16:creationId xmlns:a16="http://schemas.microsoft.com/office/drawing/2014/main" id="{1ECDB1A5-8A5F-6828-A279-79E8F55BB74A}"/>
              </a:ext>
            </a:extLst>
          </p:cNvPr>
          <p:cNvSpPr>
            <a:spLocks noChangeArrowheads="1"/>
          </p:cNvSpPr>
          <p:nvPr/>
        </p:nvSpPr>
        <p:spPr bwMode="auto">
          <a:xfrm>
            <a:off x="4267200" y="26670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1" name="Line 6">
            <a:extLst>
              <a:ext uri="{FF2B5EF4-FFF2-40B4-BE49-F238E27FC236}">
                <a16:creationId xmlns:a16="http://schemas.microsoft.com/office/drawing/2014/main" id="{2D5101A8-917E-EC28-6E3A-8A257C68B07A}"/>
              </a:ext>
            </a:extLst>
          </p:cNvPr>
          <p:cNvSpPr>
            <a:spLocks noChangeShapeType="1"/>
          </p:cNvSpPr>
          <p:nvPr/>
        </p:nvSpPr>
        <p:spPr bwMode="auto">
          <a:xfrm flipH="1">
            <a:off x="68580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Line 7">
            <a:extLst>
              <a:ext uri="{FF2B5EF4-FFF2-40B4-BE49-F238E27FC236}">
                <a16:creationId xmlns:a16="http://schemas.microsoft.com/office/drawing/2014/main" id="{EE720A8E-3265-B7ED-90E7-E62DAEE87927}"/>
              </a:ext>
            </a:extLst>
          </p:cNvPr>
          <p:cNvSpPr>
            <a:spLocks noChangeShapeType="1"/>
          </p:cNvSpPr>
          <p:nvPr/>
        </p:nvSpPr>
        <p:spPr bwMode="auto">
          <a:xfrm flipH="1">
            <a:off x="42672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Line 8">
            <a:extLst>
              <a:ext uri="{FF2B5EF4-FFF2-40B4-BE49-F238E27FC236}">
                <a16:creationId xmlns:a16="http://schemas.microsoft.com/office/drawing/2014/main" id="{BD62803C-46D7-ADB1-40A0-1C420503619E}"/>
              </a:ext>
            </a:extLst>
          </p:cNvPr>
          <p:cNvSpPr>
            <a:spLocks noChangeShapeType="1"/>
          </p:cNvSpPr>
          <p:nvPr/>
        </p:nvSpPr>
        <p:spPr bwMode="auto">
          <a:xfrm flipH="1">
            <a:off x="6858000" y="4267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Line 9">
            <a:extLst>
              <a:ext uri="{FF2B5EF4-FFF2-40B4-BE49-F238E27FC236}">
                <a16:creationId xmlns:a16="http://schemas.microsoft.com/office/drawing/2014/main" id="{9A6DEC02-A03A-D6C4-8BEE-26EC332E3924}"/>
              </a:ext>
            </a:extLst>
          </p:cNvPr>
          <p:cNvSpPr>
            <a:spLocks noChangeShapeType="1"/>
          </p:cNvSpPr>
          <p:nvPr/>
        </p:nvSpPr>
        <p:spPr bwMode="auto">
          <a:xfrm>
            <a:off x="4800600" y="26670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Line 10">
            <a:extLst>
              <a:ext uri="{FF2B5EF4-FFF2-40B4-BE49-F238E27FC236}">
                <a16:creationId xmlns:a16="http://schemas.microsoft.com/office/drawing/2014/main" id="{B35785C8-2D9D-29D0-5EF7-5265FECBB76C}"/>
              </a:ext>
            </a:extLst>
          </p:cNvPr>
          <p:cNvSpPr>
            <a:spLocks noChangeShapeType="1"/>
          </p:cNvSpPr>
          <p:nvPr/>
        </p:nvSpPr>
        <p:spPr bwMode="auto">
          <a:xfrm flipH="1">
            <a:off x="5562600" y="19812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Rectangle 11">
            <a:extLst>
              <a:ext uri="{FF2B5EF4-FFF2-40B4-BE49-F238E27FC236}">
                <a16:creationId xmlns:a16="http://schemas.microsoft.com/office/drawing/2014/main" id="{03DCADAE-A6B4-C8F5-EF3C-36A759B0F9C5}"/>
              </a:ext>
            </a:extLst>
          </p:cNvPr>
          <p:cNvSpPr>
            <a:spLocks noChangeArrowheads="1"/>
          </p:cNvSpPr>
          <p:nvPr/>
        </p:nvSpPr>
        <p:spPr bwMode="auto">
          <a:xfrm>
            <a:off x="4267200" y="26670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7" name="Rectangle 12">
            <a:extLst>
              <a:ext uri="{FF2B5EF4-FFF2-40B4-BE49-F238E27FC236}">
                <a16:creationId xmlns:a16="http://schemas.microsoft.com/office/drawing/2014/main" id="{B2D2ECD8-B01C-C3F9-A0BC-A5E9DEDF03ED}"/>
              </a:ext>
            </a:extLst>
          </p:cNvPr>
          <p:cNvSpPr>
            <a:spLocks noChangeArrowheads="1"/>
          </p:cNvSpPr>
          <p:nvPr/>
        </p:nvSpPr>
        <p:spPr bwMode="auto">
          <a:xfrm>
            <a:off x="4267200" y="26670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8" name="Rectangle 13">
            <a:extLst>
              <a:ext uri="{FF2B5EF4-FFF2-40B4-BE49-F238E27FC236}">
                <a16:creationId xmlns:a16="http://schemas.microsoft.com/office/drawing/2014/main" id="{172C7D6C-8ADA-AA94-5B14-FA4F9A2712F0}"/>
              </a:ext>
            </a:extLst>
          </p:cNvPr>
          <p:cNvSpPr>
            <a:spLocks noChangeArrowheads="1"/>
          </p:cNvSpPr>
          <p:nvPr/>
        </p:nvSpPr>
        <p:spPr bwMode="auto">
          <a:xfrm>
            <a:off x="4876800" y="3276600"/>
            <a:ext cx="1295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9" name="Line 14">
            <a:extLst>
              <a:ext uri="{FF2B5EF4-FFF2-40B4-BE49-F238E27FC236}">
                <a16:creationId xmlns:a16="http://schemas.microsoft.com/office/drawing/2014/main" id="{BEB17208-1B8F-C1A3-C30D-322D99AF1975}"/>
              </a:ext>
            </a:extLst>
          </p:cNvPr>
          <p:cNvSpPr>
            <a:spLocks noChangeShapeType="1"/>
          </p:cNvSpPr>
          <p:nvPr/>
        </p:nvSpPr>
        <p:spPr bwMode="auto">
          <a:xfrm>
            <a:off x="48768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0" name="Line 15">
            <a:extLst>
              <a:ext uri="{FF2B5EF4-FFF2-40B4-BE49-F238E27FC236}">
                <a16:creationId xmlns:a16="http://schemas.microsoft.com/office/drawing/2014/main" id="{14C97D36-BF34-47C4-43F1-98D2FACD2CDA}"/>
              </a:ext>
            </a:extLst>
          </p:cNvPr>
          <p:cNvSpPr>
            <a:spLocks noChangeShapeType="1"/>
          </p:cNvSpPr>
          <p:nvPr/>
        </p:nvSpPr>
        <p:spPr bwMode="auto">
          <a:xfrm>
            <a:off x="61722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1" name="Line 16">
            <a:extLst>
              <a:ext uri="{FF2B5EF4-FFF2-40B4-BE49-F238E27FC236}">
                <a16:creationId xmlns:a16="http://schemas.microsoft.com/office/drawing/2014/main" id="{C51ECE14-DFB2-2BD1-EBA5-9A3075A63C9B}"/>
              </a:ext>
            </a:extLst>
          </p:cNvPr>
          <p:cNvSpPr>
            <a:spLocks noChangeShapeType="1"/>
          </p:cNvSpPr>
          <p:nvPr/>
        </p:nvSpPr>
        <p:spPr bwMode="auto">
          <a:xfrm>
            <a:off x="5029200" y="19812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Line 17">
            <a:extLst>
              <a:ext uri="{FF2B5EF4-FFF2-40B4-BE49-F238E27FC236}">
                <a16:creationId xmlns:a16="http://schemas.microsoft.com/office/drawing/2014/main" id="{D1EBF06A-86FB-E035-08C6-CC0C80DF082A}"/>
              </a:ext>
            </a:extLst>
          </p:cNvPr>
          <p:cNvSpPr>
            <a:spLocks noChangeShapeType="1"/>
          </p:cNvSpPr>
          <p:nvPr/>
        </p:nvSpPr>
        <p:spPr bwMode="auto">
          <a:xfrm>
            <a:off x="7620000" y="1981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Rectangle 18">
            <a:extLst>
              <a:ext uri="{FF2B5EF4-FFF2-40B4-BE49-F238E27FC236}">
                <a16:creationId xmlns:a16="http://schemas.microsoft.com/office/drawing/2014/main" id="{8A340C38-5BAA-9E8D-B1A0-F984C08B08C9}"/>
              </a:ext>
            </a:extLst>
          </p:cNvPr>
          <p:cNvSpPr>
            <a:spLocks noChangeArrowheads="1"/>
          </p:cNvSpPr>
          <p:nvPr/>
        </p:nvSpPr>
        <p:spPr bwMode="auto">
          <a:xfrm>
            <a:off x="42672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4" name="Rectangle 19">
            <a:extLst>
              <a:ext uri="{FF2B5EF4-FFF2-40B4-BE49-F238E27FC236}">
                <a16:creationId xmlns:a16="http://schemas.microsoft.com/office/drawing/2014/main" id="{9904A8BC-552B-BE30-7487-8E41F9366C35}"/>
              </a:ext>
            </a:extLst>
          </p:cNvPr>
          <p:cNvSpPr>
            <a:spLocks noChangeArrowheads="1"/>
          </p:cNvSpPr>
          <p:nvPr/>
        </p:nvSpPr>
        <p:spPr bwMode="auto">
          <a:xfrm>
            <a:off x="4267200" y="32766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Text Box 20">
            <a:extLst>
              <a:ext uri="{FF2B5EF4-FFF2-40B4-BE49-F238E27FC236}">
                <a16:creationId xmlns:a16="http://schemas.microsoft.com/office/drawing/2014/main" id="{AC304F81-9556-045E-AA93-F4B1E3479892}"/>
              </a:ext>
            </a:extLst>
          </p:cNvPr>
          <p:cNvSpPr txBox="1">
            <a:spLocks noChangeArrowheads="1"/>
          </p:cNvSpPr>
          <p:nvPr/>
        </p:nvSpPr>
        <p:spPr bwMode="auto">
          <a:xfrm>
            <a:off x="4419600" y="2803526"/>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9237" name="Text Box 21">
            <a:extLst>
              <a:ext uri="{FF2B5EF4-FFF2-40B4-BE49-F238E27FC236}">
                <a16:creationId xmlns:a16="http://schemas.microsoft.com/office/drawing/2014/main" id="{B984266A-05A0-EFBB-6BB6-82B4CCE4FA30}"/>
              </a:ext>
            </a:extLst>
          </p:cNvPr>
          <p:cNvSpPr txBox="1">
            <a:spLocks noChangeArrowheads="1"/>
          </p:cNvSpPr>
          <p:nvPr/>
        </p:nvSpPr>
        <p:spPr bwMode="auto">
          <a:xfrm>
            <a:off x="4419600" y="34290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9238" name="Text Box 22">
            <a:extLst>
              <a:ext uri="{FF2B5EF4-FFF2-40B4-BE49-F238E27FC236}">
                <a16:creationId xmlns:a16="http://schemas.microsoft.com/office/drawing/2014/main" id="{90924AA7-AC7A-4CF4-BD4D-2A8C235A6B67}"/>
              </a:ext>
            </a:extLst>
          </p:cNvPr>
          <p:cNvSpPr txBox="1">
            <a:spLocks noChangeArrowheads="1"/>
          </p:cNvSpPr>
          <p:nvPr/>
        </p:nvSpPr>
        <p:spPr bwMode="auto">
          <a:xfrm>
            <a:off x="4419600" y="3962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9239" name="Text Box 23">
            <a:extLst>
              <a:ext uri="{FF2B5EF4-FFF2-40B4-BE49-F238E27FC236}">
                <a16:creationId xmlns:a16="http://schemas.microsoft.com/office/drawing/2014/main" id="{E450B0BA-6218-4997-27EB-3D2AF6950B2F}"/>
              </a:ext>
            </a:extLst>
          </p:cNvPr>
          <p:cNvSpPr txBox="1">
            <a:spLocks noChangeArrowheads="1"/>
          </p:cNvSpPr>
          <p:nvPr/>
        </p:nvSpPr>
        <p:spPr bwMode="auto">
          <a:xfrm>
            <a:off x="4419600" y="44958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9240" name="Text Box 24">
            <a:extLst>
              <a:ext uri="{FF2B5EF4-FFF2-40B4-BE49-F238E27FC236}">
                <a16:creationId xmlns:a16="http://schemas.microsoft.com/office/drawing/2014/main" id="{DD3F018A-838B-8901-9DC7-2EFE3A55D546}"/>
              </a:ext>
            </a:extLst>
          </p:cNvPr>
          <p:cNvSpPr txBox="1">
            <a:spLocks noChangeArrowheads="1"/>
          </p:cNvSpPr>
          <p:nvPr/>
        </p:nvSpPr>
        <p:spPr bwMode="auto">
          <a:xfrm>
            <a:off x="30480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5">
            <a:extLst>
              <a:ext uri="{FF2B5EF4-FFF2-40B4-BE49-F238E27FC236}">
                <a16:creationId xmlns:a16="http://schemas.microsoft.com/office/drawing/2014/main" id="{775DF2F7-84D5-1833-284B-FF90473890A7}"/>
              </a:ext>
            </a:extLst>
          </p:cNvPr>
          <p:cNvSpPr>
            <a:spLocks noChangeShapeType="1"/>
          </p:cNvSpPr>
          <p:nvPr/>
        </p:nvSpPr>
        <p:spPr bwMode="auto">
          <a:xfrm>
            <a:off x="4572000" y="2438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1" name="Line 26">
            <a:extLst>
              <a:ext uri="{FF2B5EF4-FFF2-40B4-BE49-F238E27FC236}">
                <a16:creationId xmlns:a16="http://schemas.microsoft.com/office/drawing/2014/main" id="{47FE8F20-B30A-1FFD-D9BD-1F12CC700176}"/>
              </a:ext>
            </a:extLst>
          </p:cNvPr>
          <p:cNvSpPr>
            <a:spLocks noChangeShapeType="1"/>
          </p:cNvSpPr>
          <p:nvPr/>
        </p:nvSpPr>
        <p:spPr bwMode="auto">
          <a:xfrm>
            <a:off x="4724400" y="22098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2" name="Line 27">
            <a:extLst>
              <a:ext uri="{FF2B5EF4-FFF2-40B4-BE49-F238E27FC236}">
                <a16:creationId xmlns:a16="http://schemas.microsoft.com/office/drawing/2014/main" id="{C462690F-B625-36CC-9DBC-A454E07A5959}"/>
              </a:ext>
            </a:extLst>
          </p:cNvPr>
          <p:cNvSpPr>
            <a:spLocks noChangeShapeType="1"/>
          </p:cNvSpPr>
          <p:nvPr/>
        </p:nvSpPr>
        <p:spPr bwMode="auto">
          <a:xfrm flipV="1">
            <a:off x="4876800" y="1981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3" name="Line 28">
            <a:extLst>
              <a:ext uri="{FF2B5EF4-FFF2-40B4-BE49-F238E27FC236}">
                <a16:creationId xmlns:a16="http://schemas.microsoft.com/office/drawing/2014/main" id="{4CCB2EB2-F27C-1988-3DB4-9A3C7DF9F704}"/>
              </a:ext>
            </a:extLst>
          </p:cNvPr>
          <p:cNvSpPr>
            <a:spLocks noChangeShapeType="1"/>
          </p:cNvSpPr>
          <p:nvPr/>
        </p:nvSpPr>
        <p:spPr bwMode="auto">
          <a:xfrm flipV="1">
            <a:off x="6248400" y="19812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5" name="Text Box 29">
            <a:extLst>
              <a:ext uri="{FF2B5EF4-FFF2-40B4-BE49-F238E27FC236}">
                <a16:creationId xmlns:a16="http://schemas.microsoft.com/office/drawing/2014/main" id="{B84FA3B0-D26D-178C-C9A4-91672E38DFD3}"/>
              </a:ext>
            </a:extLst>
          </p:cNvPr>
          <p:cNvSpPr txBox="1">
            <a:spLocks noChangeArrowheads="1"/>
          </p:cNvSpPr>
          <p:nvPr/>
        </p:nvSpPr>
        <p:spPr bwMode="auto">
          <a:xfrm rot="2891953">
            <a:off x="4183064" y="1873251"/>
            <a:ext cx="1425575" cy="13112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p:txBody>
      </p:sp>
      <p:sp>
        <p:nvSpPr>
          <p:cNvPr id="9246" name="Text Box 30">
            <a:extLst>
              <a:ext uri="{FF2B5EF4-FFF2-40B4-BE49-F238E27FC236}">
                <a16:creationId xmlns:a16="http://schemas.microsoft.com/office/drawing/2014/main" id="{9B27A058-594B-8F71-CEB2-9368AB08DE48}"/>
              </a:ext>
            </a:extLst>
          </p:cNvPr>
          <p:cNvSpPr txBox="1">
            <a:spLocks noChangeArrowheads="1"/>
          </p:cNvSpPr>
          <p:nvPr/>
        </p:nvSpPr>
        <p:spPr bwMode="auto">
          <a:xfrm>
            <a:off x="8382000" y="1489770"/>
            <a:ext cx="1752600" cy="3539430"/>
          </a:xfrm>
          <a:prstGeom prst="rect">
            <a:avLst/>
          </a:prstGeom>
          <a:noFill/>
          <a:ln>
            <a:noFill/>
          </a:ln>
          <a:effectLst/>
        </p:spPr>
        <p:txBody>
          <a:bodyPr anchor="b">
            <a:spAutoFit/>
          </a:bodyPr>
          <a:lstStyle/>
          <a:p>
            <a:pPr>
              <a:spcBef>
                <a:spcPct val="50000"/>
              </a:spcBef>
              <a:defRPr/>
            </a:pPr>
            <a:r>
              <a:rPr kumimoji="1" lang="en-US" altLang="en-US" sz="3200">
                <a:solidFill>
                  <a:schemeClr val="tx2"/>
                </a:solidFill>
                <a:effectLst>
                  <a:outerShdw blurRad="38100" dist="38100" dir="2700000" algn="tl">
                    <a:srgbClr val="C0C0C0"/>
                  </a:outerShdw>
                </a:effectLst>
                <a:latin typeface="Impact" panose="020B0806030902050204" pitchFamily="34" charset="0"/>
              </a:rPr>
              <a:t>Sales Volume as a function of time, city and product</a:t>
            </a:r>
          </a:p>
        </p:txBody>
      </p:sp>
      <p:sp>
        <p:nvSpPr>
          <p:cNvPr id="9247" name="Text Box 31">
            <a:extLst>
              <a:ext uri="{FF2B5EF4-FFF2-40B4-BE49-F238E27FC236}">
                <a16:creationId xmlns:a16="http://schemas.microsoft.com/office/drawing/2014/main" id="{CEB5150F-B7B3-3519-850E-8B3E0004FE33}"/>
              </a:ext>
            </a:extLst>
          </p:cNvPr>
          <p:cNvSpPr txBox="1">
            <a:spLocks noChangeArrowheads="1"/>
          </p:cNvSpPr>
          <p:nvPr/>
        </p:nvSpPr>
        <p:spPr bwMode="auto">
          <a:xfrm>
            <a:off x="4267200" y="4967288"/>
            <a:ext cx="2514600" cy="519112"/>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9248" name="Text Box 32">
            <a:extLst>
              <a:ext uri="{FF2B5EF4-FFF2-40B4-BE49-F238E27FC236}">
                <a16:creationId xmlns:a16="http://schemas.microsoft.com/office/drawing/2014/main" id="{D0541A46-3C2B-CDEB-AD14-8DC4CD9BEA01}"/>
              </a:ext>
            </a:extLst>
          </p:cNvPr>
          <p:cNvSpPr txBox="1">
            <a:spLocks noChangeArrowheads="1"/>
          </p:cNvSpPr>
          <p:nvPr/>
        </p:nvSpPr>
        <p:spPr bwMode="auto">
          <a:xfrm>
            <a:off x="4648200" y="52578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2736</Words>
  <Application>Microsoft Macintosh PowerPoint</Application>
  <PresentationFormat>Widescreen</PresentationFormat>
  <Paragraphs>345</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-apple-system</vt:lpstr>
      <vt:lpstr>Aptos</vt:lpstr>
      <vt:lpstr>Aptos Display</vt:lpstr>
      <vt:lpstr>Arial</vt:lpstr>
      <vt:lpstr>Consolas</vt:lpstr>
      <vt:lpstr>Courier New</vt:lpstr>
      <vt:lpstr>Impact</vt:lpstr>
      <vt:lpstr>Inter</vt:lpstr>
      <vt:lpstr>Lato</vt:lpstr>
      <vt:lpstr>Monotype Sorts</vt:lpstr>
      <vt:lpstr>Open Sans</vt:lpstr>
      <vt:lpstr>Times New Roman</vt:lpstr>
      <vt:lpstr>Verdana</vt:lpstr>
      <vt:lpstr>Wingdings</vt:lpstr>
      <vt:lpstr>Office Theme</vt:lpstr>
      <vt:lpstr>OLAP  Operations in  DBMS</vt:lpstr>
      <vt:lpstr>OLAP Operations in DBMS</vt:lpstr>
      <vt:lpstr>PowerPoint Presentation</vt:lpstr>
      <vt:lpstr>PowerPoint Presentation</vt:lpstr>
      <vt:lpstr>OLTP vs. OLAP</vt:lpstr>
      <vt:lpstr>Star Schema and Dimensions</vt:lpstr>
      <vt:lpstr>What is a Data Cube?</vt:lpstr>
      <vt:lpstr>Data Cube? Example</vt:lpstr>
      <vt:lpstr>Multidimensional Data</vt:lpstr>
      <vt:lpstr>OLAP Operations in DBMS</vt:lpstr>
      <vt:lpstr>Snowflake Cube Example</vt:lpstr>
      <vt:lpstr>Snowflake Run a Cube Query</vt:lpstr>
      <vt:lpstr>Snowflake Run a Cube Query</vt:lpstr>
      <vt:lpstr>Snowflake Run a Cube Query: Explanation</vt:lpstr>
      <vt:lpstr>OLAP Operations in DBMS</vt:lpstr>
      <vt:lpstr>Drill Down / Roll Down</vt:lpstr>
      <vt:lpstr>Drill Down</vt:lpstr>
      <vt:lpstr>1. Drill Down Example-1</vt:lpstr>
      <vt:lpstr>1. Drill/Roll Down Example-2: step-1: ROLLUP</vt:lpstr>
      <vt:lpstr>1. Drill/Roll Down Example-2: Step-1: Roll UP</vt:lpstr>
      <vt:lpstr>1. Drill/Roll Down Example-2: Step-2: Roll Down</vt:lpstr>
      <vt:lpstr>2. Roll Up : GROUP BY &amp; ROLLUP</vt:lpstr>
      <vt:lpstr>Roll Up</vt:lpstr>
      <vt:lpstr>Roll Up in MySQL</vt:lpstr>
      <vt:lpstr>Roll Up in MySQL: Example</vt:lpstr>
      <vt:lpstr>Roll Up in MySQL: Example</vt:lpstr>
      <vt:lpstr>3. Dice</vt:lpstr>
      <vt:lpstr>Dice example</vt:lpstr>
      <vt:lpstr>Dice Example</vt:lpstr>
      <vt:lpstr>4. Slice</vt:lpstr>
      <vt:lpstr>4. Slice</vt:lpstr>
      <vt:lpstr>Slice Example</vt:lpstr>
      <vt:lpstr>5. Pivot</vt:lpstr>
      <vt:lpstr>A Visual Operation:  Pivot (Rotate)</vt:lpstr>
      <vt:lpstr>5. Pivot: rotation operation</vt:lpstr>
      <vt:lpstr>Pivot Example in Snowflake</vt:lpstr>
      <vt:lpstr>Pivot Example in Snowflake</vt:lpstr>
      <vt:lpstr>Pivot Example in Snowflake</vt:lpstr>
      <vt:lpstr>Pivot Example in Snowflake: revised 1</vt:lpstr>
      <vt:lpstr>Pivot Example in Snowflake: revised 2</vt:lpstr>
      <vt:lpstr>MySQL : How To Generate a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Parsian, Mahmoud</dc:creator>
  <cp:lastModifiedBy>Parsian, Mahmoud</cp:lastModifiedBy>
  <cp:revision>27</cp:revision>
  <dcterms:created xsi:type="dcterms:W3CDTF">2024-02-15T08:15:45Z</dcterms:created>
  <dcterms:modified xsi:type="dcterms:W3CDTF">2024-02-17T07:46:53Z</dcterms:modified>
</cp:coreProperties>
</file>