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2"/>
  </p:notesMasterIdLst>
  <p:sldIdLst>
    <p:sldId id="256" r:id="rId2"/>
    <p:sldId id="258" r:id="rId3"/>
    <p:sldId id="332" r:id="rId4"/>
    <p:sldId id="323" r:id="rId5"/>
    <p:sldId id="324" r:id="rId6"/>
    <p:sldId id="313" r:id="rId7"/>
    <p:sldId id="257" r:id="rId8"/>
    <p:sldId id="314" r:id="rId9"/>
    <p:sldId id="259" r:id="rId10"/>
    <p:sldId id="306" r:id="rId11"/>
    <p:sldId id="260" r:id="rId12"/>
    <p:sldId id="261" r:id="rId13"/>
    <p:sldId id="291" r:id="rId14"/>
    <p:sldId id="334" r:id="rId15"/>
    <p:sldId id="335" r:id="rId16"/>
    <p:sldId id="336" r:id="rId17"/>
    <p:sldId id="333" r:id="rId18"/>
    <p:sldId id="292" r:id="rId19"/>
    <p:sldId id="293" r:id="rId20"/>
    <p:sldId id="294" r:id="rId21"/>
    <p:sldId id="315" r:id="rId22"/>
    <p:sldId id="295" r:id="rId23"/>
    <p:sldId id="316" r:id="rId24"/>
    <p:sldId id="307" r:id="rId25"/>
    <p:sldId id="317" r:id="rId26"/>
    <p:sldId id="296" r:id="rId27"/>
    <p:sldId id="297" r:id="rId28"/>
    <p:sldId id="298" r:id="rId29"/>
    <p:sldId id="318" r:id="rId30"/>
    <p:sldId id="319" r:id="rId31"/>
    <p:sldId id="320" r:id="rId32"/>
    <p:sldId id="325" r:id="rId33"/>
    <p:sldId id="326" r:id="rId34"/>
    <p:sldId id="327" r:id="rId35"/>
    <p:sldId id="328" r:id="rId36"/>
    <p:sldId id="299" r:id="rId37"/>
    <p:sldId id="312" r:id="rId38"/>
    <p:sldId id="329" r:id="rId39"/>
    <p:sldId id="300" r:id="rId40"/>
    <p:sldId id="262" r:id="rId41"/>
    <p:sldId id="321" r:id="rId42"/>
    <p:sldId id="305" r:id="rId43"/>
    <p:sldId id="322" r:id="rId44"/>
    <p:sldId id="263" r:id="rId45"/>
    <p:sldId id="264" r:id="rId46"/>
    <p:sldId id="266" r:id="rId47"/>
    <p:sldId id="337" r:id="rId48"/>
    <p:sldId id="330" r:id="rId49"/>
    <p:sldId id="275" r:id="rId50"/>
    <p:sldId id="331" r:id="rId51"/>
    <p:sldId id="267" r:id="rId52"/>
    <p:sldId id="278" r:id="rId53"/>
    <p:sldId id="308" r:id="rId54"/>
    <p:sldId id="309" r:id="rId55"/>
    <p:sldId id="310" r:id="rId56"/>
    <p:sldId id="268" r:id="rId57"/>
    <p:sldId id="290" r:id="rId58"/>
    <p:sldId id="289" r:id="rId59"/>
    <p:sldId id="269" r:id="rId60"/>
    <p:sldId id="270" r:id="rId6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75" autoAdjust="0"/>
    <p:restoredTop sz="88980" autoAdjust="0"/>
  </p:normalViewPr>
  <p:slideViewPr>
    <p:cSldViewPr>
      <p:cViewPr varScale="1">
        <p:scale>
          <a:sx n="113" d="100"/>
          <a:sy n="113" d="100"/>
        </p:scale>
        <p:origin x="22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472E00B4-E169-EB13-56A6-8E7BA0F0F35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59525D41-DC76-20B6-81CE-45B9D8069F3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98308" name="Rectangle 4">
            <a:extLst>
              <a:ext uri="{FF2B5EF4-FFF2-40B4-BE49-F238E27FC236}">
                <a16:creationId xmlns:a16="http://schemas.microsoft.com/office/drawing/2014/main" id="{3AF9625E-62E5-AD32-8506-06B2C819318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8309" name="Rectangle 5">
            <a:extLst>
              <a:ext uri="{FF2B5EF4-FFF2-40B4-BE49-F238E27FC236}">
                <a16:creationId xmlns:a16="http://schemas.microsoft.com/office/drawing/2014/main" id="{3932DDA5-72E5-8963-6177-00DE1E57CEC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8310" name="Rectangle 6">
            <a:extLst>
              <a:ext uri="{FF2B5EF4-FFF2-40B4-BE49-F238E27FC236}">
                <a16:creationId xmlns:a16="http://schemas.microsoft.com/office/drawing/2014/main" id="{7E787209-6215-800B-665B-E02059898A4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98311" name="Rectangle 7">
            <a:extLst>
              <a:ext uri="{FF2B5EF4-FFF2-40B4-BE49-F238E27FC236}">
                <a16:creationId xmlns:a16="http://schemas.microsoft.com/office/drawing/2014/main" id="{7D466BFD-08C5-5024-A7D5-9AAD0F1B1C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8C0863E-D904-1A42-A931-284D545980E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BF1BA28-8162-2BBC-28A5-9C078ECA93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463246-DB2B-7C49-99FF-E57B38E3B1A1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DF692B7C-59E6-8A48-34B9-803915C227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E2AC2344-DE0C-2C25-D057-9729A497F8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Note that join can also be thought of as cross product and select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4C955-C1A3-6954-A1EE-897DD2CDBB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13D310-D44F-6AC4-096E-32A81D225A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E44EC-A48B-462C-1F2F-4BABDC68C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2318E-45BB-43B9-DA1B-72D973BC5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36296-B51C-6E1D-AD1C-77D66AB3E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24D04C-EC1A-8F42-AF74-24590DEFD9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740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FC6CA-72FD-34BB-EC8E-CB07B1AB1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748FD9-FE51-D2B9-4B22-7EF6100E3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CD4B4-C5A5-0A70-8557-9804C7E04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15B66-B557-E104-5507-0517CE0DF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69E70-1414-B035-5443-9C4F70D73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5B3071-3FE3-E840-A9A2-CE810B4F78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015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0D8E23-5C29-32B9-C1A8-A4DB648C5F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5F3C1-B81E-51E0-6CE6-99E3C8A80D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BA298-A01A-A88D-5E7B-FB08125C0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CAF42-FA5F-46B0-F204-0E7B15763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77748-2DCD-42A5-B6F8-32BE6DCA6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DDB68D-FB4C-6D4D-8021-7242CE823A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2678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FED4A-BEA2-A462-66CB-4349372A5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7D549-A5D7-A68B-1A06-66E9F7FA48A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74E42-B6EA-7538-6D7A-A81116E15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345F8-016A-8FF5-F6AD-B65C980EFA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CE971A-D7E5-26B3-C0EB-FB0386E7D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76B423-44C4-6DFF-5680-98680B0CE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2B641C8-0668-3D42-AEA4-7ABBE9F3B7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696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1B977-BC3E-678F-385A-B55312D5A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55226-BE16-79FB-2A9D-E1F014171FB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EA6C09-00E7-D1F5-B22F-68E7A23D219F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CE3176-A62C-1850-F80C-55703994D0EF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810E43A-88F6-F430-70E3-533456F013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DC14E40-25BC-6DD7-FD02-B3BDB5D8E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DC199F6-7CA9-C383-A015-6F0435CC2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26B2705-3228-3E4F-A2EB-AEE0009314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401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4409-80B6-2E5D-8283-53433138A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EAA7E-C571-1B03-A3A8-42DCA8E8E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E9E5A-84A2-528A-8FBB-679F448EE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DC674-796A-B49A-F0F0-932CDBA6F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37679-2C1B-2283-260D-55C2E5A88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91EACA-7A51-7942-A51E-82790B2A08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1129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9F6A-D6E9-008D-C5A4-00251A6D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15E17-9804-87A6-71AF-3F8B17661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81237-4046-1475-999A-4EA22E335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1782D-14FD-391E-EDA0-D767B9A30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440CD-ABF9-934A-455A-A2E1B75A6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B304A5-74F2-674F-B823-6CA9E323A0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3442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B4FC0-D5A8-171A-9016-CBD6B39A2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882E5-A858-3EC6-DEDE-A6B553FF4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FC90B4-BEFD-053F-01E7-BAE9409FD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CA7F1-EA60-9C7E-C05C-723E1F158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1988D-FFFD-9276-DE3B-CB529E25D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717CE-0E0F-17E6-1CB1-240727C2B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2783A2-28B3-E541-85F0-D24CE1FCBC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2568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D9481-7978-226E-074C-E3A30A027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9D4D26-ACEE-18C9-DAE7-C1FC510EF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5DDC65-C920-C655-6991-937302A4B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9DF141-407A-B5DF-91A3-3F39517E1E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8FB6F5-8222-5740-4F0B-9B387F8480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6B706F-D37C-902F-B4C0-010202D71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B5C845-D879-60E1-7B16-40F23BFC5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0693BA-ED55-3303-FA16-8FC4A3299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593524-1E29-144F-98CC-2CD6A60630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751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D3B6F-65E4-78AF-EBC8-21E703E5B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845D63-3AC5-A6FA-AA48-E88B8C156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9E9A11-2F52-E87C-EB69-FBFB02BBB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15A62-1D8E-1C6C-AC49-E11FE789C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D788FB-E911-C249-941E-8EFE380985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0223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DF7F5D-2B89-D0E1-98F9-48A94173B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93ADBC-605B-A4C3-B8D4-4843542FF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814EA4-C26B-1B5B-D4F7-2B3C7FF43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38DE0E-D8E0-9843-83EE-B3EDEF377C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6400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C409C-4E16-FF16-AA12-0C60F1BE7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6D973-190C-6FF3-BA57-8EF651D30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A01881-ADB3-12EC-49EE-7ABDDDAB5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41D60-2834-1C9D-577E-F30D3394E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2ADB04-6BBE-2195-8596-4B728163F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CCA94-BE1A-ECD4-7811-5C5E4EE14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F5A42E-BBBC-5E46-A7E5-B5F7FB0560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6147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506B1-8649-8049-2B96-9DC94D506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724D8C-0DDE-5935-65FE-96A6F47956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4CD1AB-3C10-404B-F71D-A6F0EE6DC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84B4C8-27A6-7DE8-BD82-131D809DA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68B29-A459-9282-067B-8DB94A030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95AEA-24C7-5D0D-5D0E-2E554CBCD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1E3A1D-2497-334C-832F-6203C5F27C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202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3DEF666-940E-479A-2326-CB5A52FA80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AD36620-B954-5F83-7426-2F417C8BB1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777D910-326D-7C6B-F64F-E8BFD1E94CD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CEF6921-E4EE-C415-5521-DA363A652DD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DFD1C6E-15EB-71BE-414D-2FD968D12E4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D39E9C4-1F73-7947-A5C2-055157C6AC6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vertabelo.com/blog/one-to-many-relationship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.com/database/what-is-database/#WhatIsDBMS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D6C5A23-5ADF-A762-8D75-7B489784B7E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762000"/>
            <a:ext cx="7772400" cy="3810000"/>
          </a:xfrm>
        </p:spPr>
        <p:txBody>
          <a:bodyPr anchor="ctr"/>
          <a:lstStyle/>
          <a:p>
            <a:r>
              <a:rPr lang="en-US" altLang="en-US" dirty="0">
                <a:solidFill>
                  <a:srgbClr val="7030A0"/>
                </a:solidFill>
              </a:rPr>
              <a:t>Introduction</a:t>
            </a:r>
            <a:r>
              <a:rPr lang="en-US" altLang="en-US" sz="5400" dirty="0">
                <a:solidFill>
                  <a:srgbClr val="7030A0"/>
                </a:solidFill>
              </a:rPr>
              <a:t> </a:t>
            </a:r>
            <a:br>
              <a:rPr lang="en-US" altLang="en-US" sz="5400" dirty="0"/>
            </a:br>
            <a:r>
              <a:rPr lang="en-US" altLang="en-US" sz="5400" dirty="0"/>
              <a:t>to </a:t>
            </a:r>
            <a:br>
              <a:rPr lang="en-US" altLang="en-US" sz="5400" dirty="0"/>
            </a:br>
            <a:r>
              <a:rPr lang="en-US" altLang="en-US" sz="8000" b="1" dirty="0">
                <a:solidFill>
                  <a:srgbClr val="7030A0"/>
                </a:solidFill>
              </a:rPr>
              <a:t>Relational </a:t>
            </a:r>
            <a:br>
              <a:rPr lang="en-US" altLang="en-US" sz="8000" b="1" dirty="0">
                <a:solidFill>
                  <a:srgbClr val="7030A0"/>
                </a:solidFill>
              </a:rPr>
            </a:br>
            <a:r>
              <a:rPr lang="en-US" altLang="en-US" sz="8000" b="1" dirty="0">
                <a:solidFill>
                  <a:srgbClr val="7030A0"/>
                </a:solidFill>
              </a:rPr>
              <a:t>Databases</a:t>
            </a:r>
            <a:endParaRPr lang="en-US" altLang="en-US" sz="5400" b="1" dirty="0">
              <a:solidFill>
                <a:srgbClr val="7030A0"/>
              </a:solidFill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74FDF1C8-9C65-BCC3-D52A-FDCC328CD25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5105400"/>
            <a:ext cx="6400800" cy="1143000"/>
          </a:xfrm>
        </p:spPr>
        <p:txBody>
          <a:bodyPr/>
          <a:lstStyle/>
          <a:p>
            <a:endParaRPr lang="en-US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96B094EB-B492-7CC6-6564-1ADC4A73B4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Another example: Courses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17FC0595-2C7A-522E-2597-BFF804B8469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82000" cy="1143000"/>
          </a:xfrm>
        </p:spPr>
        <p:txBody>
          <a:bodyPr/>
          <a:lstStyle/>
          <a:p>
            <a:r>
              <a:rPr lang="en-US" altLang="en-US" dirty="0"/>
              <a:t>Courses (</a:t>
            </a:r>
            <a:r>
              <a:rPr lang="en-US" altLang="en-US" u="sng" dirty="0" err="1"/>
              <a:t>cid</a:t>
            </a:r>
            <a:r>
              <a:rPr lang="en-US" altLang="en-US" dirty="0"/>
              <a:t>, instructor, quarter, dept)</a:t>
            </a:r>
          </a:p>
          <a:p>
            <a:r>
              <a:rPr lang="en-US" altLang="en-US" dirty="0" err="1"/>
              <a:t>cid</a:t>
            </a:r>
            <a:r>
              <a:rPr lang="en-US" altLang="en-US" dirty="0"/>
              <a:t>: Primary Key (PK)</a:t>
            </a:r>
          </a:p>
        </p:txBody>
      </p:sp>
      <p:graphicFrame>
        <p:nvGraphicFramePr>
          <p:cNvPr id="60456" name="Group 40">
            <a:extLst>
              <a:ext uri="{FF2B5EF4-FFF2-40B4-BE49-F238E27FC236}">
                <a16:creationId xmlns:a16="http://schemas.microsoft.com/office/drawing/2014/main" id="{E98BE6EC-E4F4-109C-EA3D-3C0FF2351866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304800" y="3276600"/>
          <a:ext cx="8305800" cy="3333752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:a16="http://schemas.microsoft.com/office/drawing/2014/main" val="1093638205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133647930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2628608518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2543900722"/>
                    </a:ext>
                  </a:extLst>
                </a:gridCol>
              </a:tblGrid>
              <a:tr h="592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cid</a:t>
                      </a:r>
                      <a:endParaRPr kumimoji="0" lang="en-US" altLang="en-US" sz="2800" b="0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instructor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quarter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dept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366993"/>
                  </a:ext>
                </a:extLst>
              </a:tr>
              <a:tr h="965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Carnatic101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Jane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Fall 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Music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4830898"/>
                  </a:ext>
                </a:extLst>
              </a:tr>
              <a:tr h="592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Reggae203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Summer 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Music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117109"/>
                  </a:ext>
                </a:extLst>
              </a:tr>
              <a:tr h="592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Topology101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Spring 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561930"/>
                  </a:ext>
                </a:extLst>
              </a:tr>
              <a:tr h="592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History105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Alice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Fall 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History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59003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52C21B6-565A-9317-815E-DDA19F589B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altLang="en-US" dirty="0"/>
              <a:t>Keys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0C6CEB5F-C1F3-0ECE-424F-E82D1CD60D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highlight>
                  <a:srgbClr val="00FF00"/>
                </a:highlight>
              </a:rPr>
              <a:t>Primary key (PK) </a:t>
            </a:r>
            <a:r>
              <a:rPr lang="en-US" altLang="en-US" dirty="0"/>
              <a:t>– minimal subset of fields that is unique identifier for a tuple</a:t>
            </a:r>
          </a:p>
          <a:p>
            <a:pPr lvl="1">
              <a:lnSpc>
                <a:spcPct val="90000"/>
              </a:lnSpc>
            </a:pPr>
            <a:r>
              <a:rPr lang="en-US" altLang="en-US" u="sng" dirty="0" err="1"/>
              <a:t>sid</a:t>
            </a:r>
            <a:r>
              <a:rPr lang="en-US" altLang="en-US" dirty="0"/>
              <a:t> is primary key for Students</a:t>
            </a:r>
          </a:p>
          <a:p>
            <a:pPr lvl="1">
              <a:lnSpc>
                <a:spcPct val="90000"/>
              </a:lnSpc>
            </a:pPr>
            <a:r>
              <a:rPr lang="en-US" altLang="en-US" u="sng" dirty="0" err="1"/>
              <a:t>cid</a:t>
            </a:r>
            <a:r>
              <a:rPr lang="en-US" altLang="en-US" dirty="0"/>
              <a:t> is primary key for Courses</a:t>
            </a:r>
            <a:endParaRPr lang="en-US" altLang="en-US" u="sng" dirty="0"/>
          </a:p>
          <a:p>
            <a:pPr>
              <a:lnSpc>
                <a:spcPct val="90000"/>
              </a:lnSpc>
            </a:pPr>
            <a:r>
              <a:rPr lang="en-US" altLang="en-US" dirty="0">
                <a:highlight>
                  <a:srgbClr val="00FF00"/>
                </a:highlight>
              </a:rPr>
              <a:t>Foreign key (FK) </a:t>
            </a:r>
            <a:r>
              <a:rPr lang="en-US" altLang="en-US" dirty="0"/>
              <a:t>– connections between tables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Courses (</a:t>
            </a:r>
            <a:r>
              <a:rPr lang="en-US" altLang="en-US" u="sng" dirty="0" err="1"/>
              <a:t>cid</a:t>
            </a:r>
            <a:r>
              <a:rPr lang="en-US" altLang="en-US" dirty="0"/>
              <a:t>, instructor, quarter, dept)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Students (</a:t>
            </a:r>
            <a:r>
              <a:rPr lang="en-US" altLang="en-US" u="sng" dirty="0" err="1"/>
              <a:t>sid</a:t>
            </a:r>
            <a:r>
              <a:rPr lang="en-US" altLang="en-US" dirty="0"/>
              <a:t>, name, login, age, </a:t>
            </a:r>
            <a:r>
              <a:rPr lang="en-US" altLang="en-US" dirty="0" err="1"/>
              <a:t>gpa</a:t>
            </a:r>
            <a:r>
              <a:rPr lang="en-US" altLang="en-US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How do we express which students take each course?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433DE133-2AFA-2C58-7AD0-C796BB976F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altLang="en-US" dirty="0"/>
              <a:t>Many to Many relationships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98EAC20-3D67-800C-BFF2-7F983DDC234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143000"/>
            <a:ext cx="8001000" cy="2057400"/>
          </a:xfrm>
          <a:ln/>
          <a:extLst>
            <a:ext uri="{91240B29-F687-4F45-9708-019B960494DF}">
              <a14:hiddenLine xmlns:a14="http://schemas.microsoft.com/office/drawing/2010/main" w="57150" cmpd="sng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/>
              <a:t>In general, need a new table</a:t>
            </a:r>
          </a:p>
          <a:p>
            <a:pPr>
              <a:buFontTx/>
              <a:buNone/>
            </a:pPr>
            <a:r>
              <a:rPr lang="en-US" altLang="en-US" sz="2800" dirty="0"/>
              <a:t>	Enrolled(</a:t>
            </a:r>
            <a:r>
              <a:rPr lang="en-US" altLang="en-US" sz="2800" dirty="0" err="1"/>
              <a:t>cid</a:t>
            </a:r>
            <a:r>
              <a:rPr lang="en-US" altLang="en-US" sz="2800" dirty="0"/>
              <a:t>, grade, </a:t>
            </a:r>
            <a:r>
              <a:rPr lang="en-US" altLang="en-US" sz="2800" dirty="0" err="1"/>
              <a:t>studid</a:t>
            </a:r>
            <a:r>
              <a:rPr lang="en-US" altLang="en-US" sz="2800" dirty="0"/>
              <a:t>)</a:t>
            </a:r>
          </a:p>
          <a:p>
            <a:pPr>
              <a:buFontTx/>
              <a:buNone/>
            </a:pPr>
            <a:r>
              <a:rPr lang="en-US" altLang="en-US" sz="2800" dirty="0"/>
              <a:t>	</a:t>
            </a:r>
            <a:r>
              <a:rPr lang="en-US" altLang="en-US" sz="2800" b="1" dirty="0" err="1"/>
              <a:t>studid</a:t>
            </a:r>
            <a:r>
              <a:rPr lang="en-US" altLang="en-US" sz="2800" dirty="0"/>
              <a:t> is </a:t>
            </a:r>
            <a:r>
              <a:rPr lang="en-US" altLang="en-US" sz="2800" i="1" dirty="0"/>
              <a:t>foreign key</a:t>
            </a:r>
            <a:r>
              <a:rPr lang="en-US" altLang="en-US" sz="2800" dirty="0"/>
              <a:t> that references </a:t>
            </a:r>
            <a:r>
              <a:rPr lang="en-US" altLang="en-US" sz="2800" dirty="0" err="1"/>
              <a:t>sid</a:t>
            </a:r>
            <a:r>
              <a:rPr lang="en-US" altLang="en-US" sz="2800" dirty="0"/>
              <a:t> in Student table</a:t>
            </a:r>
          </a:p>
        </p:txBody>
      </p:sp>
      <p:graphicFrame>
        <p:nvGraphicFramePr>
          <p:cNvPr id="7274" name="Group 106">
            <a:extLst>
              <a:ext uri="{FF2B5EF4-FFF2-40B4-BE49-F238E27FC236}">
                <a16:creationId xmlns:a16="http://schemas.microsoft.com/office/drawing/2014/main" id="{F0A32DFB-734C-4DBC-082C-F47A6F7B8FF3}"/>
              </a:ext>
            </a:extLst>
          </p:cNvPr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492733886"/>
              </p:ext>
            </p:extLst>
          </p:nvPr>
        </p:nvGraphicFramePr>
        <p:xfrm>
          <a:off x="266700" y="3881085"/>
          <a:ext cx="4114800" cy="2667000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432218444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97116580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098897935"/>
                    </a:ext>
                  </a:extLst>
                </a:gridCol>
              </a:tblGrid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grade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studid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9890805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Carnatic101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53831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0199006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Reggae203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53832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2355018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Topology112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53650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7985512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History105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53666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9838851"/>
                  </a:ext>
                </a:extLst>
              </a:tr>
            </a:tbl>
          </a:graphicData>
        </a:graphic>
      </p:graphicFrame>
      <p:graphicFrame>
        <p:nvGraphicFramePr>
          <p:cNvPr id="7278" name="Group 110">
            <a:extLst>
              <a:ext uri="{FF2B5EF4-FFF2-40B4-BE49-F238E27FC236}">
                <a16:creationId xmlns:a16="http://schemas.microsoft.com/office/drawing/2014/main" id="{BC320B76-3700-CF5D-D447-78DF016AD048}"/>
              </a:ext>
            </a:extLst>
          </p:cNvPr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4065681628"/>
              </p:ext>
            </p:extLst>
          </p:nvPr>
        </p:nvGraphicFramePr>
        <p:xfrm>
          <a:off x="5398911" y="3475355"/>
          <a:ext cx="3733800" cy="2834640"/>
        </p:xfrm>
        <a:graphic>
          <a:graphicData uri="http://schemas.openxmlformats.org/drawingml/2006/table">
            <a:tbl>
              <a:tblPr/>
              <a:tblGrid>
                <a:gridCol w="885731">
                  <a:extLst>
                    <a:ext uri="{9D8B030D-6E8A-4147-A177-3AD203B41FA5}">
                      <a16:colId xmlns:a16="http://schemas.microsoft.com/office/drawing/2014/main" val="458291852"/>
                    </a:ext>
                  </a:extLst>
                </a:gridCol>
                <a:gridCol w="1119639">
                  <a:extLst>
                    <a:ext uri="{9D8B030D-6E8A-4147-A177-3AD203B41FA5}">
                      <a16:colId xmlns:a16="http://schemas.microsoft.com/office/drawing/2014/main" val="2404990584"/>
                    </a:ext>
                  </a:extLst>
                </a:gridCol>
                <a:gridCol w="1728430">
                  <a:extLst>
                    <a:ext uri="{9D8B030D-6E8A-4147-A177-3AD203B41FA5}">
                      <a16:colId xmlns:a16="http://schemas.microsoft.com/office/drawing/2014/main" val="405722479"/>
                    </a:ext>
                  </a:extLst>
                </a:gridCol>
              </a:tblGrid>
              <a:tr h="265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login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5590868"/>
                  </a:ext>
                </a:extLst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Dave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dave@cs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9702545"/>
                  </a:ext>
                </a:extLst>
              </a:tr>
              <a:tr h="31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53666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Jones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jones@cs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6491492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53688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smith@ee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718497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53650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smith@math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7006913"/>
                  </a:ext>
                </a:extLst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53831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Madayan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madayan@music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105900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53832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Guldu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guldu@music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1610406"/>
                  </a:ext>
                </a:extLst>
              </a:tr>
            </a:tbl>
          </a:graphicData>
        </a:graphic>
      </p:graphicFrame>
      <p:sp>
        <p:nvSpPr>
          <p:cNvPr id="7279" name="Text Box 111">
            <a:extLst>
              <a:ext uri="{FF2B5EF4-FFF2-40B4-BE49-F238E27FC236}">
                <a16:creationId xmlns:a16="http://schemas.microsoft.com/office/drawing/2014/main" id="{F322AF01-C39F-7CF4-103D-1D6C9B2BA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352800"/>
            <a:ext cx="1492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Enrolled</a:t>
            </a:r>
          </a:p>
        </p:txBody>
      </p:sp>
      <p:sp>
        <p:nvSpPr>
          <p:cNvPr id="7280" name="Text Box 112">
            <a:extLst>
              <a:ext uri="{FF2B5EF4-FFF2-40B4-BE49-F238E27FC236}">
                <a16:creationId xmlns:a16="http://schemas.microsoft.com/office/drawing/2014/main" id="{AFB9139B-7757-82D3-2A1A-6059C2648D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895600"/>
            <a:ext cx="1411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Student</a:t>
            </a:r>
          </a:p>
        </p:txBody>
      </p:sp>
      <p:sp>
        <p:nvSpPr>
          <p:cNvPr id="7281" name="Line 113">
            <a:extLst>
              <a:ext uri="{FF2B5EF4-FFF2-40B4-BE49-F238E27FC236}">
                <a16:creationId xmlns:a16="http://schemas.microsoft.com/office/drawing/2014/main" id="{81A679B8-F38B-B199-51DC-0CCEE994E59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4648200"/>
            <a:ext cx="990600" cy="8382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82" name="Line 114">
            <a:extLst>
              <a:ext uri="{FF2B5EF4-FFF2-40B4-BE49-F238E27FC236}">
                <a16:creationId xmlns:a16="http://schemas.microsoft.com/office/drawing/2014/main" id="{B64F50BB-03B5-F536-8809-65F091ACAED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5257800"/>
            <a:ext cx="990600" cy="685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83" name="Line 115">
            <a:extLst>
              <a:ext uri="{FF2B5EF4-FFF2-40B4-BE49-F238E27FC236}">
                <a16:creationId xmlns:a16="http://schemas.microsoft.com/office/drawing/2014/main" id="{A8493911-9B57-B452-9F77-B5F8C0420B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5105400"/>
            <a:ext cx="990600" cy="6096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84" name="Line 116">
            <a:extLst>
              <a:ext uri="{FF2B5EF4-FFF2-40B4-BE49-F238E27FC236}">
                <a16:creationId xmlns:a16="http://schemas.microsoft.com/office/drawing/2014/main" id="{DB0B89E7-5831-0A88-B89A-906AE39587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4419600"/>
            <a:ext cx="990600" cy="19050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85" name="Text Box 117">
            <a:extLst>
              <a:ext uri="{FF2B5EF4-FFF2-40B4-BE49-F238E27FC236}">
                <a16:creationId xmlns:a16="http://schemas.microsoft.com/office/drawing/2014/main" id="{86D12EE7-F03C-05C7-95D0-40702DF52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6925" y="3236913"/>
            <a:ext cx="958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Foreign</a:t>
            </a:r>
          </a:p>
          <a:p>
            <a:r>
              <a:rPr lang="en-US" altLang="en-US"/>
              <a:t>key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8BBAFDCB-7273-D6A9-BCED-66C9B63288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altLang="en-US" dirty="0"/>
              <a:t>Relationship Types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1AFA4F2D-E924-30E4-F202-BE0058FBB8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There are 3 types of relationships between entities (tables) in data modeling: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>
                <a:highlight>
                  <a:srgbClr val="FFFF00"/>
                </a:highlight>
              </a:rPr>
              <a:t>One-to-Many</a:t>
            </a:r>
            <a:r>
              <a:rPr lang="en-US" altLang="en-US" dirty="0"/>
              <a:t> relationships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denoted as 1:M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highlight>
                  <a:srgbClr val="FFFF00"/>
                </a:highlight>
              </a:rPr>
              <a:t>Many-to-Many</a:t>
            </a:r>
            <a:r>
              <a:rPr lang="en-US" altLang="en-US" dirty="0"/>
              <a:t> relationships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Denoted as M:N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highlight>
                  <a:srgbClr val="FFFF00"/>
                </a:highlight>
              </a:rPr>
              <a:t>One-to-One</a:t>
            </a:r>
            <a:r>
              <a:rPr lang="en-US" altLang="en-US" dirty="0"/>
              <a:t> relationships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Denoted as 1:1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8BBAFDCB-7273-D6A9-BCED-66C9B63288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altLang="en-US" dirty="0">
                <a:highlight>
                  <a:srgbClr val="FFFF00"/>
                </a:highlight>
              </a:rPr>
              <a:t>One-to-One</a:t>
            </a:r>
            <a:r>
              <a:rPr lang="en-US" altLang="en-US" dirty="0"/>
              <a:t> relationship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1AFA4F2D-E924-30E4-F202-BE0058FBB8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458200" cy="5257800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First, what is a </a:t>
            </a:r>
            <a:r>
              <a:rPr lang="en-US" b="0" i="0" dirty="0">
                <a:solidFill>
                  <a:srgbClr val="666666"/>
                </a:solidFill>
                <a:effectLst/>
                <a:highlight>
                  <a:srgbClr val="00FFFF"/>
                </a:highlight>
                <a:latin typeface="Roboto" panose="02000000000000000000" pitchFamily="2" charset="0"/>
              </a:rPr>
              <a:t>one-to-one relationship</a:t>
            </a:r>
            <a:r>
              <a:rPr lang="en-US" b="0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? 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It’s a relationship where a record in one entity (table) is associated with exactly one record in another entity (table).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Country - capital city</a:t>
            </a:r>
            <a:r>
              <a:rPr lang="en-US" b="0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: Each country has exactly one capital city. Each capital city is the capital of exactly one country.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Person - their fingerprints</a:t>
            </a:r>
            <a:r>
              <a:rPr lang="en-US" b="0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. Each person has a unique set of fingerprints. Each set of fingerprints identifies exactly one person.</a:t>
            </a:r>
          </a:p>
        </p:txBody>
      </p:sp>
    </p:spTree>
    <p:extLst>
      <p:ext uri="{BB962C8B-B14F-4D97-AF65-F5344CB8AC3E}">
        <p14:creationId xmlns:p14="http://schemas.microsoft.com/office/powerpoint/2010/main" val="4221611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8BBAFDCB-7273-D6A9-BCED-66C9B63288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altLang="en-US" dirty="0">
                <a:highlight>
                  <a:srgbClr val="FFFF00"/>
                </a:highlight>
              </a:rPr>
              <a:t>One-to-Many</a:t>
            </a:r>
            <a:r>
              <a:rPr lang="en-US" altLang="en-US" dirty="0"/>
              <a:t> relationship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1AFA4F2D-E924-30E4-F202-BE0058FBB8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458200" cy="5257800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The most common type of relationship is a </a:t>
            </a:r>
            <a:r>
              <a:rPr lang="en-US" b="0" i="0" u="sng" cap="all" dirty="0">
                <a:solidFill>
                  <a:srgbClr val="000000"/>
                </a:solidFill>
                <a:effectLst/>
                <a:latin typeface="Roboto" panose="02000000000000000000" pitchFamily="2" charset="0"/>
                <a:hlinkClick r:id="rId2"/>
              </a:rPr>
              <a:t>ONE-TO-MANY RELATIONSHIP</a:t>
            </a:r>
            <a:r>
              <a:rPr lang="en-US" b="0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, where a record in one entity can be referenced by multiple records in another entity. </a:t>
            </a:r>
          </a:p>
          <a:p>
            <a:pPr marL="0" indent="0" algn="l">
              <a:buNone/>
            </a:pPr>
            <a:endParaRPr lang="en-US" b="0" i="0" dirty="0">
              <a:solidFill>
                <a:srgbClr val="666666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dirty="0">
                <a:solidFill>
                  <a:srgbClr val="666666"/>
                </a:solidFill>
                <a:highlight>
                  <a:srgbClr val="00FFFF"/>
                </a:highlight>
                <a:latin typeface="Roboto" panose="02000000000000000000" pitchFamily="2" charset="0"/>
              </a:rPr>
              <a:t>Example</a:t>
            </a:r>
            <a:r>
              <a:rPr lang="en-US" dirty="0">
                <a:solidFill>
                  <a:srgbClr val="666666"/>
                </a:solidFill>
                <a:latin typeface="Roboto" panose="02000000000000000000" pitchFamily="2" charset="0"/>
              </a:rPr>
              <a:t>: Many employees work for the SAME department</a:t>
            </a:r>
            <a:endParaRPr lang="en-US" b="0" i="0" dirty="0">
              <a:solidFill>
                <a:srgbClr val="666666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83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8BBAFDCB-7273-D6A9-BCED-66C9B63288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r>
              <a:rPr lang="en-US" altLang="en-US" dirty="0">
                <a:highlight>
                  <a:srgbClr val="FFFF00"/>
                </a:highlight>
              </a:rPr>
              <a:t>Many-to-Many</a:t>
            </a:r>
            <a:r>
              <a:rPr lang="en-US" altLang="en-US" dirty="0"/>
              <a:t> relationship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1AFA4F2D-E924-30E4-F202-BE0058FBB8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458200" cy="5486400"/>
          </a:xfrm>
        </p:spPr>
        <p:txBody>
          <a:bodyPr/>
          <a:lstStyle/>
          <a:p>
            <a:pPr algn="l"/>
            <a:r>
              <a:rPr lang="en-US" sz="2800" b="0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A many-to-many relationship exists when one or more items in one table can have a relationship to one or more items in another table. </a:t>
            </a:r>
          </a:p>
          <a:p>
            <a:pPr algn="l"/>
            <a:r>
              <a:rPr lang="en-US" b="0" i="0" dirty="0">
                <a:solidFill>
                  <a:srgbClr val="BDC1C6"/>
                </a:solidFill>
                <a:effectLst/>
                <a:highlight>
                  <a:srgbClr val="202124"/>
                </a:highlight>
                <a:latin typeface="Google Sans"/>
              </a:rPr>
              <a:t>Example-1 </a:t>
            </a:r>
            <a:r>
              <a:rPr lang="en-US" b="0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: Your Order table contains orders placed by multiple customers (who are listed in the Customers table), and a customer may place more than one order.</a:t>
            </a:r>
          </a:p>
          <a:p>
            <a:pPr algn="l"/>
            <a:r>
              <a:rPr lang="en-US" b="0" i="0" dirty="0">
                <a:solidFill>
                  <a:srgbClr val="BDC1C6"/>
                </a:solidFill>
                <a:effectLst/>
                <a:highlight>
                  <a:srgbClr val="202124"/>
                </a:highlight>
                <a:latin typeface="Google Sans"/>
              </a:rPr>
              <a:t>Example-2: Students and Courses: In a university setting, students can enroll in multiple courses, and courses can have multiple students</a:t>
            </a:r>
          </a:p>
          <a:p>
            <a:pPr algn="l"/>
            <a:endParaRPr lang="en-US" b="1" i="0" dirty="0">
              <a:solidFill>
                <a:srgbClr val="666666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833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8BBAFDCB-7273-D6A9-BCED-66C9B63288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altLang="en-US" b="1" dirty="0"/>
              <a:t>Relational Algebra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1AFA4F2D-E924-30E4-F202-BE0058FBB8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Collection of operators for specifying queries</a:t>
            </a:r>
          </a:p>
          <a:p>
            <a:pPr>
              <a:lnSpc>
                <a:spcPct val="90000"/>
              </a:lnSpc>
            </a:pPr>
            <a:r>
              <a:rPr lang="en-US" altLang="en-US"/>
              <a:t>Query describes step-by-step procedure for computing answer (i.e., </a:t>
            </a:r>
            <a:r>
              <a:rPr lang="en-US" altLang="en-US" i="1"/>
              <a:t>operational</a:t>
            </a:r>
            <a:r>
              <a:rPr lang="en-US" altLang="en-US"/>
              <a:t>)</a:t>
            </a:r>
          </a:p>
          <a:p>
            <a:pPr>
              <a:lnSpc>
                <a:spcPct val="90000"/>
              </a:lnSpc>
            </a:pPr>
            <a:r>
              <a:rPr lang="en-US" altLang="en-US"/>
              <a:t>Each operator accepts one or two relations as input and returns a relation as output</a:t>
            </a:r>
          </a:p>
          <a:p>
            <a:pPr>
              <a:lnSpc>
                <a:spcPct val="90000"/>
              </a:lnSpc>
            </a:pPr>
            <a:r>
              <a:rPr lang="en-US" altLang="en-US"/>
              <a:t>Relational algebra expression composed of multiple operators</a:t>
            </a:r>
          </a:p>
        </p:txBody>
      </p:sp>
    </p:spTree>
    <p:extLst>
      <p:ext uri="{BB962C8B-B14F-4D97-AF65-F5344CB8AC3E}">
        <p14:creationId xmlns:p14="http://schemas.microsoft.com/office/powerpoint/2010/main" val="1642107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A2A3E513-9E23-2F9A-2E23-6AD7A19613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altLang="en-US" b="1" dirty="0"/>
              <a:t>Basic Operators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5087C179-1140-31C9-7D3F-FC3A58FF3B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highlight>
                  <a:srgbClr val="00FF00"/>
                </a:highlight>
              </a:rPr>
              <a:t>Selection</a:t>
            </a:r>
            <a:r>
              <a:rPr lang="en-US" altLang="en-US" dirty="0"/>
              <a:t> – return </a:t>
            </a:r>
            <a:r>
              <a:rPr lang="en-US" altLang="en-US" i="1" dirty="0"/>
              <a:t>rows</a:t>
            </a:r>
            <a:r>
              <a:rPr lang="en-US" altLang="en-US" dirty="0"/>
              <a:t> that meet some condition</a:t>
            </a:r>
          </a:p>
          <a:p>
            <a:r>
              <a:rPr lang="en-US" altLang="en-US" dirty="0">
                <a:highlight>
                  <a:srgbClr val="00FF00"/>
                </a:highlight>
              </a:rPr>
              <a:t>Projection</a:t>
            </a:r>
            <a:r>
              <a:rPr lang="en-US" altLang="en-US" dirty="0"/>
              <a:t> – return </a:t>
            </a:r>
            <a:r>
              <a:rPr lang="en-US" altLang="en-US" i="1" dirty="0"/>
              <a:t>column</a:t>
            </a:r>
            <a:r>
              <a:rPr lang="en-US" altLang="en-US" dirty="0"/>
              <a:t> values</a:t>
            </a:r>
          </a:p>
          <a:p>
            <a:r>
              <a:rPr lang="en-US" altLang="en-US" dirty="0">
                <a:highlight>
                  <a:srgbClr val="00FF00"/>
                </a:highlight>
              </a:rPr>
              <a:t>Union</a:t>
            </a:r>
          </a:p>
          <a:p>
            <a:r>
              <a:rPr lang="en-US" altLang="en-US" dirty="0">
                <a:highlight>
                  <a:srgbClr val="00FF00"/>
                </a:highlight>
              </a:rPr>
              <a:t>Cross product</a:t>
            </a:r>
          </a:p>
          <a:p>
            <a:r>
              <a:rPr lang="en-US" altLang="en-US" dirty="0">
                <a:highlight>
                  <a:srgbClr val="00FF00"/>
                </a:highlight>
              </a:rPr>
              <a:t>Difference</a:t>
            </a:r>
          </a:p>
          <a:p>
            <a:r>
              <a:rPr lang="en-US" altLang="en-US" dirty="0"/>
              <a:t>Other operators can be defined in terms of basic operators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E8B71A88-E8B1-3E5D-355C-17DDBF507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Schema (simplified)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D2794325-8402-36D4-27F0-3F0C3EB0C9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9144000" cy="4038600"/>
          </a:xfrm>
        </p:spPr>
        <p:txBody>
          <a:bodyPr/>
          <a:lstStyle/>
          <a:p>
            <a:r>
              <a:rPr lang="en-US" altLang="en-US" dirty="0"/>
              <a:t>Courses (</a:t>
            </a:r>
            <a:r>
              <a:rPr lang="en-US" altLang="en-US" u="sng" dirty="0" err="1"/>
              <a:t>cid</a:t>
            </a:r>
            <a:r>
              <a:rPr lang="en-US" altLang="en-US" dirty="0"/>
              <a:t>, instructor, quarter, dept)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Students (</a:t>
            </a:r>
            <a:r>
              <a:rPr lang="en-US" altLang="en-US" u="sng" dirty="0" err="1"/>
              <a:t>sid</a:t>
            </a:r>
            <a:r>
              <a:rPr lang="en-US" altLang="en-US" dirty="0"/>
              <a:t>, name, </a:t>
            </a:r>
            <a:r>
              <a:rPr lang="en-US" altLang="en-US" dirty="0" err="1"/>
              <a:t>gpa</a:t>
            </a:r>
            <a:r>
              <a:rPr lang="en-US" altLang="en-US" dirty="0"/>
              <a:t>)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Enrolled (</a:t>
            </a:r>
            <a:r>
              <a:rPr lang="en-US" altLang="en-US" dirty="0" err="1"/>
              <a:t>cid</a:t>
            </a:r>
            <a:r>
              <a:rPr lang="en-US" altLang="en-US" dirty="0"/>
              <a:t>, grade, </a:t>
            </a:r>
            <a:r>
              <a:rPr lang="en-US" altLang="en-US" dirty="0" err="1"/>
              <a:t>studid</a:t>
            </a:r>
            <a:r>
              <a:rPr lang="en-US" altLang="en-US" dirty="0"/>
              <a:t>)</a:t>
            </a:r>
          </a:p>
          <a:p>
            <a:pPr marL="457200" lvl="1" indent="0">
              <a:buNone/>
            </a:pPr>
            <a:r>
              <a:rPr lang="en-US" altLang="en-US" dirty="0"/>
              <a:t>(</a:t>
            </a:r>
            <a:r>
              <a:rPr lang="en-US" altLang="en-US" dirty="0" err="1"/>
              <a:t>cid</a:t>
            </a:r>
            <a:r>
              <a:rPr lang="en-US" altLang="en-US" dirty="0"/>
              <a:t>, </a:t>
            </a:r>
            <a:r>
              <a:rPr lang="en-US" altLang="en-US" dirty="0" err="1"/>
              <a:t>studid</a:t>
            </a:r>
            <a:r>
              <a:rPr lang="en-US" altLang="en-US" dirty="0"/>
              <a:t>) is a PK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5F8BEDC-8999-95EE-D5B8-6EE4A85B29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Introduction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B6B6AB19-7E66-3608-A0A0-416630855A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Database – collection of persistent data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Database Management System (DBMS) – software system that supports </a:t>
            </a:r>
            <a:r>
              <a:rPr lang="en-US" altLang="en-US" b="1" u="sng" dirty="0"/>
              <a:t>creation</a:t>
            </a:r>
            <a:r>
              <a:rPr lang="en-US" altLang="en-US" dirty="0"/>
              <a:t>, </a:t>
            </a:r>
            <a:r>
              <a:rPr lang="en-US" altLang="en-US" b="1" u="sng" dirty="0"/>
              <a:t>population</a:t>
            </a:r>
            <a:r>
              <a:rPr lang="en-US" altLang="en-US" dirty="0"/>
              <a:t>, and </a:t>
            </a:r>
            <a:r>
              <a:rPr lang="en-US" altLang="en-US" b="1" u="sng" dirty="0"/>
              <a:t>querying</a:t>
            </a:r>
            <a:r>
              <a:rPr lang="en-US" altLang="en-US" dirty="0"/>
              <a:t> of a database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C0B92CBF-45E6-890D-6EC7-854701538D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altLang="en-US"/>
              <a:t>Selection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820515D5-4EF3-818B-DF85-968C0068B4C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838200"/>
            <a:ext cx="8153400" cy="1219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800" dirty="0">
                <a:cs typeface="Arial" panose="020B0604020202020204" pitchFamily="34" charset="0"/>
              </a:rPr>
              <a:t> Select students with </a:t>
            </a:r>
            <a:r>
              <a:rPr lang="en-US" altLang="en-US" sz="2800" dirty="0" err="1">
                <a:cs typeface="Arial" panose="020B0604020202020204" pitchFamily="34" charset="0"/>
              </a:rPr>
              <a:t>gpa</a:t>
            </a:r>
            <a:r>
              <a:rPr lang="en-US" altLang="en-US" sz="2800" dirty="0">
                <a:cs typeface="Arial" panose="020B0604020202020204" pitchFamily="34" charset="0"/>
              </a:rPr>
              <a:t> higher than 3.3 from S1</a:t>
            </a:r>
            <a:r>
              <a:rPr lang="en-US" altLang="en-US" sz="2800" i="1" dirty="0">
                <a:cs typeface="Arial" panose="020B0604020202020204" pitchFamily="34" charset="0"/>
              </a:rPr>
              <a:t>:</a:t>
            </a:r>
          </a:p>
          <a:p>
            <a:pPr>
              <a:buFontTx/>
              <a:buNone/>
            </a:pPr>
            <a:r>
              <a:rPr lang="el-GR" altLang="en-US" sz="3600" i="1" dirty="0">
                <a:cs typeface="Arial" panose="020B0604020202020204" pitchFamily="34" charset="0"/>
              </a:rPr>
              <a:t>σ</a:t>
            </a:r>
            <a:r>
              <a:rPr lang="en-US" altLang="en-US" sz="3600" i="1" baseline="-25000" dirty="0" err="1">
                <a:cs typeface="Arial" panose="020B0604020202020204" pitchFamily="34" charset="0"/>
              </a:rPr>
              <a:t>gpa</a:t>
            </a:r>
            <a:r>
              <a:rPr lang="en-US" altLang="en-US" sz="3600" i="1" baseline="-25000" dirty="0">
                <a:cs typeface="Arial" panose="020B0604020202020204" pitchFamily="34" charset="0"/>
              </a:rPr>
              <a:t>&gt;3.3</a:t>
            </a:r>
            <a:r>
              <a:rPr lang="en-US" altLang="en-US" sz="3600" dirty="0">
                <a:cs typeface="Arial" panose="020B0604020202020204" pitchFamily="34" charset="0"/>
              </a:rPr>
              <a:t>(S1)</a:t>
            </a:r>
            <a:endParaRPr lang="el-GR" altLang="en-US" sz="3600" i="1" baseline="-25000" dirty="0">
              <a:cs typeface="Arial" panose="020B0604020202020204" pitchFamily="34" charset="0"/>
            </a:endParaRPr>
          </a:p>
        </p:txBody>
      </p:sp>
      <p:sp>
        <p:nvSpPr>
          <p:cNvPr id="43013" name="Text Box 5">
            <a:extLst>
              <a:ext uri="{FF2B5EF4-FFF2-40B4-BE49-F238E27FC236}">
                <a16:creationId xmlns:a16="http://schemas.microsoft.com/office/drawing/2014/main" id="{A92BCDA7-0EC2-FABD-B217-AC503FEE5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362200"/>
            <a:ext cx="619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/>
              <a:t>S1</a:t>
            </a:r>
          </a:p>
        </p:txBody>
      </p:sp>
      <p:graphicFrame>
        <p:nvGraphicFramePr>
          <p:cNvPr id="43074" name="Group 66">
            <a:extLst>
              <a:ext uri="{FF2B5EF4-FFF2-40B4-BE49-F238E27FC236}">
                <a16:creationId xmlns:a16="http://schemas.microsoft.com/office/drawing/2014/main" id="{6E6E2BE9-165B-0419-E91F-DFEBCC42D56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80646008"/>
              </p:ext>
            </p:extLst>
          </p:nvPr>
        </p:nvGraphicFramePr>
        <p:xfrm>
          <a:off x="228600" y="2971800"/>
          <a:ext cx="3995738" cy="3629660"/>
        </p:xfrm>
        <a:graphic>
          <a:graphicData uri="http://schemas.openxmlformats.org/drawingml/2006/table">
            <a:tbl>
              <a:tblPr/>
              <a:tblGrid>
                <a:gridCol w="1308100">
                  <a:extLst>
                    <a:ext uri="{9D8B030D-6E8A-4147-A177-3AD203B41FA5}">
                      <a16:colId xmlns:a16="http://schemas.microsoft.com/office/drawing/2014/main" val="1364959038"/>
                    </a:ext>
                  </a:extLst>
                </a:gridCol>
                <a:gridCol w="1654175">
                  <a:extLst>
                    <a:ext uri="{9D8B030D-6E8A-4147-A177-3AD203B41FA5}">
                      <a16:colId xmlns:a16="http://schemas.microsoft.com/office/drawing/2014/main" val="717818540"/>
                    </a:ext>
                  </a:extLst>
                </a:gridCol>
                <a:gridCol w="1033463">
                  <a:extLst>
                    <a:ext uri="{9D8B030D-6E8A-4147-A177-3AD203B41FA5}">
                      <a16:colId xmlns:a16="http://schemas.microsoft.com/office/drawing/2014/main" val="938287231"/>
                    </a:ext>
                  </a:extLst>
                </a:gridCol>
              </a:tblGrid>
              <a:tr h="509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sid</a:t>
                      </a:r>
                      <a:endParaRPr kumimoji="0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gpa</a:t>
                      </a:r>
                      <a:endParaRPr kumimoji="0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0474481"/>
                  </a:ext>
                </a:extLst>
              </a:tr>
              <a:tr h="511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Dave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2186730"/>
                  </a:ext>
                </a:extLst>
              </a:tr>
              <a:tr h="520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53666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Jones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8467729"/>
                  </a:ext>
                </a:extLst>
              </a:tr>
              <a:tr h="512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53688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9583555"/>
                  </a:ext>
                </a:extLst>
              </a:tr>
              <a:tr h="509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53650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4769108"/>
                  </a:ext>
                </a:extLst>
              </a:tr>
              <a:tr h="511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53831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Madayan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8834703"/>
                  </a:ext>
                </a:extLst>
              </a:tr>
              <a:tr h="509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53832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Guldu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901738"/>
                  </a:ext>
                </a:extLst>
              </a:tr>
            </a:tbl>
          </a:graphicData>
        </a:graphic>
      </p:graphicFrame>
      <p:grpSp>
        <p:nvGrpSpPr>
          <p:cNvPr id="43138" name="Group 130">
            <a:extLst>
              <a:ext uri="{FF2B5EF4-FFF2-40B4-BE49-F238E27FC236}">
                <a16:creationId xmlns:a16="http://schemas.microsoft.com/office/drawing/2014/main" id="{9F193C48-C7C3-7F75-0EFF-90A990F2D85B}"/>
              </a:ext>
            </a:extLst>
          </p:cNvPr>
          <p:cNvGrpSpPr>
            <a:grpSpLocks/>
          </p:cNvGrpSpPr>
          <p:nvPr/>
        </p:nvGrpSpPr>
        <p:grpSpPr bwMode="auto">
          <a:xfrm>
            <a:off x="0" y="4038600"/>
            <a:ext cx="4495800" cy="1524000"/>
            <a:chOff x="0" y="2544"/>
            <a:chExt cx="2832" cy="960"/>
          </a:xfrm>
        </p:grpSpPr>
        <p:sp>
          <p:nvSpPr>
            <p:cNvPr id="43075" name="Rectangle 67">
              <a:extLst>
                <a:ext uri="{FF2B5EF4-FFF2-40B4-BE49-F238E27FC236}">
                  <a16:creationId xmlns:a16="http://schemas.microsoft.com/office/drawing/2014/main" id="{2D128F21-3C7F-8EB3-AC87-A981A1998F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544"/>
              <a:ext cx="2832" cy="336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76" name="Rectangle 68">
              <a:extLst>
                <a:ext uri="{FF2B5EF4-FFF2-40B4-BE49-F238E27FC236}">
                  <a16:creationId xmlns:a16="http://schemas.microsoft.com/office/drawing/2014/main" id="{D65EBAF6-A1C6-EADE-95D5-59B076741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168"/>
              <a:ext cx="2832" cy="336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43137" name="Group 129">
            <a:extLst>
              <a:ext uri="{FF2B5EF4-FFF2-40B4-BE49-F238E27FC236}">
                <a16:creationId xmlns:a16="http://schemas.microsoft.com/office/drawing/2014/main" id="{5460DFB7-1283-0EAB-B860-D2F1C450C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326923"/>
              </p:ext>
            </p:extLst>
          </p:nvPr>
        </p:nvGraphicFramePr>
        <p:xfrm>
          <a:off x="5757863" y="3810000"/>
          <a:ext cx="3309937" cy="1557020"/>
        </p:xfrm>
        <a:graphic>
          <a:graphicData uri="http://schemas.openxmlformats.org/drawingml/2006/table">
            <a:tbl>
              <a:tblPr/>
              <a:tblGrid>
                <a:gridCol w="1308100">
                  <a:extLst>
                    <a:ext uri="{9D8B030D-6E8A-4147-A177-3AD203B41FA5}">
                      <a16:colId xmlns:a16="http://schemas.microsoft.com/office/drawing/2014/main" val="3713595763"/>
                    </a:ext>
                  </a:extLst>
                </a:gridCol>
                <a:gridCol w="1163637">
                  <a:extLst>
                    <a:ext uri="{9D8B030D-6E8A-4147-A177-3AD203B41FA5}">
                      <a16:colId xmlns:a16="http://schemas.microsoft.com/office/drawing/2014/main" val="2168764659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558172747"/>
                    </a:ext>
                  </a:extLst>
                </a:gridCol>
              </a:tblGrid>
              <a:tr h="509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sid</a:t>
                      </a:r>
                      <a:endParaRPr kumimoji="0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gpa</a:t>
                      </a:r>
                      <a:endParaRPr kumimoji="0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6296004"/>
                  </a:ext>
                </a:extLst>
              </a:tr>
              <a:tr h="520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53666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Jones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716159"/>
                  </a:ext>
                </a:extLst>
              </a:tr>
              <a:tr h="509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53650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3831740"/>
                  </a:ext>
                </a:extLst>
              </a:tr>
            </a:tbl>
          </a:graphicData>
        </a:graphic>
      </p:graphicFrame>
      <p:sp>
        <p:nvSpPr>
          <p:cNvPr id="43139" name="AutoShape 131">
            <a:extLst>
              <a:ext uri="{FF2B5EF4-FFF2-40B4-BE49-F238E27FC236}">
                <a16:creationId xmlns:a16="http://schemas.microsoft.com/office/drawing/2014/main" id="{714FC6CE-6994-ECF5-E98F-D7A50849B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495800"/>
            <a:ext cx="914400" cy="381000"/>
          </a:xfrm>
          <a:prstGeom prst="rightArrow">
            <a:avLst>
              <a:gd name="adj1" fmla="val 50000"/>
              <a:gd name="adj2" fmla="val 6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E8B71A88-E8B1-3E5D-355C-17DDBF507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Selection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D2794325-8402-36D4-27F0-3F0C3EB0C9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9144000" cy="3886200"/>
          </a:xfrm>
        </p:spPr>
        <p:txBody>
          <a:bodyPr/>
          <a:lstStyle/>
          <a:p>
            <a:r>
              <a:rPr lang="en-US" altLang="en-US" sz="3200" dirty="0">
                <a:cs typeface="Arial" panose="020B0604020202020204" pitchFamily="34" charset="0"/>
              </a:rPr>
              <a:t>Select students </a:t>
            </a:r>
            <a:r>
              <a:rPr lang="en-US" altLang="en-US" dirty="0">
                <a:cs typeface="Arial" panose="020B0604020202020204" pitchFamily="34" charset="0"/>
              </a:rPr>
              <a:t>with </a:t>
            </a:r>
            <a:r>
              <a:rPr lang="en-US" altLang="en-US" dirty="0" err="1">
                <a:cs typeface="Arial" panose="020B0604020202020204" pitchFamily="34" charset="0"/>
              </a:rPr>
              <a:t>gpa</a:t>
            </a:r>
            <a:r>
              <a:rPr lang="en-US" altLang="en-US" dirty="0">
                <a:cs typeface="Arial" panose="020B0604020202020204" pitchFamily="34" charset="0"/>
              </a:rPr>
              <a:t> higher than 3.3 from table S1</a:t>
            </a:r>
            <a:r>
              <a:rPr lang="en-US" altLang="en-US" i="1" dirty="0"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en-US" altLang="en-US" i="1" dirty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b="1" dirty="0">
                <a:solidFill>
                  <a:srgbClr val="002060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* 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002060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FROM S1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002060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WHERE </a:t>
            </a:r>
            <a:r>
              <a:rPr lang="en-US" altLang="en-US" b="1" dirty="0" err="1">
                <a:solidFill>
                  <a:srgbClr val="002060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gpa</a:t>
            </a:r>
            <a:r>
              <a:rPr lang="en-US" altLang="en-US" b="1" dirty="0">
                <a:solidFill>
                  <a:srgbClr val="002060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&gt; 3.3;</a:t>
            </a:r>
          </a:p>
        </p:txBody>
      </p:sp>
    </p:spTree>
    <p:extLst>
      <p:ext uri="{BB962C8B-B14F-4D97-AF65-F5344CB8AC3E}">
        <p14:creationId xmlns:p14="http://schemas.microsoft.com/office/powerpoint/2010/main" val="3192685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4463FF06-9A89-EE8C-9860-BBC32887CB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/>
              <a:t>Projection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CD5F7694-2325-F12E-D722-E16926591F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382000" cy="1524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>
                <a:cs typeface="Arial" panose="020B0604020202020204" pitchFamily="34" charset="0"/>
              </a:rPr>
              <a:t>Project name and </a:t>
            </a:r>
            <a:r>
              <a:rPr lang="en-US" altLang="en-US" dirty="0" err="1">
                <a:cs typeface="Arial" panose="020B0604020202020204" pitchFamily="34" charset="0"/>
              </a:rPr>
              <a:t>gpa</a:t>
            </a:r>
            <a:r>
              <a:rPr lang="en-US" altLang="en-US" dirty="0">
                <a:cs typeface="Arial" panose="020B0604020202020204" pitchFamily="34" charset="0"/>
              </a:rPr>
              <a:t> of all students in S1:</a:t>
            </a:r>
          </a:p>
          <a:p>
            <a:pPr>
              <a:buFontTx/>
              <a:buNone/>
            </a:pPr>
            <a:r>
              <a:rPr lang="el-GR" altLang="en-US" dirty="0">
                <a:latin typeface="Elephant" panose="020F0502020204030204" pitchFamily="34" charset="0"/>
                <a:cs typeface="Arial" panose="020B0604020202020204" pitchFamily="34" charset="0"/>
                <a:sym typeface="Symbol" pitchFamily="2" charset="2"/>
              </a:rPr>
              <a:t></a:t>
            </a:r>
            <a:r>
              <a:rPr lang="el-GR" altLang="en-US" baseline="-25000" dirty="0" err="1">
                <a:cs typeface="Arial" panose="020B0604020202020204" pitchFamily="34" charset="0"/>
              </a:rPr>
              <a:t>name</a:t>
            </a:r>
            <a:r>
              <a:rPr lang="en-US" altLang="en-US" i="1" baseline="-25000" dirty="0">
                <a:cs typeface="Arial" panose="020B0604020202020204" pitchFamily="34" charset="0"/>
              </a:rPr>
              <a:t>, </a:t>
            </a:r>
            <a:r>
              <a:rPr lang="en-US" altLang="en-US" i="1" baseline="-25000" dirty="0" err="1">
                <a:cs typeface="Arial" panose="020B0604020202020204" pitchFamily="34" charset="0"/>
              </a:rPr>
              <a:t>gpa</a:t>
            </a:r>
            <a:r>
              <a:rPr lang="en-US" altLang="en-US" dirty="0">
                <a:cs typeface="Arial" panose="020B0604020202020204" pitchFamily="34" charset="0"/>
              </a:rPr>
              <a:t>(S1)</a:t>
            </a:r>
            <a:endParaRPr lang="el-GR" altLang="en-US" dirty="0">
              <a:cs typeface="Arial" panose="020B0604020202020204" pitchFamily="34" charset="0"/>
            </a:endParaRPr>
          </a:p>
        </p:txBody>
      </p:sp>
      <p:sp>
        <p:nvSpPr>
          <p:cNvPr id="44037" name="Text Box 5">
            <a:extLst>
              <a:ext uri="{FF2B5EF4-FFF2-40B4-BE49-F238E27FC236}">
                <a16:creationId xmlns:a16="http://schemas.microsoft.com/office/drawing/2014/main" id="{3D518D05-35A5-C012-D76C-70A44D557A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438400"/>
            <a:ext cx="619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/>
              <a:t>S1</a:t>
            </a:r>
          </a:p>
        </p:txBody>
      </p:sp>
      <p:graphicFrame>
        <p:nvGraphicFramePr>
          <p:cNvPr id="44073" name="Group 41">
            <a:extLst>
              <a:ext uri="{FF2B5EF4-FFF2-40B4-BE49-F238E27FC236}">
                <a16:creationId xmlns:a16="http://schemas.microsoft.com/office/drawing/2014/main" id="{1837BB61-8AAA-9826-5499-AF4289847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883474"/>
              </p:ext>
            </p:extLst>
          </p:nvPr>
        </p:nvGraphicFramePr>
        <p:xfrm>
          <a:off x="228600" y="3003550"/>
          <a:ext cx="3995738" cy="3629660"/>
        </p:xfrm>
        <a:graphic>
          <a:graphicData uri="http://schemas.openxmlformats.org/drawingml/2006/table">
            <a:tbl>
              <a:tblPr/>
              <a:tblGrid>
                <a:gridCol w="1308100">
                  <a:extLst>
                    <a:ext uri="{9D8B030D-6E8A-4147-A177-3AD203B41FA5}">
                      <a16:colId xmlns:a16="http://schemas.microsoft.com/office/drawing/2014/main" val="1005513261"/>
                    </a:ext>
                  </a:extLst>
                </a:gridCol>
                <a:gridCol w="1654175">
                  <a:extLst>
                    <a:ext uri="{9D8B030D-6E8A-4147-A177-3AD203B41FA5}">
                      <a16:colId xmlns:a16="http://schemas.microsoft.com/office/drawing/2014/main" val="1774626171"/>
                    </a:ext>
                  </a:extLst>
                </a:gridCol>
                <a:gridCol w="1033463">
                  <a:extLst>
                    <a:ext uri="{9D8B030D-6E8A-4147-A177-3AD203B41FA5}">
                      <a16:colId xmlns:a16="http://schemas.microsoft.com/office/drawing/2014/main" val="1507391163"/>
                    </a:ext>
                  </a:extLst>
                </a:gridCol>
              </a:tblGrid>
              <a:tr h="509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sid</a:t>
                      </a:r>
                      <a:endParaRPr kumimoji="0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gpa</a:t>
                      </a:r>
                      <a:endParaRPr kumimoji="0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231499"/>
                  </a:ext>
                </a:extLst>
              </a:tr>
              <a:tr h="511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Dave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193697"/>
                  </a:ext>
                </a:extLst>
              </a:tr>
              <a:tr h="520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53666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Jones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393406"/>
                  </a:ext>
                </a:extLst>
              </a:tr>
              <a:tr h="512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53688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2046948"/>
                  </a:ext>
                </a:extLst>
              </a:tr>
              <a:tr h="509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53650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1859202"/>
                  </a:ext>
                </a:extLst>
              </a:tr>
              <a:tr h="511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53831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Madayan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479228"/>
                  </a:ext>
                </a:extLst>
              </a:tr>
              <a:tr h="509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53832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Guldu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3074518"/>
                  </a:ext>
                </a:extLst>
              </a:tr>
            </a:tbl>
          </a:graphicData>
        </a:graphic>
      </p:graphicFrame>
      <p:graphicFrame>
        <p:nvGraphicFramePr>
          <p:cNvPr id="44142" name="Group 110">
            <a:extLst>
              <a:ext uri="{FF2B5EF4-FFF2-40B4-BE49-F238E27FC236}">
                <a16:creationId xmlns:a16="http://schemas.microsoft.com/office/drawing/2014/main" id="{B33EB18B-230A-1F07-56C2-C485C24063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917377"/>
              </p:ext>
            </p:extLst>
          </p:nvPr>
        </p:nvGraphicFramePr>
        <p:xfrm>
          <a:off x="6075363" y="3003550"/>
          <a:ext cx="2687637" cy="3629660"/>
        </p:xfrm>
        <a:graphic>
          <a:graphicData uri="http://schemas.openxmlformats.org/drawingml/2006/table">
            <a:tbl>
              <a:tblPr/>
              <a:tblGrid>
                <a:gridCol w="1654175">
                  <a:extLst>
                    <a:ext uri="{9D8B030D-6E8A-4147-A177-3AD203B41FA5}">
                      <a16:colId xmlns:a16="http://schemas.microsoft.com/office/drawing/2014/main" val="4030703390"/>
                    </a:ext>
                  </a:extLst>
                </a:gridCol>
                <a:gridCol w="1033462">
                  <a:extLst>
                    <a:ext uri="{9D8B030D-6E8A-4147-A177-3AD203B41FA5}">
                      <a16:colId xmlns:a16="http://schemas.microsoft.com/office/drawing/2014/main" val="3349550159"/>
                    </a:ext>
                  </a:extLst>
                </a:gridCol>
              </a:tblGrid>
              <a:tr h="509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gpa</a:t>
                      </a:r>
                      <a:endParaRPr kumimoji="0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4835009"/>
                  </a:ext>
                </a:extLst>
              </a:tr>
              <a:tr h="511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Dave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0346548"/>
                  </a:ext>
                </a:extLst>
              </a:tr>
              <a:tr h="520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Jones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770475"/>
                  </a:ext>
                </a:extLst>
              </a:tr>
              <a:tr h="512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Smith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8626580"/>
                  </a:ext>
                </a:extLst>
              </a:tr>
              <a:tr h="509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Smith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6702852"/>
                  </a:ext>
                </a:extLst>
              </a:tr>
              <a:tr h="511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Madayan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7013410"/>
                  </a:ext>
                </a:extLst>
              </a:tr>
              <a:tr h="509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Guldu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5102509"/>
                  </a:ext>
                </a:extLst>
              </a:tr>
            </a:tbl>
          </a:graphicData>
        </a:graphic>
      </p:graphicFrame>
      <p:grpSp>
        <p:nvGrpSpPr>
          <p:cNvPr id="44145" name="Group 113">
            <a:extLst>
              <a:ext uri="{FF2B5EF4-FFF2-40B4-BE49-F238E27FC236}">
                <a16:creationId xmlns:a16="http://schemas.microsoft.com/office/drawing/2014/main" id="{A08195AC-4CA0-E6BB-E346-EFAA2E3D1943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2895600"/>
            <a:ext cx="2590800" cy="3962400"/>
            <a:chOff x="1008" y="1824"/>
            <a:chExt cx="1632" cy="2496"/>
          </a:xfrm>
        </p:grpSpPr>
        <p:sp>
          <p:nvSpPr>
            <p:cNvPr id="44143" name="Rectangle 111">
              <a:extLst>
                <a:ext uri="{FF2B5EF4-FFF2-40B4-BE49-F238E27FC236}">
                  <a16:creationId xmlns:a16="http://schemas.microsoft.com/office/drawing/2014/main" id="{60C430FD-4E1F-8CA0-53AE-B5726C17DE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824"/>
              <a:ext cx="912" cy="2496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144" name="Rectangle 112">
              <a:extLst>
                <a:ext uri="{FF2B5EF4-FFF2-40B4-BE49-F238E27FC236}">
                  <a16:creationId xmlns:a16="http://schemas.microsoft.com/office/drawing/2014/main" id="{58940AF3-849A-137E-246C-43BA68129A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824"/>
              <a:ext cx="624" cy="2496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146" name="AutoShape 114">
            <a:extLst>
              <a:ext uri="{FF2B5EF4-FFF2-40B4-BE49-F238E27FC236}">
                <a16:creationId xmlns:a16="http://schemas.microsoft.com/office/drawing/2014/main" id="{810F9D1F-DBAA-A6CB-C982-9A66AF7F1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495800"/>
            <a:ext cx="1066800" cy="457200"/>
          </a:xfrm>
          <a:prstGeom prst="rightArrow">
            <a:avLst>
              <a:gd name="adj1" fmla="val 50000"/>
              <a:gd name="adj2" fmla="val 58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E8B71A88-E8B1-3E5D-355C-17DDBF507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Projection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D2794325-8402-36D4-27F0-3F0C3EB0C9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9144000" cy="3886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>
                <a:cs typeface="Arial" panose="020B0604020202020204" pitchFamily="34" charset="0"/>
              </a:rPr>
              <a:t>Project name and </a:t>
            </a:r>
            <a:r>
              <a:rPr lang="en-US" altLang="en-US" dirty="0" err="1">
                <a:cs typeface="Arial" panose="020B0604020202020204" pitchFamily="34" charset="0"/>
              </a:rPr>
              <a:t>gpa</a:t>
            </a:r>
            <a:r>
              <a:rPr lang="en-US" altLang="en-US" dirty="0">
                <a:cs typeface="Arial" panose="020B0604020202020204" pitchFamily="34" charset="0"/>
              </a:rPr>
              <a:t> of all students in S1:</a:t>
            </a:r>
          </a:p>
          <a:p>
            <a:pPr marL="0" indent="0">
              <a:buNone/>
            </a:pPr>
            <a:endParaRPr lang="en-US" altLang="en-US" i="1" dirty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b="1" dirty="0">
                <a:solidFill>
                  <a:srgbClr val="002060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SELECT name, </a:t>
            </a:r>
            <a:r>
              <a:rPr lang="en-US" altLang="en-US" b="1" dirty="0" err="1">
                <a:solidFill>
                  <a:srgbClr val="002060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gpa</a:t>
            </a:r>
            <a:r>
              <a:rPr lang="en-US" altLang="en-US" b="1" dirty="0">
                <a:solidFill>
                  <a:srgbClr val="002060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002060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FROM S1;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16676082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AED47DF8-446A-4EC2-B0DF-9BFC1D749E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sz="4000"/>
              <a:t>Combine Selection and Projection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455EC8AF-9DE1-3EC2-3218-7C6A2AD2E4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2362200"/>
          </a:xfrm>
        </p:spPr>
        <p:txBody>
          <a:bodyPr/>
          <a:lstStyle/>
          <a:p>
            <a:r>
              <a:rPr lang="en-US" altLang="en-US" dirty="0"/>
              <a:t>Project name and </a:t>
            </a:r>
            <a:r>
              <a:rPr lang="en-US" altLang="en-US" dirty="0" err="1"/>
              <a:t>gpa</a:t>
            </a:r>
            <a:r>
              <a:rPr lang="en-US" altLang="en-US" dirty="0"/>
              <a:t> of students in S1 with </a:t>
            </a:r>
            <a:r>
              <a:rPr lang="en-US" altLang="en-US" dirty="0" err="1"/>
              <a:t>gpa</a:t>
            </a:r>
            <a:r>
              <a:rPr lang="en-US" altLang="en-US" dirty="0"/>
              <a:t> higher than 3.3:</a:t>
            </a:r>
          </a:p>
          <a:p>
            <a:pPr>
              <a:buFontTx/>
              <a:buNone/>
            </a:pPr>
            <a:r>
              <a:rPr lang="el-GR" altLang="en-US" dirty="0">
                <a:cs typeface="Arial" panose="020B0604020202020204" pitchFamily="34" charset="0"/>
                <a:sym typeface="Symbol" pitchFamily="2" charset="2"/>
              </a:rPr>
              <a:t></a:t>
            </a:r>
            <a:r>
              <a:rPr lang="el-GR" altLang="en-US" baseline="-25000" dirty="0" err="1">
                <a:cs typeface="Arial" panose="020B0604020202020204" pitchFamily="34" charset="0"/>
              </a:rPr>
              <a:t>name</a:t>
            </a:r>
            <a:r>
              <a:rPr lang="en-US" altLang="en-US" i="1" baseline="-25000" dirty="0">
                <a:cs typeface="Arial" panose="020B0604020202020204" pitchFamily="34" charset="0"/>
              </a:rPr>
              <a:t>,</a:t>
            </a:r>
            <a:r>
              <a:rPr lang="en-US" altLang="en-US" i="1" baseline="-25000" dirty="0" err="1">
                <a:cs typeface="Arial" panose="020B0604020202020204" pitchFamily="34" charset="0"/>
              </a:rPr>
              <a:t>gpa</a:t>
            </a:r>
            <a:r>
              <a:rPr lang="en-US" altLang="en-US" sz="4000" i="1" dirty="0">
                <a:cs typeface="Arial" panose="020B0604020202020204" pitchFamily="34" charset="0"/>
              </a:rPr>
              <a:t>(</a:t>
            </a:r>
            <a:r>
              <a:rPr lang="el-GR" altLang="en-US" sz="4000" i="1" dirty="0">
                <a:cs typeface="Arial" panose="020B0604020202020204" pitchFamily="34" charset="0"/>
              </a:rPr>
              <a:t>σ</a:t>
            </a:r>
            <a:r>
              <a:rPr lang="en-US" altLang="en-US" sz="4000" i="1" baseline="-25000" dirty="0" err="1">
                <a:cs typeface="Arial" panose="020B0604020202020204" pitchFamily="34" charset="0"/>
              </a:rPr>
              <a:t>gpa</a:t>
            </a:r>
            <a:r>
              <a:rPr lang="en-US" altLang="en-US" sz="4000" i="1" baseline="-25000" dirty="0">
                <a:cs typeface="Arial" panose="020B0604020202020204" pitchFamily="34" charset="0"/>
              </a:rPr>
              <a:t>&gt;3.3</a:t>
            </a:r>
            <a:r>
              <a:rPr lang="en-US" altLang="en-US" sz="4000" dirty="0">
                <a:cs typeface="Arial" panose="020B0604020202020204" pitchFamily="34" charset="0"/>
              </a:rPr>
              <a:t>(S1))</a:t>
            </a:r>
            <a:endParaRPr lang="el-GR" altLang="en-US" sz="4000" i="1" baseline="-25000" dirty="0">
              <a:cs typeface="Arial" panose="020B0604020202020204" pitchFamily="34" charset="0"/>
            </a:endParaRPr>
          </a:p>
          <a:p>
            <a:pPr>
              <a:buFontTx/>
              <a:buNone/>
            </a:pPr>
            <a:endParaRPr lang="en-US" altLang="en-US" dirty="0"/>
          </a:p>
        </p:txBody>
      </p:sp>
      <p:graphicFrame>
        <p:nvGraphicFramePr>
          <p:cNvPr id="66599" name="Group 39">
            <a:extLst>
              <a:ext uri="{FF2B5EF4-FFF2-40B4-BE49-F238E27FC236}">
                <a16:creationId xmlns:a16="http://schemas.microsoft.com/office/drawing/2014/main" id="{69787E0E-534D-1B51-F2DA-C647FE273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452904"/>
              </p:ext>
            </p:extLst>
          </p:nvPr>
        </p:nvGraphicFramePr>
        <p:xfrm>
          <a:off x="271463" y="3155950"/>
          <a:ext cx="3995737" cy="3629660"/>
        </p:xfrm>
        <a:graphic>
          <a:graphicData uri="http://schemas.openxmlformats.org/drawingml/2006/table">
            <a:tbl>
              <a:tblPr/>
              <a:tblGrid>
                <a:gridCol w="1308100">
                  <a:extLst>
                    <a:ext uri="{9D8B030D-6E8A-4147-A177-3AD203B41FA5}">
                      <a16:colId xmlns:a16="http://schemas.microsoft.com/office/drawing/2014/main" val="616644093"/>
                    </a:ext>
                  </a:extLst>
                </a:gridCol>
                <a:gridCol w="1654175">
                  <a:extLst>
                    <a:ext uri="{9D8B030D-6E8A-4147-A177-3AD203B41FA5}">
                      <a16:colId xmlns:a16="http://schemas.microsoft.com/office/drawing/2014/main" val="3592082722"/>
                    </a:ext>
                  </a:extLst>
                </a:gridCol>
                <a:gridCol w="1033462">
                  <a:extLst>
                    <a:ext uri="{9D8B030D-6E8A-4147-A177-3AD203B41FA5}">
                      <a16:colId xmlns:a16="http://schemas.microsoft.com/office/drawing/2014/main" val="3016510617"/>
                    </a:ext>
                  </a:extLst>
                </a:gridCol>
              </a:tblGrid>
              <a:tr h="509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gpa</a:t>
                      </a:r>
                      <a:endParaRPr kumimoji="0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800362"/>
                  </a:ext>
                </a:extLst>
              </a:tr>
              <a:tr h="511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Dave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0184896"/>
                  </a:ext>
                </a:extLst>
              </a:tr>
              <a:tr h="520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53666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Jones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269583"/>
                  </a:ext>
                </a:extLst>
              </a:tr>
              <a:tr h="512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53688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9636951"/>
                  </a:ext>
                </a:extLst>
              </a:tr>
              <a:tr h="509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53650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9355039"/>
                  </a:ext>
                </a:extLst>
              </a:tr>
              <a:tr h="511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53831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Madayan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51594"/>
                  </a:ext>
                </a:extLst>
              </a:tr>
              <a:tr h="509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53832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Guldu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6698605"/>
                  </a:ext>
                </a:extLst>
              </a:tr>
            </a:tbl>
          </a:graphicData>
        </a:graphic>
      </p:graphicFrame>
      <p:graphicFrame>
        <p:nvGraphicFramePr>
          <p:cNvPr id="66670" name="Group 110">
            <a:extLst>
              <a:ext uri="{FF2B5EF4-FFF2-40B4-BE49-F238E27FC236}">
                <a16:creationId xmlns:a16="http://schemas.microsoft.com/office/drawing/2014/main" id="{714567C8-F149-9790-A7C4-CE015CFEF6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23910"/>
              </p:ext>
            </p:extLst>
          </p:nvPr>
        </p:nvGraphicFramePr>
        <p:xfrm>
          <a:off x="6456363" y="3810000"/>
          <a:ext cx="2001837" cy="1557020"/>
        </p:xfrm>
        <a:graphic>
          <a:graphicData uri="http://schemas.openxmlformats.org/drawingml/2006/table">
            <a:tbl>
              <a:tblPr/>
              <a:tblGrid>
                <a:gridCol w="1163637">
                  <a:extLst>
                    <a:ext uri="{9D8B030D-6E8A-4147-A177-3AD203B41FA5}">
                      <a16:colId xmlns:a16="http://schemas.microsoft.com/office/drawing/2014/main" val="84141857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207513266"/>
                    </a:ext>
                  </a:extLst>
                </a:gridCol>
              </a:tblGrid>
              <a:tr h="509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gpa</a:t>
                      </a:r>
                      <a:endParaRPr kumimoji="0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9144475"/>
                  </a:ext>
                </a:extLst>
              </a:tr>
              <a:tr h="520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Jones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9341405"/>
                  </a:ext>
                </a:extLst>
              </a:tr>
              <a:tr h="509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Smith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5533272"/>
                  </a:ext>
                </a:extLst>
              </a:tr>
            </a:tbl>
          </a:graphicData>
        </a:graphic>
      </p:graphicFrame>
      <p:grpSp>
        <p:nvGrpSpPr>
          <p:cNvPr id="66671" name="Group 111">
            <a:extLst>
              <a:ext uri="{FF2B5EF4-FFF2-40B4-BE49-F238E27FC236}">
                <a16:creationId xmlns:a16="http://schemas.microsoft.com/office/drawing/2014/main" id="{71D50376-03E1-EA65-64AB-E6292FC7E530}"/>
              </a:ext>
            </a:extLst>
          </p:cNvPr>
          <p:cNvGrpSpPr>
            <a:grpSpLocks/>
          </p:cNvGrpSpPr>
          <p:nvPr/>
        </p:nvGrpSpPr>
        <p:grpSpPr bwMode="auto">
          <a:xfrm>
            <a:off x="0" y="4191000"/>
            <a:ext cx="4495800" cy="1524000"/>
            <a:chOff x="0" y="2544"/>
            <a:chExt cx="2832" cy="960"/>
          </a:xfrm>
        </p:grpSpPr>
        <p:sp>
          <p:nvSpPr>
            <p:cNvPr id="66672" name="Rectangle 112">
              <a:extLst>
                <a:ext uri="{FF2B5EF4-FFF2-40B4-BE49-F238E27FC236}">
                  <a16:creationId xmlns:a16="http://schemas.microsoft.com/office/drawing/2014/main" id="{42753B2B-3E88-FCF9-54FB-CD4F96D6AE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544"/>
              <a:ext cx="2832" cy="336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73" name="Rectangle 113">
              <a:extLst>
                <a:ext uri="{FF2B5EF4-FFF2-40B4-BE49-F238E27FC236}">
                  <a16:creationId xmlns:a16="http://schemas.microsoft.com/office/drawing/2014/main" id="{235BADDC-43C5-FDC5-94A1-EAA839096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168"/>
              <a:ext cx="2832" cy="336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6674" name="Group 114">
            <a:extLst>
              <a:ext uri="{FF2B5EF4-FFF2-40B4-BE49-F238E27FC236}">
                <a16:creationId xmlns:a16="http://schemas.microsoft.com/office/drawing/2014/main" id="{92E00817-5B18-1AAA-B056-5E87ACD57126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2895600"/>
            <a:ext cx="2590800" cy="3962400"/>
            <a:chOff x="1008" y="1824"/>
            <a:chExt cx="1632" cy="2496"/>
          </a:xfrm>
        </p:grpSpPr>
        <p:sp>
          <p:nvSpPr>
            <p:cNvPr id="66675" name="Rectangle 115">
              <a:extLst>
                <a:ext uri="{FF2B5EF4-FFF2-40B4-BE49-F238E27FC236}">
                  <a16:creationId xmlns:a16="http://schemas.microsoft.com/office/drawing/2014/main" id="{342AD65F-CE04-4B7D-BF90-533E2A7F4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824"/>
              <a:ext cx="912" cy="2496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676" name="Rectangle 116">
              <a:extLst>
                <a:ext uri="{FF2B5EF4-FFF2-40B4-BE49-F238E27FC236}">
                  <a16:creationId xmlns:a16="http://schemas.microsoft.com/office/drawing/2014/main" id="{77808664-F0AF-9288-3660-8296B8CAA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824"/>
              <a:ext cx="624" cy="2496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6677" name="AutoShape 117">
            <a:extLst>
              <a:ext uri="{FF2B5EF4-FFF2-40B4-BE49-F238E27FC236}">
                <a16:creationId xmlns:a16="http://schemas.microsoft.com/office/drawing/2014/main" id="{E0D07600-10D7-6F6C-8865-F334548B4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495800"/>
            <a:ext cx="1371600" cy="4572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E8B71A88-E8B1-3E5D-355C-17DDBF507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Combine Selection and Projection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D2794325-8402-36D4-27F0-3F0C3EB0C9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9144000" cy="3886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>
                <a:cs typeface="Arial" panose="020B0604020202020204" pitchFamily="34" charset="0"/>
              </a:rPr>
              <a:t>Project name and </a:t>
            </a:r>
            <a:r>
              <a:rPr lang="en-US" altLang="en-US" dirty="0" err="1">
                <a:cs typeface="Arial" panose="020B0604020202020204" pitchFamily="34" charset="0"/>
              </a:rPr>
              <a:t>gpa</a:t>
            </a:r>
            <a:r>
              <a:rPr lang="en-US" altLang="en-US" dirty="0">
                <a:cs typeface="Arial" panose="020B0604020202020204" pitchFamily="34" charset="0"/>
              </a:rPr>
              <a:t> of all students in S1:</a:t>
            </a:r>
          </a:p>
          <a:p>
            <a:pPr marL="0" indent="0">
              <a:buNone/>
            </a:pPr>
            <a:endParaRPr lang="en-US" altLang="en-US" i="1" dirty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name, </a:t>
            </a:r>
            <a:r>
              <a:rPr lang="en-US" altLang="en-US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gpa</a:t>
            </a:r>
            <a:r>
              <a:rPr lang="en-US" alt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FROM S1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WHERE </a:t>
            </a:r>
            <a:r>
              <a:rPr lang="en-US" altLang="en-US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gpa</a:t>
            </a:r>
            <a:r>
              <a:rPr lang="en-US" alt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3.3;</a:t>
            </a:r>
          </a:p>
          <a:p>
            <a:pPr marL="0" indent="0">
              <a:buNone/>
            </a:pPr>
            <a:r>
              <a:rPr lang="en-US" alt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38199065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2E3B1C86-96F1-7F29-4CC5-66E59305E9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Set Operations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1C9CFAEE-CFE1-387C-CF63-57D5E92F34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953000"/>
          </a:xfrm>
        </p:spPr>
        <p:txBody>
          <a:bodyPr/>
          <a:lstStyle/>
          <a:p>
            <a:r>
              <a:rPr lang="en-US" altLang="en-US"/>
              <a:t>Union (R U S)</a:t>
            </a:r>
          </a:p>
          <a:p>
            <a:pPr lvl="1"/>
            <a:r>
              <a:rPr lang="en-US" altLang="en-US"/>
              <a:t>All tuples in R or S (or both)</a:t>
            </a:r>
          </a:p>
          <a:p>
            <a:pPr lvl="1"/>
            <a:r>
              <a:rPr lang="en-US" altLang="en-US"/>
              <a:t>R and S must have same number of fields</a:t>
            </a:r>
          </a:p>
          <a:p>
            <a:pPr lvl="1"/>
            <a:r>
              <a:rPr lang="en-US" altLang="en-US"/>
              <a:t>Corresponding fields must have same domains</a:t>
            </a:r>
          </a:p>
          <a:p>
            <a:r>
              <a:rPr lang="en-US" altLang="en-US"/>
              <a:t>Intersection (R </a:t>
            </a:r>
            <a:r>
              <a:rPr lang="en-US" altLang="en-US">
                <a:cs typeface="Arial" panose="020B0604020202020204" pitchFamily="34" charset="0"/>
              </a:rPr>
              <a:t>∩ S)</a:t>
            </a:r>
            <a:r>
              <a:rPr lang="en-US" altLang="en-US"/>
              <a:t> </a:t>
            </a:r>
          </a:p>
          <a:p>
            <a:pPr lvl="1"/>
            <a:r>
              <a:rPr lang="en-US" altLang="en-US">
                <a:cs typeface="Arial" panose="020B0604020202020204" pitchFamily="34" charset="0"/>
              </a:rPr>
              <a:t>All tuples in both R and S</a:t>
            </a:r>
          </a:p>
          <a:p>
            <a:r>
              <a:rPr lang="en-US" altLang="en-US">
                <a:cs typeface="Arial" panose="020B0604020202020204" pitchFamily="34" charset="0"/>
              </a:rPr>
              <a:t>Set difference (R – S)</a:t>
            </a:r>
          </a:p>
          <a:p>
            <a:pPr lvl="1"/>
            <a:r>
              <a:rPr lang="en-US" altLang="en-US">
                <a:cs typeface="Arial" panose="020B0604020202020204" pitchFamily="34" charset="0"/>
              </a:rPr>
              <a:t>Tuples in R and not 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B495D2B4-3B14-54B9-DACB-5CABC8A655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Set Operations (continued)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DC20F2A8-CC2E-5D0A-F362-838BD5EF32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Cross product or Cartesian product (R x S)</a:t>
            </a:r>
          </a:p>
          <a:p>
            <a:pPr lvl="1"/>
            <a:r>
              <a:rPr lang="en-US" altLang="en-US"/>
              <a:t>All fields in R followed by all fields in S</a:t>
            </a:r>
          </a:p>
          <a:p>
            <a:pPr lvl="1"/>
            <a:r>
              <a:rPr lang="en-US" altLang="en-US"/>
              <a:t>One tuple (r,s) for each pair of tuples r </a:t>
            </a:r>
            <a:r>
              <a:rPr lang="en-US" altLang="en-US">
                <a:sym typeface="Symbol" pitchFamily="2" charset="2"/>
              </a:rPr>
              <a:t></a:t>
            </a:r>
            <a:r>
              <a:rPr lang="en-US" altLang="en-US"/>
              <a:t> R, s </a:t>
            </a:r>
            <a:r>
              <a:rPr lang="en-US" altLang="en-US">
                <a:sym typeface="Symbol" pitchFamily="2" charset="2"/>
              </a:rPr>
              <a:t></a:t>
            </a:r>
            <a:r>
              <a:rPr lang="en-US" altLang="en-US"/>
              <a:t> 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D5402708-E894-3B75-F3B5-7C7CB0FF1F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/>
              <a:t>Example: Intersection</a:t>
            </a:r>
          </a:p>
        </p:txBody>
      </p:sp>
      <p:graphicFrame>
        <p:nvGraphicFramePr>
          <p:cNvPr id="47187" name="Group 83">
            <a:extLst>
              <a:ext uri="{FF2B5EF4-FFF2-40B4-BE49-F238E27FC236}">
                <a16:creationId xmlns:a16="http://schemas.microsoft.com/office/drawing/2014/main" id="{2A3BEFB0-4ED1-65B3-0657-3A70D75455D4}"/>
              </a:ext>
            </a:extLst>
          </p:cNvPr>
          <p:cNvGraphicFramePr>
            <a:graphicFrameLocks noGrp="1"/>
          </p:cNvGraphicFramePr>
          <p:nvPr>
            <p:ph type="body" idx="1"/>
            <p:extLst>
              <p:ext uri="{D42A27DB-BD31-4B8C-83A1-F6EECF244321}">
                <p14:modId xmlns:p14="http://schemas.microsoft.com/office/powerpoint/2010/main" val="2054345814"/>
              </p:ext>
            </p:extLst>
          </p:nvPr>
        </p:nvGraphicFramePr>
        <p:xfrm>
          <a:off x="457200" y="1371600"/>
          <a:ext cx="3886200" cy="364236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18211239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94863592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701261162"/>
                    </a:ext>
                  </a:extLst>
                </a:gridCol>
              </a:tblGrid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sid</a:t>
                      </a:r>
                      <a:endParaRPr kumimoji="0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gpa</a:t>
                      </a:r>
                      <a:endParaRPr kumimoji="0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6015157"/>
                  </a:ext>
                </a:extLst>
              </a:tr>
              <a:tr h="482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Dave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9286839"/>
                  </a:ext>
                </a:extLst>
              </a:tr>
              <a:tr h="484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53666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Jones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289885"/>
                  </a:ext>
                </a:extLst>
              </a:tr>
              <a:tr h="484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53688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0078069"/>
                  </a:ext>
                </a:extLst>
              </a:tr>
              <a:tr h="482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53650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8924268"/>
                  </a:ext>
                </a:extLst>
              </a:tr>
              <a:tr h="482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53831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Madayan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4634892"/>
                  </a:ext>
                </a:extLst>
              </a:tr>
              <a:tr h="482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53832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Guldu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057078"/>
                  </a:ext>
                </a:extLst>
              </a:tr>
            </a:tbl>
          </a:graphicData>
        </a:graphic>
      </p:graphicFrame>
      <p:graphicFrame>
        <p:nvGraphicFramePr>
          <p:cNvPr id="47232" name="Group 128">
            <a:extLst>
              <a:ext uri="{FF2B5EF4-FFF2-40B4-BE49-F238E27FC236}">
                <a16:creationId xmlns:a16="http://schemas.microsoft.com/office/drawing/2014/main" id="{07582705-9F17-C259-D914-6D1E66212A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027736"/>
              </p:ext>
            </p:extLst>
          </p:nvPr>
        </p:nvGraphicFramePr>
        <p:xfrm>
          <a:off x="4953000" y="1295400"/>
          <a:ext cx="3886200" cy="31242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38856740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7715320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79398929"/>
                    </a:ext>
                  </a:extLst>
                </a:gridCol>
              </a:tblGrid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sid</a:t>
                      </a:r>
                      <a:endParaRPr kumimoji="0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gpa</a:t>
                      </a:r>
                      <a:endParaRPr kumimoji="0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5296948"/>
                  </a:ext>
                </a:extLst>
              </a:tr>
              <a:tr h="484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53666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Jones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293153"/>
                  </a:ext>
                </a:extLst>
              </a:tr>
              <a:tr h="4841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53688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1197071"/>
                  </a:ext>
                </a:extLst>
              </a:tr>
              <a:tr h="482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53700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Tom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000036"/>
                  </a:ext>
                </a:extLst>
              </a:tr>
              <a:tr h="482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53777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Jerry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9710730"/>
                  </a:ext>
                </a:extLst>
              </a:tr>
              <a:tr h="482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53832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Guldu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218694"/>
                  </a:ext>
                </a:extLst>
              </a:tr>
            </a:tbl>
          </a:graphicData>
        </a:graphic>
      </p:graphicFrame>
      <p:sp>
        <p:nvSpPr>
          <p:cNvPr id="47233" name="Text Box 129">
            <a:extLst>
              <a:ext uri="{FF2B5EF4-FFF2-40B4-BE49-F238E27FC236}">
                <a16:creationId xmlns:a16="http://schemas.microsoft.com/office/drawing/2014/main" id="{1FACB749-8301-C002-51FF-3FFD42E05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62000"/>
            <a:ext cx="619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/>
              <a:t>S1</a:t>
            </a:r>
          </a:p>
        </p:txBody>
      </p:sp>
      <p:sp>
        <p:nvSpPr>
          <p:cNvPr id="47234" name="Text Box 130">
            <a:extLst>
              <a:ext uri="{FF2B5EF4-FFF2-40B4-BE49-F238E27FC236}">
                <a16:creationId xmlns:a16="http://schemas.microsoft.com/office/drawing/2014/main" id="{77D12865-C828-0A92-A09A-D7507C52D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838200"/>
            <a:ext cx="619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b="1"/>
              <a:t>S2</a:t>
            </a:r>
          </a:p>
        </p:txBody>
      </p:sp>
      <p:sp>
        <p:nvSpPr>
          <p:cNvPr id="47235" name="Text Box 131">
            <a:extLst>
              <a:ext uri="{FF2B5EF4-FFF2-40B4-BE49-F238E27FC236}">
                <a16:creationId xmlns:a16="http://schemas.microsoft.com/office/drawing/2014/main" id="{5B53FC23-6555-0624-0254-0CBBABC23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2013" y="5638800"/>
            <a:ext cx="18303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S1 </a:t>
            </a:r>
            <a:r>
              <a:rPr lang="en-US" altLang="en-US" sz="2800">
                <a:sym typeface="Symbol" pitchFamily="2" charset="2"/>
              </a:rPr>
              <a:t> S2 =</a:t>
            </a:r>
          </a:p>
        </p:txBody>
      </p:sp>
      <p:graphicFrame>
        <p:nvGraphicFramePr>
          <p:cNvPr id="47271" name="Group 167">
            <a:extLst>
              <a:ext uri="{FF2B5EF4-FFF2-40B4-BE49-F238E27FC236}">
                <a16:creationId xmlns:a16="http://schemas.microsoft.com/office/drawing/2014/main" id="{35105C59-6AEC-D36F-80D2-2F288BD9E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72420"/>
              </p:ext>
            </p:extLst>
          </p:nvPr>
        </p:nvGraphicFramePr>
        <p:xfrm>
          <a:off x="4648200" y="4724400"/>
          <a:ext cx="3886200" cy="207264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361303456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25886003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215445204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sid</a:t>
                      </a:r>
                      <a:endParaRPr kumimoji="0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gpa</a:t>
                      </a:r>
                      <a:endParaRPr kumimoji="0" lang="en-US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2161784"/>
                  </a:ext>
                </a:extLst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53666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Jones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5601668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53688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3881306"/>
                  </a:ext>
                </a:extLst>
              </a:tr>
              <a:tr h="352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53832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Guldu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536867"/>
                  </a:ext>
                </a:extLst>
              </a:tr>
            </a:tbl>
          </a:graphicData>
        </a:graphic>
      </p:graphicFrame>
      <p:grpSp>
        <p:nvGrpSpPr>
          <p:cNvPr id="47278" name="Group 174">
            <a:extLst>
              <a:ext uri="{FF2B5EF4-FFF2-40B4-BE49-F238E27FC236}">
                <a16:creationId xmlns:a16="http://schemas.microsoft.com/office/drawing/2014/main" id="{849B1014-9A3B-1B96-7E08-C9D6739D658E}"/>
              </a:ext>
            </a:extLst>
          </p:cNvPr>
          <p:cNvGrpSpPr>
            <a:grpSpLocks/>
          </p:cNvGrpSpPr>
          <p:nvPr/>
        </p:nvGrpSpPr>
        <p:grpSpPr bwMode="auto">
          <a:xfrm>
            <a:off x="0" y="1752600"/>
            <a:ext cx="9144000" cy="3352800"/>
            <a:chOff x="0" y="1104"/>
            <a:chExt cx="5760" cy="2112"/>
          </a:xfrm>
        </p:grpSpPr>
        <p:sp>
          <p:nvSpPr>
            <p:cNvPr id="47272" name="Rectangle 168">
              <a:extLst>
                <a:ext uri="{FF2B5EF4-FFF2-40B4-BE49-F238E27FC236}">
                  <a16:creationId xmlns:a16="http://schemas.microsoft.com/office/drawing/2014/main" id="{605A7D85-C373-A2BA-A281-801EF088F9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488"/>
              <a:ext cx="2784" cy="384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73" name="Rectangle 169">
              <a:extLst>
                <a:ext uri="{FF2B5EF4-FFF2-40B4-BE49-F238E27FC236}">
                  <a16:creationId xmlns:a16="http://schemas.microsoft.com/office/drawing/2014/main" id="{B110A27A-08C2-6512-89F6-68BCB7834F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776"/>
              <a:ext cx="2784" cy="384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74" name="Rectangle 170">
              <a:extLst>
                <a:ext uri="{FF2B5EF4-FFF2-40B4-BE49-F238E27FC236}">
                  <a16:creationId xmlns:a16="http://schemas.microsoft.com/office/drawing/2014/main" id="{39A71662-214A-735A-159E-1EE0EB093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832"/>
              <a:ext cx="2784" cy="384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75" name="Rectangle 171">
              <a:extLst>
                <a:ext uri="{FF2B5EF4-FFF2-40B4-BE49-F238E27FC236}">
                  <a16:creationId xmlns:a16="http://schemas.microsoft.com/office/drawing/2014/main" id="{8EEBAB8E-F2A1-2F71-91B7-F8F23D402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104"/>
              <a:ext cx="2784" cy="384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76" name="Rectangle 172">
              <a:extLst>
                <a:ext uri="{FF2B5EF4-FFF2-40B4-BE49-F238E27FC236}">
                  <a16:creationId xmlns:a16="http://schemas.microsoft.com/office/drawing/2014/main" id="{3B24D53D-FCF3-B4D8-1119-AFA971853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440"/>
              <a:ext cx="2784" cy="384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277" name="Rectangle 173">
              <a:extLst>
                <a:ext uri="{FF2B5EF4-FFF2-40B4-BE49-F238E27FC236}">
                  <a16:creationId xmlns:a16="http://schemas.microsoft.com/office/drawing/2014/main" id="{D6C3CED9-A81E-F672-8D12-9AF3B5A170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400"/>
              <a:ext cx="2784" cy="384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B495D2B4-3B14-54B9-DACB-5CABC8A655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57199"/>
          </a:xfrm>
        </p:spPr>
        <p:txBody>
          <a:bodyPr/>
          <a:lstStyle/>
          <a:p>
            <a:r>
              <a:rPr lang="en-US" altLang="en-US" sz="2800" dirty="0"/>
              <a:t>Intersection in MySQL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DC20F2A8-CC2E-5D0A-F362-838BD5EF32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marL="0" indent="0">
              <a:buNone/>
            </a:pPr>
            <a:r>
              <a:rPr lang="en-US" sz="1800" b="0" i="0" dirty="0" err="1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sz="1800" b="0" i="0" dirty="0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i="0" dirty="0"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n-US" sz="1800" b="1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b="0" i="0" dirty="0" err="1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sz="1800" b="0" i="0" dirty="0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i="0" dirty="0"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n-US" sz="1800" b="1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+------+------+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+------+------+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800" b="0" i="0" dirty="0">
                <a:solidFill>
                  <a:srgbClr val="5555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    </a:t>
            </a:r>
            <a:r>
              <a:rPr lang="en-US" sz="18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800" b="0" i="0" dirty="0">
                <a:solidFill>
                  <a:srgbClr val="5555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n </a:t>
            </a:r>
            <a:r>
              <a:rPr lang="en-US" sz="18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800" b="0" i="0" dirty="0">
                <a:solidFill>
                  <a:srgbClr val="5555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    </a:t>
            </a:r>
            <a:r>
              <a:rPr lang="en-US" sz="18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800" b="0" i="0" dirty="0">
                <a:solidFill>
                  <a:srgbClr val="5555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n </a:t>
            </a:r>
            <a:r>
              <a:rPr lang="en-US" sz="18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+------+------+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+------+------+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800" b="0" i="0" dirty="0">
                <a:solidFill>
                  <a:srgbClr val="5555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    </a:t>
            </a:r>
            <a:r>
              <a:rPr lang="en-US" sz="18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800" b="0" i="0" dirty="0">
                <a:solidFill>
                  <a:srgbClr val="5555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2 </a:t>
            </a:r>
            <a:r>
              <a:rPr lang="en-US" sz="18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800" b="0" i="0" dirty="0">
                <a:solidFill>
                  <a:srgbClr val="5555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    </a:t>
            </a:r>
            <a:r>
              <a:rPr lang="en-US" sz="18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800" b="0" i="0" dirty="0">
                <a:solidFill>
                  <a:srgbClr val="5555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2 </a:t>
            </a:r>
            <a:r>
              <a:rPr lang="en-US" sz="18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800" b="0" i="0" dirty="0">
                <a:solidFill>
                  <a:srgbClr val="5555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2    </a:t>
            </a:r>
            <a:r>
              <a:rPr lang="en-US" sz="18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800" b="0" i="0" dirty="0">
                <a:solidFill>
                  <a:srgbClr val="5555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3 </a:t>
            </a:r>
            <a:r>
              <a:rPr lang="en-US" sz="18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800" b="0" i="0" dirty="0">
                <a:solidFill>
                  <a:srgbClr val="5555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3    </a:t>
            </a:r>
            <a:r>
              <a:rPr lang="en-US" sz="18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800" b="0" i="0" dirty="0">
                <a:solidFill>
                  <a:srgbClr val="5555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4 </a:t>
            </a:r>
            <a:r>
              <a:rPr lang="en-US" sz="18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800" b="0" i="0" dirty="0">
                <a:solidFill>
                  <a:srgbClr val="5555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3    </a:t>
            </a:r>
            <a:r>
              <a:rPr lang="en-US" sz="18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800" b="0" i="0" dirty="0">
                <a:solidFill>
                  <a:srgbClr val="5555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4 </a:t>
            </a:r>
            <a:r>
              <a:rPr lang="en-US" sz="18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800" b="0" i="0" dirty="0">
                <a:solidFill>
                  <a:srgbClr val="5555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8    </a:t>
            </a:r>
            <a:r>
              <a:rPr lang="en-US" sz="18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800" b="0" i="0" dirty="0">
                <a:solidFill>
                  <a:srgbClr val="5555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9 </a:t>
            </a:r>
            <a:r>
              <a:rPr lang="en-US" sz="18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+------+------+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| 5    |    6 |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en-US" sz="18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+------+------+</a:t>
            </a:r>
            <a:endParaRPr lang="en-US" sz="1800" b="0" i="0" dirty="0">
              <a:solidFill>
                <a:srgbClr val="A67F5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0" i="0" dirty="0" err="1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sz="1800" b="0" i="0" dirty="0">
                <a:solidFill>
                  <a:srgbClr val="A67F5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i="0" dirty="0"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n-US" sz="1800" b="1" i="0" dirty="0"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INTERSECT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i="0" dirty="0">
                <a:solidFill>
                  <a:srgbClr val="0077A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n-US" sz="1800" b="1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+------+------+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800" b="0" i="0" dirty="0">
                <a:solidFill>
                  <a:srgbClr val="5555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    </a:t>
            </a:r>
            <a:r>
              <a:rPr lang="en-US" sz="18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800" b="0" i="0" dirty="0">
                <a:solidFill>
                  <a:srgbClr val="5555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n </a:t>
            </a:r>
            <a:r>
              <a:rPr lang="en-US" sz="18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+------+------+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800" b="0" i="0" dirty="0">
                <a:solidFill>
                  <a:srgbClr val="5555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    </a:t>
            </a:r>
            <a:r>
              <a:rPr lang="en-US" sz="18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800" b="0" i="0" dirty="0">
                <a:solidFill>
                  <a:srgbClr val="5555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2 </a:t>
            </a:r>
            <a:r>
              <a:rPr lang="en-US" sz="18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800" b="0" i="0" dirty="0">
                <a:solidFill>
                  <a:srgbClr val="5555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3    </a:t>
            </a:r>
            <a:r>
              <a:rPr lang="en-US" sz="18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800" b="0" i="0" dirty="0">
                <a:solidFill>
                  <a:srgbClr val="55555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4 </a:t>
            </a:r>
            <a:r>
              <a:rPr lang="en-US" sz="18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9999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+------+------+</a:t>
            </a: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03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5F8BEDC-8999-95EE-D5B8-6EE4A85B29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79437"/>
          </a:xfrm>
        </p:spPr>
        <p:txBody>
          <a:bodyPr/>
          <a:lstStyle/>
          <a:p>
            <a:r>
              <a:rPr lang="en-US" altLang="en-US" dirty="0"/>
              <a:t>Database: example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B6B6AB19-7E66-3608-A0A0-416630855A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605970"/>
            <a:ext cx="8229600" cy="3520193"/>
          </a:xfrm>
        </p:spPr>
        <p:txBody>
          <a:bodyPr/>
          <a:lstStyle/>
          <a:p>
            <a:pPr marL="0" indent="0">
              <a:buNone/>
            </a:pPr>
            <a:endParaRPr lang="en-US" altLang="en-US" dirty="0"/>
          </a:p>
        </p:txBody>
      </p:sp>
      <p:pic>
        <p:nvPicPr>
          <p:cNvPr id="11266" name="Picture 2" descr="SQL Server Sample Database">
            <a:extLst>
              <a:ext uri="{FF2B5EF4-FFF2-40B4-BE49-F238E27FC236}">
                <a16:creationId xmlns:a16="http://schemas.microsoft.com/office/drawing/2014/main" id="{DC0C8648-AFE1-71A7-9EF7-AE3ABBD1E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914400"/>
            <a:ext cx="8570912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12548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B495D2B4-3B14-54B9-DACB-5CABC8A655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Set Operations (continued)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DC20F2A8-CC2E-5D0A-F362-838BD5EF32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Cross product or Cartesian product (R x S)</a:t>
            </a:r>
          </a:p>
          <a:p>
            <a:pPr lvl="1"/>
            <a:r>
              <a:rPr lang="en-US" altLang="en-US" dirty="0"/>
              <a:t>All fields in R followed by all fields in S</a:t>
            </a:r>
          </a:p>
          <a:p>
            <a:pPr lvl="1"/>
            <a:r>
              <a:rPr lang="en-US" altLang="en-US" dirty="0"/>
              <a:t>One tuple (</a:t>
            </a:r>
            <a:r>
              <a:rPr lang="en-US" altLang="en-US" dirty="0" err="1"/>
              <a:t>r,s</a:t>
            </a:r>
            <a:r>
              <a:rPr lang="en-US" altLang="en-US" dirty="0"/>
              <a:t>) for each pair of tuples r </a:t>
            </a:r>
            <a:r>
              <a:rPr lang="en-US" altLang="en-US" dirty="0">
                <a:sym typeface="Symbol" pitchFamily="2" charset="2"/>
              </a:rPr>
              <a:t></a:t>
            </a:r>
            <a:r>
              <a:rPr lang="en-US" altLang="en-US" dirty="0"/>
              <a:t> R, s </a:t>
            </a:r>
            <a:r>
              <a:rPr lang="en-US" altLang="en-US" dirty="0">
                <a:sym typeface="Symbol" pitchFamily="2" charset="2"/>
              </a:rPr>
              <a:t></a:t>
            </a:r>
            <a:r>
              <a:rPr lang="en-US" altLang="en-US" dirty="0"/>
              <a:t> S</a:t>
            </a:r>
          </a:p>
        </p:txBody>
      </p:sp>
    </p:spTree>
    <p:extLst>
      <p:ext uri="{BB962C8B-B14F-4D97-AF65-F5344CB8AC3E}">
        <p14:creationId xmlns:p14="http://schemas.microsoft.com/office/powerpoint/2010/main" val="16863960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B495D2B4-3B14-54B9-DACB-5CABC8A655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altLang="en-US" dirty="0"/>
              <a:t>Cartesian Product in MySQL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DC20F2A8-CC2E-5D0A-F362-838BD5EF32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table1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      </a:t>
            </a:r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table2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+--------+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+--------+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field1 </a:t>
            </a: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field2 </a:t>
            </a: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+--------+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+--------+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     |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+--------+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+--------+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sz="18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table1.field1, table2.field2 </a:t>
            </a:r>
          </a:p>
          <a:p>
            <a:pPr marL="0" indent="0">
              <a:buNone/>
            </a:pPr>
            <a:r>
              <a:rPr lang="en-US" sz="14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table1</a:t>
            </a: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CROSS JOIN table2; </a:t>
            </a:r>
          </a:p>
          <a:p>
            <a:pPr marL="0" indent="0"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+--------+--------+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field1 </a:t>
            </a:r>
            <a:r>
              <a:rPr lang="en-US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field2 </a:t>
            </a:r>
            <a:r>
              <a:rPr lang="en-US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+--------+--------+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</a:p>
          <a:p>
            <a:pPr marL="0" indent="0"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+--------+--------+</a:t>
            </a:r>
            <a:endParaRPr lang="en-US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9966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D4707-C919-0140-5B30-51A22D3F3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/>
              <a:t>UNION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7D75A-1961-8DC9-8245-C688775EA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i="0" dirty="0">
                <a:solidFill>
                  <a:srgbClr val="65687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 column1, column2 </a:t>
            </a:r>
            <a:endParaRPr lang="en-US" sz="2000" b="1" dirty="0">
              <a:solidFill>
                <a:srgbClr val="65687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i="0" dirty="0">
                <a:solidFill>
                  <a:srgbClr val="65687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from Table1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6568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</a:p>
          <a:p>
            <a:pPr marL="0" indent="0">
              <a:buNone/>
            </a:pPr>
            <a:r>
              <a:rPr lang="en-US" sz="2000" b="1" i="0" dirty="0">
                <a:solidFill>
                  <a:srgbClr val="65687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 column1, column2 </a:t>
            </a:r>
            <a:endParaRPr lang="en-US" sz="2000" b="1" dirty="0">
              <a:solidFill>
                <a:srgbClr val="65687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i="0" dirty="0">
                <a:solidFill>
                  <a:srgbClr val="65687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from Table2;</a:t>
            </a:r>
          </a:p>
          <a:p>
            <a:pPr marL="0" indent="0">
              <a:buNone/>
            </a:pPr>
            <a:endParaRPr lang="en-US" b="0" i="0" dirty="0">
              <a:solidFill>
                <a:srgbClr val="656871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656871"/>
                </a:solidFill>
                <a:effectLst/>
                <a:latin typeface="Open Sans" panose="020B0606030504020204" pitchFamily="34" charset="0"/>
              </a:rPr>
              <a:t>That final result set contains all rows returned by the SELECT statements involved in that UNION query but </a:t>
            </a:r>
            <a:r>
              <a:rPr lang="en-US" b="1" i="0" dirty="0">
                <a:solidFill>
                  <a:srgbClr val="656871"/>
                </a:solidFill>
                <a:effectLst/>
                <a:latin typeface="Open Sans" panose="020B0606030504020204" pitchFamily="34" charset="0"/>
              </a:rPr>
              <a:t>without duplicate values. 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278604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D4707-C919-0140-5B30-51A22D3F3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/>
              <a:t>UNION: example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C6AC2A0F-EED5-BE2F-B09E-3B2B77F1A4D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82296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2116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D4707-C919-0140-5B30-51A22D3F3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/>
              <a:t>UNION 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09F9B-8555-7C4F-A64A-C10FC9456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i="0" dirty="0">
                <a:solidFill>
                  <a:srgbClr val="65687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 column1, column2 </a:t>
            </a:r>
            <a:endParaRPr lang="en-US" sz="2000" b="1" dirty="0">
              <a:solidFill>
                <a:srgbClr val="65687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i="0" dirty="0">
                <a:solidFill>
                  <a:srgbClr val="65687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from Table1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65687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UNION ALL</a:t>
            </a:r>
          </a:p>
          <a:p>
            <a:pPr marL="0" indent="0">
              <a:buNone/>
            </a:pPr>
            <a:r>
              <a:rPr lang="en-US" sz="2000" b="1" i="0" dirty="0">
                <a:solidFill>
                  <a:srgbClr val="65687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 column1, column2 </a:t>
            </a:r>
            <a:endParaRPr lang="en-US" sz="2000" b="1" dirty="0">
              <a:solidFill>
                <a:srgbClr val="65687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i="0" dirty="0">
                <a:solidFill>
                  <a:srgbClr val="65687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from Table2;</a:t>
            </a:r>
          </a:p>
          <a:p>
            <a:pPr marL="0" indent="0">
              <a:buNone/>
            </a:pPr>
            <a:endParaRPr lang="en-US" b="0" i="0" dirty="0">
              <a:solidFill>
                <a:srgbClr val="656871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656871"/>
                </a:solidFill>
                <a:effectLst/>
                <a:latin typeface="Open Sans" panose="020B0606030504020204" pitchFamily="34" charset="0"/>
              </a:rPr>
              <a:t>That final result set contains all rows returned by the SELECT statements involved in that UNION query but </a:t>
            </a:r>
            <a:r>
              <a:rPr lang="en-US" b="1" i="0" dirty="0">
                <a:solidFill>
                  <a:srgbClr val="656871"/>
                </a:solidFill>
                <a:effectLst/>
                <a:latin typeface="Open Sans" panose="020B0606030504020204" pitchFamily="34" charset="0"/>
              </a:rPr>
              <a:t>with duplicate values. 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70401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D4707-C919-0140-5B30-51A22D3F3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/>
              <a:t>UNION ALL: example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4F127EF-43A2-9D9C-8394-97C242ADD01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6800"/>
            <a:ext cx="8229600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23980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ABDA2192-8B16-8172-0962-73BFD3D553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/>
              <a:t>Joins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B3B88939-0178-8EBE-FA8C-9CEAE7E788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2590800"/>
          </a:xfrm>
        </p:spPr>
        <p:txBody>
          <a:bodyPr/>
          <a:lstStyle/>
          <a:p>
            <a:r>
              <a:rPr lang="en-US" altLang="en-US" dirty="0">
                <a:cs typeface="Arial" panose="020B0604020202020204" pitchFamily="34" charset="0"/>
                <a:sym typeface="Symbol" pitchFamily="2" charset="2"/>
              </a:rPr>
              <a:t>Combine information from two or more tables</a:t>
            </a:r>
          </a:p>
          <a:p>
            <a:r>
              <a:rPr lang="en-US" altLang="en-US" dirty="0">
                <a:cs typeface="Arial" panose="020B0604020202020204" pitchFamily="34" charset="0"/>
                <a:sym typeface="Symbol" pitchFamily="2" charset="2"/>
              </a:rPr>
              <a:t>Example: students enrolled in courses:</a:t>
            </a:r>
          </a:p>
          <a:p>
            <a:pPr>
              <a:buFontTx/>
              <a:buNone/>
            </a:pPr>
            <a:r>
              <a:rPr lang="en-US" altLang="en-US" dirty="0">
                <a:cs typeface="Arial" panose="020B0604020202020204" pitchFamily="34" charset="0"/>
                <a:sym typeface="Symbol" pitchFamily="2" charset="2"/>
              </a:rPr>
              <a:t>	S1     </a:t>
            </a:r>
            <a:r>
              <a:rPr lang="en-US" altLang="en-US" baseline="-25000" dirty="0">
                <a:cs typeface="Arial" panose="020B0604020202020204" pitchFamily="34" charset="0"/>
                <a:sym typeface="Symbol" pitchFamily="2" charset="2"/>
              </a:rPr>
              <a:t>S1.sid=</a:t>
            </a:r>
            <a:r>
              <a:rPr lang="en-US" altLang="en-US" baseline="-25000" dirty="0" err="1">
                <a:cs typeface="Arial" panose="020B0604020202020204" pitchFamily="34" charset="0"/>
                <a:sym typeface="Symbol" pitchFamily="2" charset="2"/>
              </a:rPr>
              <a:t>E.studid</a:t>
            </a:r>
            <a:r>
              <a:rPr lang="en-US" altLang="en-US" dirty="0" err="1">
                <a:cs typeface="Arial" panose="020B0604020202020204" pitchFamily="34" charset="0"/>
                <a:sym typeface="Symbol" pitchFamily="2" charset="2"/>
              </a:rPr>
              <a:t>E</a:t>
            </a:r>
            <a:endParaRPr lang="el-GR" altLang="en-US" dirty="0">
              <a:cs typeface="Arial" panose="020B0604020202020204" pitchFamily="34" charset="0"/>
              <a:sym typeface="Symbol" pitchFamily="2" charset="2"/>
            </a:endParaRPr>
          </a:p>
        </p:txBody>
      </p:sp>
      <p:grpSp>
        <p:nvGrpSpPr>
          <p:cNvPr id="48132" name="Group 4">
            <a:extLst>
              <a:ext uri="{FF2B5EF4-FFF2-40B4-BE49-F238E27FC236}">
                <a16:creationId xmlns:a16="http://schemas.microsoft.com/office/drawing/2014/main" id="{2DD1AB78-65D8-560F-21DC-0BC06BB74EA7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2833688"/>
            <a:ext cx="488950" cy="214312"/>
            <a:chOff x="2226" y="2065"/>
            <a:chExt cx="1148" cy="671"/>
          </a:xfrm>
        </p:grpSpPr>
        <p:sp>
          <p:nvSpPr>
            <p:cNvPr id="48133" name="AutoShape 5">
              <a:extLst>
                <a:ext uri="{FF2B5EF4-FFF2-40B4-BE49-F238E27FC236}">
                  <a16:creationId xmlns:a16="http://schemas.microsoft.com/office/drawing/2014/main" id="{53EF7BDA-5012-4083-CBCB-2C42F6CEBB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753" y="2110"/>
              <a:ext cx="666" cy="576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4" name="AutoShape 6">
              <a:extLst>
                <a:ext uri="{FF2B5EF4-FFF2-40B4-BE49-F238E27FC236}">
                  <a16:creationId xmlns:a16="http://schemas.microsoft.com/office/drawing/2014/main" id="{F4037591-80D1-8FB7-2A25-88190B1C71C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2181" y="2115"/>
              <a:ext cx="666" cy="576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48458" name="Group 330">
            <a:extLst>
              <a:ext uri="{FF2B5EF4-FFF2-40B4-BE49-F238E27FC236}">
                <a16:creationId xmlns:a16="http://schemas.microsoft.com/office/drawing/2014/main" id="{FA4F0D27-6C4C-9D4A-FD43-599F6FE13F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472433"/>
              </p:ext>
            </p:extLst>
          </p:nvPr>
        </p:nvGraphicFramePr>
        <p:xfrm>
          <a:off x="304800" y="3590925"/>
          <a:ext cx="3505200" cy="3200400"/>
        </p:xfrm>
        <a:graphic>
          <a:graphicData uri="http://schemas.openxmlformats.org/drawingml/2006/table">
            <a:tbl>
              <a:tblPr/>
              <a:tblGrid>
                <a:gridCol w="1187450">
                  <a:extLst>
                    <a:ext uri="{9D8B030D-6E8A-4147-A177-3AD203B41FA5}">
                      <a16:colId xmlns:a16="http://schemas.microsoft.com/office/drawing/2014/main" val="1656381761"/>
                    </a:ext>
                  </a:extLst>
                </a:gridCol>
                <a:gridCol w="1555750">
                  <a:extLst>
                    <a:ext uri="{9D8B030D-6E8A-4147-A177-3AD203B41FA5}">
                      <a16:colId xmlns:a16="http://schemas.microsoft.com/office/drawing/2014/main" val="312637112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825206264"/>
                    </a:ext>
                  </a:extLst>
                </a:gridCol>
              </a:tblGrid>
              <a:tr h="43883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sid</a:t>
                      </a: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gpa</a:t>
                      </a: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286482"/>
                  </a:ext>
                </a:extLst>
              </a:tr>
              <a:tr h="43883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Dave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3708270"/>
                  </a:ext>
                </a:extLst>
              </a:tr>
              <a:tr h="43883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53666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Jones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6644779"/>
                  </a:ext>
                </a:extLst>
              </a:tr>
              <a:tr h="43883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53688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6500606"/>
                  </a:ext>
                </a:extLst>
              </a:tr>
              <a:tr h="43883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53650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0002162"/>
                  </a:ext>
                </a:extLst>
              </a:tr>
              <a:tr h="43883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53831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Madayan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7229968"/>
                  </a:ext>
                </a:extLst>
              </a:tr>
              <a:tr h="43883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53832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Guldu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2259458"/>
                  </a:ext>
                </a:extLst>
              </a:tr>
            </a:tbl>
          </a:graphicData>
        </a:graphic>
      </p:graphicFrame>
      <p:graphicFrame>
        <p:nvGraphicFramePr>
          <p:cNvPr id="48426" name="Group 298">
            <a:extLst>
              <a:ext uri="{FF2B5EF4-FFF2-40B4-BE49-F238E27FC236}">
                <a16:creationId xmlns:a16="http://schemas.microsoft.com/office/drawing/2014/main" id="{39E335D3-FE6D-C700-8D40-B43E65DA41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818342"/>
              </p:ext>
            </p:extLst>
          </p:nvPr>
        </p:nvGraphicFramePr>
        <p:xfrm>
          <a:off x="4724400" y="3962400"/>
          <a:ext cx="4267200" cy="2667000"/>
        </p:xfrm>
        <a:graphic>
          <a:graphicData uri="http://schemas.openxmlformats.org/drawingml/2006/table">
            <a:tbl>
              <a:tblPr/>
              <a:tblGrid>
                <a:gridCol w="1975556">
                  <a:extLst>
                    <a:ext uri="{9D8B030D-6E8A-4147-A177-3AD203B41FA5}">
                      <a16:colId xmlns:a16="http://schemas.microsoft.com/office/drawing/2014/main" val="1196635279"/>
                    </a:ext>
                  </a:extLst>
                </a:gridCol>
                <a:gridCol w="1185333">
                  <a:extLst>
                    <a:ext uri="{9D8B030D-6E8A-4147-A177-3AD203B41FA5}">
                      <a16:colId xmlns:a16="http://schemas.microsoft.com/office/drawing/2014/main" val="2253840927"/>
                    </a:ext>
                  </a:extLst>
                </a:gridCol>
                <a:gridCol w="1106311">
                  <a:extLst>
                    <a:ext uri="{9D8B030D-6E8A-4147-A177-3AD203B41FA5}">
                      <a16:colId xmlns:a16="http://schemas.microsoft.com/office/drawing/2014/main" val="3064724811"/>
                    </a:ext>
                  </a:extLst>
                </a:gridCol>
              </a:tblGrid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sng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cid</a:t>
                      </a:r>
                      <a:endParaRPr kumimoji="0" lang="en-US" altLang="en-US" sz="2400" b="1" i="0" u="sng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grade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studid</a:t>
                      </a: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5111143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Carnatic101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53831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5721102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Reggae203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53832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4701643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Topology112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53650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8728131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History105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53666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4483304"/>
                  </a:ext>
                </a:extLst>
              </a:tr>
            </a:tbl>
          </a:graphicData>
        </a:graphic>
      </p:graphicFrame>
      <p:sp>
        <p:nvSpPr>
          <p:cNvPr id="48456" name="Text Box 328">
            <a:extLst>
              <a:ext uri="{FF2B5EF4-FFF2-40B4-BE49-F238E27FC236}">
                <a16:creationId xmlns:a16="http://schemas.microsoft.com/office/drawing/2014/main" id="{7E57FD8D-F676-6339-0852-E57F884B5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071812"/>
            <a:ext cx="619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 dirty="0"/>
              <a:t>S1</a:t>
            </a:r>
          </a:p>
        </p:txBody>
      </p:sp>
      <p:sp>
        <p:nvSpPr>
          <p:cNvPr id="48457" name="Text Box 329">
            <a:extLst>
              <a:ext uri="{FF2B5EF4-FFF2-40B4-BE49-F238E27FC236}">
                <a16:creationId xmlns:a16="http://schemas.microsoft.com/office/drawing/2014/main" id="{68AD04D2-BDC4-5577-BCE2-A5B6DF013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443288"/>
            <a:ext cx="420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2480DA00-D047-402F-0622-279E35A648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Joins</a:t>
            </a:r>
          </a:p>
        </p:txBody>
      </p:sp>
      <p:graphicFrame>
        <p:nvGraphicFramePr>
          <p:cNvPr id="88222" name="Group 158">
            <a:extLst>
              <a:ext uri="{FF2B5EF4-FFF2-40B4-BE49-F238E27FC236}">
                <a16:creationId xmlns:a16="http://schemas.microsoft.com/office/drawing/2014/main" id="{9DF32C8F-E42E-EE8C-5EA5-0F52780D0A04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4503738"/>
          <a:ext cx="8534400" cy="2286000"/>
        </p:xfrm>
        <a:graphic>
          <a:graphicData uri="http://schemas.openxmlformats.org/drawingml/2006/table">
            <a:tbl>
              <a:tblPr/>
              <a:tblGrid>
                <a:gridCol w="1198563">
                  <a:extLst>
                    <a:ext uri="{9D8B030D-6E8A-4147-A177-3AD203B41FA5}">
                      <a16:colId xmlns:a16="http://schemas.microsoft.com/office/drawing/2014/main" val="2794103888"/>
                    </a:ext>
                  </a:extLst>
                </a:gridCol>
                <a:gridCol w="1646237">
                  <a:extLst>
                    <a:ext uri="{9D8B030D-6E8A-4147-A177-3AD203B41FA5}">
                      <a16:colId xmlns:a16="http://schemas.microsoft.com/office/drawing/2014/main" val="2516446032"/>
                    </a:ext>
                  </a:extLst>
                </a:gridCol>
                <a:gridCol w="973138">
                  <a:extLst>
                    <a:ext uri="{9D8B030D-6E8A-4147-A177-3AD203B41FA5}">
                      <a16:colId xmlns:a16="http://schemas.microsoft.com/office/drawing/2014/main" val="3572567298"/>
                    </a:ext>
                  </a:extLst>
                </a:gridCol>
                <a:gridCol w="2246312">
                  <a:extLst>
                    <a:ext uri="{9D8B030D-6E8A-4147-A177-3AD203B41FA5}">
                      <a16:colId xmlns:a16="http://schemas.microsoft.com/office/drawing/2014/main" val="57627895"/>
                    </a:ext>
                  </a:extLst>
                </a:gridCol>
                <a:gridCol w="1122363">
                  <a:extLst>
                    <a:ext uri="{9D8B030D-6E8A-4147-A177-3AD203B41FA5}">
                      <a16:colId xmlns:a16="http://schemas.microsoft.com/office/drawing/2014/main" val="1484494950"/>
                    </a:ext>
                  </a:extLst>
                </a:gridCol>
                <a:gridCol w="1347787">
                  <a:extLst>
                    <a:ext uri="{9D8B030D-6E8A-4147-A177-3AD203B41FA5}">
                      <a16:colId xmlns:a16="http://schemas.microsoft.com/office/drawing/2014/main" val="2437822389"/>
                    </a:ext>
                  </a:extLst>
                </a:gridCol>
              </a:tblGrid>
              <a:tr h="425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grade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studid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5717187"/>
                  </a:ext>
                </a:extLst>
              </a:tr>
              <a:tr h="407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53666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Jones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3.4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History105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53666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75415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</a:rPr>
                        <a:t>53650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</a:rPr>
                        <a:t>3.8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</a:rPr>
                        <a:t>Topology112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</a:rPr>
                        <a:t>53650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2573006"/>
                  </a:ext>
                </a:extLst>
              </a:tr>
              <a:tr h="4270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</a:rPr>
                        <a:t>53831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</a:rPr>
                        <a:t>Madayan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</a:rPr>
                        <a:t>1.8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</a:rPr>
                        <a:t>Carnatic101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Arial" panose="020B0604020202020204" pitchFamily="34" charset="0"/>
                        </a:rPr>
                        <a:t>53831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1816818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</a:rPr>
                        <a:t>53832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</a:rPr>
                        <a:t>Guldu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</a:rPr>
                        <a:t>2.0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</a:rPr>
                        <a:t>Reggae203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Arial" panose="020B0604020202020204" pitchFamily="34" charset="0"/>
                        </a:rPr>
                        <a:t>53832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9703128"/>
                  </a:ext>
                </a:extLst>
              </a:tr>
            </a:tbl>
          </a:graphicData>
        </a:graphic>
      </p:graphicFrame>
      <p:graphicFrame>
        <p:nvGraphicFramePr>
          <p:cNvPr id="88158" name="Group 94">
            <a:extLst>
              <a:ext uri="{FF2B5EF4-FFF2-40B4-BE49-F238E27FC236}">
                <a16:creationId xmlns:a16="http://schemas.microsoft.com/office/drawing/2014/main" id="{49BBBAD3-0C3D-4B42-0816-40FEC748F4DA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143000"/>
          <a:ext cx="3505200" cy="3209925"/>
        </p:xfrm>
        <a:graphic>
          <a:graphicData uri="http://schemas.openxmlformats.org/drawingml/2006/table">
            <a:tbl>
              <a:tblPr/>
              <a:tblGrid>
                <a:gridCol w="1187450">
                  <a:extLst>
                    <a:ext uri="{9D8B030D-6E8A-4147-A177-3AD203B41FA5}">
                      <a16:colId xmlns:a16="http://schemas.microsoft.com/office/drawing/2014/main" val="3719624390"/>
                    </a:ext>
                  </a:extLst>
                </a:gridCol>
                <a:gridCol w="1555750">
                  <a:extLst>
                    <a:ext uri="{9D8B030D-6E8A-4147-A177-3AD203B41FA5}">
                      <a16:colId xmlns:a16="http://schemas.microsoft.com/office/drawing/2014/main" val="42800045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101259689"/>
                    </a:ext>
                  </a:extLst>
                </a:gridCol>
              </a:tblGrid>
              <a:tr h="390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4630869"/>
                  </a:ext>
                </a:extLst>
              </a:tr>
              <a:tr h="392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Dave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3032856"/>
                  </a:ext>
                </a:extLst>
              </a:tr>
              <a:tr h="390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53666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Jones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1082636"/>
                  </a:ext>
                </a:extLst>
              </a:tr>
              <a:tr h="390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53688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3152819"/>
                  </a:ext>
                </a:extLst>
              </a:tr>
              <a:tr h="390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53650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628615"/>
                  </a:ext>
                </a:extLst>
              </a:tr>
              <a:tr h="438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53831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Madayan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5620833"/>
                  </a:ext>
                </a:extLst>
              </a:tr>
              <a:tr h="466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53832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Guldu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519176"/>
                  </a:ext>
                </a:extLst>
              </a:tr>
            </a:tbl>
          </a:graphicData>
        </a:graphic>
      </p:graphicFrame>
      <p:graphicFrame>
        <p:nvGraphicFramePr>
          <p:cNvPr id="88192" name="Group 128">
            <a:extLst>
              <a:ext uri="{FF2B5EF4-FFF2-40B4-BE49-F238E27FC236}">
                <a16:creationId xmlns:a16="http://schemas.microsoft.com/office/drawing/2014/main" id="{16D4EC7C-2492-8868-A124-40B4C2ED5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084155"/>
              </p:ext>
            </p:extLst>
          </p:nvPr>
        </p:nvGraphicFramePr>
        <p:xfrm>
          <a:off x="4953000" y="1600200"/>
          <a:ext cx="4114800" cy="2667000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929437985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77105754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4208917631"/>
                    </a:ext>
                  </a:extLst>
                </a:gridCol>
              </a:tblGrid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grade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studid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211171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Carnatic101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53831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1920511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Reggae203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53832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5385398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Topology112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53650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8312849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History105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53666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107067"/>
                  </a:ext>
                </a:extLst>
              </a:tr>
            </a:tbl>
          </a:graphicData>
        </a:graphic>
      </p:graphicFrame>
      <p:sp>
        <p:nvSpPr>
          <p:cNvPr id="88218" name="Text Box 154">
            <a:extLst>
              <a:ext uri="{FF2B5EF4-FFF2-40B4-BE49-F238E27FC236}">
                <a16:creationId xmlns:a16="http://schemas.microsoft.com/office/drawing/2014/main" id="{CCCC1942-8CB7-0F05-234D-F81A80838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685800"/>
            <a:ext cx="619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S1</a:t>
            </a:r>
          </a:p>
        </p:txBody>
      </p:sp>
      <p:sp>
        <p:nvSpPr>
          <p:cNvPr id="88219" name="Text Box 155">
            <a:extLst>
              <a:ext uri="{FF2B5EF4-FFF2-40B4-BE49-F238E27FC236}">
                <a16:creationId xmlns:a16="http://schemas.microsoft.com/office/drawing/2014/main" id="{498AE097-00B5-3EF9-6F60-28E886861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1081088"/>
            <a:ext cx="420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/>
              <a:t>E</a:t>
            </a:r>
          </a:p>
        </p:txBody>
      </p:sp>
      <p:sp>
        <p:nvSpPr>
          <p:cNvPr id="88223" name="Line 159">
            <a:extLst>
              <a:ext uri="{FF2B5EF4-FFF2-40B4-BE49-F238E27FC236}">
                <a16:creationId xmlns:a16="http://schemas.microsoft.com/office/drawing/2014/main" id="{8889B82B-86CC-4D49-2BF5-88B1360D4F8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362200"/>
            <a:ext cx="9906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224" name="Line 160">
            <a:extLst>
              <a:ext uri="{FF2B5EF4-FFF2-40B4-BE49-F238E27FC236}">
                <a16:creationId xmlns:a16="http://schemas.microsoft.com/office/drawing/2014/main" id="{83CD7A63-1694-3AA1-3CF4-E871566D73C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32004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225" name="Line 161">
            <a:extLst>
              <a:ext uri="{FF2B5EF4-FFF2-40B4-BE49-F238E27FC236}">
                <a16:creationId xmlns:a16="http://schemas.microsoft.com/office/drawing/2014/main" id="{EA725584-1C43-9B89-42DA-AEE1047275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2362200"/>
            <a:ext cx="9906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226" name="Line 162">
            <a:extLst>
              <a:ext uri="{FF2B5EF4-FFF2-40B4-BE49-F238E27FC236}">
                <a16:creationId xmlns:a16="http://schemas.microsoft.com/office/drawing/2014/main" id="{6C29BDE8-0E94-17CC-166D-6AABF89D9A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2971800"/>
            <a:ext cx="990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8240" name="Group 176">
            <a:extLst>
              <a:ext uri="{FF2B5EF4-FFF2-40B4-BE49-F238E27FC236}">
                <a16:creationId xmlns:a16="http://schemas.microsoft.com/office/drawing/2014/main" id="{923DE792-C4B6-6227-647F-8A2FF3163AB5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2057400"/>
            <a:ext cx="8839200" cy="2286000"/>
            <a:chOff x="192" y="1296"/>
            <a:chExt cx="5568" cy="1440"/>
          </a:xfrm>
        </p:grpSpPr>
        <p:sp>
          <p:nvSpPr>
            <p:cNvPr id="88227" name="Rectangle 163">
              <a:extLst>
                <a:ext uri="{FF2B5EF4-FFF2-40B4-BE49-F238E27FC236}">
                  <a16:creationId xmlns:a16="http://schemas.microsoft.com/office/drawing/2014/main" id="{29B30B8A-FD47-8944-58D1-FC23B0B72C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296"/>
              <a:ext cx="2400" cy="288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231" name="Rectangle 167">
              <a:extLst>
                <a:ext uri="{FF2B5EF4-FFF2-40B4-BE49-F238E27FC236}">
                  <a16:creationId xmlns:a16="http://schemas.microsoft.com/office/drawing/2014/main" id="{B33FA230-991B-35FE-0411-09E54C7D3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2352"/>
              <a:ext cx="2688" cy="384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8241" name="Group 177">
            <a:extLst>
              <a:ext uri="{FF2B5EF4-FFF2-40B4-BE49-F238E27FC236}">
                <a16:creationId xmlns:a16="http://schemas.microsoft.com/office/drawing/2014/main" id="{80054567-B2D7-9865-9CDE-962655717535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2895600"/>
            <a:ext cx="8839200" cy="838200"/>
            <a:chOff x="192" y="1824"/>
            <a:chExt cx="5568" cy="528"/>
          </a:xfrm>
        </p:grpSpPr>
        <p:sp>
          <p:nvSpPr>
            <p:cNvPr id="88228" name="Rectangle 164">
              <a:extLst>
                <a:ext uri="{FF2B5EF4-FFF2-40B4-BE49-F238E27FC236}">
                  <a16:creationId xmlns:a16="http://schemas.microsoft.com/office/drawing/2014/main" id="{147C2EDD-768D-62A6-A0C1-D802A7E6E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824"/>
              <a:ext cx="2400" cy="288"/>
            </a:xfrm>
            <a:prstGeom prst="rect">
              <a:avLst/>
            </a:prstGeom>
            <a:noFill/>
            <a:ln w="571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232" name="Rectangle 168">
              <a:extLst>
                <a:ext uri="{FF2B5EF4-FFF2-40B4-BE49-F238E27FC236}">
                  <a16:creationId xmlns:a16="http://schemas.microsoft.com/office/drawing/2014/main" id="{3ECCDDA9-76B2-1F82-2DBF-6AFCAD80D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968"/>
              <a:ext cx="2688" cy="384"/>
            </a:xfrm>
            <a:prstGeom prst="rect">
              <a:avLst/>
            </a:prstGeom>
            <a:noFill/>
            <a:ln w="571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8243" name="Group 179">
            <a:extLst>
              <a:ext uri="{FF2B5EF4-FFF2-40B4-BE49-F238E27FC236}">
                <a16:creationId xmlns:a16="http://schemas.microsoft.com/office/drawing/2014/main" id="{9F48A287-0863-21AB-335C-17B705FE21F6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2590800"/>
            <a:ext cx="8839200" cy="1828800"/>
            <a:chOff x="192" y="1632"/>
            <a:chExt cx="5568" cy="1152"/>
          </a:xfrm>
        </p:grpSpPr>
        <p:sp>
          <p:nvSpPr>
            <p:cNvPr id="88230" name="Rectangle 166">
              <a:extLst>
                <a:ext uri="{FF2B5EF4-FFF2-40B4-BE49-F238E27FC236}">
                  <a16:creationId xmlns:a16="http://schemas.microsoft.com/office/drawing/2014/main" id="{29FB4A13-222B-2848-4729-05C06BDFE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2496"/>
              <a:ext cx="2400" cy="288"/>
            </a:xfrm>
            <a:prstGeom prst="rect">
              <a:avLst/>
            </a:prstGeom>
            <a:noFill/>
            <a:ln w="57150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233" name="Rectangle 169">
              <a:extLst>
                <a:ext uri="{FF2B5EF4-FFF2-40B4-BE49-F238E27FC236}">
                  <a16:creationId xmlns:a16="http://schemas.microsoft.com/office/drawing/2014/main" id="{2E6A1F46-2E0F-53AB-D1EE-D13D85544F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632"/>
              <a:ext cx="2688" cy="384"/>
            </a:xfrm>
            <a:prstGeom prst="rect">
              <a:avLst/>
            </a:prstGeom>
            <a:noFill/>
            <a:ln w="57150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8242" name="Group 178">
            <a:extLst>
              <a:ext uri="{FF2B5EF4-FFF2-40B4-BE49-F238E27FC236}">
                <a16:creationId xmlns:a16="http://schemas.microsoft.com/office/drawing/2014/main" id="{EE7BDE8F-B228-3986-E12A-44A0776CF347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2057400"/>
            <a:ext cx="8839200" cy="1828800"/>
            <a:chOff x="192" y="1296"/>
            <a:chExt cx="5568" cy="1152"/>
          </a:xfrm>
        </p:grpSpPr>
        <p:sp>
          <p:nvSpPr>
            <p:cNvPr id="88229" name="Rectangle 165">
              <a:extLst>
                <a:ext uri="{FF2B5EF4-FFF2-40B4-BE49-F238E27FC236}">
                  <a16:creationId xmlns:a16="http://schemas.microsoft.com/office/drawing/2014/main" id="{0D850AE1-E013-3AE4-7423-BEDF462C55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2160"/>
              <a:ext cx="2400" cy="288"/>
            </a:xfrm>
            <a:prstGeom prst="rect">
              <a:avLst/>
            </a:prstGeom>
            <a:noFill/>
            <a:ln w="5715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234" name="Rectangle 170">
              <a:extLst>
                <a:ext uri="{FF2B5EF4-FFF2-40B4-BE49-F238E27FC236}">
                  <a16:creationId xmlns:a16="http://schemas.microsoft.com/office/drawing/2014/main" id="{7DD27653-E274-D1A9-4FCC-5108F34F27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296"/>
              <a:ext cx="2688" cy="384"/>
            </a:xfrm>
            <a:prstGeom prst="rect">
              <a:avLst/>
            </a:prstGeom>
            <a:noFill/>
            <a:ln w="57150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C40B8-E776-DB2D-2CDA-04F371C79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JOIN Operations</a:t>
            </a:r>
          </a:p>
        </p:txBody>
      </p:sp>
      <p:pic>
        <p:nvPicPr>
          <p:cNvPr id="6146" name="Picture 2" descr="How to Learn SQL JOINs">
            <a:extLst>
              <a:ext uri="{FF2B5EF4-FFF2-40B4-BE49-F238E27FC236}">
                <a16:creationId xmlns:a16="http://schemas.microsoft.com/office/drawing/2014/main" id="{7B49CB3B-B845-37F7-36A3-B9F9EA9BA8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922" y="1143000"/>
            <a:ext cx="8137878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7520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2DDCA9A9-E7FC-746D-FDF6-7FA7676D61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Relational Algebra Summary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3CE70091-9DD3-B049-EC24-703DDC86D9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953000"/>
          </a:xfrm>
        </p:spPr>
        <p:txBody>
          <a:bodyPr/>
          <a:lstStyle/>
          <a:p>
            <a:r>
              <a:rPr lang="en-US" altLang="en-US"/>
              <a:t>Algebras are useful to manipulate data types (relations in this case)</a:t>
            </a:r>
          </a:p>
          <a:p>
            <a:r>
              <a:rPr lang="en-US" altLang="en-US"/>
              <a:t>Set-oriented</a:t>
            </a:r>
          </a:p>
          <a:p>
            <a:r>
              <a:rPr lang="en-US" altLang="en-US"/>
              <a:t>Brings some clarity to what needs to be done</a:t>
            </a:r>
          </a:p>
          <a:p>
            <a:r>
              <a:rPr lang="en-US" altLang="en-US"/>
              <a:t>Opportunities for optimization</a:t>
            </a:r>
          </a:p>
          <a:p>
            <a:pPr lvl="1"/>
            <a:r>
              <a:rPr lang="en-US" altLang="en-US"/>
              <a:t>May have different expressions that do same thing</a:t>
            </a:r>
          </a:p>
          <a:p>
            <a:r>
              <a:rPr lang="en-US" altLang="en-US"/>
              <a:t>We will see examples of algebras for other types of data in this course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16C00-AD15-09E0-64E4-11746F47C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DBMS: </a:t>
            </a:r>
            <a:r>
              <a:rPr lang="en-US" sz="3200" dirty="0" err="1"/>
              <a:t>DataBase</a:t>
            </a:r>
            <a:r>
              <a:rPr lang="en-US" sz="3200" dirty="0"/>
              <a:t> Management System</a:t>
            </a:r>
            <a:endParaRPr lang="en-US" dirty="0"/>
          </a:p>
        </p:txBody>
      </p:sp>
      <p:pic>
        <p:nvPicPr>
          <p:cNvPr id="1026" name="Picture 2" descr="Database management system(DBMS). DBMS | by Sureshkumar kajanthan | Medium">
            <a:extLst>
              <a:ext uri="{FF2B5EF4-FFF2-40B4-BE49-F238E27FC236}">
                <a16:creationId xmlns:a16="http://schemas.microsoft.com/office/drawing/2014/main" id="{B3AF4BD6-B327-62FA-308F-288050B050F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19200"/>
            <a:ext cx="7391400" cy="490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6129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970CCD4-26DC-CD52-4063-48C5948438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altLang="en-US" dirty="0"/>
              <a:t>Introduction to SQL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68056EA9-B20E-C78E-D27F-0DE021A049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410200"/>
          </a:xfrm>
        </p:spPr>
        <p:txBody>
          <a:bodyPr/>
          <a:lstStyle/>
          <a:p>
            <a:r>
              <a:rPr lang="en-US" altLang="en-US" dirty="0"/>
              <a:t>CREATE TABLE</a:t>
            </a:r>
          </a:p>
          <a:p>
            <a:pPr lvl="1"/>
            <a:r>
              <a:rPr lang="en-US" altLang="en-US" dirty="0"/>
              <a:t>Create a new table, e.g., students, courses</a:t>
            </a:r>
          </a:p>
          <a:p>
            <a:r>
              <a:rPr lang="en-US" altLang="en-US" dirty="0"/>
              <a:t>SELECT-FROM-WHERE</a:t>
            </a:r>
          </a:p>
          <a:p>
            <a:pPr lvl="1"/>
            <a:r>
              <a:rPr lang="en-US" altLang="en-US" dirty="0"/>
              <a:t>List all CS courses</a:t>
            </a:r>
          </a:p>
          <a:p>
            <a:r>
              <a:rPr lang="en-US" altLang="en-US" dirty="0"/>
              <a:t>SELECT-FROM-WHERE-GROUP-BY</a:t>
            </a:r>
          </a:p>
          <a:p>
            <a:r>
              <a:rPr lang="en-US" altLang="en-US" dirty="0"/>
              <a:t>INSERT</a:t>
            </a:r>
          </a:p>
          <a:p>
            <a:pPr lvl="1"/>
            <a:r>
              <a:rPr lang="en-US" altLang="en-US" dirty="0"/>
              <a:t>Add a new student, course, or enroll a student in a course</a:t>
            </a:r>
          </a:p>
          <a:p>
            <a:r>
              <a:rPr lang="en-US" altLang="en-US" dirty="0"/>
              <a:t>DELETE</a:t>
            </a:r>
          </a:p>
          <a:p>
            <a:pPr lvl="1"/>
            <a:r>
              <a:rPr lang="en-US" altLang="en-US" dirty="0"/>
              <a:t>Delete rows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970CCD4-26DC-CD52-4063-48C5948438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 to SQL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68056EA9-B20E-C78E-D27F-0DE021A049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en-US" altLang="en-US" dirty="0"/>
              <a:t>Structured Query Language (SQL) is a standard language for database creation and manipulation. </a:t>
            </a:r>
          </a:p>
          <a:p>
            <a:r>
              <a:rPr lang="en-US" altLang="en-US" dirty="0"/>
              <a:t>EXAMPLE-1: MySQL is a relational database program that uses SQL queries.</a:t>
            </a:r>
          </a:p>
          <a:p>
            <a:r>
              <a:rPr lang="en-US" altLang="en-US" dirty="0"/>
              <a:t>EXAMPLE-2: Snowflake is a database program that uses SQL queries.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10609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260171A3-F33C-0F6B-CF9C-7FE22DAC5D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altLang="en-US" dirty="0"/>
              <a:t>Create Table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20DD9C51-A6E9-B375-7DF0-70269F6BCF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Enrolled (</a:t>
            </a: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student_id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CHAR(20), </a:t>
            </a: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course_id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CHAR(20), </a:t>
            </a: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grade CHAR(20), </a:t>
            </a:r>
            <a:b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PRIMARY KEY (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student_id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course_id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FOREIGN KEY (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student_id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references Students</a:t>
            </a:r>
          </a:p>
          <a:p>
            <a:pPr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260171A3-F33C-0F6B-CF9C-7FE22DAC5D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altLang="en-US" dirty="0"/>
              <a:t>Create Table in MySQL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20DD9C51-A6E9-B375-7DF0-70269F6BCF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symbols (</a:t>
            </a:r>
          </a:p>
          <a:p>
            <a:pPr marL="0" indent="0"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symbol_id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VARCHAR(4) NOT NULL           </a:t>
            </a:r>
          </a:p>
          <a:p>
            <a:pPr marL="0" indent="0"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PRIMARY KEY,</a:t>
            </a:r>
          </a:p>
          <a:p>
            <a:pPr marL="0" indent="0"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symbol VARCHAR(4) NOT NULL,</a:t>
            </a:r>
          </a:p>
          <a:p>
            <a:pPr marL="0" indent="0"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date_added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DATE NOT NULL,</a:t>
            </a:r>
          </a:p>
          <a:p>
            <a:pPr marL="0" indent="0"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listed_at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VARCHAR(10) NOT NULL</a:t>
            </a:r>
          </a:p>
          <a:p>
            <a:pPr marL="0" indent="0"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ENGINE=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InnoDB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DEFAULT CHARSET=utf8 COLLATE=utf8_unicode_ci;</a:t>
            </a:r>
          </a:p>
          <a:p>
            <a:pPr>
              <a:buNone/>
            </a:pPr>
            <a:endParaRPr lang="en-U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348079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927B154-5E8C-E787-8BB7-C4F1A101A5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800"/>
              <a:t>Select-From-Where query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33D2C661-ABE4-06D9-8B5C-6309388836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“Find all students who are under 18”</a:t>
            </a:r>
          </a:p>
          <a:p>
            <a:pPr lvl="1">
              <a:buFontTx/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FROM  Students S</a:t>
            </a:r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WHERE 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S.age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18</a:t>
            </a:r>
          </a:p>
          <a:p>
            <a:pPr lvl="1">
              <a:buFontTx/>
              <a:buNone/>
            </a:pP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 is an alias name  </a:t>
            </a:r>
          </a:p>
          <a:p>
            <a:pPr lvl="1">
              <a:buFontTx/>
              <a:buNone/>
            </a:pPr>
            <a:r>
              <a:rPr lang="en-US" alt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for table Students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B29F4D43-F2AD-322D-3020-B24CD65262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Queries across multiple tables (joins)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D44C460C-8F90-9921-B9EC-1D15D72B1C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“Print the student's name and course ID where the student received an ‘A’ in the course”</a:t>
            </a:r>
          </a:p>
          <a:p>
            <a:pPr marL="0" indent="0">
              <a:buNone/>
            </a:pPr>
            <a:endParaRPr lang="en-US" altLang="en-US" dirty="0"/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S.name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E.cid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  Students S, Enrolled E</a:t>
            </a:r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 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S.sid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E.studid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</a:p>
          <a:p>
            <a:pPr lvl="1">
              <a:buFontTx/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E.grade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‘A’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77B0D1FB-77DC-95CF-FF67-FC3C2461D3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altLang="en-US" dirty="0"/>
              <a:t>SQL features: Aggregation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E7CD4E4A-233D-1756-11E1-07348BCD4F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5638800"/>
          </a:xfrm>
        </p:spPr>
        <p:txBody>
          <a:bodyPr/>
          <a:lstStyle/>
          <a:p>
            <a:r>
              <a:rPr lang="en-US" altLang="en-US" dirty="0">
                <a:highlight>
                  <a:srgbClr val="00FF00"/>
                </a:highlight>
              </a:rPr>
              <a:t>MIN</a:t>
            </a:r>
            <a:r>
              <a:rPr lang="en-US" altLang="en-US" dirty="0"/>
              <a:t>, </a:t>
            </a:r>
            <a:r>
              <a:rPr lang="en-US" altLang="en-US" dirty="0">
                <a:highlight>
                  <a:srgbClr val="00FF00"/>
                </a:highlight>
              </a:rPr>
              <a:t>MAX</a:t>
            </a:r>
            <a:r>
              <a:rPr lang="en-US" altLang="en-US" dirty="0"/>
              <a:t>, </a:t>
            </a:r>
            <a:r>
              <a:rPr lang="en-US" altLang="en-US" dirty="0">
                <a:highlight>
                  <a:srgbClr val="00FF00"/>
                </a:highlight>
              </a:rPr>
              <a:t>AVG</a:t>
            </a:r>
          </a:p>
          <a:p>
            <a:pPr lvl="1"/>
            <a:r>
              <a:rPr lang="en-US" altLang="en-US" dirty="0"/>
              <a:t>Find highest grade in fall database course</a:t>
            </a:r>
          </a:p>
          <a:p>
            <a:r>
              <a:rPr lang="en-US" altLang="en-US" dirty="0">
                <a:highlight>
                  <a:srgbClr val="00FF00"/>
                </a:highlight>
              </a:rPr>
              <a:t>COUNT</a:t>
            </a:r>
            <a:r>
              <a:rPr lang="en-US" altLang="en-US" dirty="0"/>
              <a:t>, </a:t>
            </a:r>
            <a:r>
              <a:rPr lang="en-US" altLang="en-US" dirty="0">
                <a:highlight>
                  <a:srgbClr val="00FF00"/>
                </a:highlight>
              </a:rPr>
              <a:t>DISTINCT</a:t>
            </a:r>
          </a:p>
          <a:p>
            <a:pPr lvl="1"/>
            <a:r>
              <a:rPr lang="en-US" altLang="en-US" dirty="0"/>
              <a:t>How many students enrolled in CS courses in the fall?</a:t>
            </a:r>
          </a:p>
          <a:p>
            <a:r>
              <a:rPr lang="en-US" altLang="en-US" dirty="0">
                <a:highlight>
                  <a:srgbClr val="00FF00"/>
                </a:highlight>
              </a:rPr>
              <a:t>ORDER BY</a:t>
            </a:r>
            <a:r>
              <a:rPr lang="en-US" altLang="en-US" dirty="0"/>
              <a:t>, </a:t>
            </a:r>
            <a:r>
              <a:rPr lang="en-US" altLang="en-US" dirty="0">
                <a:highlight>
                  <a:srgbClr val="00FF00"/>
                </a:highlight>
              </a:rPr>
              <a:t>GROUP BY</a:t>
            </a:r>
          </a:p>
          <a:p>
            <a:pPr lvl="1"/>
            <a:r>
              <a:rPr lang="en-US" altLang="en-US" dirty="0"/>
              <a:t>Rank students by their grade in fall database course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77B0D1FB-77DC-95CF-FF67-FC3C2461D3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249362"/>
          </a:xfrm>
        </p:spPr>
        <p:txBody>
          <a:bodyPr/>
          <a:lstStyle/>
          <a:p>
            <a:r>
              <a:rPr lang="en-US" altLang="en-US" dirty="0"/>
              <a:t>SQL features: Aggregation</a:t>
            </a:r>
            <a:br>
              <a:rPr lang="en-US" altLang="en-US" dirty="0"/>
            </a:br>
            <a:r>
              <a:rPr lang="en-US" altLang="en-US" dirty="0"/>
              <a:t>for Data Warehousing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E7CD4E4A-233D-1756-11E1-07348BCD4F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572000"/>
          </a:xfrm>
        </p:spPr>
        <p:txBody>
          <a:bodyPr/>
          <a:lstStyle/>
          <a:p>
            <a:r>
              <a:rPr lang="en-US" altLang="en-US" dirty="0">
                <a:highlight>
                  <a:srgbClr val="00FF00"/>
                </a:highlight>
              </a:rPr>
              <a:t>GROUP BY &amp; ROLL-UP</a:t>
            </a:r>
          </a:p>
          <a:p>
            <a:pPr lvl="1"/>
            <a:r>
              <a:rPr lang="en-US" altLang="en-US" sz="2000" dirty="0"/>
              <a:t>Find total sales for ALL states and ALL products</a:t>
            </a:r>
          </a:p>
          <a:p>
            <a:endParaRPr lang="en-US" altLang="en-US" sz="2400" dirty="0">
              <a:highlight>
                <a:srgbClr val="00FF00"/>
              </a:highlight>
            </a:endParaRPr>
          </a:p>
          <a:p>
            <a:r>
              <a:rPr lang="en-US" altLang="en-US" dirty="0">
                <a:highlight>
                  <a:srgbClr val="00FF00"/>
                </a:highlight>
              </a:rPr>
              <a:t>GROUP BY &amp; CUBE</a:t>
            </a:r>
          </a:p>
          <a:p>
            <a:pPr lvl="1"/>
            <a:r>
              <a:rPr lang="en-US" altLang="en-US" sz="2400" dirty="0"/>
              <a:t>Find total sales for ALL states and ALL products</a:t>
            </a:r>
          </a:p>
          <a:p>
            <a:pPr lvl="1"/>
            <a:r>
              <a:rPr lang="en-US" altLang="en-US" sz="2400" dirty="0"/>
              <a:t>Find total sales per state and ALL products</a:t>
            </a:r>
          </a:p>
          <a:p>
            <a:pPr lvl="1"/>
            <a:r>
              <a:rPr lang="en-US" altLang="en-US" sz="2400" dirty="0"/>
              <a:t>Find total sales for ALL states and “TV”</a:t>
            </a:r>
          </a:p>
          <a:p>
            <a:pPr lvl="1"/>
            <a:r>
              <a:rPr lang="en-US" altLang="en-US" sz="2400" dirty="0"/>
              <a:t>Find total sales for ALL states and “Laptop”</a:t>
            </a:r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91412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3356" y="1928731"/>
            <a:ext cx="3333749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77B0D1FB-77DC-95CF-FF67-FC3C2461D3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1525" y="1967266"/>
            <a:ext cx="204787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3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SQL features: GROUP BY</a:t>
            </a:r>
          </a:p>
        </p:txBody>
      </p:sp>
      <p:pic>
        <p:nvPicPr>
          <p:cNvPr id="7170" name="Picture 2" descr="SQL GROUP BY (With Examples)">
            <a:extLst>
              <a:ext uri="{FF2B5EF4-FFF2-40B4-BE49-F238E27FC236}">
                <a16:creationId xmlns:a16="http://schemas.microsoft.com/office/drawing/2014/main" id="{F1FCC122-8C9C-D6B3-E4AF-2897A0085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4600" y="533400"/>
            <a:ext cx="6153913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1912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A8F46D05-C965-2D04-F54C-C888F6E793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/>
          <a:lstStyle/>
          <a:p>
            <a:r>
              <a:rPr lang="en-US" altLang="en-US" dirty="0"/>
              <a:t>GROUP BY example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5431C9E3-D491-A6A5-8109-91A8D11C88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534400" cy="5594874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genre, SUM(qty) as total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Table_Name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GROUP BY genre;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  <p:pic>
        <p:nvPicPr>
          <p:cNvPr id="8194" name="Picture 2" descr="GROUP BY sum">
            <a:extLst>
              <a:ext uri="{FF2B5EF4-FFF2-40B4-BE49-F238E27FC236}">
                <a16:creationId xmlns:a16="http://schemas.microsoft.com/office/drawing/2014/main" id="{8D420E10-55E3-EE08-B5BE-F7D334806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667000"/>
            <a:ext cx="8534400" cy="3842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DE73B-5E55-A634-9A22-755E0BB74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DBMS?</a:t>
            </a:r>
          </a:p>
        </p:txBody>
      </p:sp>
      <p:pic>
        <p:nvPicPr>
          <p:cNvPr id="2050" name="Picture 2" descr="What is a Database System?. This is a simple note on what is the… | by  Salem Alqahtani | Medium">
            <a:extLst>
              <a:ext uri="{FF2B5EF4-FFF2-40B4-BE49-F238E27FC236}">
                <a16:creationId xmlns:a16="http://schemas.microsoft.com/office/drawing/2014/main" id="{B92BFE66-6790-B944-80B6-DD2316B153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95400"/>
            <a:ext cx="71628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9525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A8F46D05-C965-2D04-F54C-C888F6E793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Views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5431C9E3-D491-A6A5-8109-91A8D11C88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820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Virtual table defined on base tables defined by a query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Single or multiple tables</a:t>
            </a:r>
          </a:p>
          <a:p>
            <a:pPr>
              <a:lnSpc>
                <a:spcPct val="90000"/>
              </a:lnSpc>
            </a:pPr>
            <a:r>
              <a:rPr lang="en-US" altLang="en-US"/>
              <a:t>Security – “hide” certain attributes from users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Show students in each course but hide their grades</a:t>
            </a:r>
          </a:p>
          <a:p>
            <a:pPr>
              <a:lnSpc>
                <a:spcPct val="90000"/>
              </a:lnSpc>
            </a:pPr>
            <a:r>
              <a:rPr lang="en-US" altLang="en-US"/>
              <a:t>Ease of use – expression that is more intuitively obvious to user</a:t>
            </a:r>
          </a:p>
          <a:p>
            <a:pPr>
              <a:lnSpc>
                <a:spcPct val="90000"/>
              </a:lnSpc>
            </a:pPr>
            <a:r>
              <a:rPr lang="en-US" altLang="en-US"/>
              <a:t>Views can be materialized to improve query performance</a:t>
            </a:r>
          </a:p>
        </p:txBody>
      </p:sp>
    </p:spTree>
    <p:extLst>
      <p:ext uri="{BB962C8B-B14F-4D97-AF65-F5344CB8AC3E}">
        <p14:creationId xmlns:p14="http://schemas.microsoft.com/office/powerpoint/2010/main" val="34973929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172BAFE7-1744-6C52-F9ED-67865E9851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762000"/>
          </a:xfrm>
        </p:spPr>
        <p:txBody>
          <a:bodyPr/>
          <a:lstStyle/>
          <a:p>
            <a:r>
              <a:rPr lang="en-US" altLang="en-US" dirty="0"/>
              <a:t>Views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FE1FFF7C-0A47-A31B-543E-3AA9B9541C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305800" cy="4572000"/>
          </a:xfrm>
        </p:spPr>
        <p:txBody>
          <a:bodyPr/>
          <a:lstStyle/>
          <a:p>
            <a:r>
              <a:rPr lang="en-US" altLang="en-US" dirty="0"/>
              <a:t>Suppose we often need names of students who got a ‘B’ in some course:</a:t>
            </a:r>
          </a:p>
          <a:p>
            <a:pPr>
              <a:buFontTx/>
              <a:buNone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CREATE VIEW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B_Students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(name,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course)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AS SELECT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S.sname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S.sid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E.cid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FROM Students S, Enrolled E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WHERE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S.sid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E.studid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E.grade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‘B’</a:t>
            </a:r>
          </a:p>
        </p:txBody>
      </p:sp>
      <p:graphicFrame>
        <p:nvGraphicFramePr>
          <p:cNvPr id="13334" name="Group 22">
            <a:extLst>
              <a:ext uri="{FF2B5EF4-FFF2-40B4-BE49-F238E27FC236}">
                <a16:creationId xmlns:a16="http://schemas.microsoft.com/office/drawing/2014/main" id="{E9550C63-8562-7DD6-9A7C-99D2F95872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194207"/>
              </p:ext>
            </p:extLst>
          </p:nvPr>
        </p:nvGraphicFramePr>
        <p:xfrm>
          <a:off x="1371600" y="5029200"/>
          <a:ext cx="6172200" cy="1600200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877150028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52565764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744994811"/>
                    </a:ext>
                  </a:extLst>
                </a:gridCol>
              </a:tblGrid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sid</a:t>
                      </a: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course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1615601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Jones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53666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History105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5332949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Guldu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53832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Reggae203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641424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C25B6076-DF11-EB8F-CBAD-CE62E7B03A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Indexes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26A0A643-24D5-D18D-82A3-A1585107A4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Idea: speed up access to desired data</a:t>
            </a:r>
          </a:p>
          <a:p>
            <a:r>
              <a:rPr lang="en-US" altLang="en-US"/>
              <a:t>“Find all students with gpa &gt; 3.3</a:t>
            </a:r>
          </a:p>
          <a:p>
            <a:r>
              <a:rPr lang="en-US" altLang="en-US"/>
              <a:t>May need to scan entire table</a:t>
            </a:r>
          </a:p>
          <a:p>
            <a:r>
              <a:rPr lang="en-US" altLang="en-US"/>
              <a:t>Index consists of a set of </a:t>
            </a:r>
            <a:r>
              <a:rPr lang="en-US" altLang="en-US" i="1"/>
              <a:t>entries</a:t>
            </a:r>
            <a:r>
              <a:rPr lang="en-US" altLang="en-US"/>
              <a:t> pointing to locations of each </a:t>
            </a:r>
            <a:r>
              <a:rPr lang="en-US" altLang="en-US" i="1"/>
              <a:t>search key</a:t>
            </a:r>
            <a:endParaRPr lang="en-US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B4143255-570B-EDCC-2919-906C788647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en-US"/>
              <a:t>Types of Indexes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8F04DE70-AD4B-B877-677D-267F259B78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altLang="en-US" dirty="0"/>
              <a:t>Clustered vs. </a:t>
            </a:r>
            <a:r>
              <a:rPr lang="en-US" altLang="en-US" dirty="0" err="1"/>
              <a:t>Unclustered</a:t>
            </a:r>
            <a:endParaRPr lang="en-US" altLang="en-US" dirty="0"/>
          </a:p>
          <a:p>
            <a:pPr lvl="1"/>
            <a:r>
              <a:rPr lang="en-US" altLang="en-US" dirty="0"/>
              <a:t>Clustered- ordering of data records same as ordering of data entries in the index</a:t>
            </a:r>
          </a:p>
          <a:p>
            <a:pPr lvl="1"/>
            <a:r>
              <a:rPr lang="en-US" altLang="en-US" dirty="0" err="1"/>
              <a:t>Unclustered</a:t>
            </a:r>
            <a:r>
              <a:rPr lang="en-US" altLang="en-US" dirty="0"/>
              <a:t>- data records in different order from index</a:t>
            </a:r>
          </a:p>
          <a:p>
            <a:r>
              <a:rPr lang="en-US" altLang="en-US" dirty="0"/>
              <a:t>Primary vs. Secondary</a:t>
            </a:r>
          </a:p>
          <a:p>
            <a:pPr lvl="1"/>
            <a:r>
              <a:rPr lang="en-US" altLang="en-US" dirty="0"/>
              <a:t>Primary – index on fields that include primary key</a:t>
            </a:r>
          </a:p>
          <a:p>
            <a:pPr lvl="1"/>
            <a:r>
              <a:rPr lang="en-US" altLang="en-US" dirty="0"/>
              <a:t>Secondary – other indexes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BAECCBE2-A551-BC16-9E6E-079F8A711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Clustered Index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716FB172-5606-36DD-C355-B9CE48839A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Sorted by sid</a:t>
            </a:r>
          </a:p>
        </p:txBody>
      </p:sp>
      <p:graphicFrame>
        <p:nvGraphicFramePr>
          <p:cNvPr id="77904" name="Group 80">
            <a:extLst>
              <a:ext uri="{FF2B5EF4-FFF2-40B4-BE49-F238E27FC236}">
                <a16:creationId xmlns:a16="http://schemas.microsoft.com/office/drawing/2014/main" id="{AB11905B-0EE5-E343-1D56-ADFE6F03FFF8}"/>
              </a:ext>
            </a:extLst>
          </p:cNvPr>
          <p:cNvGraphicFramePr>
            <a:graphicFrameLocks noGrp="1"/>
          </p:cNvGraphicFramePr>
          <p:nvPr/>
        </p:nvGraphicFramePr>
        <p:xfrm>
          <a:off x="4005263" y="2590800"/>
          <a:ext cx="3995737" cy="3632200"/>
        </p:xfrm>
        <a:graphic>
          <a:graphicData uri="http://schemas.openxmlformats.org/drawingml/2006/table">
            <a:tbl>
              <a:tblPr/>
              <a:tblGrid>
                <a:gridCol w="1308100">
                  <a:extLst>
                    <a:ext uri="{9D8B030D-6E8A-4147-A177-3AD203B41FA5}">
                      <a16:colId xmlns:a16="http://schemas.microsoft.com/office/drawing/2014/main" val="3017922215"/>
                    </a:ext>
                  </a:extLst>
                </a:gridCol>
                <a:gridCol w="1654175">
                  <a:extLst>
                    <a:ext uri="{9D8B030D-6E8A-4147-A177-3AD203B41FA5}">
                      <a16:colId xmlns:a16="http://schemas.microsoft.com/office/drawing/2014/main" val="2221426612"/>
                    </a:ext>
                  </a:extLst>
                </a:gridCol>
                <a:gridCol w="1033462">
                  <a:extLst>
                    <a:ext uri="{9D8B030D-6E8A-4147-A177-3AD203B41FA5}">
                      <a16:colId xmlns:a16="http://schemas.microsoft.com/office/drawing/2014/main" val="2550449445"/>
                    </a:ext>
                  </a:extLst>
                </a:gridCol>
              </a:tblGrid>
              <a:tr h="509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9722715"/>
                  </a:ext>
                </a:extLst>
              </a:tr>
              <a:tr h="511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Dave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3366819"/>
                  </a:ext>
                </a:extLst>
              </a:tr>
              <a:tr h="520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53650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8535319"/>
                  </a:ext>
                </a:extLst>
              </a:tr>
              <a:tr h="520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53666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Jones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8073037"/>
                  </a:ext>
                </a:extLst>
              </a:tr>
              <a:tr h="512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53688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5162352"/>
                  </a:ext>
                </a:extLst>
              </a:tr>
              <a:tr h="511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53831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Madayan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194081"/>
                  </a:ext>
                </a:extLst>
              </a:tr>
              <a:tr h="509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53832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Guldu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9779499"/>
                  </a:ext>
                </a:extLst>
              </a:tr>
            </a:tbl>
          </a:graphicData>
        </a:graphic>
      </p:graphicFrame>
      <p:graphicFrame>
        <p:nvGraphicFramePr>
          <p:cNvPr id="77923" name="Group 99">
            <a:extLst>
              <a:ext uri="{FF2B5EF4-FFF2-40B4-BE49-F238E27FC236}">
                <a16:creationId xmlns:a16="http://schemas.microsoft.com/office/drawing/2014/main" id="{15DB13E4-C566-7B54-3C2F-C65414B524FD}"/>
              </a:ext>
            </a:extLst>
          </p:cNvPr>
          <p:cNvGraphicFramePr>
            <a:graphicFrameLocks noGrp="1"/>
          </p:cNvGraphicFramePr>
          <p:nvPr/>
        </p:nvGraphicFramePr>
        <p:xfrm>
          <a:off x="304800" y="3352800"/>
          <a:ext cx="2590800" cy="1598613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420602456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166433158"/>
                    </a:ext>
                  </a:extLst>
                </a:gridCol>
              </a:tblGrid>
              <a:tr h="523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528961"/>
                  </a:ext>
                </a:extLst>
              </a:tr>
              <a:tr h="536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53600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0551219"/>
                  </a:ext>
                </a:extLst>
              </a:tr>
              <a:tr h="538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53800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5520861"/>
                  </a:ext>
                </a:extLst>
              </a:tr>
            </a:tbl>
          </a:graphicData>
        </a:graphic>
      </p:graphicFrame>
      <p:sp>
        <p:nvSpPr>
          <p:cNvPr id="77924" name="Line 100">
            <a:extLst>
              <a:ext uri="{FF2B5EF4-FFF2-40B4-BE49-F238E27FC236}">
                <a16:creationId xmlns:a16="http://schemas.microsoft.com/office/drawing/2014/main" id="{C7CA9EFE-FEC2-3AEE-61D0-7004F0E2C2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3352800"/>
            <a:ext cx="1752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925" name="Line 101">
            <a:extLst>
              <a:ext uri="{FF2B5EF4-FFF2-40B4-BE49-F238E27FC236}">
                <a16:creationId xmlns:a16="http://schemas.microsoft.com/office/drawing/2014/main" id="{CA7B3752-9037-15C3-DE03-61DEA94F73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3962400"/>
            <a:ext cx="1752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926" name="Line 102">
            <a:extLst>
              <a:ext uri="{FF2B5EF4-FFF2-40B4-BE49-F238E27FC236}">
                <a16:creationId xmlns:a16="http://schemas.microsoft.com/office/drawing/2014/main" id="{F2493D02-E12C-7E16-AFE6-B160F13C8C7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4648200"/>
            <a:ext cx="1752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D2FD2D56-D7E7-EDBD-5131-165ED22603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Unclustered Index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9ACDE9E2-AA1A-9DCB-955A-7E011D61B3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Sorted by sid</a:t>
            </a:r>
          </a:p>
          <a:p>
            <a:r>
              <a:rPr lang="en-US" altLang="en-US"/>
              <a:t>Index on gpa</a:t>
            </a:r>
          </a:p>
        </p:txBody>
      </p:sp>
      <p:graphicFrame>
        <p:nvGraphicFramePr>
          <p:cNvPr id="78887" name="Group 39">
            <a:extLst>
              <a:ext uri="{FF2B5EF4-FFF2-40B4-BE49-F238E27FC236}">
                <a16:creationId xmlns:a16="http://schemas.microsoft.com/office/drawing/2014/main" id="{53FF5A39-C381-C6A2-28D9-61DACD0E78ED}"/>
              </a:ext>
            </a:extLst>
          </p:cNvPr>
          <p:cNvGraphicFramePr>
            <a:graphicFrameLocks noGrp="1"/>
          </p:cNvGraphicFramePr>
          <p:nvPr/>
        </p:nvGraphicFramePr>
        <p:xfrm>
          <a:off x="4005263" y="2590800"/>
          <a:ext cx="3995737" cy="3632200"/>
        </p:xfrm>
        <a:graphic>
          <a:graphicData uri="http://schemas.openxmlformats.org/drawingml/2006/table">
            <a:tbl>
              <a:tblPr/>
              <a:tblGrid>
                <a:gridCol w="1308100">
                  <a:extLst>
                    <a:ext uri="{9D8B030D-6E8A-4147-A177-3AD203B41FA5}">
                      <a16:colId xmlns:a16="http://schemas.microsoft.com/office/drawing/2014/main" val="1952693034"/>
                    </a:ext>
                  </a:extLst>
                </a:gridCol>
                <a:gridCol w="1654175">
                  <a:extLst>
                    <a:ext uri="{9D8B030D-6E8A-4147-A177-3AD203B41FA5}">
                      <a16:colId xmlns:a16="http://schemas.microsoft.com/office/drawing/2014/main" val="3188491798"/>
                    </a:ext>
                  </a:extLst>
                </a:gridCol>
                <a:gridCol w="1033462">
                  <a:extLst>
                    <a:ext uri="{9D8B030D-6E8A-4147-A177-3AD203B41FA5}">
                      <a16:colId xmlns:a16="http://schemas.microsoft.com/office/drawing/2014/main" val="3729179982"/>
                    </a:ext>
                  </a:extLst>
                </a:gridCol>
              </a:tblGrid>
              <a:tr h="509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1277992"/>
                  </a:ext>
                </a:extLst>
              </a:tr>
              <a:tr h="511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Dave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569396"/>
                  </a:ext>
                </a:extLst>
              </a:tr>
              <a:tr h="520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53650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1845349"/>
                  </a:ext>
                </a:extLst>
              </a:tr>
              <a:tr h="520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53666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Jones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7022102"/>
                  </a:ext>
                </a:extLst>
              </a:tr>
              <a:tr h="512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53688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8555760"/>
                  </a:ext>
                </a:extLst>
              </a:tr>
              <a:tr h="511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53831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Madayan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3135923"/>
                  </a:ext>
                </a:extLst>
              </a:tr>
              <a:tr h="509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53832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Guldu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1597643"/>
                  </a:ext>
                </a:extLst>
              </a:tr>
            </a:tbl>
          </a:graphicData>
        </a:graphic>
      </p:graphicFrame>
      <p:graphicFrame>
        <p:nvGraphicFramePr>
          <p:cNvPr id="78944" name="Group 96">
            <a:extLst>
              <a:ext uri="{FF2B5EF4-FFF2-40B4-BE49-F238E27FC236}">
                <a16:creationId xmlns:a16="http://schemas.microsoft.com/office/drawing/2014/main" id="{A3DBF391-83B4-A849-EE82-A6314CFD1444}"/>
              </a:ext>
            </a:extLst>
          </p:cNvPr>
          <p:cNvGraphicFramePr>
            <a:graphicFrameLocks noGrp="1"/>
          </p:cNvGraphicFramePr>
          <p:nvPr/>
        </p:nvGraphicFramePr>
        <p:xfrm>
          <a:off x="381000" y="2971800"/>
          <a:ext cx="2209800" cy="3175000"/>
        </p:xfrm>
        <a:graphic>
          <a:graphicData uri="http://schemas.openxmlformats.org/drawingml/2006/table">
            <a:tbl>
              <a:tblPr/>
              <a:tblGrid>
                <a:gridCol w="1104900">
                  <a:extLst>
                    <a:ext uri="{9D8B030D-6E8A-4147-A177-3AD203B41FA5}">
                      <a16:colId xmlns:a16="http://schemas.microsoft.com/office/drawing/2014/main" val="2143441199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1958379943"/>
                    </a:ext>
                  </a:extLst>
                </a:gridCol>
              </a:tblGrid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6383970"/>
                  </a:ext>
                </a:extLst>
              </a:tr>
              <a:tr h="527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2.0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663176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1867458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9750568"/>
                  </a:ext>
                </a:extLst>
              </a:tr>
              <a:tr h="5270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5006189"/>
                  </a:ext>
                </a:extLst>
              </a:tr>
              <a:tr h="5302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861637"/>
                  </a:ext>
                </a:extLst>
              </a:tr>
            </a:tbl>
          </a:graphicData>
        </a:graphic>
      </p:graphicFrame>
      <p:sp>
        <p:nvSpPr>
          <p:cNvPr id="78946" name="Line 98">
            <a:extLst>
              <a:ext uri="{FF2B5EF4-FFF2-40B4-BE49-F238E27FC236}">
                <a16:creationId xmlns:a16="http://schemas.microsoft.com/office/drawing/2014/main" id="{D02125D4-D945-AA46-E3F2-C206F4E9E4BA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3276600"/>
            <a:ext cx="1981200" cy="228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947" name="Line 99">
            <a:extLst>
              <a:ext uri="{FF2B5EF4-FFF2-40B4-BE49-F238E27FC236}">
                <a16:creationId xmlns:a16="http://schemas.microsoft.com/office/drawing/2014/main" id="{4B0B28CE-F5EF-ED26-134D-3912EBECFBEC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3810000"/>
            <a:ext cx="19812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948" name="Line 100">
            <a:extLst>
              <a:ext uri="{FF2B5EF4-FFF2-40B4-BE49-F238E27FC236}">
                <a16:creationId xmlns:a16="http://schemas.microsoft.com/office/drawing/2014/main" id="{221FC7CE-92EA-0C1B-7E40-87AC386F400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4343400"/>
            <a:ext cx="2057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949" name="Line 101">
            <a:extLst>
              <a:ext uri="{FF2B5EF4-FFF2-40B4-BE49-F238E27FC236}">
                <a16:creationId xmlns:a16="http://schemas.microsoft.com/office/drawing/2014/main" id="{C8AB0E48-ACF5-CB24-A70C-98BE042B69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3429000"/>
            <a:ext cx="20574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950" name="Line 102">
            <a:extLst>
              <a:ext uri="{FF2B5EF4-FFF2-40B4-BE49-F238E27FC236}">
                <a16:creationId xmlns:a16="http://schemas.microsoft.com/office/drawing/2014/main" id="{FE0A2CF9-1698-480C-81B3-2F2A43114B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4419600"/>
            <a:ext cx="19812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951" name="Line 103">
            <a:extLst>
              <a:ext uri="{FF2B5EF4-FFF2-40B4-BE49-F238E27FC236}">
                <a16:creationId xmlns:a16="http://schemas.microsoft.com/office/drawing/2014/main" id="{EC28A1E8-0849-A33A-44B0-B83070743A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3886200"/>
            <a:ext cx="198120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6001F295-B705-5FC6-8558-3774D128CC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Comments on Indexes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340A6690-D5C5-29B9-5C15-D257810F09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altLang="en-US" dirty="0"/>
              <a:t>Indexes can significantly speed up query execution</a:t>
            </a:r>
          </a:p>
          <a:p>
            <a:r>
              <a:rPr lang="en-US" altLang="en-US" dirty="0"/>
              <a:t>But inserts more costly</a:t>
            </a:r>
          </a:p>
          <a:p>
            <a:r>
              <a:rPr lang="en-US" altLang="en-US" dirty="0"/>
              <a:t>May have high storage overhead</a:t>
            </a:r>
          </a:p>
          <a:p>
            <a:r>
              <a:rPr lang="en-US" altLang="en-US" dirty="0"/>
              <a:t>Need to choose attributes to index wisely!</a:t>
            </a:r>
          </a:p>
          <a:p>
            <a:pPr lvl="1"/>
            <a:r>
              <a:rPr lang="en-US" altLang="en-US" dirty="0"/>
              <a:t>What queries are run most frequently?</a:t>
            </a:r>
          </a:p>
          <a:p>
            <a:pPr lvl="1"/>
            <a:r>
              <a:rPr lang="en-US" altLang="en-US" dirty="0"/>
              <a:t>What queries could benefit most from an index?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371E23B3-6D77-487D-6F5C-7425349DE4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8686800" cy="685800"/>
          </a:xfrm>
        </p:spPr>
        <p:txBody>
          <a:bodyPr/>
          <a:lstStyle/>
          <a:p>
            <a:r>
              <a:rPr lang="en-US" altLang="en-US" sz="4000" dirty="0"/>
              <a:t>Summary: Why are RDBMS useful?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BE0CC242-D804-2D22-F4EF-BC4CD3CD4E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458200" cy="5638800"/>
          </a:xfrm>
        </p:spPr>
        <p:txBody>
          <a:bodyPr/>
          <a:lstStyle/>
          <a:p>
            <a:r>
              <a:rPr lang="en-US" altLang="en-US" b="1" dirty="0"/>
              <a:t>Data independence </a:t>
            </a:r>
            <a:r>
              <a:rPr lang="en-US" altLang="en-US" dirty="0"/>
              <a:t>– provides abstract view of the data, without details of storage</a:t>
            </a:r>
          </a:p>
          <a:p>
            <a:r>
              <a:rPr lang="en-US" altLang="en-US" b="1" dirty="0"/>
              <a:t>Efficient data access </a:t>
            </a:r>
            <a:r>
              <a:rPr lang="en-US" altLang="en-US" dirty="0"/>
              <a:t>– uses techniques to store and retrieve data efficiently</a:t>
            </a:r>
          </a:p>
          <a:p>
            <a:r>
              <a:rPr lang="en-US" altLang="en-US" b="1" dirty="0"/>
              <a:t>Reduced application development time </a:t>
            </a:r>
            <a:r>
              <a:rPr lang="en-US" altLang="en-US" dirty="0"/>
              <a:t>– many important functions already supported</a:t>
            </a:r>
          </a:p>
          <a:p>
            <a:r>
              <a:rPr lang="en-US" altLang="en-US" b="1" dirty="0"/>
              <a:t>Centralized data administration</a:t>
            </a:r>
          </a:p>
          <a:p>
            <a:r>
              <a:rPr lang="en-US" altLang="en-US" b="1" dirty="0"/>
              <a:t>Data Integrity and Security</a:t>
            </a:r>
          </a:p>
          <a:p>
            <a:r>
              <a:rPr lang="en-US" altLang="en-US" b="1" dirty="0"/>
              <a:t>Concurrency control and recovery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C2AA779F-1B39-2FE9-C7FC-AE790EAEA2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So, why don’t scientists use them?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BD976991-8640-8B1F-9C4B-937958BD86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“I tried to use databases in my project, but they were just too [slow | hard-to-use | expensive | complex] . So I use files”.</a:t>
            </a:r>
          </a:p>
          <a:p>
            <a:pPr lvl="1"/>
            <a:r>
              <a:rPr lang="en-US" altLang="en-US"/>
              <a:t>Gray and Szalay, </a:t>
            </a:r>
            <a:r>
              <a:rPr lang="en-US" altLang="en-US" i="1"/>
              <a:t>Where Rubber Meets the Sky: Bridging the Gap Between Databases and Science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3856CBCB-44E0-880B-0FD3-F1472B048E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Some other limitations of RDBMS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AAA33261-91A1-75D4-670D-F5866DB059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Arrays</a:t>
            </a:r>
          </a:p>
          <a:p>
            <a:r>
              <a:rPr lang="en-US" altLang="en-US"/>
              <a:t>Hierarchical data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5F8BEDC-8999-95EE-D5B8-6EE4A85B29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altLang="en-US" dirty="0"/>
              <a:t>Introduction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B6B6AB19-7E66-3608-A0A0-416630855A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b="0" i="0" dirty="0">
                <a:solidFill>
                  <a:srgbClr val="161513"/>
                </a:solidFill>
                <a:effectLst/>
                <a:latin typeface="OracleSansVF"/>
              </a:rPr>
              <a:t>A </a:t>
            </a:r>
            <a:r>
              <a:rPr lang="en-US" b="0" i="0" dirty="0">
                <a:solidFill>
                  <a:srgbClr val="161513"/>
                </a:solidFill>
                <a:effectLst/>
                <a:highlight>
                  <a:srgbClr val="00FF00"/>
                </a:highlight>
                <a:latin typeface="OracleSansVF"/>
              </a:rPr>
              <a:t>database</a:t>
            </a:r>
            <a:r>
              <a:rPr lang="en-US" b="0" i="0" dirty="0">
                <a:solidFill>
                  <a:srgbClr val="161513"/>
                </a:solidFill>
                <a:effectLst/>
                <a:latin typeface="OracleSansVF"/>
              </a:rPr>
              <a:t> is an organized collection of structured information, or data, typically stored electronically in a computer system. </a:t>
            </a:r>
          </a:p>
          <a:p>
            <a:r>
              <a:rPr lang="en-US" b="0" i="0" dirty="0">
                <a:solidFill>
                  <a:srgbClr val="161513"/>
                </a:solidFill>
                <a:effectLst/>
                <a:latin typeface="OracleSansVF"/>
              </a:rPr>
              <a:t>A database is usually controlled by a </a:t>
            </a:r>
            <a:r>
              <a:rPr lang="en-US" b="0" i="0" u="none" strike="noStrike" dirty="0">
                <a:solidFill>
                  <a:srgbClr val="006B8F"/>
                </a:solidFill>
                <a:effectLst/>
                <a:latin typeface="OracleSansVF"/>
                <a:hlinkClick r:id="rId2"/>
              </a:rPr>
              <a:t>database management system (DBMS)</a:t>
            </a:r>
            <a:r>
              <a:rPr lang="en-US" b="0" i="0" dirty="0">
                <a:solidFill>
                  <a:srgbClr val="161513"/>
                </a:solidFill>
                <a:effectLst/>
                <a:latin typeface="OracleSansVF"/>
              </a:rPr>
              <a:t>. </a:t>
            </a:r>
          </a:p>
          <a:p>
            <a:r>
              <a:rPr lang="en-US" b="0" i="0" dirty="0">
                <a:solidFill>
                  <a:srgbClr val="161513"/>
                </a:solidFill>
                <a:effectLst/>
                <a:latin typeface="OracleSansVF"/>
              </a:rPr>
              <a:t>Together, the data and the DBMS, along with the applications that are associated with them, are referred to as a </a:t>
            </a:r>
            <a:r>
              <a:rPr lang="en-US" b="0" i="0" dirty="0">
                <a:solidFill>
                  <a:srgbClr val="161513"/>
                </a:solidFill>
                <a:effectLst/>
                <a:highlight>
                  <a:srgbClr val="00FF00"/>
                </a:highlight>
                <a:latin typeface="OracleSansVF"/>
              </a:rPr>
              <a:t>database system</a:t>
            </a:r>
            <a:r>
              <a:rPr lang="en-US" b="0" i="0" dirty="0">
                <a:solidFill>
                  <a:srgbClr val="161513"/>
                </a:solidFill>
                <a:effectLst/>
                <a:latin typeface="OracleSansVF"/>
              </a:rPr>
              <a:t>, often shortened to just database.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033669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1957235-0D6F-6985-C5F9-0C4A172F5B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sz="4000"/>
              <a:t>Example: Taxonomy of Organisms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34303F70-EF11-3644-6959-CD8B4326E1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r>
              <a:rPr lang="en-US" altLang="en-US"/>
              <a:t>Hierarchy of categories:</a:t>
            </a:r>
          </a:p>
          <a:p>
            <a:pPr lvl="1"/>
            <a:r>
              <a:rPr lang="en-US" altLang="en-US"/>
              <a:t>Kingdom - phylum – class – order – family – genus - species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r>
              <a:rPr lang="en-US" altLang="en-US"/>
              <a:t>How would you design a relational schema for this?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13838B1E-70F5-702B-0AE6-2D0EF5A70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514600"/>
            <a:ext cx="1981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800"/>
              <a:t>Animals</a:t>
            </a:r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72696B79-F2FB-1706-34D5-7EBF3F692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276600"/>
            <a:ext cx="1981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800"/>
              <a:t>Chordates</a:t>
            </a:r>
          </a:p>
        </p:txBody>
      </p:sp>
      <p:sp>
        <p:nvSpPr>
          <p:cNvPr id="16392" name="Rectangle 8">
            <a:extLst>
              <a:ext uri="{FF2B5EF4-FFF2-40B4-BE49-F238E27FC236}">
                <a16:creationId xmlns:a16="http://schemas.microsoft.com/office/drawing/2014/main" id="{CAFDC2A6-0F35-89F8-F05C-7BC8ED880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114800"/>
            <a:ext cx="1981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800"/>
              <a:t>Vertebrates</a:t>
            </a:r>
          </a:p>
        </p:txBody>
      </p:sp>
      <p:sp>
        <p:nvSpPr>
          <p:cNvPr id="16393" name="Rectangle 9">
            <a:extLst>
              <a:ext uri="{FF2B5EF4-FFF2-40B4-BE49-F238E27FC236}">
                <a16:creationId xmlns:a16="http://schemas.microsoft.com/office/drawing/2014/main" id="{A8E4735C-682C-1AA0-1DCA-990789B95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352800"/>
            <a:ext cx="1981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800"/>
              <a:t>Arthropods</a:t>
            </a:r>
          </a:p>
        </p:txBody>
      </p:sp>
      <p:sp>
        <p:nvSpPr>
          <p:cNvPr id="16394" name="Rectangle 10">
            <a:extLst>
              <a:ext uri="{FF2B5EF4-FFF2-40B4-BE49-F238E27FC236}">
                <a16:creationId xmlns:a16="http://schemas.microsoft.com/office/drawing/2014/main" id="{BFECC081-4216-E820-A593-3BAAADC11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5029200"/>
            <a:ext cx="1600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/>
              <a:t>birds</a:t>
            </a:r>
          </a:p>
        </p:txBody>
      </p:sp>
      <p:sp>
        <p:nvSpPr>
          <p:cNvPr id="16400" name="Rectangle 16">
            <a:extLst>
              <a:ext uri="{FF2B5EF4-FFF2-40B4-BE49-F238E27FC236}">
                <a16:creationId xmlns:a16="http://schemas.microsoft.com/office/drawing/2014/main" id="{26CA0858-0AF9-842F-EA31-B83274715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343400"/>
            <a:ext cx="1143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insects</a:t>
            </a:r>
          </a:p>
        </p:txBody>
      </p:sp>
      <p:sp>
        <p:nvSpPr>
          <p:cNvPr id="16401" name="Rectangle 17">
            <a:extLst>
              <a:ext uri="{FF2B5EF4-FFF2-40B4-BE49-F238E27FC236}">
                <a16:creationId xmlns:a16="http://schemas.microsoft.com/office/drawing/2014/main" id="{40648728-E938-AD3D-43DC-0B8663682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343400"/>
            <a:ext cx="1143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spiders</a:t>
            </a:r>
          </a:p>
        </p:txBody>
      </p:sp>
      <p:sp>
        <p:nvSpPr>
          <p:cNvPr id="16402" name="Rectangle 18">
            <a:extLst>
              <a:ext uri="{FF2B5EF4-FFF2-40B4-BE49-F238E27FC236}">
                <a16:creationId xmlns:a16="http://schemas.microsoft.com/office/drawing/2014/main" id="{03D76C13-AAB3-8079-F5A0-DD17ECDC3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4343400"/>
            <a:ext cx="1371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crustaceans</a:t>
            </a:r>
          </a:p>
        </p:txBody>
      </p:sp>
      <p:sp>
        <p:nvSpPr>
          <p:cNvPr id="16407" name="Rectangle 23">
            <a:extLst>
              <a:ext uri="{FF2B5EF4-FFF2-40B4-BE49-F238E27FC236}">
                <a16:creationId xmlns:a16="http://schemas.microsoft.com/office/drawing/2014/main" id="{30AB644A-F2E3-1E91-7D5A-DC624F88A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029200"/>
            <a:ext cx="1600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/>
              <a:t>reptiles</a:t>
            </a:r>
          </a:p>
        </p:txBody>
      </p:sp>
      <p:sp>
        <p:nvSpPr>
          <p:cNvPr id="16408" name="Rectangle 24">
            <a:extLst>
              <a:ext uri="{FF2B5EF4-FFF2-40B4-BE49-F238E27FC236}">
                <a16:creationId xmlns:a16="http://schemas.microsoft.com/office/drawing/2014/main" id="{88C275F7-714E-9E9A-9D33-7D0E017F1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029200"/>
            <a:ext cx="1600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/>
              <a:t>mammals</a:t>
            </a:r>
          </a:p>
        </p:txBody>
      </p:sp>
      <p:sp>
        <p:nvSpPr>
          <p:cNvPr id="16409" name="Line 25">
            <a:extLst>
              <a:ext uri="{FF2B5EF4-FFF2-40B4-BE49-F238E27FC236}">
                <a16:creationId xmlns:a16="http://schemas.microsoft.com/office/drawing/2014/main" id="{6E3BAC85-0266-5EA6-7F9E-D0AA70BC5C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200" y="3048000"/>
            <a:ext cx="990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0" name="Line 26">
            <a:extLst>
              <a:ext uri="{FF2B5EF4-FFF2-40B4-BE49-F238E27FC236}">
                <a16:creationId xmlns:a16="http://schemas.microsoft.com/office/drawing/2014/main" id="{337DA70F-2FFD-25A7-20EF-BC06936F94DE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048000"/>
            <a:ext cx="2819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1" name="Line 27">
            <a:extLst>
              <a:ext uri="{FF2B5EF4-FFF2-40B4-BE49-F238E27FC236}">
                <a16:creationId xmlns:a16="http://schemas.microsoft.com/office/drawing/2014/main" id="{CFC60BA8-ADAE-550B-1416-8DFB6B00907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3810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2" name="Line 28">
            <a:extLst>
              <a:ext uri="{FF2B5EF4-FFF2-40B4-BE49-F238E27FC236}">
                <a16:creationId xmlns:a16="http://schemas.microsoft.com/office/drawing/2014/main" id="{2F79CF0E-C34D-4358-3ED1-3E83A8B893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19200" y="4648200"/>
            <a:ext cx="1905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3" name="Line 29">
            <a:extLst>
              <a:ext uri="{FF2B5EF4-FFF2-40B4-BE49-F238E27FC236}">
                <a16:creationId xmlns:a16="http://schemas.microsoft.com/office/drawing/2014/main" id="{DCB391DC-EB3E-2E48-75AD-9A39F5DBD03D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4648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4" name="Line 30">
            <a:extLst>
              <a:ext uri="{FF2B5EF4-FFF2-40B4-BE49-F238E27FC236}">
                <a16:creationId xmlns:a16="http://schemas.microsoft.com/office/drawing/2014/main" id="{5C47AA66-C323-2151-24E8-07EF3F12285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4648200"/>
            <a:ext cx="1752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6" name="Line 32">
            <a:extLst>
              <a:ext uri="{FF2B5EF4-FFF2-40B4-BE49-F238E27FC236}">
                <a16:creationId xmlns:a16="http://schemas.microsoft.com/office/drawing/2014/main" id="{76D0ECF3-3E2B-86C7-56BE-755F9CF390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38800" y="3886200"/>
            <a:ext cx="1371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7" name="Line 33">
            <a:extLst>
              <a:ext uri="{FF2B5EF4-FFF2-40B4-BE49-F238E27FC236}">
                <a16:creationId xmlns:a16="http://schemas.microsoft.com/office/drawing/2014/main" id="{481B455F-E793-5FD5-5886-FE9AB6C395CE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3886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8" name="Line 34">
            <a:extLst>
              <a:ext uri="{FF2B5EF4-FFF2-40B4-BE49-F238E27FC236}">
                <a16:creationId xmlns:a16="http://schemas.microsoft.com/office/drawing/2014/main" id="{377FF7F2-A2D5-689F-6698-9794242D8E1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3886200"/>
            <a:ext cx="1219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F1CCDFFA-D523-FD37-F932-9261B972AF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Relational Database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E4178F95-EB93-BC1E-3EAC-D45189CD47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Relational Database Management System (RDBMS)</a:t>
            </a:r>
          </a:p>
          <a:p>
            <a:pPr lvl="1"/>
            <a:r>
              <a:rPr lang="en-US" altLang="en-US" dirty="0"/>
              <a:t>Consists of a number of </a:t>
            </a:r>
            <a:r>
              <a:rPr lang="en-US" altLang="en-US" i="1" dirty="0"/>
              <a:t>tables</a:t>
            </a:r>
            <a:r>
              <a:rPr lang="en-US" altLang="en-US" dirty="0"/>
              <a:t> and single </a:t>
            </a:r>
            <a:r>
              <a:rPr lang="en-US" altLang="en-US" i="1" dirty="0"/>
              <a:t>schema</a:t>
            </a:r>
            <a:r>
              <a:rPr lang="en-US" altLang="en-US" dirty="0"/>
              <a:t> (definition of tables and attributes)</a:t>
            </a:r>
            <a:endParaRPr lang="en-US" altLang="en-US" i="1" dirty="0"/>
          </a:p>
          <a:p>
            <a:pPr lvl="1"/>
            <a:r>
              <a:rPr lang="en-US" altLang="en-US" dirty="0"/>
              <a:t>Students (</a:t>
            </a:r>
            <a:r>
              <a:rPr lang="en-US" altLang="en-US" u="sng" dirty="0" err="1"/>
              <a:t>sid</a:t>
            </a:r>
            <a:r>
              <a:rPr lang="en-US" altLang="en-US" dirty="0"/>
              <a:t>, name, login, age, </a:t>
            </a:r>
            <a:r>
              <a:rPr lang="en-US" altLang="en-US" dirty="0" err="1"/>
              <a:t>gpa</a:t>
            </a:r>
            <a:r>
              <a:rPr lang="en-US" altLang="en-US" dirty="0"/>
              <a:t>)</a:t>
            </a:r>
          </a:p>
          <a:p>
            <a:pPr lvl="2"/>
            <a:r>
              <a:rPr lang="en-US" altLang="en-US" b="1" dirty="0"/>
              <a:t>Students</a:t>
            </a:r>
            <a:r>
              <a:rPr lang="en-US" altLang="en-US" dirty="0"/>
              <a:t> identifies the table</a:t>
            </a:r>
          </a:p>
          <a:p>
            <a:pPr lvl="2"/>
            <a:r>
              <a:rPr lang="en-US" altLang="en-US" b="1" dirty="0" err="1"/>
              <a:t>sid</a:t>
            </a:r>
            <a:r>
              <a:rPr lang="en-US" altLang="en-US" b="1" dirty="0"/>
              <a:t>, name, login, age, </a:t>
            </a:r>
            <a:r>
              <a:rPr lang="en-US" altLang="en-US" b="1" dirty="0" err="1"/>
              <a:t>gpa</a:t>
            </a:r>
            <a:r>
              <a:rPr lang="en-US" altLang="en-US" dirty="0"/>
              <a:t> identify attributes</a:t>
            </a:r>
          </a:p>
          <a:p>
            <a:pPr lvl="2"/>
            <a:r>
              <a:rPr lang="en-US" altLang="en-US" b="1" dirty="0" err="1"/>
              <a:t>sid</a:t>
            </a:r>
            <a:r>
              <a:rPr lang="en-US" altLang="en-US" dirty="0"/>
              <a:t> is primary key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F1CCDFFA-D523-FD37-F932-9261B972AF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/>
          <a:lstStyle/>
          <a:p>
            <a:r>
              <a:rPr lang="en-US" altLang="en-US" dirty="0"/>
              <a:t>Examples of </a:t>
            </a:r>
            <a:br>
              <a:rPr lang="en-US" altLang="en-US" dirty="0"/>
            </a:br>
            <a:r>
              <a:rPr lang="en-US" altLang="en-US" dirty="0"/>
              <a:t>Relational Databases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E4178F95-EB93-BC1E-3EAC-D45189CD47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144963"/>
          </a:xfrm>
        </p:spPr>
        <p:txBody>
          <a:bodyPr/>
          <a:lstStyle/>
          <a:p>
            <a:r>
              <a:rPr lang="en-US" altLang="en-US" dirty="0"/>
              <a:t>MySQL</a:t>
            </a:r>
          </a:p>
          <a:p>
            <a:r>
              <a:rPr lang="en-US" altLang="en-US" dirty="0"/>
              <a:t>Oracle</a:t>
            </a:r>
          </a:p>
          <a:p>
            <a:r>
              <a:rPr lang="en-US" altLang="en-US" dirty="0"/>
              <a:t>PostgreSQL</a:t>
            </a:r>
          </a:p>
          <a:p>
            <a:r>
              <a:rPr lang="en-US" altLang="en-US" dirty="0"/>
              <a:t>MariaDB</a:t>
            </a:r>
          </a:p>
          <a:p>
            <a:r>
              <a:rPr lang="en-US" altLang="en-US" dirty="0"/>
              <a:t>Microsoft SQL Server</a:t>
            </a:r>
          </a:p>
          <a:p>
            <a:r>
              <a:rPr lang="en-US" altLang="en-US" dirty="0"/>
              <a:t>IBM DB2</a:t>
            </a:r>
          </a:p>
          <a:p>
            <a:r>
              <a:rPr lang="en-US" alt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27757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9C31215-0D1C-CF93-3901-DA0D6219ED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altLang="en-US" dirty="0"/>
              <a:t>An Example Table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166D259-1D6D-318D-8146-E618600320A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49362"/>
            <a:ext cx="9144000" cy="1066800"/>
          </a:xfrm>
        </p:spPr>
        <p:txBody>
          <a:bodyPr/>
          <a:lstStyle/>
          <a:p>
            <a:r>
              <a:rPr lang="en-US" altLang="en-US" sz="2800" dirty="0"/>
              <a:t>Students (</a:t>
            </a:r>
            <a:r>
              <a:rPr lang="en-US" altLang="en-US" sz="2800" b="1" i="1" u="sng" dirty="0" err="1"/>
              <a:t>sid</a:t>
            </a:r>
            <a:r>
              <a:rPr lang="en-US" altLang="en-US" sz="2800" dirty="0"/>
              <a:t>: string, </a:t>
            </a:r>
            <a:r>
              <a:rPr lang="en-US" altLang="en-US" sz="2800" b="1" i="1" dirty="0"/>
              <a:t>name</a:t>
            </a:r>
            <a:r>
              <a:rPr lang="en-US" altLang="en-US" sz="2800" dirty="0"/>
              <a:t>: string, </a:t>
            </a:r>
            <a:r>
              <a:rPr lang="en-US" altLang="en-US" sz="2800" b="1" i="1" dirty="0"/>
              <a:t>login</a:t>
            </a:r>
            <a:r>
              <a:rPr lang="en-US" altLang="en-US" sz="2800" dirty="0"/>
              <a:t>: string, </a:t>
            </a:r>
          </a:p>
          <a:p>
            <a:pPr marL="0" indent="0">
              <a:buNone/>
            </a:pPr>
            <a:r>
              <a:rPr lang="en-US" altLang="en-US" sz="2800" i="1" dirty="0"/>
              <a:t>                    </a:t>
            </a:r>
            <a:r>
              <a:rPr lang="en-US" altLang="en-US" sz="2800" b="1" i="1" dirty="0"/>
              <a:t>age</a:t>
            </a:r>
            <a:r>
              <a:rPr lang="en-US" altLang="en-US" sz="2800" dirty="0"/>
              <a:t>: integer, </a:t>
            </a:r>
            <a:r>
              <a:rPr lang="en-US" altLang="en-US" sz="2800" b="1" i="1" dirty="0" err="1"/>
              <a:t>gpa</a:t>
            </a:r>
            <a:r>
              <a:rPr lang="en-US" altLang="en-US" sz="2800" dirty="0"/>
              <a:t>: real)</a:t>
            </a:r>
          </a:p>
          <a:p>
            <a:pPr>
              <a:buFontTx/>
              <a:buNone/>
            </a:pPr>
            <a:endParaRPr lang="en-US" altLang="en-US" sz="2800" dirty="0"/>
          </a:p>
        </p:txBody>
      </p:sp>
      <p:graphicFrame>
        <p:nvGraphicFramePr>
          <p:cNvPr id="5190" name="Group 70">
            <a:extLst>
              <a:ext uri="{FF2B5EF4-FFF2-40B4-BE49-F238E27FC236}">
                <a16:creationId xmlns:a16="http://schemas.microsoft.com/office/drawing/2014/main" id="{8FCBC44C-A395-61FF-78EE-2E0688C73F3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46197280"/>
              </p:ext>
            </p:extLst>
          </p:nvPr>
        </p:nvGraphicFramePr>
        <p:xfrm>
          <a:off x="228600" y="2727009"/>
          <a:ext cx="8686800" cy="362966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139102075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87475462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309810677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62142972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729950142"/>
                    </a:ext>
                  </a:extLst>
                </a:gridCol>
              </a:tblGrid>
              <a:tr h="509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sid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login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gpa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7010021"/>
                  </a:ext>
                </a:extLst>
              </a:tr>
              <a:tr h="511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Dave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dave@cs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4809657"/>
                  </a:ext>
                </a:extLst>
              </a:tr>
              <a:tr h="520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53666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Jones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jones@cs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9416224"/>
                  </a:ext>
                </a:extLst>
              </a:tr>
              <a:tr h="512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53688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smith@ee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5273919"/>
                  </a:ext>
                </a:extLst>
              </a:tr>
              <a:tr h="509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53650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Smith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smith@math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3.8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1713921"/>
                  </a:ext>
                </a:extLst>
              </a:tr>
              <a:tr h="511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53831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Madayan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madayan@music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894677"/>
                  </a:ext>
                </a:extLst>
              </a:tr>
              <a:tr h="509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53832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Guldu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guldu@music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2.0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31334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2973</TotalTime>
  <Words>2609</Words>
  <Application>Microsoft Macintosh PowerPoint</Application>
  <PresentationFormat>On-screen Show (4:3)</PresentationFormat>
  <Paragraphs>754</Paragraphs>
  <Slides>60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9" baseType="lpstr">
      <vt:lpstr>Arial</vt:lpstr>
      <vt:lpstr>Courier New</vt:lpstr>
      <vt:lpstr>Elephant</vt:lpstr>
      <vt:lpstr>Google Sans</vt:lpstr>
      <vt:lpstr>Open Sans</vt:lpstr>
      <vt:lpstr>OracleSansVF</vt:lpstr>
      <vt:lpstr>Roboto</vt:lpstr>
      <vt:lpstr>Symbol</vt:lpstr>
      <vt:lpstr>Default Design</vt:lpstr>
      <vt:lpstr>Introduction  to  Relational  Databases</vt:lpstr>
      <vt:lpstr>Introduction</vt:lpstr>
      <vt:lpstr>Database: example</vt:lpstr>
      <vt:lpstr>DBMS: DataBase Management System</vt:lpstr>
      <vt:lpstr>What is a DBMS?</vt:lpstr>
      <vt:lpstr>Introduction</vt:lpstr>
      <vt:lpstr>Relational Database</vt:lpstr>
      <vt:lpstr>Examples of  Relational Databases</vt:lpstr>
      <vt:lpstr>An Example Table</vt:lpstr>
      <vt:lpstr>Another example: Courses</vt:lpstr>
      <vt:lpstr>Keys</vt:lpstr>
      <vt:lpstr>Many to Many relationships</vt:lpstr>
      <vt:lpstr>Relationship Types</vt:lpstr>
      <vt:lpstr>One-to-One relationship</vt:lpstr>
      <vt:lpstr>One-to-Many relationship</vt:lpstr>
      <vt:lpstr>Many-to-Many relationship</vt:lpstr>
      <vt:lpstr>Relational Algebra</vt:lpstr>
      <vt:lpstr>Basic Operators</vt:lpstr>
      <vt:lpstr>Example Schema (simplified)</vt:lpstr>
      <vt:lpstr>Selection</vt:lpstr>
      <vt:lpstr>Selection</vt:lpstr>
      <vt:lpstr>Projection</vt:lpstr>
      <vt:lpstr>Projection</vt:lpstr>
      <vt:lpstr>Combine Selection and Projection</vt:lpstr>
      <vt:lpstr>Combine Selection and Projection</vt:lpstr>
      <vt:lpstr>Set Operations</vt:lpstr>
      <vt:lpstr>Set Operations (continued)</vt:lpstr>
      <vt:lpstr>Example: Intersection</vt:lpstr>
      <vt:lpstr>Intersection in MySQL</vt:lpstr>
      <vt:lpstr>Set Operations (continued)</vt:lpstr>
      <vt:lpstr>Cartesian Product in MySQL</vt:lpstr>
      <vt:lpstr>UNION</vt:lpstr>
      <vt:lpstr>UNION: example</vt:lpstr>
      <vt:lpstr>UNION ALL</vt:lpstr>
      <vt:lpstr>UNION ALL: example</vt:lpstr>
      <vt:lpstr>Joins</vt:lpstr>
      <vt:lpstr>Joins</vt:lpstr>
      <vt:lpstr>JOIN Operations</vt:lpstr>
      <vt:lpstr>Relational Algebra Summary</vt:lpstr>
      <vt:lpstr>Introduction to SQL</vt:lpstr>
      <vt:lpstr>Introduction to SQL</vt:lpstr>
      <vt:lpstr>Create Table</vt:lpstr>
      <vt:lpstr>Create Table in MySQL</vt:lpstr>
      <vt:lpstr>Select-From-Where query</vt:lpstr>
      <vt:lpstr>Queries across multiple tables (joins)</vt:lpstr>
      <vt:lpstr>SQL features: Aggregation</vt:lpstr>
      <vt:lpstr>SQL features: Aggregation for Data Warehousing</vt:lpstr>
      <vt:lpstr>SQL features: GROUP BY</vt:lpstr>
      <vt:lpstr>GROUP BY example</vt:lpstr>
      <vt:lpstr>Views</vt:lpstr>
      <vt:lpstr>Views</vt:lpstr>
      <vt:lpstr>Indexes</vt:lpstr>
      <vt:lpstr>Types of Indexes</vt:lpstr>
      <vt:lpstr>Example: Clustered Index</vt:lpstr>
      <vt:lpstr>Example: Unclustered Index</vt:lpstr>
      <vt:lpstr>Comments on Indexes</vt:lpstr>
      <vt:lpstr>Summary: Why are RDBMS useful?</vt:lpstr>
      <vt:lpstr>So, why don’t scientists use them?</vt:lpstr>
      <vt:lpstr>Some other limitations of RDBMS</vt:lpstr>
      <vt:lpstr>Example: Taxonomy of Organisms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Relational Databases</dc:title>
  <dc:creator>Laura Bright</dc:creator>
  <cp:lastModifiedBy>Parsian, Mahmoud</cp:lastModifiedBy>
  <cp:revision>166</cp:revision>
  <dcterms:created xsi:type="dcterms:W3CDTF">2006-05-01T03:32:01Z</dcterms:created>
  <dcterms:modified xsi:type="dcterms:W3CDTF">2024-03-16T07:34:06Z</dcterms:modified>
</cp:coreProperties>
</file>