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30"/>
  </p:notesMasterIdLst>
  <p:handoutMasterIdLst>
    <p:handoutMasterId r:id="rId31"/>
  </p:handoutMasterIdLst>
  <p:sldIdLst>
    <p:sldId id="426" r:id="rId2"/>
    <p:sldId id="545" r:id="rId3"/>
    <p:sldId id="546" r:id="rId4"/>
    <p:sldId id="547" r:id="rId5"/>
    <p:sldId id="548" r:id="rId6"/>
    <p:sldId id="549" r:id="rId7"/>
    <p:sldId id="550" r:id="rId8"/>
    <p:sldId id="551" r:id="rId9"/>
    <p:sldId id="552" r:id="rId10"/>
    <p:sldId id="553" r:id="rId11"/>
    <p:sldId id="554" r:id="rId12"/>
    <p:sldId id="556" r:id="rId13"/>
    <p:sldId id="555" r:id="rId14"/>
    <p:sldId id="256" r:id="rId15"/>
    <p:sldId id="526" r:id="rId16"/>
    <p:sldId id="528" r:id="rId17"/>
    <p:sldId id="527" r:id="rId18"/>
    <p:sldId id="537" r:id="rId19"/>
    <p:sldId id="538" r:id="rId20"/>
    <p:sldId id="544" r:id="rId21"/>
    <p:sldId id="542" r:id="rId22"/>
    <p:sldId id="541" r:id="rId23"/>
    <p:sldId id="540" r:id="rId24"/>
    <p:sldId id="543" r:id="rId25"/>
    <p:sldId id="539" r:id="rId26"/>
    <p:sldId id="525" r:id="rId27"/>
    <p:sldId id="533" r:id="rId28"/>
    <p:sldId id="343" r:id="rId29"/>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000000"/>
    <a:srgbClr val="B2E4D7"/>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8" autoAdjust="0"/>
  </p:normalViewPr>
  <p:slideViewPr>
    <p:cSldViewPr snapToGrid="0" showGuides="1">
      <p:cViewPr varScale="1">
        <p:scale>
          <a:sx n="69" d="100"/>
          <a:sy n="69" d="100"/>
        </p:scale>
        <p:origin x="706" y="67"/>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4/4/2024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4/4/2024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Distribution charts are used to show how variables are distributed over time, helping identify outliers and trends.</a:t>
            </a:r>
            <a:endParaRPr lang="en-US" dirty="0"/>
          </a:p>
        </p:txBody>
      </p:sp>
    </p:spTree>
    <p:extLst>
      <p:ext uri="{BB962C8B-B14F-4D97-AF65-F5344CB8AC3E}">
        <p14:creationId xmlns:p14="http://schemas.microsoft.com/office/powerpoint/2010/main" val="421179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Relationship charts are used to show a connection or correlation between two or more variables.</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When thinking about the right chart type for the question your dashboard is trying to answer, consider these additional resources:</a:t>
            </a:r>
          </a:p>
          <a:p>
            <a:endParaRPr lang="en-US" sz="1800" b="0" i="0" kern="1200" dirty="0">
              <a:solidFill>
                <a:schemeClr val="tx1"/>
              </a:solidFill>
              <a:effectLst/>
              <a:latin typeface="BentonSans"/>
              <a:ea typeface="ＭＳ Ｐゴシック" charset="0"/>
              <a:cs typeface="ＭＳ Ｐゴシック" charset="0"/>
            </a:endParaRPr>
          </a:p>
          <a:p>
            <a:r>
              <a:rPr lang="en-US" b="1" u="sng" dirty="0"/>
              <a:t>Additional resources from Public:</a:t>
            </a:r>
          </a:p>
          <a:p>
            <a:r>
              <a:rPr lang="en-US" b="1" dirty="0"/>
              <a:t>Tableau Cookbook – navigate to a line chart, ask if anyone knows who the creator named is? (swag opportunity for participant) </a:t>
            </a:r>
          </a:p>
          <a:p>
            <a:r>
              <a:rPr lang="en-US" dirty="0"/>
              <a:t>BBC Style Guide </a:t>
            </a:r>
          </a:p>
          <a:p>
            <a:r>
              <a:rPr lang="en-US" dirty="0"/>
              <a:t>100 chart types</a:t>
            </a:r>
          </a:p>
          <a:p>
            <a:endParaRPr lang="en-US" dirty="0"/>
          </a:p>
          <a:p>
            <a:r>
              <a:rPr lang="en-US" b="1" dirty="0"/>
              <a:t>Call to action</a:t>
            </a:r>
            <a:r>
              <a:rPr lang="en-US" dirty="0"/>
              <a:t>: ensure every participant has their own Tableau Public site and is subscribed to the viz of the day</a:t>
            </a:r>
          </a:p>
          <a:p>
            <a:endParaRPr lang="en-US" dirty="0"/>
          </a:p>
        </p:txBody>
      </p:sp>
    </p:spTree>
    <p:extLst>
      <p:ext uri="{BB962C8B-B14F-4D97-AF65-F5344CB8AC3E}">
        <p14:creationId xmlns:p14="http://schemas.microsoft.com/office/powerpoint/2010/main" val="329596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3218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Plenty of definitions.</a:t>
            </a:r>
            <a:r>
              <a:rPr lang="en-US" baseline="0" dirty="0">
                <a:latin typeface="Calibri" charset="0"/>
              </a:rPr>
              <a:t> Here’s one from Stephen Few. And if you haven’t read his Info Dash Design book – you must! </a:t>
            </a:r>
          </a:p>
          <a:p>
            <a:pPr eaLnBrk="1" hangingPunct="1">
              <a:spcBef>
                <a:spcPct val="0"/>
              </a:spcBef>
            </a:pPr>
            <a:endParaRPr lang="en-US" baseline="0" dirty="0">
              <a:latin typeface="Calibri" charset="0"/>
            </a:endParaRPr>
          </a:p>
          <a:p>
            <a:pPr eaLnBrk="1" hangingPunct="1">
              <a:spcBef>
                <a:spcPct val="0"/>
              </a:spcBef>
            </a:pPr>
            <a:r>
              <a:rPr lang="en-US" baseline="0" dirty="0">
                <a:latin typeface="Calibri" charset="0"/>
              </a:rPr>
              <a:t>Right info to the right audience in the right medium so they can digest the information in the shortest time possible.</a:t>
            </a:r>
          </a:p>
        </p:txBody>
      </p:sp>
    </p:spTree>
    <p:extLst>
      <p:ext uri="{BB962C8B-B14F-4D97-AF65-F5344CB8AC3E}">
        <p14:creationId xmlns:p14="http://schemas.microsoft.com/office/powerpoint/2010/main" val="355892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i="0" kern="1200" dirty="0">
                <a:solidFill>
                  <a:schemeClr val="tx1"/>
                </a:solidFill>
                <a:effectLst/>
                <a:latin typeface="BentonSans Book"/>
                <a:ea typeface="ＭＳ Ｐゴシック" charset="0"/>
                <a:cs typeface="ＭＳ Ｐゴシック" charset="0"/>
              </a:rPr>
              <a:t>When it comes to visual best practices, there aren’t any hard and fast rules, such as “do this and never do that.” It isn’t a black and white process. There are, however, guidelines that make sense most of the time. Many of these derive from studies done on how we as humans process things like color, shape, and size. When you really understand the concepts driving these guidelines, only then should you break them.</a:t>
            </a:r>
            <a:endParaRPr lang="en-US" dirty="0">
              <a:latin typeface="BentonSans Book"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extLst>
      <p:ext uri="{BB962C8B-B14F-4D97-AF65-F5344CB8AC3E}">
        <p14:creationId xmlns:p14="http://schemas.microsoft.com/office/powerpoint/2010/main" val="2266994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There are five primary types of visual mappings that content creators and consumers should understand: </a:t>
            </a:r>
          </a:p>
          <a:p>
            <a:endParaRPr lang="en-US" dirty="0"/>
          </a:p>
          <a:p>
            <a:pPr marL="342900" indent="-342900">
              <a:buAutoNum type="arabicPeriod"/>
            </a:pPr>
            <a:r>
              <a:rPr lang="en-US" dirty="0"/>
              <a:t>Comparison, represented as a bar </a:t>
            </a:r>
          </a:p>
          <a:p>
            <a:pPr marL="342900" indent="-342900">
              <a:buAutoNum type="arabicPeriod"/>
            </a:pPr>
            <a:r>
              <a:rPr lang="en-US" dirty="0"/>
              <a:t>Spatial, represented as a map </a:t>
            </a:r>
          </a:p>
          <a:p>
            <a:pPr marL="342900" indent="-342900">
              <a:buAutoNum type="arabicPeriod"/>
            </a:pPr>
            <a:r>
              <a:rPr lang="en-US" dirty="0"/>
              <a:t>Temporal, represented as a line </a:t>
            </a:r>
          </a:p>
          <a:p>
            <a:pPr marL="342900" indent="-342900">
              <a:buAutoNum type="arabicPeriod"/>
            </a:pPr>
            <a:r>
              <a:rPr lang="en-US" dirty="0"/>
              <a:t>Compare two measures, represented as a scatterplot </a:t>
            </a:r>
          </a:p>
          <a:p>
            <a:pPr marL="342900" indent="-342900">
              <a:buAutoNum type="arabicPeriod"/>
            </a:pPr>
            <a:r>
              <a:rPr lang="en-US" dirty="0"/>
              <a:t>Precise number, represented as a text table </a:t>
            </a:r>
          </a:p>
          <a:p>
            <a:endParaRPr lang="en-US" dirty="0"/>
          </a:p>
          <a:p>
            <a:r>
              <a:rPr lang="en-US" dirty="0"/>
              <a:t>Line — Viewing trends in data over time. Examples: Stock price change over a five-year period, website page views during a month, revenue growth by quarter. </a:t>
            </a:r>
          </a:p>
          <a:p>
            <a:endParaRPr lang="en-US" dirty="0"/>
          </a:p>
          <a:p>
            <a:r>
              <a:rPr lang="en-US" dirty="0"/>
              <a:t>Bar — Comparing data across categories. Examples: Volume of shirts in different sizes, website traffic by origination site, percent of spending by department. </a:t>
            </a:r>
          </a:p>
          <a:p>
            <a:endParaRPr lang="en-US" dirty="0"/>
          </a:p>
          <a:p>
            <a:r>
              <a:rPr lang="en-US" dirty="0"/>
              <a:t>Heat Map — Showing the relationship between two factors. Examples: Segmentation analysis of target market, product adoption across regions, sales leads by individual rep. </a:t>
            </a:r>
          </a:p>
          <a:p>
            <a:endParaRPr lang="en-US" dirty="0"/>
          </a:p>
          <a:p>
            <a:r>
              <a:rPr lang="en-US" dirty="0"/>
              <a:t>Highlight Table — Providing detailed information on heat maps. Examples: The percent of a market for different segments, sales numbers in a particular region, population of cities in different years. </a:t>
            </a:r>
          </a:p>
          <a:p>
            <a:endParaRPr lang="en-US" dirty="0"/>
          </a:p>
          <a:p>
            <a:r>
              <a:rPr lang="en-US" dirty="0" err="1"/>
              <a:t>Treemap</a:t>
            </a:r>
            <a:r>
              <a:rPr lang="en-US" dirty="0"/>
              <a:t> — Showing hierarchical data as a proportion of a whole. Examples: Storage usage across computer machines, managing the number and priority of technical support cases, comparing fiscal budgets between years. </a:t>
            </a:r>
          </a:p>
          <a:p>
            <a:endParaRPr lang="en-US" dirty="0"/>
          </a:p>
          <a:p>
            <a:r>
              <a:rPr lang="en-US" dirty="0"/>
              <a:t>Gantt — Showing duration over time. Examples: Project timeline, duration of a machine’s use, availability of players on a team. </a:t>
            </a:r>
          </a:p>
          <a:p>
            <a:endParaRPr lang="en-US" dirty="0"/>
          </a:p>
          <a:p>
            <a:r>
              <a:rPr lang="en-US" dirty="0"/>
              <a:t>Bullet — Evaluating performance of a metric against a goal. Examples: Sales quota assessment, actual spending vs. budget, performance spectrum (great/good/poor). </a:t>
            </a:r>
          </a:p>
          <a:p>
            <a:endParaRPr lang="en-US" dirty="0"/>
          </a:p>
          <a:p>
            <a:r>
              <a:rPr lang="en-US" dirty="0"/>
              <a:t>Scatterplot — Investigating the relationship between different variables. Examples: Male versus female likelihood of having lung cancer at different ages, technology early adopters’ and laggards’ purchase patterns of smart phones, shipping costs of different product categories to different regions. </a:t>
            </a:r>
          </a:p>
          <a:p>
            <a:endParaRPr lang="en-US" dirty="0"/>
          </a:p>
          <a:p>
            <a:r>
              <a:rPr lang="en-US" dirty="0"/>
              <a:t>Histogram — Understanding the distribution of your data. Examples: Number of customers by company size, student performance on an exam, frequency of a product defect. </a:t>
            </a:r>
          </a:p>
          <a:p>
            <a:endParaRPr lang="en-US" dirty="0"/>
          </a:p>
          <a:p>
            <a:r>
              <a:rPr lang="en-US" dirty="0"/>
              <a:t>Symbol maps — Use for totals rather than rates. Be careful, as small differences will be hard to see. Examples: Number of customers in different geographies. </a:t>
            </a:r>
          </a:p>
          <a:p>
            <a:endParaRPr lang="en-US" dirty="0"/>
          </a:p>
          <a:p>
            <a:r>
              <a:rPr lang="en-US" dirty="0"/>
              <a:t>Area maps — Use for rates rather than totals. Use sensible base geography. Examples: Rates of internet-usage in certain geographies, house prices in different neighborhoods. </a:t>
            </a:r>
          </a:p>
          <a:p>
            <a:endParaRPr lang="en-US" dirty="0"/>
          </a:p>
          <a:p>
            <a:r>
              <a:rPr lang="en-US" dirty="0"/>
              <a:t>Box-and-Whisker — Showing the distribution of a set of a data. Examples: Understanding your data at a glance, seeing how data is skewed towards one end, identifying outliers in your data.</a:t>
            </a:r>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One of the biggest challenges people face – how do I display my data in a meaningful way that isn’t just a crosstab. In this section we will review some common but not all chart types and explore if they are conveying the correct message.</a:t>
            </a:r>
          </a:p>
          <a:p>
            <a:endParaRPr lang="en-US" sz="1800" kern="1200" baseline="0" dirty="0">
              <a:solidFill>
                <a:schemeClr val="tx1"/>
              </a:solidFill>
              <a:effectLst/>
              <a:latin typeface="Gill Sans MT"/>
            </a:endParaRPr>
          </a:p>
          <a:p>
            <a:endParaRPr lang="en-US" sz="1800" kern="1200" baseline="0" dirty="0">
              <a:solidFill>
                <a:schemeClr val="tx1"/>
              </a:solidFill>
              <a:effectLst/>
              <a:latin typeface="Gill Sans MT"/>
            </a:endParaRPr>
          </a:p>
          <a:p>
            <a:endParaRPr lang="en-US" sz="1800" kern="1200" baseline="0" dirty="0">
              <a:solidFill>
                <a:schemeClr val="tx1"/>
              </a:solidFill>
              <a:effectLst/>
              <a:latin typeface="Gill Sans M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30000"/>
              </a:spcBef>
              <a:spcAft>
                <a:spcPct val="0"/>
              </a:spcAft>
              <a:buClrTx/>
              <a:buSzTx/>
              <a:buFontTx/>
              <a:buNone/>
              <a:tabLst/>
              <a:defRPr/>
            </a:pPr>
            <a:r>
              <a:rPr lang="en-US" sz="1800" kern="1200" baseline="0" dirty="0">
                <a:solidFill>
                  <a:schemeClr val="tx1"/>
                </a:solidFill>
                <a:effectLst/>
                <a:latin typeface="Gill Sans MT"/>
                <a:ea typeface="BentonSans Book"/>
                <a:cs typeface="BentonSans Book"/>
              </a:rPr>
              <a:t>We’re going to </a:t>
            </a:r>
            <a:r>
              <a:rPr lang="en-US" sz="1800" kern="1200" dirty="0">
                <a:solidFill>
                  <a:schemeClr val="tx1"/>
                </a:solidFill>
                <a:effectLst/>
                <a:latin typeface="Gill Sans MT"/>
                <a:ea typeface="BentonSans Book"/>
                <a:cs typeface="BentonSans Book"/>
              </a:rPr>
              <a:t>start things</a:t>
            </a:r>
            <a:r>
              <a:rPr lang="en-US" sz="1800" kern="1200" baseline="0" dirty="0">
                <a:solidFill>
                  <a:schemeClr val="tx1"/>
                </a:solidFill>
                <a:effectLst/>
                <a:latin typeface="Gill Sans MT"/>
                <a:ea typeface="BentonSans Book"/>
                <a:cs typeface="BentonSans Book"/>
              </a:rPr>
              <a:t> a little differently today. We’re going to do an </a:t>
            </a:r>
            <a:r>
              <a:rPr lang="en-US" sz="1800" u="sng" kern="1200" baseline="0" dirty="0">
                <a:solidFill>
                  <a:schemeClr val="tx1"/>
                </a:solidFill>
                <a:effectLst/>
                <a:latin typeface="Gill Sans MT"/>
                <a:ea typeface="BentonSans Book"/>
                <a:cs typeface="BentonSans Book"/>
              </a:rPr>
              <a:t>art project</a:t>
            </a:r>
            <a:r>
              <a:rPr lang="en-US" sz="1800" kern="1200" dirty="0">
                <a:solidFill>
                  <a:schemeClr val="tx1"/>
                </a:solidFill>
                <a:effectLst/>
                <a:latin typeface="Gill Sans MT"/>
                <a:ea typeface="BentonSans Book"/>
                <a:cs typeface="BentonSans Book"/>
              </a:rPr>
              <a:t>. There</a:t>
            </a:r>
            <a:r>
              <a:rPr lang="en-US" sz="1800" kern="1200" baseline="0" dirty="0">
                <a:solidFill>
                  <a:schemeClr val="tx1"/>
                </a:solidFill>
                <a:effectLst/>
                <a:latin typeface="Gill Sans MT"/>
                <a:ea typeface="BentonSans Book"/>
                <a:cs typeface="BentonSans Book"/>
              </a:rPr>
              <a:t> should be paper and pens at everyone’s seat. When I say go, I want you</a:t>
            </a:r>
            <a:r>
              <a:rPr lang="en-US" sz="1800" kern="1200" dirty="0">
                <a:solidFill>
                  <a:schemeClr val="tx1"/>
                </a:solidFill>
                <a:effectLst/>
                <a:latin typeface="Gill Sans MT"/>
                <a:ea typeface="BentonSans Book"/>
                <a:cs typeface="BentonSans Book"/>
              </a:rPr>
              <a:t> to draw a picture of your neighbor, in 60 seconds.</a:t>
            </a:r>
            <a:r>
              <a:rPr lang="en-US" sz="1800" kern="1200" baseline="0" dirty="0">
                <a:solidFill>
                  <a:schemeClr val="tx1"/>
                </a:solidFill>
                <a:effectLst/>
                <a:latin typeface="Gill Sans MT"/>
                <a:ea typeface="BentonSans Book"/>
                <a:cs typeface="BentonSans Book"/>
              </a:rPr>
              <a:t>  </a:t>
            </a:r>
            <a:r>
              <a:rPr lang="en-US" sz="1800" kern="1200" dirty="0">
                <a:solidFill>
                  <a:schemeClr val="tx1"/>
                </a:solidFill>
                <a:effectLst/>
                <a:latin typeface="Gill Sans MT"/>
                <a:ea typeface="BentonSans Book"/>
                <a:cs typeface="BentonSans Book"/>
              </a:rPr>
              <a:t>Ready, set, go. </a:t>
            </a:r>
          </a:p>
          <a:p>
            <a:pPr marL="0" marR="0" lvl="0" indent="0" algn="l" defTabSz="1304925" rtl="0" eaLnBrk="1" fontAlgn="base" latinLnBrk="0" hangingPunct="1">
              <a:lnSpc>
                <a:spcPct val="100000"/>
              </a:lnSpc>
              <a:spcBef>
                <a:spcPct val="30000"/>
              </a:spcBef>
              <a:spcAft>
                <a:spcPct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Gill Sans MT"/>
                <a:ea typeface="BentonSans Book"/>
                <a:cs typeface="BentonSans Book"/>
              </a:rPr>
              <a:t>How did you feel? What was going through your head? Were you nervous? Apprehensive? Did you apologize to your neighbor? Did you think,</a:t>
            </a:r>
            <a:r>
              <a:rPr lang="en-US" sz="1800" kern="1200" baseline="0" dirty="0">
                <a:solidFill>
                  <a:schemeClr val="tx1"/>
                </a:solidFill>
                <a:effectLst/>
                <a:latin typeface="Gill Sans MT"/>
                <a:ea typeface="BentonSans Book"/>
                <a:cs typeface="BentonSans Book"/>
              </a:rPr>
              <a:t> are we really doing this?</a:t>
            </a: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Gill Sans MT"/>
                <a:ea typeface="BentonSans Book"/>
                <a:cs typeface="BentonSans Book"/>
              </a:rPr>
              <a:t>Why does the idea of making a </a:t>
            </a:r>
            <a:r>
              <a:rPr lang="en-US" sz="1800" u="none" kern="1200" dirty="0">
                <a:solidFill>
                  <a:schemeClr val="tx1"/>
                </a:solidFill>
                <a:effectLst/>
                <a:latin typeface="Gill Sans MT"/>
                <a:ea typeface="BentonSans Book"/>
                <a:cs typeface="BentonSans Book"/>
              </a:rPr>
              <a:t>simple</a:t>
            </a:r>
            <a:r>
              <a:rPr lang="en-US" sz="1800" kern="1200" dirty="0">
                <a:solidFill>
                  <a:schemeClr val="tx1"/>
                </a:solidFill>
                <a:effectLst/>
                <a:latin typeface="Gill Sans MT"/>
                <a:ea typeface="BentonSans Book"/>
                <a:cs typeface="BentonSans Book"/>
              </a:rPr>
              <a:t> </a:t>
            </a:r>
            <a:r>
              <a:rPr lang="en-US" sz="1800" u="sng" kern="1200" dirty="0">
                <a:solidFill>
                  <a:schemeClr val="tx1"/>
                </a:solidFill>
                <a:effectLst/>
                <a:latin typeface="Gill Sans MT"/>
                <a:ea typeface="BentonSans Book"/>
                <a:cs typeface="BentonSans Book"/>
              </a:rPr>
              <a:t>sketch</a:t>
            </a:r>
            <a:r>
              <a:rPr lang="en-US" sz="1800" kern="1200" dirty="0">
                <a:solidFill>
                  <a:schemeClr val="tx1"/>
                </a:solidFill>
                <a:effectLst/>
                <a:latin typeface="Gill Sans MT"/>
                <a:ea typeface="BentonSans Book"/>
                <a:cs typeface="BentonSans Book"/>
              </a:rPr>
              <a:t> make us so </a:t>
            </a:r>
            <a:r>
              <a:rPr lang="en-US" sz="1800" u="none" kern="1200" dirty="0">
                <a:solidFill>
                  <a:schemeClr val="tx1"/>
                </a:solidFill>
                <a:effectLst/>
                <a:latin typeface="Gill Sans MT"/>
                <a:ea typeface="BentonSans Book"/>
                <a:cs typeface="BentonSans Book"/>
              </a:rPr>
              <a:t>uncomfortable</a:t>
            </a:r>
            <a:r>
              <a:rPr lang="en-US" sz="1800" kern="1200" dirty="0">
                <a:solidFill>
                  <a:schemeClr val="tx1"/>
                </a:solidFill>
                <a:effectLst/>
                <a:latin typeface="Gill Sans MT"/>
                <a:ea typeface="BentonSans Book"/>
                <a:cs typeface="BentonSans Book"/>
              </a:rPr>
              <a:t>? It’s not technically challenging. Everyone in this room is highly educated. </a:t>
            </a:r>
            <a:r>
              <a:rPr lang="en-US" sz="1800" u="sng" kern="1200" dirty="0">
                <a:solidFill>
                  <a:schemeClr val="tx1"/>
                </a:solidFill>
                <a:effectLst/>
                <a:latin typeface="Gill Sans MT"/>
                <a:ea typeface="BentonSans Book"/>
                <a:cs typeface="BentonSans Book"/>
              </a:rPr>
              <a:t>Why</a:t>
            </a:r>
            <a:r>
              <a:rPr lang="en-US" sz="1800" kern="1200" dirty="0">
                <a:solidFill>
                  <a:schemeClr val="tx1"/>
                </a:solidFill>
                <a:effectLst/>
                <a:latin typeface="Gill Sans MT"/>
                <a:ea typeface="BentonSans Book"/>
                <a:cs typeface="BentonSans Book"/>
              </a:rPr>
              <a:t> is it so hard?</a:t>
            </a:r>
          </a:p>
          <a:p>
            <a:pPr marL="0" marR="0" lvl="0" indent="0" algn="l" defTabSz="1306221"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effectLst/>
                <a:latin typeface="Gill Sans MT"/>
                <a:ea typeface="BentonSans Book"/>
                <a:cs typeface="BentonSans Book"/>
              </a:rPr>
              <a:t>(60-90 seconds)</a:t>
            </a:r>
          </a:p>
          <a:p>
            <a:endParaRPr lang="en-US" dirty="0"/>
          </a:p>
          <a:p>
            <a:pPr>
              <a:spcBef>
                <a:spcPct val="0"/>
              </a:spcBef>
            </a:pPr>
            <a:endParaRPr lang="en-US" dirty="0">
              <a:latin typeface="BentonSans Book"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a:t>We are going to do 1 more quick exercise. Everyone was asked to bring a dashboard that is either complete or close to complete. Take your pen and paper and write down the question(s) your dashboard is trying to answer. </a:t>
            </a:r>
          </a:p>
          <a:p>
            <a:endParaRPr lang="en-US" dirty="0"/>
          </a:p>
          <a:p>
            <a:r>
              <a:rPr lang="en-US" dirty="0"/>
              <a:t>We maybe referring back to these questions throughout the workshop and challenging you if your content is answering your intended questions or new questions.</a:t>
            </a:r>
          </a:p>
          <a:p>
            <a:endParaRPr lang="en-US" dirty="0"/>
          </a:p>
          <a:p>
            <a:r>
              <a:rPr lang="en-US" dirty="0"/>
              <a:t>This is really important…many times we throw the kitchen sink and try to solve 100 problems in one dashboard. We need to take a minute and reflect on the problem we are trying to solve.</a:t>
            </a:r>
          </a:p>
        </p:txBody>
      </p:sp>
    </p:spTree>
    <p:extLst>
      <p:ext uri="{BB962C8B-B14F-4D97-AF65-F5344CB8AC3E}">
        <p14:creationId xmlns:p14="http://schemas.microsoft.com/office/powerpoint/2010/main" val="415149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Comparison charts are designed to set one variable apart from another</a:t>
            </a:r>
          </a:p>
          <a:p>
            <a:r>
              <a:rPr lang="en-US" sz="1800" b="0" i="0" kern="1200" dirty="0">
                <a:solidFill>
                  <a:schemeClr val="tx1"/>
                </a:solidFill>
                <a:effectLst/>
                <a:latin typeface="BentonSans"/>
                <a:ea typeface="ＭＳ Ｐゴシック" charset="0"/>
                <a:cs typeface="ＭＳ Ｐゴシック" charset="0"/>
              </a:rPr>
              <a:t>These charts also display how the two variables interact with each other. </a:t>
            </a:r>
          </a:p>
          <a:p>
            <a:r>
              <a:rPr lang="en-US" sz="1800" b="0" i="0" kern="1200" dirty="0">
                <a:solidFill>
                  <a:schemeClr val="tx1"/>
                </a:solidFill>
                <a:effectLst/>
                <a:latin typeface="BentonSans"/>
                <a:ea typeface="ＭＳ Ｐゴシック" charset="0"/>
                <a:cs typeface="ＭＳ Ｐゴシック" charset="0"/>
              </a:rPr>
              <a:t>They can compare items or one another or show differences over time.</a:t>
            </a:r>
            <a:endParaRPr lang="en-US" dirty="0"/>
          </a:p>
        </p:txBody>
      </p:sp>
    </p:spTree>
    <p:extLst>
      <p:ext uri="{BB962C8B-B14F-4D97-AF65-F5344CB8AC3E}">
        <p14:creationId xmlns:p14="http://schemas.microsoft.com/office/powerpoint/2010/main" val="226435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Comparison charts are designed to set one variable apart from another</a:t>
            </a:r>
          </a:p>
          <a:p>
            <a:r>
              <a:rPr lang="en-US" sz="1800" b="0" i="0" kern="1200" dirty="0">
                <a:solidFill>
                  <a:schemeClr val="tx1"/>
                </a:solidFill>
                <a:effectLst/>
                <a:latin typeface="BentonSans"/>
                <a:ea typeface="ＭＳ Ｐゴシック" charset="0"/>
                <a:cs typeface="ＭＳ Ｐゴシック" charset="0"/>
              </a:rPr>
              <a:t>These charts also display how the two variables interact with each other. </a:t>
            </a:r>
          </a:p>
          <a:p>
            <a:r>
              <a:rPr lang="en-US" sz="1800" b="0" i="0" kern="1200" dirty="0">
                <a:solidFill>
                  <a:schemeClr val="tx1"/>
                </a:solidFill>
                <a:effectLst/>
                <a:latin typeface="BentonSans"/>
                <a:ea typeface="ＭＳ Ｐゴシック" charset="0"/>
                <a:cs typeface="ＭＳ Ｐゴシック" charset="0"/>
              </a:rPr>
              <a:t>They can compare items or one another or show differences over time.</a:t>
            </a:r>
            <a:endParaRPr lang="en-US" dirty="0"/>
          </a:p>
        </p:txBody>
      </p:sp>
    </p:spTree>
    <p:extLst>
      <p:ext uri="{BB962C8B-B14F-4D97-AF65-F5344CB8AC3E}">
        <p14:creationId xmlns:p14="http://schemas.microsoft.com/office/powerpoint/2010/main" val="291352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808264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Click to 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19"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D6282-18B3-8730-2FEB-43B2B560D707}"/>
              </a:ext>
            </a:extLst>
          </p:cNvPr>
          <p:cNvSpPr>
            <a:spLocks noGrp="1"/>
          </p:cNvSpPr>
          <p:nvPr>
            <p:ph type="body" sz="quarter" idx="11"/>
          </p:nvPr>
        </p:nvSpPr>
        <p:spPr>
          <a:xfrm>
            <a:off x="706102" y="1813044"/>
            <a:ext cx="12831478" cy="3500702"/>
          </a:xfrm>
        </p:spPr>
        <p:txBody>
          <a:bodyPr/>
          <a:lstStyle/>
          <a:p>
            <a:pPr algn="l"/>
            <a:r>
              <a:rPr lang="en-US" b="1" i="0" dirty="0">
                <a:solidFill>
                  <a:schemeClr val="tx1">
                    <a:lumMod val="50000"/>
                  </a:schemeClr>
                </a:solidFill>
                <a:effectLst/>
                <a:latin typeface="Google Sans"/>
              </a:rPr>
              <a:t>Healthcare</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hospital readmission rates to identify high-risk patients.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Analyze patient demographics and treatment outcomes to improve care delivery.</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Monitor resource utilization and optimize staffing levels.</a:t>
            </a:r>
          </a:p>
          <a:p>
            <a:endParaRPr lang="en-IN" dirty="0"/>
          </a:p>
        </p:txBody>
      </p:sp>
    </p:spTree>
    <p:extLst>
      <p:ext uri="{BB962C8B-B14F-4D97-AF65-F5344CB8AC3E}">
        <p14:creationId xmlns:p14="http://schemas.microsoft.com/office/powerpoint/2010/main" val="242915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3163687"/>
          </a:xfrm>
        </p:spPr>
        <p:txBody>
          <a:bodyPr/>
          <a:lstStyle/>
          <a:p>
            <a:pPr algn="l"/>
            <a:r>
              <a:rPr lang="en-US" b="1" i="0" dirty="0">
                <a:solidFill>
                  <a:schemeClr val="tx1">
                    <a:lumMod val="50000"/>
                  </a:schemeClr>
                </a:solidFill>
                <a:effectLst/>
                <a:latin typeface="Google Sans"/>
              </a:rPr>
              <a:t>Finance</a:t>
            </a:r>
          </a:p>
          <a:p>
            <a:pPr algn="l">
              <a:buFont typeface="Arial" panose="020B0604020202020204" pitchFamily="34" charset="0"/>
              <a:buChar char="•"/>
            </a:pPr>
            <a:r>
              <a:rPr lang="en-US" b="0" i="0" dirty="0">
                <a:solidFill>
                  <a:schemeClr val="tx1">
                    <a:lumMod val="50000"/>
                  </a:schemeClr>
                </a:solidFill>
                <a:effectLst/>
                <a:latin typeface="Google Sans"/>
              </a:rPr>
              <a:t>Visualize sales trends and identify profitable customer segments.</a:t>
            </a:r>
          </a:p>
          <a:p>
            <a:pPr algn="l">
              <a:buFont typeface="Arial" panose="020B0604020202020204" pitchFamily="34" charset="0"/>
              <a:buChar char="•"/>
            </a:pPr>
            <a:r>
              <a:rPr lang="en-US" b="0" i="0" dirty="0">
                <a:solidFill>
                  <a:schemeClr val="tx1">
                    <a:lumMod val="50000"/>
                  </a:schemeClr>
                </a:solidFill>
                <a:effectLst/>
                <a:latin typeface="Google Sans"/>
              </a:rPr>
              <a:t>Analyze financial performance metrics and identify areas for improvement.</a:t>
            </a:r>
          </a:p>
          <a:p>
            <a:pPr algn="l">
              <a:buFont typeface="Arial" panose="020B0604020202020204" pitchFamily="34" charset="0"/>
              <a:buChar char="•"/>
            </a:pPr>
            <a:r>
              <a:rPr lang="en-US" b="0" i="0" dirty="0">
                <a:solidFill>
                  <a:schemeClr val="tx1">
                    <a:lumMod val="50000"/>
                  </a:schemeClr>
                </a:solidFill>
                <a:effectLst/>
                <a:latin typeface="Google Sans"/>
              </a:rPr>
              <a:t>Create interactive dashboards for real-time budget tracking and forecasting</a:t>
            </a:r>
          </a:p>
          <a:p>
            <a:endParaRPr lang="en-IN" dirty="0">
              <a:solidFill>
                <a:schemeClr val="tx1">
                  <a:lumMod val="50000"/>
                </a:schemeClr>
              </a:solidFill>
            </a:endParaRPr>
          </a:p>
        </p:txBody>
      </p:sp>
    </p:spTree>
    <p:extLst>
      <p:ext uri="{BB962C8B-B14F-4D97-AF65-F5344CB8AC3E}">
        <p14:creationId xmlns:p14="http://schemas.microsoft.com/office/powerpoint/2010/main" val="187026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3500702"/>
          </a:xfrm>
        </p:spPr>
        <p:txBody>
          <a:bodyPr/>
          <a:lstStyle/>
          <a:p>
            <a:pPr algn="l"/>
            <a:r>
              <a:rPr lang="en-US" b="1" i="0" dirty="0">
                <a:solidFill>
                  <a:schemeClr val="tx1">
                    <a:lumMod val="50000"/>
                  </a:schemeClr>
                </a:solidFill>
                <a:effectLst/>
                <a:latin typeface="Google Sans"/>
              </a:rPr>
              <a:t>Retail</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Analyze customer purchase behavior and product popularity.</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inventory levels and identify potential stockouts.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Optimize product placement and pricing strategies based on sales data.</a:t>
            </a:r>
          </a:p>
          <a:p>
            <a:endParaRPr lang="en-IN" dirty="0">
              <a:solidFill>
                <a:schemeClr val="tx1">
                  <a:lumMod val="50000"/>
                </a:schemeClr>
              </a:solidFill>
            </a:endParaRPr>
          </a:p>
        </p:txBody>
      </p:sp>
    </p:spTree>
    <p:extLst>
      <p:ext uri="{BB962C8B-B14F-4D97-AF65-F5344CB8AC3E}">
        <p14:creationId xmlns:p14="http://schemas.microsoft.com/office/powerpoint/2010/main" val="398686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4170116"/>
          </a:xfrm>
        </p:spPr>
        <p:txBody>
          <a:bodyPr/>
          <a:lstStyle/>
          <a:p>
            <a:pPr algn="l"/>
            <a:r>
              <a:rPr lang="en-US" b="1" i="0" dirty="0">
                <a:solidFill>
                  <a:schemeClr val="tx1">
                    <a:lumMod val="50000"/>
                  </a:schemeClr>
                </a:solidFill>
                <a:effectLst/>
                <a:latin typeface="Google Sans"/>
              </a:rPr>
              <a:t>Marketing</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Evaluate the effectiveness of marketing campaigns across different channels.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Identify customer segments with high engagement and target them with personalized campaigns.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website traffic and analyze user behavior to improve conversion rates.</a:t>
            </a:r>
          </a:p>
          <a:p>
            <a:endParaRPr lang="en-IN" dirty="0">
              <a:solidFill>
                <a:schemeClr val="tx1">
                  <a:lumMod val="50000"/>
                </a:schemeClr>
              </a:solidFill>
            </a:endParaRPr>
          </a:p>
        </p:txBody>
      </p:sp>
    </p:spTree>
    <p:extLst>
      <p:ext uri="{BB962C8B-B14F-4D97-AF65-F5344CB8AC3E}">
        <p14:creationId xmlns:p14="http://schemas.microsoft.com/office/powerpoint/2010/main" val="338705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05985" y="1891756"/>
            <a:ext cx="13245156" cy="600742"/>
          </a:xfrm>
          <a:prstGeom prst="rect">
            <a:avLst/>
          </a:prstGeom>
        </p:spPr>
        <p:txBody>
          <a:bodyPr/>
          <a:lstStyle/>
          <a:p>
            <a:pPr defTabSz="1306221" fontAlgn="auto">
              <a:spcAft>
                <a:spcPts val="0"/>
              </a:spcAft>
              <a:defRPr/>
            </a:pPr>
            <a:r>
              <a:rPr lang="en-US" sz="4800" dirty="0">
                <a:solidFill>
                  <a:srgbClr val="002060"/>
                </a:solidFill>
                <a:latin typeface="+mj-lt"/>
              </a:rPr>
              <a:t>Visualization Workshop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563167"/>
          </a:xfrm>
          <a:prstGeom prst="rect">
            <a:avLst/>
          </a:prstGeom>
        </p:spPr>
        <p:txBody>
          <a:bodyPr/>
          <a:lstStyle/>
          <a:p>
            <a:pPr defTabSz="1306221" fontAlgn="auto">
              <a:spcAft>
                <a:spcPts val="0"/>
              </a:spcAft>
              <a:defRPr/>
            </a:pPr>
            <a:r>
              <a:rPr lang="en-US" dirty="0">
                <a:solidFill>
                  <a:srgbClr val="002060"/>
                </a:solidFill>
              </a:rPr>
              <a:t>Choosing a Chart Type</a:t>
            </a:r>
          </a:p>
        </p:txBody>
      </p:sp>
      <p:pic>
        <p:nvPicPr>
          <p:cNvPr id="4" name="Picture 3">
            <a:extLst>
              <a:ext uri="{FF2B5EF4-FFF2-40B4-BE49-F238E27FC236}">
                <a16:creationId xmlns:a16="http://schemas.microsoft.com/office/drawing/2014/main" id="{37A88499-0BE3-487B-9EC6-756B9084F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862" y="1481306"/>
            <a:ext cx="9977437" cy="5695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05985" y="1891756"/>
            <a:ext cx="13245156" cy="707886"/>
          </a:xfrm>
        </p:spPr>
        <p:txBody>
          <a:bodyPr/>
          <a:lstStyle/>
          <a:p>
            <a:pPr lvl="0" defTabSz="1306221" fontAlgn="auto">
              <a:lnSpc>
                <a:spcPct val="100000"/>
              </a:lnSpc>
              <a:spcAft>
                <a:spcPts val="0"/>
              </a:spcAft>
            </a:pPr>
            <a:r>
              <a:rPr lang="en-US" sz="4600" dirty="0">
                <a:solidFill>
                  <a:srgbClr val="002060"/>
                </a:solidFill>
                <a:latin typeface="BentonSans"/>
                <a:ea typeface="+mn-ea"/>
                <a:cs typeface="+mn-cs"/>
              </a:rPr>
              <a:t>Chart Type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92622" y="1008528"/>
            <a:ext cx="13245156" cy="738664"/>
          </a:xfrm>
        </p:spPr>
        <p:txBody>
          <a:bodyPr/>
          <a:lstStyle/>
          <a:p>
            <a:pPr lvl="0" defTabSz="1306221" fontAlgn="auto">
              <a:lnSpc>
                <a:spcPct val="100000"/>
              </a:lnSpc>
              <a:spcAft>
                <a:spcPts val="0"/>
              </a:spcAft>
            </a:pPr>
            <a:r>
              <a:rPr lang="en-US" sz="4800" dirty="0">
                <a:solidFill>
                  <a:srgbClr val="002060"/>
                </a:solidFill>
                <a:latin typeface="BentonSans"/>
                <a:ea typeface="+mn-ea"/>
                <a:cs typeface="+mn-cs"/>
              </a:rPr>
              <a:t>The Creative Process</a:t>
            </a:r>
          </a:p>
        </p:txBody>
      </p:sp>
      <p:pic>
        <p:nvPicPr>
          <p:cNvPr id="1026" name="Picture 2" descr="Image result for stick figure">
            <a:extLst>
              <a:ext uri="{FF2B5EF4-FFF2-40B4-BE49-F238E27FC236}">
                <a16:creationId xmlns:a16="http://schemas.microsoft.com/office/drawing/2014/main" id="{76BF915F-2ED5-4DB2-B069-6D61F6AD8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93" y="1008528"/>
            <a:ext cx="3709555" cy="2468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563167"/>
          </a:xfrm>
          <a:prstGeom prst="rect">
            <a:avLst/>
          </a:prstGeom>
        </p:spPr>
        <p:txBody>
          <a:bodyPr/>
          <a:lstStyle/>
          <a:p>
            <a:r>
              <a:rPr lang="en-US" dirty="0">
                <a:solidFill>
                  <a:srgbClr val="002060"/>
                </a:solidFill>
              </a:rPr>
              <a:t>What question are you trying to answer?</a:t>
            </a:r>
          </a:p>
        </p:txBody>
      </p:sp>
      <p:grpSp>
        <p:nvGrpSpPr>
          <p:cNvPr id="3" name="Group 2">
            <a:extLst>
              <a:ext uri="{FF2B5EF4-FFF2-40B4-BE49-F238E27FC236}">
                <a16:creationId xmlns:a16="http://schemas.microsoft.com/office/drawing/2014/main" id="{585284B4-94BE-4D67-8BB0-A5624CD76BCC}"/>
              </a:ext>
            </a:extLst>
          </p:cNvPr>
          <p:cNvGrpSpPr/>
          <p:nvPr/>
        </p:nvGrpSpPr>
        <p:grpSpPr>
          <a:xfrm>
            <a:off x="2765713" y="1537855"/>
            <a:ext cx="9098973" cy="5538356"/>
            <a:chOff x="399052" y="339458"/>
            <a:chExt cx="8362818" cy="6371728"/>
          </a:xfrm>
        </p:grpSpPr>
        <p:pic>
          <p:nvPicPr>
            <p:cNvPr id="4" name="Picture 3">
              <a:extLst>
                <a:ext uri="{FF2B5EF4-FFF2-40B4-BE49-F238E27FC236}">
                  <a16:creationId xmlns:a16="http://schemas.microsoft.com/office/drawing/2014/main" id="{206BA562-08B7-4805-8C41-A13B0D46A92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1438237">
              <a:off x="5816706" y="339458"/>
              <a:ext cx="2924628" cy="2313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7A155D62-330E-4834-8528-DCE1B98DC2F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18080">
              <a:off x="2809908" y="418640"/>
              <a:ext cx="3289378" cy="2466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EA633CE3-15D3-4CEF-9956-6AFAFD957C2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5896" y="3768088"/>
              <a:ext cx="3619043" cy="2943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7AA4965B-6E53-43B6-8547-35C1052B84F7}"/>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21271012">
              <a:off x="399052" y="982586"/>
              <a:ext cx="2996588" cy="2466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06FD798B-8C4B-459A-B15C-A1C5679E165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rot="1117623">
              <a:off x="6184140" y="3627470"/>
              <a:ext cx="2577730" cy="2088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35D67323-CAB7-48BD-9881-49D8576B5A9C}"/>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rot="21444532">
              <a:off x="3001035" y="3112516"/>
              <a:ext cx="3656266" cy="2879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2899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1952842"/>
          </a:xfrm>
          <a:prstGeom prst="rect">
            <a:avLst/>
          </a:prstGeom>
        </p:spPr>
        <p:txBody>
          <a:bodyPr/>
          <a:lstStyle/>
          <a:p>
            <a:r>
              <a:rPr lang="en-US" dirty="0">
                <a:solidFill>
                  <a:srgbClr val="002060"/>
                </a:solidFill>
              </a:rPr>
              <a:t>Comparison</a:t>
            </a:r>
          </a:p>
          <a:p>
            <a:r>
              <a:rPr lang="en-US" dirty="0">
                <a:solidFill>
                  <a:srgbClr val="002060"/>
                </a:solidFill>
              </a:rPr>
              <a:t>Distribution</a:t>
            </a:r>
          </a:p>
          <a:p>
            <a:r>
              <a:rPr lang="en-US" dirty="0">
                <a:solidFill>
                  <a:srgbClr val="002060"/>
                </a:solidFill>
              </a:rPr>
              <a:t>Relationship  </a:t>
            </a:r>
          </a:p>
        </p:txBody>
      </p:sp>
    </p:spTree>
    <p:extLst>
      <p:ext uri="{BB962C8B-B14F-4D97-AF65-F5344CB8AC3E}">
        <p14:creationId xmlns:p14="http://schemas.microsoft.com/office/powerpoint/2010/main" val="177881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9B4EE10-3CEF-1D0D-0A67-EDADE0258038}"/>
              </a:ext>
            </a:extLst>
          </p:cNvPr>
          <p:cNvSpPr>
            <a:spLocks noGrp="1"/>
          </p:cNvSpPr>
          <p:nvPr>
            <p:ph type="body" sz="quarter" idx="13"/>
          </p:nvPr>
        </p:nvSpPr>
        <p:spPr>
          <a:xfrm>
            <a:off x="715321" y="600287"/>
            <a:ext cx="13245154" cy="578364"/>
          </a:xfrm>
        </p:spPr>
        <p:txBody>
          <a:bodyPr/>
          <a:lstStyle/>
          <a:p>
            <a:r>
              <a:rPr lang="en-IN" dirty="0"/>
              <a:t>What is Tableau</a:t>
            </a:r>
          </a:p>
          <a:p>
            <a:endParaRPr lang="en-IN" dirty="0"/>
          </a:p>
        </p:txBody>
      </p:sp>
      <p:sp>
        <p:nvSpPr>
          <p:cNvPr id="7" name="TextBox 6">
            <a:extLst>
              <a:ext uri="{FF2B5EF4-FFF2-40B4-BE49-F238E27FC236}">
                <a16:creationId xmlns:a16="http://schemas.microsoft.com/office/drawing/2014/main" id="{5A62C763-4F1F-83EC-80C9-376C3F6BFC57}"/>
              </a:ext>
            </a:extLst>
          </p:cNvPr>
          <p:cNvSpPr txBox="1"/>
          <p:nvPr/>
        </p:nvSpPr>
        <p:spPr>
          <a:xfrm>
            <a:off x="533972" y="1388756"/>
            <a:ext cx="11781692" cy="6924973"/>
          </a:xfrm>
          <a:prstGeom prst="rect">
            <a:avLst/>
          </a:prstGeom>
          <a:noFill/>
        </p:spPr>
        <p:txBody>
          <a:bodyPr wrap="square">
            <a:spAutoFit/>
          </a:bodyPr>
          <a:lstStyle/>
          <a:p>
            <a:r>
              <a:rPr lang="en-IN" sz="2400" dirty="0">
                <a:solidFill>
                  <a:schemeClr val="tx1">
                    <a:lumMod val="50000"/>
                  </a:schemeClr>
                </a:solidFill>
                <a:latin typeface="Merriweather Light"/>
              </a:rPr>
              <a:t>1</a:t>
            </a:r>
            <a:r>
              <a:rPr lang="en-IN" sz="2400" b="1" u="sng" dirty="0">
                <a:solidFill>
                  <a:schemeClr val="tx1">
                    <a:lumMod val="50000"/>
                  </a:schemeClr>
                </a:solidFill>
                <a:latin typeface="Merriweather Light"/>
              </a:rPr>
              <a:t>.  </a:t>
            </a:r>
            <a:r>
              <a:rPr lang="en-IN" sz="2800" b="1" u="sng" dirty="0">
                <a:solidFill>
                  <a:schemeClr val="tx1">
                    <a:lumMod val="50000"/>
                  </a:schemeClr>
                </a:solidFill>
                <a:latin typeface="Google Sans"/>
              </a:rPr>
              <a:t>Data Visualization Tool </a:t>
            </a:r>
            <a:r>
              <a:rPr lang="en-IN" sz="2800" dirty="0">
                <a:solidFill>
                  <a:schemeClr val="tx1">
                    <a:lumMod val="50000"/>
                  </a:schemeClr>
                </a:solidFill>
                <a:latin typeface="Google Sans"/>
              </a:rPr>
              <a:t>: Tableau is a powerful data visualization software that allows users to create interactive and shareable dashboards, graphs, charts, and maps from various data sources without needing extensive programming knowledge.</a:t>
            </a:r>
          </a:p>
          <a:p>
            <a:endParaRPr lang="en-IN" sz="2800" dirty="0">
              <a:solidFill>
                <a:schemeClr val="tx1">
                  <a:lumMod val="50000"/>
                </a:schemeClr>
              </a:solidFill>
              <a:latin typeface="Google Sans"/>
            </a:endParaRPr>
          </a:p>
          <a:p>
            <a:r>
              <a:rPr lang="en-IN" sz="2800" dirty="0">
                <a:solidFill>
                  <a:schemeClr val="tx1">
                    <a:lumMod val="50000"/>
                  </a:schemeClr>
                </a:solidFill>
                <a:latin typeface="Google Sans"/>
              </a:rPr>
              <a:t>2. </a:t>
            </a:r>
            <a:r>
              <a:rPr lang="en-IN" sz="2800" b="1" u="sng" dirty="0">
                <a:solidFill>
                  <a:schemeClr val="tx1">
                    <a:lumMod val="50000"/>
                  </a:schemeClr>
                </a:solidFill>
                <a:latin typeface="Google Sans"/>
              </a:rPr>
              <a:t>User-Friendly Interface:</a:t>
            </a:r>
            <a:r>
              <a:rPr lang="en-IN" sz="2800" dirty="0">
                <a:solidFill>
                  <a:schemeClr val="tx1">
                    <a:lumMod val="50000"/>
                  </a:schemeClr>
                </a:solidFill>
                <a:latin typeface="Google Sans"/>
              </a:rPr>
              <a:t> One of Tableau's key strengths is its intuitive and user-friendly interface, making it accessible to both technical and non-technical users. The drag-and-drop functionality enables users to easily manipulate and </a:t>
            </a:r>
            <a:r>
              <a:rPr lang="en-IN" sz="2800" dirty="0" err="1">
                <a:solidFill>
                  <a:schemeClr val="tx1">
                    <a:lumMod val="50000"/>
                  </a:schemeClr>
                </a:solidFill>
                <a:latin typeface="Google Sans"/>
              </a:rPr>
              <a:t>analyze</a:t>
            </a:r>
            <a:r>
              <a:rPr lang="en-IN" sz="2800" dirty="0">
                <a:solidFill>
                  <a:schemeClr val="tx1">
                    <a:lumMod val="50000"/>
                  </a:schemeClr>
                </a:solidFill>
                <a:latin typeface="Google Sans"/>
              </a:rPr>
              <a:t> data visually.</a:t>
            </a:r>
          </a:p>
          <a:p>
            <a:endParaRPr lang="en-IN" sz="2800" dirty="0">
              <a:solidFill>
                <a:schemeClr val="tx1">
                  <a:lumMod val="50000"/>
                </a:schemeClr>
              </a:solidFill>
              <a:latin typeface="Google Sans"/>
            </a:endParaRPr>
          </a:p>
          <a:p>
            <a:r>
              <a:rPr lang="en-IN" sz="2800" dirty="0">
                <a:solidFill>
                  <a:schemeClr val="tx1">
                    <a:lumMod val="50000"/>
                  </a:schemeClr>
                </a:solidFill>
                <a:latin typeface="Google Sans"/>
              </a:rPr>
              <a:t>3. </a:t>
            </a:r>
            <a:r>
              <a:rPr lang="en-IN" sz="2800" b="1" u="sng" dirty="0">
                <a:solidFill>
                  <a:schemeClr val="tx1">
                    <a:lumMod val="50000"/>
                  </a:schemeClr>
                </a:solidFill>
                <a:latin typeface="Google Sans"/>
              </a:rPr>
              <a:t>Data Integration</a:t>
            </a:r>
            <a:r>
              <a:rPr lang="en-IN" sz="2800" dirty="0">
                <a:solidFill>
                  <a:schemeClr val="tx1">
                    <a:lumMod val="50000"/>
                  </a:schemeClr>
                </a:solidFill>
                <a:latin typeface="Google Sans"/>
              </a:rPr>
              <a:t>:  Tableau can connect to a wide range of data sources including databases, spreadsheets, cloud services, and big data platforms. It allows users to blend and transform data on-the-fly, enabling seamless integration and analysis of disparate datasets.</a:t>
            </a:r>
          </a:p>
          <a:p>
            <a:endParaRPr lang="en-IN" dirty="0"/>
          </a:p>
          <a:p>
            <a:endParaRPr lang="en-IN" dirty="0"/>
          </a:p>
        </p:txBody>
      </p:sp>
    </p:spTree>
    <p:extLst>
      <p:ext uri="{BB962C8B-B14F-4D97-AF65-F5344CB8AC3E}">
        <p14:creationId xmlns:p14="http://schemas.microsoft.com/office/powerpoint/2010/main" val="286236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r>
              <a:rPr lang="en-US" dirty="0">
                <a:solidFill>
                  <a:srgbClr val="002060"/>
                </a:solidFill>
              </a:rPr>
              <a:t>Comparison</a:t>
            </a:r>
          </a:p>
        </p:txBody>
      </p:sp>
      <p:pic>
        <p:nvPicPr>
          <p:cNvPr id="4" name="Picture 3">
            <a:extLst>
              <a:ext uri="{FF2B5EF4-FFF2-40B4-BE49-F238E27FC236}">
                <a16:creationId xmlns:a16="http://schemas.microsoft.com/office/drawing/2014/main" id="{A1A20DD1-ACA6-F241-A265-859A50A727C0}"/>
              </a:ext>
            </a:extLst>
          </p:cNvPr>
          <p:cNvPicPr>
            <a:picLocks noChangeAspect="1"/>
          </p:cNvPicPr>
          <p:nvPr/>
        </p:nvPicPr>
        <p:blipFill>
          <a:blip r:embed="rId3"/>
          <a:stretch>
            <a:fillRect/>
          </a:stretch>
        </p:blipFill>
        <p:spPr>
          <a:xfrm>
            <a:off x="560200" y="1793038"/>
            <a:ext cx="13510000" cy="4985449"/>
          </a:xfrm>
          <a:prstGeom prst="rect">
            <a:avLst/>
          </a:prstGeom>
        </p:spPr>
      </p:pic>
    </p:spTree>
    <p:extLst>
      <p:ext uri="{BB962C8B-B14F-4D97-AF65-F5344CB8AC3E}">
        <p14:creationId xmlns:p14="http://schemas.microsoft.com/office/powerpoint/2010/main" val="266052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Composition</a:t>
            </a:r>
          </a:p>
        </p:txBody>
      </p:sp>
      <p:pic>
        <p:nvPicPr>
          <p:cNvPr id="4" name="Picture 3">
            <a:extLst>
              <a:ext uri="{FF2B5EF4-FFF2-40B4-BE49-F238E27FC236}">
                <a16:creationId xmlns:a16="http://schemas.microsoft.com/office/drawing/2014/main" id="{FC561E32-FF17-A24B-9224-270A2A6E1458}"/>
              </a:ext>
            </a:extLst>
          </p:cNvPr>
          <p:cNvPicPr>
            <a:picLocks noChangeAspect="1"/>
          </p:cNvPicPr>
          <p:nvPr/>
        </p:nvPicPr>
        <p:blipFill>
          <a:blip r:embed="rId3"/>
          <a:stretch>
            <a:fillRect/>
          </a:stretch>
        </p:blipFill>
        <p:spPr>
          <a:xfrm>
            <a:off x="392840" y="1601970"/>
            <a:ext cx="13924231" cy="5025660"/>
          </a:xfrm>
          <a:prstGeom prst="rect">
            <a:avLst/>
          </a:prstGeom>
        </p:spPr>
      </p:pic>
    </p:spTree>
    <p:extLst>
      <p:ext uri="{BB962C8B-B14F-4D97-AF65-F5344CB8AC3E}">
        <p14:creationId xmlns:p14="http://schemas.microsoft.com/office/powerpoint/2010/main" val="15959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r>
              <a:rPr lang="en-US" dirty="0">
                <a:solidFill>
                  <a:srgbClr val="002060"/>
                </a:solidFill>
              </a:rPr>
              <a:t>Distribution</a:t>
            </a:r>
          </a:p>
        </p:txBody>
      </p:sp>
      <p:pic>
        <p:nvPicPr>
          <p:cNvPr id="2" name="Picture 1">
            <a:extLst>
              <a:ext uri="{FF2B5EF4-FFF2-40B4-BE49-F238E27FC236}">
                <a16:creationId xmlns:a16="http://schemas.microsoft.com/office/drawing/2014/main" id="{1F24BC37-136F-EB49-AA47-84139C136AB4}"/>
              </a:ext>
            </a:extLst>
          </p:cNvPr>
          <p:cNvPicPr>
            <a:picLocks noChangeAspect="1"/>
          </p:cNvPicPr>
          <p:nvPr/>
        </p:nvPicPr>
        <p:blipFill>
          <a:blip r:embed="rId3"/>
          <a:stretch>
            <a:fillRect/>
          </a:stretch>
        </p:blipFill>
        <p:spPr>
          <a:xfrm>
            <a:off x="384431" y="1314922"/>
            <a:ext cx="13920343" cy="5599755"/>
          </a:xfrm>
          <a:prstGeom prst="rect">
            <a:avLst/>
          </a:prstGeom>
        </p:spPr>
      </p:pic>
    </p:spTree>
    <p:extLst>
      <p:ext uri="{BB962C8B-B14F-4D97-AF65-F5344CB8AC3E}">
        <p14:creationId xmlns:p14="http://schemas.microsoft.com/office/powerpoint/2010/main" val="139569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563167"/>
          </a:xfrm>
          <a:prstGeom prst="rect">
            <a:avLst/>
          </a:prstGeom>
        </p:spPr>
        <p:txBody>
          <a:bodyPr/>
          <a:lstStyle/>
          <a:p>
            <a:pPr defTabSz="1306221" fontAlgn="auto">
              <a:spcAft>
                <a:spcPts val="0"/>
              </a:spcAft>
              <a:defRPr/>
            </a:pPr>
            <a:r>
              <a:rPr lang="en-US">
                <a:solidFill>
                  <a:srgbClr val="002060"/>
                </a:solidFill>
              </a:rPr>
              <a:t>Relationship</a:t>
            </a:r>
            <a:endParaRPr lang="en-US" dirty="0">
              <a:solidFill>
                <a:srgbClr val="002060"/>
              </a:solidFill>
            </a:endParaRPr>
          </a:p>
        </p:txBody>
      </p:sp>
      <p:pic>
        <p:nvPicPr>
          <p:cNvPr id="2" name="Picture 1">
            <a:extLst>
              <a:ext uri="{FF2B5EF4-FFF2-40B4-BE49-F238E27FC236}">
                <a16:creationId xmlns:a16="http://schemas.microsoft.com/office/drawing/2014/main" id="{81E70A08-4C1C-E84D-9FD9-B39D5BEA8E4D}"/>
              </a:ext>
            </a:extLst>
          </p:cNvPr>
          <p:cNvPicPr>
            <a:picLocks noChangeAspect="1"/>
          </p:cNvPicPr>
          <p:nvPr/>
        </p:nvPicPr>
        <p:blipFill>
          <a:blip r:embed="rId3"/>
          <a:stretch>
            <a:fillRect/>
          </a:stretch>
        </p:blipFill>
        <p:spPr>
          <a:xfrm>
            <a:off x="325625" y="1241378"/>
            <a:ext cx="13979150" cy="5561598"/>
          </a:xfrm>
          <a:prstGeom prst="rect">
            <a:avLst/>
          </a:prstGeom>
        </p:spPr>
      </p:pic>
    </p:spTree>
    <p:extLst>
      <p:ext uri="{BB962C8B-B14F-4D97-AF65-F5344CB8AC3E}">
        <p14:creationId xmlns:p14="http://schemas.microsoft.com/office/powerpoint/2010/main" val="124674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1D04F32-609B-4060-811A-A5C876C6E0C0}"/>
              </a:ext>
            </a:extLst>
          </p:cNvPr>
          <p:cNvSpPr txBox="1">
            <a:spLocks/>
          </p:cNvSpPr>
          <p:nvPr/>
        </p:nvSpPr>
        <p:spPr>
          <a:xfrm>
            <a:off x="680653" y="2552190"/>
            <a:ext cx="13269093" cy="980719"/>
          </a:xfrm>
          <a:prstGeom prst="rect">
            <a:avLst/>
          </a:prstGeo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r>
              <a:rPr lang="en-US" dirty="0">
                <a:solidFill>
                  <a:srgbClr val="002060"/>
                </a:solidFill>
                <a:latin typeface="BentonSans Book" charset="0"/>
              </a:rPr>
              <a:t>Dashboard Flow</a:t>
            </a:r>
            <a:endParaRPr lang="en-US" dirty="0">
              <a:solidFill>
                <a:srgbClr val="002060"/>
              </a:solidFill>
            </a:endParaRPr>
          </a:p>
        </p:txBody>
      </p:sp>
    </p:spTree>
    <p:extLst>
      <p:ext uri="{BB962C8B-B14F-4D97-AF65-F5344CB8AC3E}">
        <p14:creationId xmlns:p14="http://schemas.microsoft.com/office/powerpoint/2010/main" val="127944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1782A-50CA-BB40-7492-19DBCD0D2838}"/>
              </a:ext>
            </a:extLst>
          </p:cNvPr>
          <p:cNvSpPr>
            <a:spLocks noGrp="1"/>
          </p:cNvSpPr>
          <p:nvPr>
            <p:ph type="body" sz="quarter" idx="12"/>
          </p:nvPr>
        </p:nvSpPr>
        <p:spPr>
          <a:xfrm>
            <a:off x="587387" y="1714935"/>
            <a:ext cx="13391762" cy="2981980"/>
          </a:xfrm>
        </p:spPr>
        <p:txBody>
          <a:bodyPr/>
          <a:lstStyle/>
          <a:p>
            <a:r>
              <a:rPr lang="en-GB" sz="2800" dirty="0">
                <a:solidFill>
                  <a:schemeClr val="tx1">
                    <a:lumMod val="50000"/>
                  </a:schemeClr>
                </a:solidFill>
              </a:rPr>
              <a:t>A dashboard is a visual display of the most important information needed to achieve one or more objectives; consolidated and arranged on a single screen so the information can be monitored at a glance.</a:t>
            </a:r>
            <a:endParaRPr lang="en-US" sz="2800" dirty="0">
              <a:solidFill>
                <a:schemeClr val="tx1">
                  <a:lumMod val="50000"/>
                </a:schemeClr>
              </a:solidFill>
              <a:latin typeface="Gill Sans MT" charset="0"/>
              <a:cs typeface="Gill Sans MT" charset="0"/>
            </a:endParaRPr>
          </a:p>
          <a:p>
            <a:endParaRPr lang="en-IN" dirty="0"/>
          </a:p>
        </p:txBody>
      </p:sp>
      <p:sp>
        <p:nvSpPr>
          <p:cNvPr id="4" name="Text Placeholder 3">
            <a:extLst>
              <a:ext uri="{FF2B5EF4-FFF2-40B4-BE49-F238E27FC236}">
                <a16:creationId xmlns:a16="http://schemas.microsoft.com/office/drawing/2014/main" id="{5D2EAF23-FB4A-D86E-CAD4-FBCE470D5597}"/>
              </a:ext>
            </a:extLst>
          </p:cNvPr>
          <p:cNvSpPr>
            <a:spLocks noGrp="1"/>
          </p:cNvSpPr>
          <p:nvPr>
            <p:ph type="body" sz="quarter" idx="13"/>
          </p:nvPr>
        </p:nvSpPr>
        <p:spPr>
          <a:xfrm>
            <a:off x="715321" y="600286"/>
            <a:ext cx="13245154" cy="1260345"/>
          </a:xfrm>
        </p:spPr>
        <p:txBody>
          <a:bodyPr/>
          <a:lstStyle/>
          <a:p>
            <a:r>
              <a:rPr lang="en-US" dirty="0">
                <a:solidFill>
                  <a:srgbClr val="002060"/>
                </a:solidFill>
              </a:rPr>
              <a:t>What is a dashboard?</a:t>
            </a:r>
          </a:p>
          <a:p>
            <a:endParaRPr lang="en-IN" dirty="0"/>
          </a:p>
        </p:txBody>
      </p:sp>
      <p:grpSp>
        <p:nvGrpSpPr>
          <p:cNvPr id="3" name="Group 2">
            <a:extLst>
              <a:ext uri="{FF2B5EF4-FFF2-40B4-BE49-F238E27FC236}">
                <a16:creationId xmlns:a16="http://schemas.microsoft.com/office/drawing/2014/main" id="{A6B4F484-51BC-944F-833F-95CF6ED43914}"/>
              </a:ext>
            </a:extLst>
          </p:cNvPr>
          <p:cNvGrpSpPr/>
          <p:nvPr/>
        </p:nvGrpSpPr>
        <p:grpSpPr>
          <a:xfrm>
            <a:off x="401506" y="1489794"/>
            <a:ext cx="13577643" cy="4423367"/>
            <a:chOff x="401507" y="1489794"/>
            <a:chExt cx="7433238" cy="4423367"/>
          </a:xfrm>
        </p:grpSpPr>
        <p:sp>
          <p:nvSpPr>
            <p:cNvPr id="7" name="Content Placeholder 16">
              <a:extLst>
                <a:ext uri="{FF2B5EF4-FFF2-40B4-BE49-F238E27FC236}">
                  <a16:creationId xmlns:a16="http://schemas.microsoft.com/office/drawing/2014/main" id="{47C6CF6E-F648-4CA3-BE06-A4683D882398}"/>
                </a:ext>
              </a:extLst>
            </p:cNvPr>
            <p:cNvSpPr txBox="1">
              <a:spLocks/>
            </p:cNvSpPr>
            <p:nvPr/>
          </p:nvSpPr>
          <p:spPr>
            <a:xfrm>
              <a:off x="401507" y="1489794"/>
              <a:ext cx="7433238" cy="3061424"/>
            </a:xfrm>
            <a:prstGeom prst="rect">
              <a:avLst/>
            </a:prstGeo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Font typeface="Arial" charset="0"/>
                <a:buNone/>
              </a:pPr>
              <a:endParaRPr lang="en-US" sz="3200" dirty="0">
                <a:solidFill>
                  <a:schemeClr val="tx1">
                    <a:lumMod val="50000"/>
                  </a:schemeClr>
                </a:solidFill>
                <a:latin typeface="Gill Sans MT" charset="0"/>
                <a:cs typeface="Gill Sans MT" charset="0"/>
              </a:endParaRPr>
            </a:p>
          </p:txBody>
        </p:sp>
        <p:sp>
          <p:nvSpPr>
            <p:cNvPr id="8" name="Content Placeholder 16">
              <a:extLst>
                <a:ext uri="{FF2B5EF4-FFF2-40B4-BE49-F238E27FC236}">
                  <a16:creationId xmlns:a16="http://schemas.microsoft.com/office/drawing/2014/main" id="{A648DE65-07AB-461A-9CE0-44B1348E2A17}"/>
                </a:ext>
              </a:extLst>
            </p:cNvPr>
            <p:cNvSpPr txBox="1">
              <a:spLocks/>
            </p:cNvSpPr>
            <p:nvPr/>
          </p:nvSpPr>
          <p:spPr>
            <a:xfrm>
              <a:off x="4224313" y="4644001"/>
              <a:ext cx="3120290" cy="1269160"/>
            </a:xfrm>
            <a:prstGeom prst="rect">
              <a:avLst/>
            </a:prstGeom>
          </p:spPr>
          <p:txBody>
            <a:bodyPr/>
            <a:lstStyle>
              <a:lvl1pPr marL="342900" indent="-342900" algn="l" defTabSz="457200" rtl="0" eaLnBrk="1" fontAlgn="base" hangingPunct="1">
                <a:spcBef>
                  <a:spcPct val="20000"/>
                </a:spcBef>
                <a:spcAft>
                  <a:spcPct val="0"/>
                </a:spcAft>
                <a:buClr>
                  <a:srgbClr val="7190BA"/>
                </a:buClr>
                <a:buFont typeface="Arial" charset="0"/>
                <a:buChar char="•"/>
                <a:defRPr sz="2400" kern="1200">
                  <a:solidFill>
                    <a:srgbClr val="404040"/>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7190BA"/>
                </a:buClr>
                <a:buFont typeface="Arial" charset="0"/>
                <a:buChar char="•"/>
                <a:defRPr sz="2200" kern="1200">
                  <a:solidFill>
                    <a:srgbClr val="404040"/>
                  </a:solidFill>
                  <a:latin typeface="Arial"/>
                  <a:ea typeface="Arial" charset="0"/>
                  <a:cs typeface="Arial"/>
                </a:defRPr>
              </a:lvl2pPr>
              <a:lvl3pPr marL="1143000" indent="-228600" algn="l" defTabSz="457200" rtl="0" eaLnBrk="1" fontAlgn="base" hangingPunct="1">
                <a:spcBef>
                  <a:spcPct val="20000"/>
                </a:spcBef>
                <a:spcAft>
                  <a:spcPct val="0"/>
                </a:spcAft>
                <a:buClr>
                  <a:srgbClr val="7190BA"/>
                </a:buClr>
                <a:buFont typeface="Arial" charset="0"/>
                <a:buChar char="•"/>
                <a:defRPr sz="2000" kern="1200">
                  <a:solidFill>
                    <a:srgbClr val="404040"/>
                  </a:solidFill>
                  <a:latin typeface="Arial"/>
                  <a:ea typeface="Arial" charset="0"/>
                  <a:cs typeface="Arial"/>
                </a:defRPr>
              </a:lvl3pPr>
              <a:lvl4pPr marL="1600200" indent="-228600" algn="l" defTabSz="457200" rtl="0" eaLnBrk="1" fontAlgn="base" hangingPunct="1">
                <a:spcBef>
                  <a:spcPct val="20000"/>
                </a:spcBef>
                <a:spcAft>
                  <a:spcPct val="0"/>
                </a:spcAft>
                <a:buClr>
                  <a:srgbClr val="7190BA"/>
                </a:buClr>
                <a:buFont typeface="Arial" charset="0"/>
                <a:buChar char="•"/>
                <a:defRPr kern="1200">
                  <a:solidFill>
                    <a:srgbClr val="404040"/>
                  </a:solidFill>
                  <a:latin typeface="Arial"/>
                  <a:ea typeface="Arial" charset="0"/>
                  <a:cs typeface="Arial"/>
                </a:defRPr>
              </a:lvl4pPr>
              <a:lvl5pPr marL="2057400" indent="-228600" algn="l" defTabSz="457200" rtl="0" eaLnBrk="1" fontAlgn="base" hangingPunct="1">
                <a:spcBef>
                  <a:spcPct val="20000"/>
                </a:spcBef>
                <a:spcAft>
                  <a:spcPct val="0"/>
                </a:spcAft>
                <a:buClr>
                  <a:srgbClr val="7190BA"/>
                </a:buClr>
                <a:buFont typeface="Arial" charset="0"/>
                <a:buChar char="•"/>
                <a:defRPr sz="1600" kern="1200">
                  <a:solidFill>
                    <a:srgbClr val="404040"/>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3600" i="1" dirty="0">
                <a:solidFill>
                  <a:srgbClr val="002060"/>
                </a:solidFill>
                <a:latin typeface="Gill Sans MT" charset="0"/>
                <a:cs typeface="Gill Sans MT" charset="0"/>
              </a:endParaRPr>
            </a:p>
          </p:txBody>
        </p:sp>
      </p:grpSp>
    </p:spTree>
    <p:extLst>
      <p:ext uri="{BB962C8B-B14F-4D97-AF65-F5344CB8AC3E}">
        <p14:creationId xmlns:p14="http://schemas.microsoft.com/office/powerpoint/2010/main" val="392792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omputer&#10;&#10;Description automatically generated">
            <a:extLst>
              <a:ext uri="{FF2B5EF4-FFF2-40B4-BE49-F238E27FC236}">
                <a16:creationId xmlns:a16="http://schemas.microsoft.com/office/drawing/2014/main" id="{1BE1E29D-EBDE-4246-AC5C-B2B5792BE7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058400" y="1055436"/>
            <a:ext cx="4117808" cy="2745205"/>
          </a:xfrm>
          <a:prstGeom prst="rect">
            <a:avLst/>
          </a:prstGeom>
        </p:spPr>
      </p:pic>
      <p:sp>
        <p:nvSpPr>
          <p:cNvPr id="4" name="Text Placeholder 3"/>
          <p:cNvSpPr>
            <a:spLocks noGrp="1"/>
          </p:cNvSpPr>
          <p:nvPr>
            <p:ph type="body" sz="quarter" idx="12"/>
          </p:nvPr>
        </p:nvSpPr>
        <p:spPr>
          <a:xfrm>
            <a:off x="710057" y="598699"/>
            <a:ext cx="13269093" cy="675826"/>
          </a:xfrm>
        </p:spPr>
        <p:txBody>
          <a:bodyPr/>
          <a:lstStyle/>
          <a:p>
            <a:r>
              <a:rPr lang="en-US" sz="5400" b="1" dirty="0">
                <a:solidFill>
                  <a:srgbClr val="002060"/>
                </a:solidFill>
              </a:rPr>
              <a:t>What makes a good dashboard?</a:t>
            </a:r>
          </a:p>
        </p:txBody>
      </p:sp>
      <p:sp>
        <p:nvSpPr>
          <p:cNvPr id="9" name="Rectangle 8">
            <a:extLst>
              <a:ext uri="{FF2B5EF4-FFF2-40B4-BE49-F238E27FC236}">
                <a16:creationId xmlns:a16="http://schemas.microsoft.com/office/drawing/2014/main" id="{6C407EC7-8BB9-4C58-A90E-3F85FF2C438C}"/>
              </a:ext>
            </a:extLst>
          </p:cNvPr>
          <p:cNvSpPr/>
          <p:nvPr/>
        </p:nvSpPr>
        <p:spPr>
          <a:xfrm>
            <a:off x="710057" y="1907726"/>
            <a:ext cx="10262743" cy="4524315"/>
          </a:xfrm>
          <a:prstGeom prst="rect">
            <a:avLst/>
          </a:prstGeom>
        </p:spPr>
        <p:txBody>
          <a:bodyPr wrap="square">
            <a:spAutoFit/>
          </a:bodyPr>
          <a:lstStyle/>
          <a:p>
            <a:pPr marL="457200" indent="-457200">
              <a:buBlip>
                <a:blip r:embed="rId4"/>
              </a:buBlip>
            </a:pPr>
            <a:r>
              <a:rPr lang="en-US" sz="3200" dirty="0">
                <a:solidFill>
                  <a:srgbClr val="002060"/>
                </a:solidFill>
              </a:rPr>
              <a:t>Answers a set of questions</a:t>
            </a:r>
          </a:p>
          <a:p>
            <a:pPr marL="457200" indent="-457200">
              <a:buBlip>
                <a:blip r:embed="rId4"/>
              </a:buBlip>
            </a:pPr>
            <a:r>
              <a:rPr lang="en-US" sz="3200" dirty="0">
                <a:solidFill>
                  <a:srgbClr val="002060"/>
                </a:solidFill>
              </a:rPr>
              <a:t>Follows a flow and invites interactivity</a:t>
            </a:r>
          </a:p>
          <a:p>
            <a:pPr marL="457200" indent="-457200">
              <a:buBlip>
                <a:blip r:embed="rId4"/>
              </a:buBlip>
            </a:pPr>
            <a:r>
              <a:rPr lang="en-US" sz="3200" dirty="0">
                <a:solidFill>
                  <a:srgbClr val="002060"/>
                </a:solidFill>
              </a:rPr>
              <a:t>Condensed; primarily in the form of summaries and exceptions</a:t>
            </a:r>
          </a:p>
          <a:p>
            <a:pPr marL="457200" indent="-457200">
              <a:buBlip>
                <a:blip r:embed="rId4"/>
              </a:buBlip>
            </a:pPr>
            <a:r>
              <a:rPr lang="en-US" sz="3200" dirty="0">
                <a:solidFill>
                  <a:srgbClr val="002060"/>
                </a:solidFill>
              </a:rPr>
              <a:t>Specific to and customized for the dashboard’s audience and objectives</a:t>
            </a:r>
          </a:p>
          <a:p>
            <a:pPr marL="457200" indent="-457200">
              <a:buBlip>
                <a:blip r:embed="rId4"/>
              </a:buBlip>
            </a:pPr>
            <a:r>
              <a:rPr lang="en-US" sz="3200" dirty="0">
                <a:solidFill>
                  <a:srgbClr val="002060"/>
                </a:solidFill>
              </a:rPr>
              <a:t>Provides appropriate text for clarity and direction, if needed</a:t>
            </a:r>
          </a:p>
          <a:p>
            <a:pPr marL="457200" indent="-457200">
              <a:buBlip>
                <a:blip r:embed="rId4"/>
              </a:buBlip>
            </a:pPr>
            <a:r>
              <a:rPr lang="en-US" sz="3200" dirty="0">
                <a:solidFill>
                  <a:srgbClr val="002060"/>
                </a:solidFill>
              </a:rPr>
              <a:t>Makes strategic use of color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14E91-F868-4701-A9AF-E79B600A942B}"/>
              </a:ext>
            </a:extLst>
          </p:cNvPr>
          <p:cNvPicPr>
            <a:picLocks noChangeAspect="1"/>
          </p:cNvPicPr>
          <p:nvPr/>
        </p:nvPicPr>
        <p:blipFill>
          <a:blip r:embed="rId3"/>
          <a:stretch>
            <a:fillRect/>
          </a:stretch>
        </p:blipFill>
        <p:spPr>
          <a:xfrm>
            <a:off x="3545991" y="1134617"/>
            <a:ext cx="7538418" cy="4236037"/>
          </a:xfrm>
          <a:prstGeom prst="rect">
            <a:avLst/>
          </a:prstGeom>
        </p:spPr>
      </p:pic>
    </p:spTree>
    <p:extLst>
      <p:ext uri="{BB962C8B-B14F-4D97-AF65-F5344CB8AC3E}">
        <p14:creationId xmlns:p14="http://schemas.microsoft.com/office/powerpoint/2010/main" val="16034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3"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sp>
        <p:nvSpPr>
          <p:cNvPr id="4" name="Title 1">
            <a:extLst>
              <a:ext uri="{FF2B5EF4-FFF2-40B4-BE49-F238E27FC236}">
                <a16:creationId xmlns:a16="http://schemas.microsoft.com/office/drawing/2014/main" id="{4C83B412-2144-4956-8F41-EADF8AF66175}"/>
              </a:ext>
            </a:extLst>
          </p:cNvPr>
          <p:cNvSpPr txBox="1">
            <a:spLocks/>
          </p:cNvSpPr>
          <p:nvPr/>
        </p:nvSpPr>
        <p:spPr bwMode="auto">
          <a:xfrm>
            <a:off x="3983037" y="1943861"/>
            <a:ext cx="6664325"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pPr algn="ctr"/>
            <a:r>
              <a:rPr lang="en-US" sz="8000" b="1">
                <a:solidFill>
                  <a:schemeClr val="accent1"/>
                </a:solidFill>
                <a:latin typeface="Poor Richard" panose="02080502050505020702" pitchFamily="18" charset="0"/>
              </a:rPr>
              <a:t>THANK YOU!</a:t>
            </a:r>
            <a:endParaRPr lang="en-US" sz="8000" b="1" dirty="0">
              <a:solidFill>
                <a:schemeClr val="accent1"/>
              </a:solidFill>
              <a:latin typeface="Poor Richard" panose="02080502050505020702"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A033B10-C002-16C8-C304-6B129CCABE11}"/>
              </a:ext>
            </a:extLst>
          </p:cNvPr>
          <p:cNvSpPr>
            <a:spLocks noGrp="1"/>
          </p:cNvSpPr>
          <p:nvPr>
            <p:ph type="body" sz="quarter" idx="11"/>
          </p:nvPr>
        </p:nvSpPr>
        <p:spPr>
          <a:xfrm>
            <a:off x="706101" y="1813043"/>
            <a:ext cx="13656669" cy="6395340"/>
          </a:xfrm>
        </p:spPr>
        <p:txBody>
          <a:bodyPr/>
          <a:lstStyle/>
          <a:p>
            <a:r>
              <a:rPr lang="en-IN" dirty="0"/>
              <a:t>4. </a:t>
            </a:r>
            <a:r>
              <a:rPr lang="en-IN" b="1" u="sng" dirty="0">
                <a:solidFill>
                  <a:schemeClr val="tx1">
                    <a:lumMod val="50000"/>
                  </a:schemeClr>
                </a:solidFill>
                <a:latin typeface="Google Sans"/>
              </a:rPr>
              <a:t>Advanced Analytics</a:t>
            </a:r>
            <a:r>
              <a:rPr lang="en-IN" dirty="0">
                <a:solidFill>
                  <a:schemeClr val="tx1">
                    <a:lumMod val="50000"/>
                  </a:schemeClr>
                </a:solidFill>
                <a:latin typeface="Google Sans"/>
              </a:rPr>
              <a:t>: Beyond basic data visualization, Tableau offers advanced analytical capabilities such as forecasting, trend analysis, statistical </a:t>
            </a:r>
            <a:r>
              <a:rPr lang="en-IN" dirty="0" err="1">
                <a:solidFill>
                  <a:schemeClr val="tx1">
                    <a:lumMod val="50000"/>
                  </a:schemeClr>
                </a:solidFill>
                <a:latin typeface="Google Sans"/>
              </a:rPr>
              <a:t>modeling</a:t>
            </a:r>
            <a:r>
              <a:rPr lang="en-IN" dirty="0">
                <a:solidFill>
                  <a:schemeClr val="tx1">
                    <a:lumMod val="50000"/>
                  </a:schemeClr>
                </a:solidFill>
                <a:latin typeface="Google Sans"/>
              </a:rPr>
              <a:t>, and predictive analytics. Users can leverage these features to gain deeper insights and make data-driven decisions.</a:t>
            </a:r>
          </a:p>
          <a:p>
            <a:endParaRPr lang="en-IN" dirty="0">
              <a:solidFill>
                <a:schemeClr val="tx1">
                  <a:lumMod val="50000"/>
                </a:schemeClr>
              </a:solidFill>
              <a:latin typeface="Google Sans"/>
            </a:endParaRPr>
          </a:p>
          <a:p>
            <a:r>
              <a:rPr lang="en-IN" dirty="0">
                <a:solidFill>
                  <a:schemeClr val="tx1">
                    <a:lumMod val="50000"/>
                  </a:schemeClr>
                </a:solidFill>
                <a:latin typeface="Google Sans"/>
              </a:rPr>
              <a:t>5.</a:t>
            </a:r>
            <a:r>
              <a:rPr lang="en-IN" b="1" u="sng" dirty="0">
                <a:solidFill>
                  <a:schemeClr val="tx1">
                    <a:lumMod val="50000"/>
                  </a:schemeClr>
                </a:solidFill>
                <a:latin typeface="Google Sans"/>
              </a:rPr>
              <a:t> Collaboration and Sharing</a:t>
            </a:r>
            <a:r>
              <a:rPr lang="en-IN" dirty="0">
                <a:solidFill>
                  <a:schemeClr val="tx1">
                    <a:lumMod val="50000"/>
                  </a:schemeClr>
                </a:solidFill>
                <a:latin typeface="Google Sans"/>
              </a:rPr>
              <a:t>: Tableau facilitates collaboration among team members by allowing users to share interactive dashboards and visualizations securely within the organization or publicly. It supports real-time collaboration, commenting, and annotations, fostering a data-driven culture within teams and organizations.</a:t>
            </a:r>
          </a:p>
          <a:p>
            <a:endParaRPr lang="en-IN" dirty="0"/>
          </a:p>
          <a:p>
            <a:endParaRPr lang="en-IN" dirty="0"/>
          </a:p>
        </p:txBody>
      </p:sp>
      <p:sp>
        <p:nvSpPr>
          <p:cNvPr id="10" name="Text Placeholder 9">
            <a:extLst>
              <a:ext uri="{FF2B5EF4-FFF2-40B4-BE49-F238E27FC236}">
                <a16:creationId xmlns:a16="http://schemas.microsoft.com/office/drawing/2014/main" id="{4FCDA9C3-8084-7471-9BE0-118EBFA8B6AD}"/>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417866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AB8D8-EE91-EF5C-ACAF-DB7E4CA87E00}"/>
              </a:ext>
            </a:extLst>
          </p:cNvPr>
          <p:cNvSpPr>
            <a:spLocks noGrp="1"/>
          </p:cNvSpPr>
          <p:nvPr>
            <p:ph type="body" sz="quarter" idx="11"/>
          </p:nvPr>
        </p:nvSpPr>
        <p:spPr>
          <a:xfrm>
            <a:off x="401444" y="1813044"/>
            <a:ext cx="13860966" cy="3163687"/>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Transform complex data into clear insights</a:t>
            </a:r>
          </a:p>
          <a:p>
            <a:pPr algn="l">
              <a:buFont typeface="Arial" panose="020B0604020202020204" pitchFamily="34" charset="0"/>
              <a:buChar char="•"/>
            </a:pPr>
            <a:r>
              <a:rPr lang="en-US" b="0" i="0" dirty="0">
                <a:solidFill>
                  <a:schemeClr val="tx1">
                    <a:lumMod val="50000"/>
                  </a:schemeClr>
                </a:solidFill>
                <a:effectLst/>
                <a:latin typeface="Google Sans"/>
              </a:rPr>
              <a:t> Improve decision-making processes</a:t>
            </a:r>
          </a:p>
          <a:p>
            <a:pPr algn="l">
              <a:buFont typeface="Arial" panose="020B0604020202020204" pitchFamily="34" charset="0"/>
              <a:buChar char="•"/>
            </a:pPr>
            <a:r>
              <a:rPr lang="en-US" b="0" i="0" dirty="0">
                <a:solidFill>
                  <a:schemeClr val="tx1">
                    <a:lumMod val="50000"/>
                  </a:schemeClr>
                </a:solidFill>
                <a:effectLst/>
                <a:latin typeface="Google Sans"/>
              </a:rPr>
              <a:t> Easy to share and collaborate on data</a:t>
            </a:r>
          </a:p>
          <a:p>
            <a:pPr algn="l">
              <a:buFont typeface="Arial" panose="020B0604020202020204" pitchFamily="34" charset="0"/>
              <a:buChar char="•"/>
            </a:pPr>
            <a:r>
              <a:rPr lang="en-US" b="0" i="0" dirty="0">
                <a:solidFill>
                  <a:schemeClr val="tx1">
                    <a:lumMod val="50000"/>
                  </a:schemeClr>
                </a:solidFill>
                <a:effectLst/>
                <a:latin typeface="Google Sans"/>
              </a:rPr>
              <a:t> Wide range of chart types and visualizations</a:t>
            </a:r>
          </a:p>
          <a:p>
            <a:endParaRPr lang="en-IN" dirty="0"/>
          </a:p>
        </p:txBody>
      </p:sp>
      <p:sp>
        <p:nvSpPr>
          <p:cNvPr id="4" name="Text Placeholder 3">
            <a:extLst>
              <a:ext uri="{FF2B5EF4-FFF2-40B4-BE49-F238E27FC236}">
                <a16:creationId xmlns:a16="http://schemas.microsoft.com/office/drawing/2014/main" id="{17186F77-C33B-8E7F-935A-6CC1D7C40A6F}"/>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Benefits of Tableau</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370686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50E63E-B749-2F35-5197-8FAB127E7E36}"/>
              </a:ext>
            </a:extLst>
          </p:cNvPr>
          <p:cNvSpPr>
            <a:spLocks noGrp="1"/>
          </p:cNvSpPr>
          <p:nvPr>
            <p:ph type="body" sz="quarter" idx="11"/>
          </p:nvPr>
        </p:nvSpPr>
        <p:spPr>
          <a:xfrm>
            <a:off x="706101" y="1813044"/>
            <a:ext cx="13734727" cy="3885229"/>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Data Connectivity: Connect to various data sources (CSV, Excel, databases)</a:t>
            </a:r>
          </a:p>
          <a:p>
            <a:pPr algn="l">
              <a:buFont typeface="Arial" panose="020B0604020202020204" pitchFamily="34" charset="0"/>
              <a:buChar char="•"/>
            </a:pPr>
            <a:r>
              <a:rPr lang="en-US" b="0" i="0" dirty="0">
                <a:solidFill>
                  <a:schemeClr val="tx1">
                    <a:lumMod val="50000"/>
                  </a:schemeClr>
                </a:solidFill>
                <a:effectLst/>
                <a:latin typeface="Google Sans"/>
              </a:rPr>
              <a:t> Drag-and-Drop Functionality: Build visualizations with ease</a:t>
            </a:r>
          </a:p>
          <a:p>
            <a:pPr algn="l">
              <a:buFont typeface="Arial" panose="020B0604020202020204" pitchFamily="34" charset="0"/>
              <a:buChar char="•"/>
            </a:pPr>
            <a:r>
              <a:rPr lang="en-US" b="0" i="0" dirty="0">
                <a:solidFill>
                  <a:schemeClr val="tx1">
                    <a:lumMod val="50000"/>
                  </a:schemeClr>
                </a:solidFill>
                <a:effectLst/>
                <a:latin typeface="Google Sans"/>
              </a:rPr>
              <a:t> Interactive Dashboards: Create dynamic dashboards with filters and actions</a:t>
            </a:r>
          </a:p>
          <a:p>
            <a:pPr algn="l">
              <a:buFont typeface="Arial" panose="020B0604020202020204" pitchFamily="34" charset="0"/>
              <a:buChar char="•"/>
            </a:pPr>
            <a:r>
              <a:rPr lang="en-US" b="0" i="0" dirty="0">
                <a:solidFill>
                  <a:schemeClr val="tx1">
                    <a:lumMod val="50000"/>
                  </a:schemeClr>
                </a:solidFill>
                <a:effectLst/>
                <a:latin typeface="Google Sans"/>
              </a:rPr>
              <a:t> Data Analysis: Perform calculations and aggregations</a:t>
            </a:r>
          </a:p>
          <a:p>
            <a:pPr algn="l">
              <a:buFont typeface="Arial" panose="020B0604020202020204" pitchFamily="34" charset="0"/>
              <a:buChar char="•"/>
            </a:pPr>
            <a:r>
              <a:rPr lang="en-US" b="0" i="0" dirty="0">
                <a:solidFill>
                  <a:schemeClr val="tx1">
                    <a:lumMod val="50000"/>
                  </a:schemeClr>
                </a:solidFill>
                <a:effectLst/>
                <a:latin typeface="Google Sans"/>
              </a:rPr>
              <a:t> Storytelling with Data: Communicate insights effectively</a:t>
            </a:r>
          </a:p>
          <a:p>
            <a:endParaRPr lang="en-IN" dirty="0"/>
          </a:p>
        </p:txBody>
      </p:sp>
      <p:sp>
        <p:nvSpPr>
          <p:cNvPr id="4" name="Text Placeholder 3">
            <a:extLst>
              <a:ext uri="{FF2B5EF4-FFF2-40B4-BE49-F238E27FC236}">
                <a16:creationId xmlns:a16="http://schemas.microsoft.com/office/drawing/2014/main" id="{045A997F-E9BD-8E10-57F4-D8D56B158DE0}"/>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Key Features of Tableau</a:t>
            </a:r>
            <a:endParaRPr lang="en-US" b="0" i="0" dirty="0">
              <a:solidFill>
                <a:schemeClr val="tx1">
                  <a:lumMod val="50000"/>
                </a:schemeClr>
              </a:solidFill>
              <a:effectLst/>
              <a:latin typeface="Google Sans"/>
            </a:endParaRPr>
          </a:p>
          <a:p>
            <a:endParaRPr lang="en-IN" dirty="0">
              <a:solidFill>
                <a:schemeClr val="tx1">
                  <a:lumMod val="50000"/>
                </a:schemeClr>
              </a:solidFill>
            </a:endParaRPr>
          </a:p>
        </p:txBody>
      </p:sp>
    </p:spTree>
    <p:extLst>
      <p:ext uri="{BB962C8B-B14F-4D97-AF65-F5344CB8AC3E}">
        <p14:creationId xmlns:p14="http://schemas.microsoft.com/office/powerpoint/2010/main" val="145186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75EA8D-5CEC-4C48-9419-FFA5895D5A9E}"/>
              </a:ext>
            </a:extLst>
          </p:cNvPr>
          <p:cNvSpPr>
            <a:spLocks noGrp="1"/>
          </p:cNvSpPr>
          <p:nvPr>
            <p:ph type="body" sz="quarter" idx="11"/>
          </p:nvPr>
        </p:nvSpPr>
        <p:spPr>
          <a:xfrm>
            <a:off x="706102" y="1813044"/>
            <a:ext cx="13433644" cy="3773717"/>
          </a:xfrm>
        </p:spPr>
        <p:txBody>
          <a:bodyPr/>
          <a:lstStyle/>
          <a:p>
            <a:pPr algn="l">
              <a:buFont typeface="Arial" panose="020B0604020202020204" pitchFamily="34" charset="0"/>
              <a:buChar char="•"/>
            </a:pPr>
            <a:r>
              <a:rPr lang="en-US" b="1" i="0" dirty="0">
                <a:solidFill>
                  <a:schemeClr val="tx1">
                    <a:lumMod val="50000"/>
                  </a:schemeClr>
                </a:solidFill>
                <a:effectLst/>
                <a:latin typeface="Google Sans"/>
              </a:rPr>
              <a:t>Connect to Data:</a:t>
            </a:r>
            <a:r>
              <a:rPr lang="en-US" b="0" i="0" dirty="0">
                <a:solidFill>
                  <a:schemeClr val="tx1">
                    <a:lumMod val="50000"/>
                  </a:schemeClr>
                </a:solidFill>
                <a:effectLst/>
                <a:latin typeface="Google Sans"/>
              </a:rPr>
              <a:t> Import data from various sources</a:t>
            </a:r>
          </a:p>
          <a:p>
            <a:pPr algn="l">
              <a:buFont typeface="Arial" panose="020B0604020202020204" pitchFamily="34" charset="0"/>
              <a:buChar char="•"/>
            </a:pPr>
            <a:r>
              <a:rPr lang="en-US" b="1" i="0" dirty="0">
                <a:solidFill>
                  <a:schemeClr val="tx1">
                    <a:lumMod val="50000"/>
                  </a:schemeClr>
                </a:solidFill>
                <a:effectLst/>
                <a:latin typeface="Google Sans"/>
              </a:rPr>
              <a:t>Clean and Prepare Data:</a:t>
            </a:r>
            <a:r>
              <a:rPr lang="en-US" b="0" i="0" dirty="0">
                <a:solidFill>
                  <a:schemeClr val="tx1">
                    <a:lumMod val="50000"/>
                  </a:schemeClr>
                </a:solidFill>
                <a:effectLst/>
                <a:latin typeface="Google Sans"/>
              </a:rPr>
              <a:t> Address data quality issues</a:t>
            </a:r>
          </a:p>
          <a:p>
            <a:pPr algn="l">
              <a:buFont typeface="Arial" panose="020B0604020202020204" pitchFamily="34" charset="0"/>
              <a:buChar char="•"/>
            </a:pPr>
            <a:r>
              <a:rPr lang="en-US" b="1" i="0" dirty="0">
                <a:solidFill>
                  <a:schemeClr val="tx1">
                    <a:lumMod val="50000"/>
                  </a:schemeClr>
                </a:solidFill>
                <a:effectLst/>
                <a:latin typeface="Google Sans"/>
              </a:rPr>
              <a:t>Build Views:</a:t>
            </a:r>
            <a:r>
              <a:rPr lang="en-US" b="0" i="0" dirty="0">
                <a:solidFill>
                  <a:schemeClr val="tx1">
                    <a:lumMod val="50000"/>
                  </a:schemeClr>
                </a:solidFill>
                <a:effectLst/>
                <a:latin typeface="Google Sans"/>
              </a:rPr>
              <a:t> Create charts and visualizations</a:t>
            </a:r>
          </a:p>
          <a:p>
            <a:pPr algn="l">
              <a:buFont typeface="Arial" panose="020B0604020202020204" pitchFamily="34" charset="0"/>
              <a:buChar char="•"/>
            </a:pPr>
            <a:r>
              <a:rPr lang="en-US" b="1" i="0" dirty="0">
                <a:solidFill>
                  <a:schemeClr val="tx1">
                    <a:lumMod val="50000"/>
                  </a:schemeClr>
                </a:solidFill>
                <a:effectLst/>
                <a:latin typeface="Google Sans"/>
              </a:rPr>
              <a:t>Create Dashboards:</a:t>
            </a:r>
            <a:r>
              <a:rPr lang="en-US" b="0" i="0" dirty="0">
                <a:solidFill>
                  <a:schemeClr val="tx1">
                    <a:lumMod val="50000"/>
                  </a:schemeClr>
                </a:solidFill>
                <a:effectLst/>
                <a:latin typeface="Google Sans"/>
              </a:rPr>
              <a:t> Combine multiple views for storytelling</a:t>
            </a:r>
          </a:p>
          <a:p>
            <a:pPr algn="l">
              <a:buFont typeface="Arial" panose="020B0604020202020204" pitchFamily="34" charset="0"/>
              <a:buChar char="•"/>
            </a:pPr>
            <a:r>
              <a:rPr lang="en-US" b="1" i="0" dirty="0">
                <a:solidFill>
                  <a:schemeClr val="tx1">
                    <a:lumMod val="50000"/>
                  </a:schemeClr>
                </a:solidFill>
                <a:effectLst/>
                <a:latin typeface="Google Sans"/>
              </a:rPr>
              <a:t>Share and Collaborate:</a:t>
            </a:r>
            <a:r>
              <a:rPr lang="en-US" b="0" i="0" dirty="0">
                <a:solidFill>
                  <a:schemeClr val="tx1">
                    <a:lumMod val="50000"/>
                  </a:schemeClr>
                </a:solidFill>
                <a:effectLst/>
                <a:latin typeface="Google Sans"/>
              </a:rPr>
              <a:t> Share dashboards with others</a:t>
            </a:r>
          </a:p>
          <a:p>
            <a:endParaRPr lang="en-IN" dirty="0"/>
          </a:p>
        </p:txBody>
      </p:sp>
      <p:sp>
        <p:nvSpPr>
          <p:cNvPr id="4" name="Text Placeholder 3">
            <a:extLst>
              <a:ext uri="{FF2B5EF4-FFF2-40B4-BE49-F238E27FC236}">
                <a16:creationId xmlns:a16="http://schemas.microsoft.com/office/drawing/2014/main" id="{886A7D9E-AF52-8183-988D-B73E8DCA2DCA}"/>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The Tableau Workflow</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24447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09DC78-661C-7123-A40C-BB75D2D611E7}"/>
              </a:ext>
            </a:extLst>
          </p:cNvPr>
          <p:cNvSpPr>
            <a:spLocks noGrp="1"/>
          </p:cNvSpPr>
          <p:nvPr>
            <p:ph type="body" sz="quarter" idx="11"/>
          </p:nvPr>
        </p:nvSpPr>
        <p:spPr>
          <a:xfrm>
            <a:off x="706102" y="1813044"/>
            <a:ext cx="10723898" cy="2517356"/>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Bar charts, line charts, pie charts, scatter plots</a:t>
            </a:r>
          </a:p>
          <a:p>
            <a:pPr algn="l">
              <a:buFont typeface="Arial" panose="020B0604020202020204" pitchFamily="34" charset="0"/>
              <a:buChar char="•"/>
            </a:pPr>
            <a:r>
              <a:rPr lang="en-US" b="0" i="0" dirty="0">
                <a:solidFill>
                  <a:schemeClr val="tx1">
                    <a:lumMod val="50000"/>
                  </a:schemeClr>
                </a:solidFill>
                <a:effectLst/>
                <a:latin typeface="Google Sans"/>
              </a:rPr>
              <a:t> Maps, heat maps, histograms, box plots</a:t>
            </a:r>
          </a:p>
          <a:p>
            <a:pPr algn="l">
              <a:buFont typeface="Arial" panose="020B0604020202020204" pitchFamily="34" charset="0"/>
              <a:buChar char="•"/>
            </a:pPr>
            <a:r>
              <a:rPr lang="en-US" b="0" i="0" dirty="0">
                <a:solidFill>
                  <a:schemeClr val="tx1">
                    <a:lumMod val="50000"/>
                  </a:schemeClr>
                </a:solidFill>
                <a:effectLst/>
                <a:latin typeface="Google Sans"/>
              </a:rPr>
              <a:t> </a:t>
            </a:r>
            <a:r>
              <a:rPr lang="en-US" b="0" i="0" dirty="0" err="1">
                <a:solidFill>
                  <a:schemeClr val="tx1">
                    <a:lumMod val="50000"/>
                  </a:schemeClr>
                </a:solidFill>
                <a:effectLst/>
                <a:latin typeface="Google Sans"/>
              </a:rPr>
              <a:t>Treemaps</a:t>
            </a:r>
            <a:r>
              <a:rPr lang="en-US" b="0" i="0" dirty="0">
                <a:solidFill>
                  <a:schemeClr val="tx1">
                    <a:lumMod val="50000"/>
                  </a:schemeClr>
                </a:solidFill>
                <a:effectLst/>
                <a:latin typeface="Google Sans"/>
              </a:rPr>
              <a:t>, bullet charts, etc.</a:t>
            </a:r>
          </a:p>
          <a:p>
            <a:endParaRPr lang="en-IN" dirty="0">
              <a:solidFill>
                <a:schemeClr val="tx1">
                  <a:lumMod val="50000"/>
                </a:schemeClr>
              </a:solidFill>
            </a:endParaRPr>
          </a:p>
        </p:txBody>
      </p:sp>
      <p:sp>
        <p:nvSpPr>
          <p:cNvPr id="4" name="Text Placeholder 3">
            <a:extLst>
              <a:ext uri="{FF2B5EF4-FFF2-40B4-BE49-F238E27FC236}">
                <a16:creationId xmlns:a16="http://schemas.microsoft.com/office/drawing/2014/main" id="{E26709CC-63B8-9ED5-F325-C4F75E148CC4}"/>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Types of Charts in Tableau</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197751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AAA2F2-5EDF-13CD-96CA-4782BAE608B0}"/>
              </a:ext>
            </a:extLst>
          </p:cNvPr>
          <p:cNvSpPr>
            <a:spLocks noGrp="1"/>
          </p:cNvSpPr>
          <p:nvPr>
            <p:ph type="body" sz="quarter" idx="11"/>
          </p:nvPr>
        </p:nvSpPr>
        <p:spPr>
          <a:xfrm>
            <a:off x="706101" y="1813044"/>
            <a:ext cx="10768503" cy="1871025"/>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Use filters, actions, and parameters for user interaction</a:t>
            </a:r>
          </a:p>
          <a:p>
            <a:pPr algn="l">
              <a:buFont typeface="Arial" panose="020B0604020202020204" pitchFamily="34" charset="0"/>
              <a:buChar char="•"/>
            </a:pPr>
            <a:r>
              <a:rPr lang="en-US" b="0" i="0" dirty="0">
                <a:solidFill>
                  <a:schemeClr val="tx1">
                    <a:lumMod val="50000"/>
                  </a:schemeClr>
                </a:solidFill>
                <a:effectLst/>
                <a:latin typeface="Google Sans"/>
              </a:rPr>
              <a:t> Create dashboards that tell a story</a:t>
            </a:r>
          </a:p>
          <a:p>
            <a:endParaRPr lang="en-IN" dirty="0">
              <a:solidFill>
                <a:schemeClr val="tx1">
                  <a:lumMod val="50000"/>
                </a:schemeClr>
              </a:solidFill>
            </a:endParaRPr>
          </a:p>
        </p:txBody>
      </p:sp>
      <p:sp>
        <p:nvSpPr>
          <p:cNvPr id="4" name="Text Placeholder 3">
            <a:extLst>
              <a:ext uri="{FF2B5EF4-FFF2-40B4-BE49-F238E27FC236}">
                <a16:creationId xmlns:a16="http://schemas.microsoft.com/office/drawing/2014/main" id="{DD4DD063-855C-DFBB-29AC-AEAA12CA8AEB}"/>
              </a:ext>
            </a:extLst>
          </p:cNvPr>
          <p:cNvSpPr>
            <a:spLocks noGrp="1"/>
          </p:cNvSpPr>
          <p:nvPr>
            <p:ph type="body" sz="quarter" idx="13"/>
          </p:nvPr>
        </p:nvSpPr>
        <p:spPr>
          <a:xfrm>
            <a:off x="715321" y="600286"/>
            <a:ext cx="13245154" cy="1260345"/>
          </a:xfrm>
        </p:spPr>
        <p:txBody>
          <a:bodyPr/>
          <a:lstStyle/>
          <a:p>
            <a:r>
              <a:rPr lang="en-US" b="1" i="0" dirty="0">
                <a:solidFill>
                  <a:schemeClr val="tx1">
                    <a:lumMod val="50000"/>
                  </a:schemeClr>
                </a:solidFill>
                <a:effectLst/>
                <a:latin typeface="Google Sans"/>
              </a:rPr>
              <a:t>Creating Interactive Dashboards</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118180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6A7BFBF-D074-D823-4B4F-ED12623B809B}"/>
              </a:ext>
            </a:extLst>
          </p:cNvPr>
          <p:cNvSpPr>
            <a:spLocks noGrp="1"/>
          </p:cNvSpPr>
          <p:nvPr>
            <p:ph type="body" sz="quarter" idx="11"/>
          </p:nvPr>
        </p:nvSpPr>
        <p:spPr>
          <a:prstGeom prst="rect">
            <a:avLst/>
          </a:prstGeom>
        </p:spPr>
        <p:txBody>
          <a:bodyPr/>
          <a:lstStyle/>
          <a:p>
            <a:r>
              <a:rPr lang="en-IN" dirty="0"/>
              <a:t>Real World Use Cases</a:t>
            </a:r>
          </a:p>
        </p:txBody>
      </p:sp>
    </p:spTree>
    <p:extLst>
      <p:ext uri="{BB962C8B-B14F-4D97-AF65-F5344CB8AC3E}">
        <p14:creationId xmlns:p14="http://schemas.microsoft.com/office/powerpoint/2010/main" val="2214781802"/>
      </p:ext>
    </p:extLst>
  </p:cSld>
  <p:clrMapOvr>
    <a:masterClrMapping/>
  </p:clrMapOvr>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Viz Design Workshop - final copy for BM</Template>
  <TotalTime>491</TotalTime>
  <Words>1824</Words>
  <Application>Microsoft Office PowerPoint</Application>
  <PresentationFormat>Custom</PresentationFormat>
  <Paragraphs>149</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BentonSans</vt:lpstr>
      <vt:lpstr>BentonSans Book</vt:lpstr>
      <vt:lpstr>Calibri</vt:lpstr>
      <vt:lpstr>Gill Sans MT</vt:lpstr>
      <vt:lpstr>Google Sans</vt:lpstr>
      <vt:lpstr>Merriweather Light</vt:lpstr>
      <vt:lpstr>Poor Richard</vt:lpstr>
      <vt:lpstr>PPT_Corporate_Template_BentonSans_16.9_c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Vanessa Joyce</dc:creator>
  <cp:keywords/>
  <dc:description/>
  <cp:lastModifiedBy>Prachi Kotkar</cp:lastModifiedBy>
  <cp:revision>9</cp:revision>
  <cp:lastPrinted>2015-11-05T23:58:20Z</cp:lastPrinted>
  <dcterms:created xsi:type="dcterms:W3CDTF">2020-02-06T15:17:05Z</dcterms:created>
  <dcterms:modified xsi:type="dcterms:W3CDTF">2024-04-04T20:50:47Z</dcterms:modified>
  <cp:category/>
</cp:coreProperties>
</file>