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258" r:id="rId3"/>
    <p:sldId id="332" r:id="rId4"/>
    <p:sldId id="323" r:id="rId5"/>
    <p:sldId id="324" r:id="rId6"/>
    <p:sldId id="313" r:id="rId7"/>
    <p:sldId id="257" r:id="rId8"/>
    <p:sldId id="314" r:id="rId9"/>
    <p:sldId id="259" r:id="rId10"/>
    <p:sldId id="306" r:id="rId11"/>
    <p:sldId id="260" r:id="rId12"/>
    <p:sldId id="261" r:id="rId13"/>
    <p:sldId id="291" r:id="rId14"/>
    <p:sldId id="334" r:id="rId15"/>
    <p:sldId id="335" r:id="rId16"/>
    <p:sldId id="336" r:id="rId17"/>
    <p:sldId id="338" r:id="rId18"/>
    <p:sldId id="333" r:id="rId19"/>
    <p:sldId id="292" r:id="rId20"/>
    <p:sldId id="293" r:id="rId21"/>
    <p:sldId id="294" r:id="rId22"/>
    <p:sldId id="315" r:id="rId23"/>
    <p:sldId id="295" r:id="rId24"/>
    <p:sldId id="316" r:id="rId25"/>
    <p:sldId id="307" r:id="rId26"/>
    <p:sldId id="317" r:id="rId27"/>
    <p:sldId id="296" r:id="rId28"/>
    <p:sldId id="297" r:id="rId29"/>
    <p:sldId id="298" r:id="rId30"/>
    <p:sldId id="318" r:id="rId31"/>
    <p:sldId id="319" r:id="rId32"/>
    <p:sldId id="320" r:id="rId33"/>
    <p:sldId id="325" r:id="rId34"/>
    <p:sldId id="326" r:id="rId35"/>
    <p:sldId id="327" r:id="rId36"/>
    <p:sldId id="328" r:id="rId37"/>
    <p:sldId id="299" r:id="rId38"/>
    <p:sldId id="312" r:id="rId39"/>
    <p:sldId id="329" r:id="rId40"/>
    <p:sldId id="300" r:id="rId41"/>
    <p:sldId id="262" r:id="rId42"/>
    <p:sldId id="321" r:id="rId43"/>
    <p:sldId id="305" r:id="rId44"/>
    <p:sldId id="322" r:id="rId45"/>
    <p:sldId id="263" r:id="rId46"/>
    <p:sldId id="264" r:id="rId47"/>
    <p:sldId id="266" r:id="rId48"/>
    <p:sldId id="337" r:id="rId49"/>
    <p:sldId id="330" r:id="rId50"/>
    <p:sldId id="275" r:id="rId51"/>
    <p:sldId id="331" r:id="rId52"/>
    <p:sldId id="267" r:id="rId53"/>
    <p:sldId id="278" r:id="rId54"/>
    <p:sldId id="308" r:id="rId55"/>
    <p:sldId id="309" r:id="rId56"/>
    <p:sldId id="310" r:id="rId57"/>
    <p:sldId id="268" r:id="rId58"/>
    <p:sldId id="290" r:id="rId59"/>
    <p:sldId id="289" r:id="rId60"/>
    <p:sldId id="269" r:id="rId61"/>
    <p:sldId id="270"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8980" autoAdjust="0"/>
  </p:normalViewPr>
  <p:slideViewPr>
    <p:cSldViewPr>
      <p:cViewPr varScale="1">
        <p:scale>
          <a:sx n="113" d="100"/>
          <a:sy n="113" d="100"/>
        </p:scale>
        <p:origin x="22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72E00B4-E169-EB13-56A6-8E7BA0F0F3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8307" name="Rectangle 3">
            <a:extLst>
              <a:ext uri="{FF2B5EF4-FFF2-40B4-BE49-F238E27FC236}">
                <a16:creationId xmlns:a16="http://schemas.microsoft.com/office/drawing/2014/main" id="{59525D41-DC76-20B6-81CE-45B9D8069F3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8308" name="Rectangle 4">
            <a:extLst>
              <a:ext uri="{FF2B5EF4-FFF2-40B4-BE49-F238E27FC236}">
                <a16:creationId xmlns:a16="http://schemas.microsoft.com/office/drawing/2014/main" id="{3AF9625E-62E5-AD32-8506-06B2C819318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a:extLst>
              <a:ext uri="{FF2B5EF4-FFF2-40B4-BE49-F238E27FC236}">
                <a16:creationId xmlns:a16="http://schemas.microsoft.com/office/drawing/2014/main" id="{3932DDA5-72E5-8963-6177-00DE1E57CEC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8310" name="Rectangle 6">
            <a:extLst>
              <a:ext uri="{FF2B5EF4-FFF2-40B4-BE49-F238E27FC236}">
                <a16:creationId xmlns:a16="http://schemas.microsoft.com/office/drawing/2014/main" id="{7E787209-6215-800B-665B-E02059898A4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8311" name="Rectangle 7">
            <a:extLst>
              <a:ext uri="{FF2B5EF4-FFF2-40B4-BE49-F238E27FC236}">
                <a16:creationId xmlns:a16="http://schemas.microsoft.com/office/drawing/2014/main" id="{7D466BFD-08C5-5024-A7D5-9AAD0F1B1CD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8C0863E-D904-1A42-A931-284D545980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F1BA28-8162-2BBC-28A5-9C078ECA93C9}"/>
              </a:ext>
            </a:extLst>
          </p:cNvPr>
          <p:cNvSpPr>
            <a:spLocks noGrp="1" noChangeArrowheads="1"/>
          </p:cNvSpPr>
          <p:nvPr>
            <p:ph type="sldNum" sz="quarter" idx="5"/>
          </p:nvPr>
        </p:nvSpPr>
        <p:spPr>
          <a:ln/>
        </p:spPr>
        <p:txBody>
          <a:bodyPr/>
          <a:lstStyle/>
          <a:p>
            <a:fld id="{F0463246-DB2B-7C49-99FF-E57B38E3B1A1}" type="slidenum">
              <a:rPr lang="en-US" altLang="en-US"/>
              <a:pPr/>
              <a:t>38</a:t>
            </a:fld>
            <a:endParaRPr lang="en-US" altLang="en-US"/>
          </a:p>
        </p:txBody>
      </p:sp>
      <p:sp>
        <p:nvSpPr>
          <p:cNvPr id="99330" name="Rectangle 2">
            <a:extLst>
              <a:ext uri="{FF2B5EF4-FFF2-40B4-BE49-F238E27FC236}">
                <a16:creationId xmlns:a16="http://schemas.microsoft.com/office/drawing/2014/main" id="{DF692B7C-59E6-8A48-34B9-803915C22737}"/>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E2AC2344-DE0C-2C25-D057-9729A497F812}"/>
              </a:ext>
            </a:extLst>
          </p:cNvPr>
          <p:cNvSpPr>
            <a:spLocks noGrp="1" noChangeArrowheads="1"/>
          </p:cNvSpPr>
          <p:nvPr>
            <p:ph type="body" idx="1"/>
          </p:nvPr>
        </p:nvSpPr>
        <p:spPr/>
        <p:txBody>
          <a:bodyPr/>
          <a:lstStyle/>
          <a:p>
            <a:r>
              <a:rPr lang="en-US" altLang="en-US"/>
              <a:t>Note that join can also be thought of as cross product and select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C955-C1A3-6954-A1EE-897DD2CDBBB6}"/>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13D310-D44F-6AC4-096E-32A81D225A2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6E44EC-A48B-462C-1F2F-4BABDC68CC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292318E-45BB-43B9-DA1B-72D973BC526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1436296-B51C-6E1D-AD1C-77D66AB3EC28}"/>
              </a:ext>
            </a:extLst>
          </p:cNvPr>
          <p:cNvSpPr>
            <a:spLocks noGrp="1"/>
          </p:cNvSpPr>
          <p:nvPr>
            <p:ph type="sldNum" sz="quarter" idx="12"/>
          </p:nvPr>
        </p:nvSpPr>
        <p:spPr/>
        <p:txBody>
          <a:bodyPr/>
          <a:lstStyle>
            <a:lvl1pPr>
              <a:defRPr/>
            </a:lvl1pPr>
          </a:lstStyle>
          <a:p>
            <a:fld id="{7424D04C-EC1A-8F42-AF74-24590DEFD952}" type="slidenum">
              <a:rPr lang="en-US" altLang="en-US"/>
              <a:pPr/>
              <a:t>‹#›</a:t>
            </a:fld>
            <a:endParaRPr lang="en-US" altLang="en-US"/>
          </a:p>
        </p:txBody>
      </p:sp>
    </p:spTree>
    <p:extLst>
      <p:ext uri="{BB962C8B-B14F-4D97-AF65-F5344CB8AC3E}">
        <p14:creationId xmlns:p14="http://schemas.microsoft.com/office/powerpoint/2010/main" val="1737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C6CA-72FD-34BB-EC8E-CB07B1AB15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748FD9-FE51-D2B9-4B22-7EF6100E33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CD4B4-C5A5-0A70-8557-9804C7E04AD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8915B66-B557-E104-5507-0517CE0DF36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9C69E70-1414-B035-5443-9C4F70D734F4}"/>
              </a:ext>
            </a:extLst>
          </p:cNvPr>
          <p:cNvSpPr>
            <a:spLocks noGrp="1"/>
          </p:cNvSpPr>
          <p:nvPr>
            <p:ph type="sldNum" sz="quarter" idx="12"/>
          </p:nvPr>
        </p:nvSpPr>
        <p:spPr/>
        <p:txBody>
          <a:bodyPr/>
          <a:lstStyle>
            <a:lvl1pPr>
              <a:defRPr/>
            </a:lvl1pPr>
          </a:lstStyle>
          <a:p>
            <a:fld id="{705B3071-3FE3-E840-A9A2-CE810B4F7852}" type="slidenum">
              <a:rPr lang="en-US" altLang="en-US"/>
              <a:pPr/>
              <a:t>‹#›</a:t>
            </a:fld>
            <a:endParaRPr lang="en-US" altLang="en-US"/>
          </a:p>
        </p:txBody>
      </p:sp>
    </p:spTree>
    <p:extLst>
      <p:ext uri="{BB962C8B-B14F-4D97-AF65-F5344CB8AC3E}">
        <p14:creationId xmlns:p14="http://schemas.microsoft.com/office/powerpoint/2010/main" val="426015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0D8E23-5C29-32B9-C1A8-A4DB648C5FB4}"/>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F5F3C1-B81E-51E0-6CE6-99E3C8A80D73}"/>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BA298-A01A-A88D-5E7B-FB08125C0D2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33CAF42-FA5F-46B0-F204-0E7B157636D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D377748-2DCD-42A5-B6F8-32BE6DCA6EE5}"/>
              </a:ext>
            </a:extLst>
          </p:cNvPr>
          <p:cNvSpPr>
            <a:spLocks noGrp="1"/>
          </p:cNvSpPr>
          <p:nvPr>
            <p:ph type="sldNum" sz="quarter" idx="12"/>
          </p:nvPr>
        </p:nvSpPr>
        <p:spPr/>
        <p:txBody>
          <a:bodyPr/>
          <a:lstStyle>
            <a:lvl1pPr>
              <a:defRPr/>
            </a:lvl1pPr>
          </a:lstStyle>
          <a:p>
            <a:fld id="{32DDB68D-FB4C-6D4D-8021-7242CE823A2C}" type="slidenum">
              <a:rPr lang="en-US" altLang="en-US"/>
              <a:pPr/>
              <a:t>‹#›</a:t>
            </a:fld>
            <a:endParaRPr lang="en-US" altLang="en-US"/>
          </a:p>
        </p:txBody>
      </p:sp>
    </p:spTree>
    <p:extLst>
      <p:ext uri="{BB962C8B-B14F-4D97-AF65-F5344CB8AC3E}">
        <p14:creationId xmlns:p14="http://schemas.microsoft.com/office/powerpoint/2010/main" val="3722678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ED4A-BEA2-A462-66CB-4349372A53FB}"/>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07D549-A5D7-A68B-1A06-66E9F7FA48AF}"/>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74E42-B6EA-7538-6D7A-A81116E15E97}"/>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B345F8-016A-8FF5-F6AD-B65C980EFADE}"/>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5CE971A-D7E5-26B3-C0EB-FB0386E7DD7A}"/>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876B423-44C4-6DFF-5680-98680B0CE35A}"/>
              </a:ext>
            </a:extLst>
          </p:cNvPr>
          <p:cNvSpPr>
            <a:spLocks noGrp="1"/>
          </p:cNvSpPr>
          <p:nvPr>
            <p:ph type="sldNum" sz="quarter" idx="12"/>
          </p:nvPr>
        </p:nvSpPr>
        <p:spPr>
          <a:xfrm>
            <a:off x="6553200" y="6245225"/>
            <a:ext cx="2133600" cy="476250"/>
          </a:xfrm>
        </p:spPr>
        <p:txBody>
          <a:bodyPr/>
          <a:lstStyle>
            <a:lvl1pPr>
              <a:defRPr/>
            </a:lvl1pPr>
          </a:lstStyle>
          <a:p>
            <a:fld id="{22B641C8-0668-3D42-AEA4-7ABBE9F3B7B5}" type="slidenum">
              <a:rPr lang="en-US" altLang="en-US"/>
              <a:pPr/>
              <a:t>‹#›</a:t>
            </a:fld>
            <a:endParaRPr lang="en-US" altLang="en-US"/>
          </a:p>
        </p:txBody>
      </p:sp>
    </p:spTree>
    <p:extLst>
      <p:ext uri="{BB962C8B-B14F-4D97-AF65-F5344CB8AC3E}">
        <p14:creationId xmlns:p14="http://schemas.microsoft.com/office/powerpoint/2010/main" val="35269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B977-BC3E-678F-385A-B55312D5AB1D}"/>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355226-BE16-79FB-2A9D-E1F014171FB4}"/>
              </a:ext>
            </a:extLst>
          </p:cNvPr>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EA6C09-00E7-D1F5-B22F-68E7A23D219F}"/>
              </a:ext>
            </a:extLst>
          </p:cNvPr>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DCCE3176-A62C-1850-F80C-55703994D0EF}"/>
              </a:ext>
            </a:extLst>
          </p:cNvPr>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E810E43A-88F6-F430-70E3-533456F013AB}"/>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0DC14E40-25BC-6DD7-FD02-B3BDB5D8E472}"/>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6DC199F6-7CA9-C383-A015-6F0435CC2FD1}"/>
              </a:ext>
            </a:extLst>
          </p:cNvPr>
          <p:cNvSpPr>
            <a:spLocks noGrp="1"/>
          </p:cNvSpPr>
          <p:nvPr>
            <p:ph type="sldNum" sz="quarter" idx="12"/>
          </p:nvPr>
        </p:nvSpPr>
        <p:spPr>
          <a:xfrm>
            <a:off x="6553200" y="6245225"/>
            <a:ext cx="2133600" cy="476250"/>
          </a:xfrm>
        </p:spPr>
        <p:txBody>
          <a:bodyPr/>
          <a:lstStyle>
            <a:lvl1pPr>
              <a:defRPr/>
            </a:lvl1pPr>
          </a:lstStyle>
          <a:p>
            <a:fld id="{F26B2705-3228-3E4F-A2EB-AEE000931482}" type="slidenum">
              <a:rPr lang="en-US" altLang="en-US"/>
              <a:pPr/>
              <a:t>‹#›</a:t>
            </a:fld>
            <a:endParaRPr lang="en-US" altLang="en-US"/>
          </a:p>
        </p:txBody>
      </p:sp>
    </p:spTree>
    <p:extLst>
      <p:ext uri="{BB962C8B-B14F-4D97-AF65-F5344CB8AC3E}">
        <p14:creationId xmlns:p14="http://schemas.microsoft.com/office/powerpoint/2010/main" val="366401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409-80B6-2E5D-8283-53433138A7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EAA7E-C571-1B03-A3A8-42DCA8E8E4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E9E5A-84A2-528A-8FBB-679F448EEBA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E1DC674-796A-B49A-F0F0-932CDBA6FD2E}"/>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2837679-2C1B-2283-260D-55C2E5A886B1}"/>
              </a:ext>
            </a:extLst>
          </p:cNvPr>
          <p:cNvSpPr>
            <a:spLocks noGrp="1"/>
          </p:cNvSpPr>
          <p:nvPr>
            <p:ph type="sldNum" sz="quarter" idx="12"/>
          </p:nvPr>
        </p:nvSpPr>
        <p:spPr/>
        <p:txBody>
          <a:bodyPr/>
          <a:lstStyle>
            <a:lvl1pPr>
              <a:defRPr/>
            </a:lvl1pPr>
          </a:lstStyle>
          <a:p>
            <a:fld id="{CF91EACA-7A51-7942-A51E-82790B2A08D4}" type="slidenum">
              <a:rPr lang="en-US" altLang="en-US"/>
              <a:pPr/>
              <a:t>‹#›</a:t>
            </a:fld>
            <a:endParaRPr lang="en-US" altLang="en-US"/>
          </a:p>
        </p:txBody>
      </p:sp>
    </p:spTree>
    <p:extLst>
      <p:ext uri="{BB962C8B-B14F-4D97-AF65-F5344CB8AC3E}">
        <p14:creationId xmlns:p14="http://schemas.microsoft.com/office/powerpoint/2010/main" val="32611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9F6A-D6E9-008D-C5A4-00251A6DEE4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15E17-9804-87A6-71AF-3F8B1766142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24581237-4046-1475-999A-4EA22E33549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3F1782D-14FD-391E-EDA0-D767B9A306F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3B440CD-ABF9-934A-455A-A2E1B75A69AC}"/>
              </a:ext>
            </a:extLst>
          </p:cNvPr>
          <p:cNvSpPr>
            <a:spLocks noGrp="1"/>
          </p:cNvSpPr>
          <p:nvPr>
            <p:ph type="sldNum" sz="quarter" idx="12"/>
          </p:nvPr>
        </p:nvSpPr>
        <p:spPr/>
        <p:txBody>
          <a:bodyPr/>
          <a:lstStyle>
            <a:lvl1pPr>
              <a:defRPr/>
            </a:lvl1pPr>
          </a:lstStyle>
          <a:p>
            <a:fld id="{1BB304A5-74F2-674F-B823-6CA9E323A0DA}" type="slidenum">
              <a:rPr lang="en-US" altLang="en-US"/>
              <a:pPr/>
              <a:t>‹#›</a:t>
            </a:fld>
            <a:endParaRPr lang="en-US" altLang="en-US"/>
          </a:p>
        </p:txBody>
      </p:sp>
    </p:spTree>
    <p:extLst>
      <p:ext uri="{BB962C8B-B14F-4D97-AF65-F5344CB8AC3E}">
        <p14:creationId xmlns:p14="http://schemas.microsoft.com/office/powerpoint/2010/main" val="2133442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4FC0-D5A8-171A-9016-CBD6B39A2F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0882E5-A858-3EC6-DEDE-A6B553FF4944}"/>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C90B4-BEFD-053F-01E7-BAE9409FD1EE}"/>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CA7F1-EA60-9C7E-C05C-723E1F158BA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BA1988D-FFFD-9276-DE3B-CB529E25D3B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9D717CE-0E0F-17E6-1CB1-240727C2BC47}"/>
              </a:ext>
            </a:extLst>
          </p:cNvPr>
          <p:cNvSpPr>
            <a:spLocks noGrp="1"/>
          </p:cNvSpPr>
          <p:nvPr>
            <p:ph type="sldNum" sz="quarter" idx="12"/>
          </p:nvPr>
        </p:nvSpPr>
        <p:spPr/>
        <p:txBody>
          <a:bodyPr/>
          <a:lstStyle>
            <a:lvl1pPr>
              <a:defRPr/>
            </a:lvl1pPr>
          </a:lstStyle>
          <a:p>
            <a:fld id="{8B2783A2-28B3-E541-85F0-D24CE1FCBCAF}" type="slidenum">
              <a:rPr lang="en-US" altLang="en-US"/>
              <a:pPr/>
              <a:t>‹#›</a:t>
            </a:fld>
            <a:endParaRPr lang="en-US" altLang="en-US"/>
          </a:p>
        </p:txBody>
      </p:sp>
    </p:spTree>
    <p:extLst>
      <p:ext uri="{BB962C8B-B14F-4D97-AF65-F5344CB8AC3E}">
        <p14:creationId xmlns:p14="http://schemas.microsoft.com/office/powerpoint/2010/main" val="342256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9481-7978-226E-074C-E3A30A0278B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D4D26-ACEE-18C9-DAE7-C1FC510EF5C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DDC65-C920-C655-6991-937302A4B36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DF141-407A-B5DF-91A3-3F39517E1E6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8FB6F5-8222-5740-4F0B-9B387F84806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6B706F-D37C-902F-B4C0-010202D71B88}"/>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BB5C845-D879-60E1-7B16-40F23BFC539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A30693BA-ED55-3303-FA16-8FC4A32994B9}"/>
              </a:ext>
            </a:extLst>
          </p:cNvPr>
          <p:cNvSpPr>
            <a:spLocks noGrp="1"/>
          </p:cNvSpPr>
          <p:nvPr>
            <p:ph type="sldNum" sz="quarter" idx="12"/>
          </p:nvPr>
        </p:nvSpPr>
        <p:spPr/>
        <p:txBody>
          <a:bodyPr/>
          <a:lstStyle>
            <a:lvl1pPr>
              <a:defRPr/>
            </a:lvl1pPr>
          </a:lstStyle>
          <a:p>
            <a:fld id="{C2593524-1E29-144F-98CC-2CD6A60630B1}" type="slidenum">
              <a:rPr lang="en-US" altLang="en-US"/>
              <a:pPr/>
              <a:t>‹#›</a:t>
            </a:fld>
            <a:endParaRPr lang="en-US" altLang="en-US"/>
          </a:p>
        </p:txBody>
      </p:sp>
    </p:spTree>
    <p:extLst>
      <p:ext uri="{BB962C8B-B14F-4D97-AF65-F5344CB8AC3E}">
        <p14:creationId xmlns:p14="http://schemas.microsoft.com/office/powerpoint/2010/main" val="40675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B6F-65E4-78AF-EBC8-21E703E5BF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45D63-3AC5-A6FA-AA48-E88B8C156FB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CC9E9A11-2F52-E87C-EB69-FBFB02BBBDDD}"/>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D15A62-1D8E-1C6C-AC49-E11FE789C2BD}"/>
              </a:ext>
            </a:extLst>
          </p:cNvPr>
          <p:cNvSpPr>
            <a:spLocks noGrp="1"/>
          </p:cNvSpPr>
          <p:nvPr>
            <p:ph type="sldNum" sz="quarter" idx="12"/>
          </p:nvPr>
        </p:nvSpPr>
        <p:spPr/>
        <p:txBody>
          <a:bodyPr/>
          <a:lstStyle>
            <a:lvl1pPr>
              <a:defRPr/>
            </a:lvl1pPr>
          </a:lstStyle>
          <a:p>
            <a:fld id="{78D788FB-E911-C249-941E-8EFE3809858E}" type="slidenum">
              <a:rPr lang="en-US" altLang="en-US"/>
              <a:pPr/>
              <a:t>‹#›</a:t>
            </a:fld>
            <a:endParaRPr lang="en-US" altLang="en-US"/>
          </a:p>
        </p:txBody>
      </p:sp>
    </p:spTree>
    <p:extLst>
      <p:ext uri="{BB962C8B-B14F-4D97-AF65-F5344CB8AC3E}">
        <p14:creationId xmlns:p14="http://schemas.microsoft.com/office/powerpoint/2010/main" val="208022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F7F5D-2B89-D0E1-98F9-48A94173BE6E}"/>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393ADBC-605B-A4C3-B8D4-4843542FFEDB}"/>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A0814EA4-C26B-1B5B-D4F7-2B3C7FF4314C}"/>
              </a:ext>
            </a:extLst>
          </p:cNvPr>
          <p:cNvSpPr>
            <a:spLocks noGrp="1"/>
          </p:cNvSpPr>
          <p:nvPr>
            <p:ph type="sldNum" sz="quarter" idx="12"/>
          </p:nvPr>
        </p:nvSpPr>
        <p:spPr/>
        <p:txBody>
          <a:bodyPr/>
          <a:lstStyle>
            <a:lvl1pPr>
              <a:defRPr/>
            </a:lvl1pPr>
          </a:lstStyle>
          <a:p>
            <a:fld id="{A638DE0E-D8E0-9843-83EE-B3EDEF377C8B}" type="slidenum">
              <a:rPr lang="en-US" altLang="en-US"/>
              <a:pPr/>
              <a:t>‹#›</a:t>
            </a:fld>
            <a:endParaRPr lang="en-US" altLang="en-US"/>
          </a:p>
        </p:txBody>
      </p:sp>
    </p:spTree>
    <p:extLst>
      <p:ext uri="{BB962C8B-B14F-4D97-AF65-F5344CB8AC3E}">
        <p14:creationId xmlns:p14="http://schemas.microsoft.com/office/powerpoint/2010/main" val="95640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409C-4E16-FF16-AA12-0C60F1BE7A4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26D973-190C-6FF3-BA57-8EF651D301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A01881-ADB3-12EC-49EE-7ABDDDAB557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841D60-2834-1C9D-577E-F30D3394E43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D2ADB04-6BBE-2195-8596-4B728163FD6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D7CCA94-BE1A-ECD4-7811-5C5E4EE14C0F}"/>
              </a:ext>
            </a:extLst>
          </p:cNvPr>
          <p:cNvSpPr>
            <a:spLocks noGrp="1"/>
          </p:cNvSpPr>
          <p:nvPr>
            <p:ph type="sldNum" sz="quarter" idx="12"/>
          </p:nvPr>
        </p:nvSpPr>
        <p:spPr/>
        <p:txBody>
          <a:bodyPr/>
          <a:lstStyle>
            <a:lvl1pPr>
              <a:defRPr/>
            </a:lvl1pPr>
          </a:lstStyle>
          <a:p>
            <a:fld id="{20F5A42E-BBBC-5E46-A7E5-B5F7FB05607B}" type="slidenum">
              <a:rPr lang="en-US" altLang="en-US"/>
              <a:pPr/>
              <a:t>‹#›</a:t>
            </a:fld>
            <a:endParaRPr lang="en-US" altLang="en-US"/>
          </a:p>
        </p:txBody>
      </p:sp>
    </p:spTree>
    <p:extLst>
      <p:ext uri="{BB962C8B-B14F-4D97-AF65-F5344CB8AC3E}">
        <p14:creationId xmlns:p14="http://schemas.microsoft.com/office/powerpoint/2010/main" val="260614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06B1-8649-8049-2B96-9DC94D5063E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24D8C-0DDE-5935-65FE-96A6F479569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4CD1AB-3C10-404B-F71D-A6F0EE6DCEF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4B4C8-27A6-7DE8-BD82-131D809DA5F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3968B29-A459-9282-067B-8DB94A030DC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43A95AEA-24C7-5D0D-5D0E-2E554CBCD973}"/>
              </a:ext>
            </a:extLst>
          </p:cNvPr>
          <p:cNvSpPr>
            <a:spLocks noGrp="1"/>
          </p:cNvSpPr>
          <p:nvPr>
            <p:ph type="sldNum" sz="quarter" idx="12"/>
          </p:nvPr>
        </p:nvSpPr>
        <p:spPr/>
        <p:txBody>
          <a:bodyPr/>
          <a:lstStyle>
            <a:lvl1pPr>
              <a:defRPr/>
            </a:lvl1pPr>
          </a:lstStyle>
          <a:p>
            <a:fld id="{D71E3A1D-2497-334C-832F-6203C5F27C66}" type="slidenum">
              <a:rPr lang="en-US" altLang="en-US"/>
              <a:pPr/>
              <a:t>‹#›</a:t>
            </a:fld>
            <a:endParaRPr lang="en-US" altLang="en-US"/>
          </a:p>
        </p:txBody>
      </p:sp>
    </p:spTree>
    <p:extLst>
      <p:ext uri="{BB962C8B-B14F-4D97-AF65-F5344CB8AC3E}">
        <p14:creationId xmlns:p14="http://schemas.microsoft.com/office/powerpoint/2010/main" val="287202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DEF666-940E-479A-2326-CB5A52FA804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AD36620-B954-5F83-7426-2F417C8BB1C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777D910-326D-7C6B-F64F-E8BFD1E94CD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2CEF6921-E4EE-C415-5521-DA363A652DD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2DFD1C6E-15EB-71BE-414D-2FD968D12E4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D39E9C4-1F73-7947-A5C2-055157C6AC6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vertabelo.com/blog/one-to-many-relationsh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oracle.com/database/what-is-database/#WhatIsDBM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D6C5A23-5ADF-A762-8D75-7B489784B7E6}"/>
              </a:ext>
            </a:extLst>
          </p:cNvPr>
          <p:cNvSpPr>
            <a:spLocks noGrp="1" noChangeArrowheads="1"/>
          </p:cNvSpPr>
          <p:nvPr>
            <p:ph type="ctrTitle"/>
          </p:nvPr>
        </p:nvSpPr>
        <p:spPr>
          <a:xfrm>
            <a:off x="685800" y="762000"/>
            <a:ext cx="7772400" cy="3810000"/>
          </a:xfrm>
        </p:spPr>
        <p:txBody>
          <a:bodyPr anchor="ctr"/>
          <a:lstStyle/>
          <a:p>
            <a:r>
              <a:rPr lang="en-US" altLang="en-US" dirty="0">
                <a:solidFill>
                  <a:srgbClr val="7030A0"/>
                </a:solidFill>
              </a:rPr>
              <a:t>Introduction</a:t>
            </a:r>
            <a:r>
              <a:rPr lang="en-US" altLang="en-US" sz="5400" dirty="0">
                <a:solidFill>
                  <a:srgbClr val="7030A0"/>
                </a:solidFill>
              </a:rPr>
              <a:t> </a:t>
            </a:r>
            <a:br>
              <a:rPr lang="en-US" altLang="en-US" sz="5400" dirty="0"/>
            </a:br>
            <a:r>
              <a:rPr lang="en-US" altLang="en-US" sz="5400" dirty="0"/>
              <a:t>to </a:t>
            </a:r>
            <a:br>
              <a:rPr lang="en-US" altLang="en-US" sz="5400" dirty="0"/>
            </a:br>
            <a:r>
              <a:rPr lang="en-US" altLang="en-US" sz="8000" b="1" dirty="0">
                <a:solidFill>
                  <a:srgbClr val="7030A0"/>
                </a:solidFill>
              </a:rPr>
              <a:t>Relational </a:t>
            </a:r>
            <a:br>
              <a:rPr lang="en-US" altLang="en-US" sz="8000" b="1" dirty="0">
                <a:solidFill>
                  <a:srgbClr val="7030A0"/>
                </a:solidFill>
              </a:rPr>
            </a:br>
            <a:r>
              <a:rPr lang="en-US" altLang="en-US" sz="8000" b="1" dirty="0">
                <a:solidFill>
                  <a:srgbClr val="7030A0"/>
                </a:solidFill>
              </a:rPr>
              <a:t>Databases</a:t>
            </a:r>
            <a:endParaRPr lang="en-US" altLang="en-US" sz="5400" b="1" dirty="0">
              <a:solidFill>
                <a:srgbClr val="7030A0"/>
              </a:solidFill>
            </a:endParaRPr>
          </a:p>
        </p:txBody>
      </p:sp>
      <p:sp>
        <p:nvSpPr>
          <p:cNvPr id="2051" name="Rectangle 3">
            <a:extLst>
              <a:ext uri="{FF2B5EF4-FFF2-40B4-BE49-F238E27FC236}">
                <a16:creationId xmlns:a16="http://schemas.microsoft.com/office/drawing/2014/main" id="{74FDF1C8-9C65-BCC3-D52A-FDCC328CD259}"/>
              </a:ext>
            </a:extLst>
          </p:cNvPr>
          <p:cNvSpPr>
            <a:spLocks noGrp="1" noChangeArrowheads="1"/>
          </p:cNvSpPr>
          <p:nvPr>
            <p:ph type="subTitle" idx="1"/>
          </p:nvPr>
        </p:nvSpPr>
        <p:spPr>
          <a:xfrm>
            <a:off x="1371600" y="5105400"/>
            <a:ext cx="6400800" cy="1143000"/>
          </a:xfrm>
        </p:spPr>
        <p:txBody>
          <a:bodyPr/>
          <a:lstStyle/>
          <a:p>
            <a:endParaRPr lang="en-US"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6B094EB-B492-7CC6-6564-1ADC4A73B4BF}"/>
              </a:ext>
            </a:extLst>
          </p:cNvPr>
          <p:cNvSpPr>
            <a:spLocks noGrp="1" noChangeArrowheads="1"/>
          </p:cNvSpPr>
          <p:nvPr>
            <p:ph type="title"/>
          </p:nvPr>
        </p:nvSpPr>
        <p:spPr/>
        <p:txBody>
          <a:bodyPr/>
          <a:lstStyle/>
          <a:p>
            <a:r>
              <a:rPr lang="en-US" altLang="en-US"/>
              <a:t>Another example: Courses</a:t>
            </a:r>
          </a:p>
        </p:txBody>
      </p:sp>
      <p:sp>
        <p:nvSpPr>
          <p:cNvPr id="60419" name="Rectangle 3">
            <a:extLst>
              <a:ext uri="{FF2B5EF4-FFF2-40B4-BE49-F238E27FC236}">
                <a16:creationId xmlns:a16="http://schemas.microsoft.com/office/drawing/2014/main" id="{17FC0595-2C7A-522E-2597-BFF804B84698}"/>
              </a:ext>
            </a:extLst>
          </p:cNvPr>
          <p:cNvSpPr>
            <a:spLocks noGrp="1" noChangeArrowheads="1"/>
          </p:cNvSpPr>
          <p:nvPr>
            <p:ph type="body" sz="half" idx="1"/>
          </p:nvPr>
        </p:nvSpPr>
        <p:spPr>
          <a:xfrm>
            <a:off x="457200" y="1600200"/>
            <a:ext cx="8382000" cy="1143000"/>
          </a:xfrm>
        </p:spPr>
        <p:txBody>
          <a:bodyPr/>
          <a:lstStyle/>
          <a:p>
            <a:r>
              <a:rPr lang="en-US" altLang="en-US" dirty="0"/>
              <a:t>Courses (</a:t>
            </a:r>
            <a:r>
              <a:rPr lang="en-US" altLang="en-US" u="sng" dirty="0" err="1"/>
              <a:t>cid</a:t>
            </a:r>
            <a:r>
              <a:rPr lang="en-US" altLang="en-US" dirty="0"/>
              <a:t>, instructor, quarter, dept)</a:t>
            </a:r>
          </a:p>
          <a:p>
            <a:r>
              <a:rPr lang="en-US" altLang="en-US" dirty="0" err="1"/>
              <a:t>cid</a:t>
            </a:r>
            <a:r>
              <a:rPr lang="en-US" altLang="en-US" dirty="0"/>
              <a:t>: Primary Key (PK)</a:t>
            </a:r>
          </a:p>
        </p:txBody>
      </p:sp>
      <p:graphicFrame>
        <p:nvGraphicFramePr>
          <p:cNvPr id="60456" name="Group 40">
            <a:extLst>
              <a:ext uri="{FF2B5EF4-FFF2-40B4-BE49-F238E27FC236}">
                <a16:creationId xmlns:a16="http://schemas.microsoft.com/office/drawing/2014/main" id="{E98BE6EC-E4F4-109C-EA3D-3C0FF2351866}"/>
              </a:ext>
            </a:extLst>
          </p:cNvPr>
          <p:cNvGraphicFramePr>
            <a:graphicFrameLocks noGrp="1"/>
          </p:cNvGraphicFramePr>
          <p:nvPr>
            <p:ph sz="half" idx="2"/>
          </p:nvPr>
        </p:nvGraphicFramePr>
        <p:xfrm>
          <a:off x="304800" y="3276600"/>
          <a:ext cx="8305800" cy="3333752"/>
        </p:xfrm>
        <a:graphic>
          <a:graphicData uri="http://schemas.openxmlformats.org/drawingml/2006/table">
            <a:tbl>
              <a:tblPr/>
              <a:tblGrid>
                <a:gridCol w="2286000">
                  <a:extLst>
                    <a:ext uri="{9D8B030D-6E8A-4147-A177-3AD203B41FA5}">
                      <a16:colId xmlns:a16="http://schemas.microsoft.com/office/drawing/2014/main" val="1093638205"/>
                    </a:ext>
                  </a:extLst>
                </a:gridCol>
                <a:gridCol w="1866900">
                  <a:extLst>
                    <a:ext uri="{9D8B030D-6E8A-4147-A177-3AD203B41FA5}">
                      <a16:colId xmlns:a16="http://schemas.microsoft.com/office/drawing/2014/main" val="2133647930"/>
                    </a:ext>
                  </a:extLst>
                </a:gridCol>
                <a:gridCol w="2076450">
                  <a:extLst>
                    <a:ext uri="{9D8B030D-6E8A-4147-A177-3AD203B41FA5}">
                      <a16:colId xmlns:a16="http://schemas.microsoft.com/office/drawing/2014/main" val="2628608518"/>
                    </a:ext>
                  </a:extLst>
                </a:gridCol>
                <a:gridCol w="2076450">
                  <a:extLst>
                    <a:ext uri="{9D8B030D-6E8A-4147-A177-3AD203B41FA5}">
                      <a16:colId xmlns:a16="http://schemas.microsoft.com/office/drawing/2014/main" val="2543900722"/>
                    </a:ext>
                  </a:extLst>
                </a:gridCol>
              </a:tblGrid>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sng" strike="noStrike" cap="none" normalizeH="0" baseline="0" dirty="0" err="1">
                          <a:ln>
                            <a:noFill/>
                          </a:ln>
                          <a:solidFill>
                            <a:schemeClr val="tx1"/>
                          </a:solidFill>
                          <a:effectLst/>
                          <a:latin typeface="Arial" panose="020B0604020202020204" pitchFamily="34" charset="0"/>
                        </a:rPr>
                        <a:t>cid</a:t>
                      </a:r>
                      <a:endParaRPr kumimoji="0" lang="en-US" altLang="en-US" sz="2800" b="0" i="0" u="sng"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instructor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quarter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2366993"/>
                  </a:ext>
                </a:extLst>
              </a:tr>
              <a:tr h="965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Jane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Fall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Music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830898"/>
                  </a:ext>
                </a:extLst>
              </a:tr>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Bob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Summer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Music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117109"/>
                  </a:ext>
                </a:extLst>
              </a:tr>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Topology101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Spring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1561930"/>
                  </a:ext>
                </a:extLst>
              </a:tr>
              <a:tr h="592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Alice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Fall 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History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59003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2C21B6-565A-9317-815E-DDA19F589B0C}"/>
              </a:ext>
            </a:extLst>
          </p:cNvPr>
          <p:cNvSpPr>
            <a:spLocks noGrp="1" noChangeArrowheads="1"/>
          </p:cNvSpPr>
          <p:nvPr>
            <p:ph type="title"/>
          </p:nvPr>
        </p:nvSpPr>
        <p:spPr>
          <a:xfrm>
            <a:off x="457200" y="274638"/>
            <a:ext cx="8229600" cy="563562"/>
          </a:xfrm>
        </p:spPr>
        <p:txBody>
          <a:bodyPr/>
          <a:lstStyle/>
          <a:p>
            <a:r>
              <a:rPr lang="en-US" altLang="en-US" dirty="0"/>
              <a:t>Keys</a:t>
            </a:r>
          </a:p>
        </p:txBody>
      </p:sp>
      <p:sp>
        <p:nvSpPr>
          <p:cNvPr id="6147" name="Rectangle 3">
            <a:extLst>
              <a:ext uri="{FF2B5EF4-FFF2-40B4-BE49-F238E27FC236}">
                <a16:creationId xmlns:a16="http://schemas.microsoft.com/office/drawing/2014/main" id="{0C6CEB5F-C1F3-0ECE-424F-E82D1CD60D61}"/>
              </a:ext>
            </a:extLst>
          </p:cNvPr>
          <p:cNvSpPr>
            <a:spLocks noGrp="1" noChangeArrowheads="1"/>
          </p:cNvSpPr>
          <p:nvPr>
            <p:ph type="body" idx="1"/>
          </p:nvPr>
        </p:nvSpPr>
        <p:spPr>
          <a:xfrm>
            <a:off x="457200" y="1219200"/>
            <a:ext cx="8229600" cy="4906963"/>
          </a:xfrm>
        </p:spPr>
        <p:txBody>
          <a:bodyPr/>
          <a:lstStyle/>
          <a:p>
            <a:pPr>
              <a:lnSpc>
                <a:spcPct val="90000"/>
              </a:lnSpc>
            </a:pPr>
            <a:r>
              <a:rPr lang="en-US" altLang="en-US" dirty="0">
                <a:highlight>
                  <a:srgbClr val="00FF00"/>
                </a:highlight>
              </a:rPr>
              <a:t>Primary key (PK) </a:t>
            </a:r>
            <a:r>
              <a:rPr lang="en-US" altLang="en-US" dirty="0"/>
              <a:t>– minimal subset of fields that is unique identifier for a tuple</a:t>
            </a:r>
          </a:p>
          <a:p>
            <a:pPr lvl="1">
              <a:lnSpc>
                <a:spcPct val="90000"/>
              </a:lnSpc>
            </a:pPr>
            <a:r>
              <a:rPr lang="en-US" altLang="en-US" u="sng" dirty="0" err="1"/>
              <a:t>sid</a:t>
            </a:r>
            <a:r>
              <a:rPr lang="en-US" altLang="en-US" dirty="0"/>
              <a:t> is primary key for Students</a:t>
            </a:r>
          </a:p>
          <a:p>
            <a:pPr lvl="1">
              <a:lnSpc>
                <a:spcPct val="90000"/>
              </a:lnSpc>
            </a:pPr>
            <a:r>
              <a:rPr lang="en-US" altLang="en-US" u="sng" dirty="0" err="1"/>
              <a:t>cid</a:t>
            </a:r>
            <a:r>
              <a:rPr lang="en-US" altLang="en-US" dirty="0"/>
              <a:t> is primary key for Courses</a:t>
            </a:r>
            <a:endParaRPr lang="en-US" altLang="en-US" u="sng" dirty="0"/>
          </a:p>
          <a:p>
            <a:pPr>
              <a:lnSpc>
                <a:spcPct val="90000"/>
              </a:lnSpc>
            </a:pPr>
            <a:r>
              <a:rPr lang="en-US" altLang="en-US" dirty="0">
                <a:highlight>
                  <a:srgbClr val="00FF00"/>
                </a:highlight>
              </a:rPr>
              <a:t>Foreign key (FK) </a:t>
            </a:r>
            <a:r>
              <a:rPr lang="en-US" altLang="en-US" dirty="0"/>
              <a:t>– connections between tables</a:t>
            </a:r>
          </a:p>
          <a:p>
            <a:pPr lvl="1">
              <a:lnSpc>
                <a:spcPct val="90000"/>
              </a:lnSpc>
            </a:pPr>
            <a:r>
              <a:rPr lang="en-US" altLang="en-US" dirty="0"/>
              <a:t>Courses (</a:t>
            </a:r>
            <a:r>
              <a:rPr lang="en-US" altLang="en-US" u="sng" dirty="0" err="1"/>
              <a:t>cid</a:t>
            </a:r>
            <a:r>
              <a:rPr lang="en-US" altLang="en-US" dirty="0"/>
              <a:t>, instructor, quarter, dept)</a:t>
            </a:r>
          </a:p>
          <a:p>
            <a:pPr lvl="1">
              <a:lnSpc>
                <a:spcPct val="90000"/>
              </a:lnSpc>
            </a:pPr>
            <a:r>
              <a:rPr lang="en-US" altLang="en-US" dirty="0"/>
              <a:t>Students (</a:t>
            </a:r>
            <a:r>
              <a:rPr lang="en-US" altLang="en-US" u="sng" dirty="0" err="1"/>
              <a:t>sid</a:t>
            </a:r>
            <a:r>
              <a:rPr lang="en-US" altLang="en-US" dirty="0"/>
              <a:t>, name, login, age, </a:t>
            </a:r>
            <a:r>
              <a:rPr lang="en-US" altLang="en-US" dirty="0" err="1"/>
              <a:t>gpa</a:t>
            </a:r>
            <a:r>
              <a:rPr lang="en-US" altLang="en-US" dirty="0"/>
              <a:t>)</a:t>
            </a:r>
          </a:p>
          <a:p>
            <a:pPr lvl="1">
              <a:lnSpc>
                <a:spcPct val="90000"/>
              </a:lnSpc>
            </a:pPr>
            <a:r>
              <a:rPr lang="en-US" altLang="en-US" dirty="0"/>
              <a:t>How do we express which students take each course?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33DE133-2AFA-2C58-7AD0-C796BB976FB8}"/>
              </a:ext>
            </a:extLst>
          </p:cNvPr>
          <p:cNvSpPr>
            <a:spLocks noGrp="1" noChangeArrowheads="1"/>
          </p:cNvSpPr>
          <p:nvPr>
            <p:ph type="title"/>
          </p:nvPr>
        </p:nvSpPr>
        <p:spPr>
          <a:xfrm>
            <a:off x="457200" y="274638"/>
            <a:ext cx="8229600" cy="715962"/>
          </a:xfrm>
        </p:spPr>
        <p:txBody>
          <a:bodyPr/>
          <a:lstStyle/>
          <a:p>
            <a:r>
              <a:rPr lang="en-US" altLang="en-US" dirty="0"/>
              <a:t>Many to Many relationships</a:t>
            </a:r>
          </a:p>
        </p:txBody>
      </p:sp>
      <p:sp>
        <p:nvSpPr>
          <p:cNvPr id="7171" name="Rectangle 3">
            <a:extLst>
              <a:ext uri="{FF2B5EF4-FFF2-40B4-BE49-F238E27FC236}">
                <a16:creationId xmlns:a16="http://schemas.microsoft.com/office/drawing/2014/main" id="{F98EAC20-3D67-800C-BFF2-7F983DDC2349}"/>
              </a:ext>
            </a:extLst>
          </p:cNvPr>
          <p:cNvSpPr>
            <a:spLocks noGrp="1" noChangeArrowheads="1"/>
          </p:cNvSpPr>
          <p:nvPr>
            <p:ph type="body" sz="half" idx="1"/>
          </p:nvPr>
        </p:nvSpPr>
        <p:spPr>
          <a:xfrm>
            <a:off x="381000" y="1143000"/>
            <a:ext cx="8001000" cy="2057400"/>
          </a:xfrm>
          <a:ln/>
          <a:extLst>
            <a:ext uri="{91240B29-F687-4F45-9708-019B960494DF}">
              <a14:hiddenLine xmlns:a14="http://schemas.microsoft.com/office/drawing/2010/main" w="57150" cmpd="sng">
                <a:solidFill>
                  <a:schemeClr val="tx1"/>
                </a:solidFill>
                <a:miter lim="800000"/>
                <a:headEnd/>
                <a:tailEnd/>
              </a14:hiddenLine>
            </a:ext>
          </a:extLst>
        </p:spPr>
        <p:txBody>
          <a:bodyPr/>
          <a:lstStyle/>
          <a:p>
            <a:r>
              <a:rPr lang="en-US" altLang="en-US" sz="2800" dirty="0"/>
              <a:t>In general, need a new table</a:t>
            </a:r>
          </a:p>
          <a:p>
            <a:pPr>
              <a:buFontTx/>
              <a:buNone/>
            </a:pPr>
            <a:r>
              <a:rPr lang="en-US" altLang="en-US" sz="2800" dirty="0"/>
              <a:t>	Enrolled(</a:t>
            </a:r>
            <a:r>
              <a:rPr lang="en-US" altLang="en-US" sz="2800" dirty="0" err="1"/>
              <a:t>cid</a:t>
            </a:r>
            <a:r>
              <a:rPr lang="en-US" altLang="en-US" sz="2800" dirty="0"/>
              <a:t>, grade, </a:t>
            </a:r>
            <a:r>
              <a:rPr lang="en-US" altLang="en-US" sz="2800" dirty="0" err="1"/>
              <a:t>studid</a:t>
            </a:r>
            <a:r>
              <a:rPr lang="en-US" altLang="en-US" sz="2800" dirty="0"/>
              <a:t>)</a:t>
            </a:r>
          </a:p>
          <a:p>
            <a:pPr>
              <a:buFontTx/>
              <a:buNone/>
            </a:pPr>
            <a:r>
              <a:rPr lang="en-US" altLang="en-US" sz="2800" dirty="0"/>
              <a:t>	</a:t>
            </a:r>
            <a:r>
              <a:rPr lang="en-US" altLang="en-US" sz="2800" b="1" dirty="0" err="1"/>
              <a:t>studid</a:t>
            </a:r>
            <a:r>
              <a:rPr lang="en-US" altLang="en-US" sz="2800" dirty="0"/>
              <a:t> is </a:t>
            </a:r>
            <a:r>
              <a:rPr lang="en-US" altLang="en-US" sz="2800" i="1" dirty="0"/>
              <a:t>foreign key</a:t>
            </a:r>
            <a:r>
              <a:rPr lang="en-US" altLang="en-US" sz="2800" dirty="0"/>
              <a:t> that references </a:t>
            </a:r>
            <a:r>
              <a:rPr lang="en-US" altLang="en-US" sz="2800" dirty="0" err="1"/>
              <a:t>sid</a:t>
            </a:r>
            <a:r>
              <a:rPr lang="en-US" altLang="en-US" sz="2800" dirty="0"/>
              <a:t> in Student table</a:t>
            </a:r>
          </a:p>
        </p:txBody>
      </p:sp>
      <p:graphicFrame>
        <p:nvGraphicFramePr>
          <p:cNvPr id="7274" name="Group 106">
            <a:extLst>
              <a:ext uri="{FF2B5EF4-FFF2-40B4-BE49-F238E27FC236}">
                <a16:creationId xmlns:a16="http://schemas.microsoft.com/office/drawing/2014/main" id="{F0A32DFB-734C-4DBC-082C-F47A6F7B8FF3}"/>
              </a:ext>
            </a:extLst>
          </p:cNvPr>
          <p:cNvGraphicFramePr>
            <a:graphicFrameLocks noGrp="1"/>
          </p:cNvGraphicFramePr>
          <p:nvPr>
            <p:ph sz="quarter" idx="2"/>
            <p:extLst>
              <p:ext uri="{D42A27DB-BD31-4B8C-83A1-F6EECF244321}">
                <p14:modId xmlns:p14="http://schemas.microsoft.com/office/powerpoint/2010/main" val="3492733886"/>
              </p:ext>
            </p:extLst>
          </p:nvPr>
        </p:nvGraphicFramePr>
        <p:xfrm>
          <a:off x="266700" y="3881085"/>
          <a:ext cx="4114800" cy="2667000"/>
        </p:xfrm>
        <a:graphic>
          <a:graphicData uri="http://schemas.openxmlformats.org/drawingml/2006/table">
            <a:tbl>
              <a:tblPr/>
              <a:tblGrid>
                <a:gridCol w="2057400">
                  <a:extLst>
                    <a:ext uri="{9D8B030D-6E8A-4147-A177-3AD203B41FA5}">
                      <a16:colId xmlns:a16="http://schemas.microsoft.com/office/drawing/2014/main" val="2432218444"/>
                    </a:ext>
                  </a:extLst>
                </a:gridCol>
                <a:gridCol w="990600">
                  <a:extLst>
                    <a:ext uri="{9D8B030D-6E8A-4147-A177-3AD203B41FA5}">
                      <a16:colId xmlns:a16="http://schemas.microsoft.com/office/drawing/2014/main" val="1971165804"/>
                    </a:ext>
                  </a:extLst>
                </a:gridCol>
                <a:gridCol w="1066800">
                  <a:extLst>
                    <a:ext uri="{9D8B030D-6E8A-4147-A177-3AD203B41FA5}">
                      <a16:colId xmlns:a16="http://schemas.microsoft.com/office/drawing/2014/main" val="3098897935"/>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sng" strike="noStrike" cap="none" normalizeH="0" baseline="0" dirty="0" err="1">
                          <a:ln>
                            <a:noFill/>
                          </a:ln>
                          <a:solidFill>
                            <a:schemeClr val="tx1"/>
                          </a:solidFill>
                          <a:effectLst/>
                          <a:latin typeface="Arial" panose="020B0604020202020204" pitchFamily="34" charset="0"/>
                        </a:rPr>
                        <a:t>cid</a:t>
                      </a:r>
                      <a:endParaRPr kumimoji="0" lang="en-US" altLang="en-US" sz="2400" b="0" i="0" u="sng"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studid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9890805"/>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0199006"/>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2355018"/>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Topology112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7985512"/>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9838851"/>
                  </a:ext>
                </a:extLst>
              </a:tr>
            </a:tbl>
          </a:graphicData>
        </a:graphic>
      </p:graphicFrame>
      <p:graphicFrame>
        <p:nvGraphicFramePr>
          <p:cNvPr id="7278" name="Group 110">
            <a:extLst>
              <a:ext uri="{FF2B5EF4-FFF2-40B4-BE49-F238E27FC236}">
                <a16:creationId xmlns:a16="http://schemas.microsoft.com/office/drawing/2014/main" id="{BC320B76-3700-CF5D-D447-78DF016AD048}"/>
              </a:ext>
            </a:extLst>
          </p:cNvPr>
          <p:cNvGraphicFramePr>
            <a:graphicFrameLocks noGrp="1"/>
          </p:cNvGraphicFramePr>
          <p:nvPr>
            <p:ph sz="quarter" idx="3"/>
            <p:extLst>
              <p:ext uri="{D42A27DB-BD31-4B8C-83A1-F6EECF244321}">
                <p14:modId xmlns:p14="http://schemas.microsoft.com/office/powerpoint/2010/main" val="4065681628"/>
              </p:ext>
            </p:extLst>
          </p:nvPr>
        </p:nvGraphicFramePr>
        <p:xfrm>
          <a:off x="5398911" y="3475355"/>
          <a:ext cx="3733800" cy="2834640"/>
        </p:xfrm>
        <a:graphic>
          <a:graphicData uri="http://schemas.openxmlformats.org/drawingml/2006/table">
            <a:tbl>
              <a:tblPr/>
              <a:tblGrid>
                <a:gridCol w="885731">
                  <a:extLst>
                    <a:ext uri="{9D8B030D-6E8A-4147-A177-3AD203B41FA5}">
                      <a16:colId xmlns:a16="http://schemas.microsoft.com/office/drawing/2014/main" val="458291852"/>
                    </a:ext>
                  </a:extLst>
                </a:gridCol>
                <a:gridCol w="1119639">
                  <a:extLst>
                    <a:ext uri="{9D8B030D-6E8A-4147-A177-3AD203B41FA5}">
                      <a16:colId xmlns:a16="http://schemas.microsoft.com/office/drawing/2014/main" val="2404990584"/>
                    </a:ext>
                  </a:extLst>
                </a:gridCol>
                <a:gridCol w="1728430">
                  <a:extLst>
                    <a:ext uri="{9D8B030D-6E8A-4147-A177-3AD203B41FA5}">
                      <a16:colId xmlns:a16="http://schemas.microsoft.com/office/drawing/2014/main" val="405722479"/>
                    </a:ext>
                  </a:extLst>
                </a:gridCol>
              </a:tblGrid>
              <a:tr h="2651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sng"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login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5590868"/>
                  </a:ext>
                </a:extLst>
              </a:tr>
              <a:tr h="311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dave@cs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9702545"/>
                  </a:ext>
                </a:extLst>
              </a:tr>
              <a:tr h="3143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jones@cs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6491492"/>
                  </a:ext>
                </a:extLst>
              </a:tr>
              <a:tr h="3127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smith@ee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2718497"/>
                  </a:ext>
                </a:extLst>
              </a:tr>
              <a:tr h="3127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smith@math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7006913"/>
                  </a:ext>
                </a:extLst>
              </a:tr>
              <a:tr h="311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madayan@music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1105900"/>
                  </a:ext>
                </a:extLst>
              </a:tr>
              <a:tr h="3127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guldu@music</a:t>
                      </a:r>
                      <a:endParaRPr kumimoji="0" lang="en-US" altLang="en-US" sz="1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1610406"/>
                  </a:ext>
                </a:extLst>
              </a:tr>
            </a:tbl>
          </a:graphicData>
        </a:graphic>
      </p:graphicFrame>
      <p:sp>
        <p:nvSpPr>
          <p:cNvPr id="7279" name="Text Box 111">
            <a:extLst>
              <a:ext uri="{FF2B5EF4-FFF2-40B4-BE49-F238E27FC236}">
                <a16:creationId xmlns:a16="http://schemas.microsoft.com/office/drawing/2014/main" id="{F322AF01-C39F-7CF4-103D-1D6C9B2BAA8C}"/>
              </a:ext>
            </a:extLst>
          </p:cNvPr>
          <p:cNvSpPr txBox="1">
            <a:spLocks noChangeArrowheads="1"/>
          </p:cNvSpPr>
          <p:nvPr/>
        </p:nvSpPr>
        <p:spPr bwMode="auto">
          <a:xfrm>
            <a:off x="304800" y="3352800"/>
            <a:ext cx="149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Enrolled</a:t>
            </a:r>
          </a:p>
        </p:txBody>
      </p:sp>
      <p:sp>
        <p:nvSpPr>
          <p:cNvPr id="7280" name="Text Box 112">
            <a:extLst>
              <a:ext uri="{FF2B5EF4-FFF2-40B4-BE49-F238E27FC236}">
                <a16:creationId xmlns:a16="http://schemas.microsoft.com/office/drawing/2014/main" id="{AFB9139B-7757-82D3-2A1A-6059C2648D99}"/>
              </a:ext>
            </a:extLst>
          </p:cNvPr>
          <p:cNvSpPr txBox="1">
            <a:spLocks noChangeArrowheads="1"/>
          </p:cNvSpPr>
          <p:nvPr/>
        </p:nvSpPr>
        <p:spPr bwMode="auto">
          <a:xfrm>
            <a:off x="5410200" y="2895600"/>
            <a:ext cx="1411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Student</a:t>
            </a:r>
          </a:p>
        </p:txBody>
      </p:sp>
      <p:sp>
        <p:nvSpPr>
          <p:cNvPr id="7281" name="Line 113">
            <a:extLst>
              <a:ext uri="{FF2B5EF4-FFF2-40B4-BE49-F238E27FC236}">
                <a16:creationId xmlns:a16="http://schemas.microsoft.com/office/drawing/2014/main" id="{81A679B8-F38B-B199-51DC-0CCEE994E597}"/>
              </a:ext>
            </a:extLst>
          </p:cNvPr>
          <p:cNvSpPr>
            <a:spLocks noChangeShapeType="1"/>
          </p:cNvSpPr>
          <p:nvPr/>
        </p:nvSpPr>
        <p:spPr bwMode="auto">
          <a:xfrm>
            <a:off x="4419600" y="4648200"/>
            <a:ext cx="990600" cy="8382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2" name="Line 114">
            <a:extLst>
              <a:ext uri="{FF2B5EF4-FFF2-40B4-BE49-F238E27FC236}">
                <a16:creationId xmlns:a16="http://schemas.microsoft.com/office/drawing/2014/main" id="{B64F50BB-03B5-F536-8809-65F091ACAED9}"/>
              </a:ext>
            </a:extLst>
          </p:cNvPr>
          <p:cNvSpPr>
            <a:spLocks noChangeShapeType="1"/>
          </p:cNvSpPr>
          <p:nvPr/>
        </p:nvSpPr>
        <p:spPr bwMode="auto">
          <a:xfrm>
            <a:off x="4419600" y="5257800"/>
            <a:ext cx="990600" cy="685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3" name="Line 115">
            <a:extLst>
              <a:ext uri="{FF2B5EF4-FFF2-40B4-BE49-F238E27FC236}">
                <a16:creationId xmlns:a16="http://schemas.microsoft.com/office/drawing/2014/main" id="{A8493911-9B57-B452-9F77-B5F8C0420BC6}"/>
              </a:ext>
            </a:extLst>
          </p:cNvPr>
          <p:cNvSpPr>
            <a:spLocks noChangeShapeType="1"/>
          </p:cNvSpPr>
          <p:nvPr/>
        </p:nvSpPr>
        <p:spPr bwMode="auto">
          <a:xfrm flipV="1">
            <a:off x="4419600" y="5105400"/>
            <a:ext cx="990600" cy="609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4" name="Line 116">
            <a:extLst>
              <a:ext uri="{FF2B5EF4-FFF2-40B4-BE49-F238E27FC236}">
                <a16:creationId xmlns:a16="http://schemas.microsoft.com/office/drawing/2014/main" id="{DB0B89E7-5831-0A88-B89A-906AE3958749}"/>
              </a:ext>
            </a:extLst>
          </p:cNvPr>
          <p:cNvSpPr>
            <a:spLocks noChangeShapeType="1"/>
          </p:cNvSpPr>
          <p:nvPr/>
        </p:nvSpPr>
        <p:spPr bwMode="auto">
          <a:xfrm flipV="1">
            <a:off x="4419600" y="4419600"/>
            <a:ext cx="990600" cy="1905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5" name="Text Box 117">
            <a:extLst>
              <a:ext uri="{FF2B5EF4-FFF2-40B4-BE49-F238E27FC236}">
                <a16:creationId xmlns:a16="http://schemas.microsoft.com/office/drawing/2014/main" id="{86D12EE7-F03C-05C7-95D0-40702DF52115}"/>
              </a:ext>
            </a:extLst>
          </p:cNvPr>
          <p:cNvSpPr txBox="1">
            <a:spLocks noChangeArrowheads="1"/>
          </p:cNvSpPr>
          <p:nvPr/>
        </p:nvSpPr>
        <p:spPr bwMode="auto">
          <a:xfrm>
            <a:off x="3336925" y="3236913"/>
            <a:ext cx="958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Foreign</a:t>
            </a:r>
          </a:p>
          <a:p>
            <a:r>
              <a:rPr lang="en-US" altLang="en-US"/>
              <a:t>key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792162"/>
          </a:xfrm>
        </p:spPr>
        <p:txBody>
          <a:bodyPr/>
          <a:lstStyle/>
          <a:p>
            <a:r>
              <a:rPr lang="en-US" altLang="en-US" dirty="0"/>
              <a:t>Relationship Types</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1295400"/>
            <a:ext cx="8229600" cy="5029200"/>
          </a:xfrm>
        </p:spPr>
        <p:txBody>
          <a:bodyPr/>
          <a:lstStyle/>
          <a:p>
            <a:pPr>
              <a:lnSpc>
                <a:spcPct val="90000"/>
              </a:lnSpc>
            </a:pPr>
            <a:r>
              <a:rPr lang="en-US" altLang="en-US" dirty="0"/>
              <a:t>There are 3 types of relationships between entities (tables) in data modeling:</a:t>
            </a:r>
          </a:p>
          <a:p>
            <a:pPr>
              <a:lnSpc>
                <a:spcPct val="90000"/>
              </a:lnSpc>
            </a:pPr>
            <a:endParaRPr lang="en-US" altLang="en-US" dirty="0"/>
          </a:p>
          <a:p>
            <a:pPr>
              <a:lnSpc>
                <a:spcPct val="90000"/>
              </a:lnSpc>
            </a:pPr>
            <a:r>
              <a:rPr lang="en-US" altLang="en-US" dirty="0">
                <a:highlight>
                  <a:srgbClr val="FFFF00"/>
                </a:highlight>
              </a:rPr>
              <a:t>One-to-Many</a:t>
            </a:r>
            <a:r>
              <a:rPr lang="en-US" altLang="en-US" dirty="0"/>
              <a:t> relationships</a:t>
            </a:r>
          </a:p>
          <a:p>
            <a:pPr lvl="1">
              <a:lnSpc>
                <a:spcPct val="90000"/>
              </a:lnSpc>
            </a:pPr>
            <a:r>
              <a:rPr lang="en-US" altLang="en-US" dirty="0"/>
              <a:t>denoted as 1:M</a:t>
            </a:r>
          </a:p>
          <a:p>
            <a:pPr>
              <a:lnSpc>
                <a:spcPct val="90000"/>
              </a:lnSpc>
            </a:pPr>
            <a:r>
              <a:rPr lang="en-US" altLang="en-US" dirty="0">
                <a:highlight>
                  <a:srgbClr val="FFFF00"/>
                </a:highlight>
              </a:rPr>
              <a:t>Many-to-Many</a:t>
            </a:r>
            <a:r>
              <a:rPr lang="en-US" altLang="en-US" dirty="0"/>
              <a:t> relationships </a:t>
            </a:r>
          </a:p>
          <a:p>
            <a:pPr lvl="1">
              <a:lnSpc>
                <a:spcPct val="90000"/>
              </a:lnSpc>
            </a:pPr>
            <a:r>
              <a:rPr lang="en-US" altLang="en-US" dirty="0"/>
              <a:t>Denoted as M:N</a:t>
            </a:r>
          </a:p>
          <a:p>
            <a:pPr>
              <a:lnSpc>
                <a:spcPct val="90000"/>
              </a:lnSpc>
            </a:pPr>
            <a:r>
              <a:rPr lang="en-US" altLang="en-US" dirty="0">
                <a:highlight>
                  <a:srgbClr val="FFFF00"/>
                </a:highlight>
              </a:rPr>
              <a:t>One-to-One</a:t>
            </a:r>
            <a:r>
              <a:rPr lang="en-US" altLang="en-US" dirty="0"/>
              <a:t> relationships</a:t>
            </a:r>
          </a:p>
          <a:p>
            <a:pPr lvl="1">
              <a:lnSpc>
                <a:spcPct val="90000"/>
              </a:lnSpc>
            </a:pPr>
            <a:r>
              <a:rPr lang="en-US" altLang="en-US" dirty="0"/>
              <a:t>Denoted as 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639762"/>
          </a:xfrm>
        </p:spPr>
        <p:txBody>
          <a:bodyPr/>
          <a:lstStyle/>
          <a:p>
            <a:r>
              <a:rPr lang="en-US" altLang="en-US" dirty="0">
                <a:highlight>
                  <a:srgbClr val="FFFF00"/>
                </a:highlight>
              </a:rPr>
              <a:t>One-to-One</a:t>
            </a:r>
            <a:r>
              <a:rPr lang="en-US" altLang="en-US" dirty="0"/>
              <a:t> relationship</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1066800"/>
            <a:ext cx="8458200" cy="5257800"/>
          </a:xfrm>
        </p:spPr>
        <p:txBody>
          <a:bodyPr/>
          <a:lstStyle/>
          <a:p>
            <a:pPr algn="l"/>
            <a:r>
              <a:rPr lang="en-US" b="0" i="0" dirty="0">
                <a:solidFill>
                  <a:srgbClr val="666666"/>
                </a:solidFill>
                <a:effectLst/>
                <a:latin typeface="Roboto" panose="02000000000000000000" pitchFamily="2" charset="0"/>
              </a:rPr>
              <a:t>First, what is a </a:t>
            </a:r>
            <a:r>
              <a:rPr lang="en-US" b="0" i="0" dirty="0">
                <a:solidFill>
                  <a:srgbClr val="666666"/>
                </a:solidFill>
                <a:effectLst/>
                <a:highlight>
                  <a:srgbClr val="00FFFF"/>
                </a:highlight>
                <a:latin typeface="Roboto" panose="02000000000000000000" pitchFamily="2" charset="0"/>
              </a:rPr>
              <a:t>one-to-one relationship</a:t>
            </a:r>
            <a:r>
              <a:rPr lang="en-US" b="0" i="0" dirty="0">
                <a:solidFill>
                  <a:srgbClr val="666666"/>
                </a:solidFill>
                <a:effectLst/>
                <a:latin typeface="Roboto" panose="02000000000000000000" pitchFamily="2" charset="0"/>
              </a:rPr>
              <a:t>? </a:t>
            </a:r>
          </a:p>
          <a:p>
            <a:pPr marL="0" indent="0" algn="l">
              <a:buNone/>
            </a:pPr>
            <a:r>
              <a:rPr lang="en-US" b="0" i="0" dirty="0">
                <a:solidFill>
                  <a:srgbClr val="666666"/>
                </a:solidFill>
                <a:effectLst/>
                <a:latin typeface="Roboto" panose="02000000000000000000" pitchFamily="2" charset="0"/>
              </a:rPr>
              <a:t>It’s a relationship where a record in one entity (table) is associated with exactly one record in another entity (table).</a:t>
            </a:r>
          </a:p>
          <a:p>
            <a:pPr algn="l">
              <a:buFont typeface="Arial" panose="020B0604020202020204" pitchFamily="34" charset="0"/>
              <a:buChar char="•"/>
            </a:pPr>
            <a:r>
              <a:rPr lang="en-US" b="1" i="0" dirty="0">
                <a:solidFill>
                  <a:srgbClr val="666666"/>
                </a:solidFill>
                <a:effectLst/>
                <a:latin typeface="Roboto" panose="02000000000000000000" pitchFamily="2" charset="0"/>
              </a:rPr>
              <a:t>Country - capital city</a:t>
            </a:r>
            <a:r>
              <a:rPr lang="en-US" b="0" i="0" dirty="0">
                <a:solidFill>
                  <a:srgbClr val="666666"/>
                </a:solidFill>
                <a:effectLst/>
                <a:latin typeface="Roboto" panose="02000000000000000000" pitchFamily="2" charset="0"/>
              </a:rPr>
              <a:t>: Each country has exactly one capital city. Each capital city is the capital of exactly one country.</a:t>
            </a:r>
          </a:p>
          <a:p>
            <a:pPr algn="l">
              <a:buFont typeface="Arial" panose="020B0604020202020204" pitchFamily="34" charset="0"/>
              <a:buChar char="•"/>
            </a:pPr>
            <a:r>
              <a:rPr lang="en-US" b="1" i="0" dirty="0">
                <a:solidFill>
                  <a:srgbClr val="666666"/>
                </a:solidFill>
                <a:effectLst/>
                <a:latin typeface="Roboto" panose="02000000000000000000" pitchFamily="2" charset="0"/>
              </a:rPr>
              <a:t>Person - their fingerprints</a:t>
            </a:r>
            <a:r>
              <a:rPr lang="en-US" b="0" i="0" dirty="0">
                <a:solidFill>
                  <a:srgbClr val="666666"/>
                </a:solidFill>
                <a:effectLst/>
                <a:latin typeface="Roboto" panose="02000000000000000000" pitchFamily="2" charset="0"/>
              </a:rPr>
              <a:t>. Each person has a unique set of fingerprints. Each set of fingerprints identifies exactly one person.</a:t>
            </a:r>
          </a:p>
        </p:txBody>
      </p:sp>
    </p:spTree>
    <p:extLst>
      <p:ext uri="{BB962C8B-B14F-4D97-AF65-F5344CB8AC3E}">
        <p14:creationId xmlns:p14="http://schemas.microsoft.com/office/powerpoint/2010/main" val="422161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639762"/>
          </a:xfrm>
        </p:spPr>
        <p:txBody>
          <a:bodyPr/>
          <a:lstStyle/>
          <a:p>
            <a:r>
              <a:rPr lang="en-US" altLang="en-US" dirty="0">
                <a:highlight>
                  <a:srgbClr val="FFFF00"/>
                </a:highlight>
              </a:rPr>
              <a:t>One-to-Many</a:t>
            </a:r>
            <a:r>
              <a:rPr lang="en-US" altLang="en-US" dirty="0"/>
              <a:t> relationship</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1066800"/>
            <a:ext cx="8458200" cy="5257800"/>
          </a:xfrm>
        </p:spPr>
        <p:txBody>
          <a:bodyPr/>
          <a:lstStyle/>
          <a:p>
            <a:pPr algn="l"/>
            <a:r>
              <a:rPr lang="en-US" b="0" i="0" dirty="0">
                <a:solidFill>
                  <a:srgbClr val="666666"/>
                </a:solidFill>
                <a:effectLst/>
                <a:latin typeface="Roboto" panose="02000000000000000000" pitchFamily="2" charset="0"/>
              </a:rPr>
              <a:t>The most common type of relationship is a </a:t>
            </a:r>
            <a:r>
              <a:rPr lang="en-US" b="0" i="0" u="sng" cap="all" dirty="0">
                <a:solidFill>
                  <a:srgbClr val="000000"/>
                </a:solidFill>
                <a:effectLst/>
                <a:latin typeface="Roboto" panose="02000000000000000000" pitchFamily="2" charset="0"/>
                <a:hlinkClick r:id="rId2"/>
              </a:rPr>
              <a:t>ONE-TO-MANY RELATIONSHIP</a:t>
            </a:r>
            <a:r>
              <a:rPr lang="en-US" b="0" i="0" dirty="0">
                <a:solidFill>
                  <a:srgbClr val="666666"/>
                </a:solidFill>
                <a:effectLst/>
                <a:latin typeface="Roboto" panose="02000000000000000000" pitchFamily="2" charset="0"/>
              </a:rPr>
              <a:t>, where a record in one entity can be referenced by multiple records in another entity. </a:t>
            </a:r>
          </a:p>
          <a:p>
            <a:pPr marL="0" indent="0" algn="l">
              <a:buNone/>
            </a:pPr>
            <a:endParaRPr lang="en-US" b="0" i="0" dirty="0">
              <a:solidFill>
                <a:srgbClr val="666666"/>
              </a:solidFill>
              <a:effectLst/>
              <a:latin typeface="Roboto" panose="02000000000000000000" pitchFamily="2" charset="0"/>
            </a:endParaRPr>
          </a:p>
          <a:p>
            <a:pPr algn="l"/>
            <a:r>
              <a:rPr lang="en-US" dirty="0">
                <a:solidFill>
                  <a:srgbClr val="666666"/>
                </a:solidFill>
                <a:highlight>
                  <a:srgbClr val="00FFFF"/>
                </a:highlight>
                <a:latin typeface="Roboto" panose="02000000000000000000" pitchFamily="2" charset="0"/>
              </a:rPr>
              <a:t>Example</a:t>
            </a:r>
            <a:r>
              <a:rPr lang="en-US" dirty="0">
                <a:solidFill>
                  <a:srgbClr val="666666"/>
                </a:solidFill>
                <a:latin typeface="Roboto" panose="02000000000000000000" pitchFamily="2" charset="0"/>
              </a:rPr>
              <a:t>: Many employees work for the SAME department</a:t>
            </a:r>
            <a:endParaRPr lang="en-US" b="0" i="0" dirty="0">
              <a:solidFill>
                <a:srgbClr val="666666"/>
              </a:solidFill>
              <a:effectLst/>
              <a:latin typeface="Roboto" panose="02000000000000000000" pitchFamily="2" charset="0"/>
            </a:endParaRPr>
          </a:p>
        </p:txBody>
      </p:sp>
    </p:spTree>
    <p:extLst>
      <p:ext uri="{BB962C8B-B14F-4D97-AF65-F5344CB8AC3E}">
        <p14:creationId xmlns:p14="http://schemas.microsoft.com/office/powerpoint/2010/main" val="373483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487362"/>
          </a:xfrm>
        </p:spPr>
        <p:txBody>
          <a:bodyPr/>
          <a:lstStyle/>
          <a:p>
            <a:r>
              <a:rPr lang="en-US" altLang="en-US" dirty="0">
                <a:highlight>
                  <a:srgbClr val="FFFF00"/>
                </a:highlight>
              </a:rPr>
              <a:t>Many-to-Many</a:t>
            </a:r>
            <a:r>
              <a:rPr lang="en-US" altLang="en-US" dirty="0"/>
              <a:t> relationship</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838200"/>
            <a:ext cx="8458200" cy="5486400"/>
          </a:xfrm>
        </p:spPr>
        <p:txBody>
          <a:bodyPr/>
          <a:lstStyle/>
          <a:p>
            <a:pPr algn="l"/>
            <a:r>
              <a:rPr lang="en-US" sz="2800" b="0" i="0" dirty="0">
                <a:solidFill>
                  <a:srgbClr val="666666"/>
                </a:solidFill>
                <a:effectLst/>
                <a:latin typeface="Roboto" panose="02000000000000000000" pitchFamily="2" charset="0"/>
              </a:rPr>
              <a:t>A many-to-many relationship exists when one or more items in one table can have a relationship to one or more items in another table. </a:t>
            </a:r>
          </a:p>
          <a:p>
            <a:pPr algn="l"/>
            <a:r>
              <a:rPr lang="en-US" b="0" i="0" dirty="0">
                <a:solidFill>
                  <a:srgbClr val="BDC1C6"/>
                </a:solidFill>
                <a:effectLst/>
                <a:highlight>
                  <a:srgbClr val="202124"/>
                </a:highlight>
                <a:latin typeface="Google Sans"/>
              </a:rPr>
              <a:t>Example-1 </a:t>
            </a:r>
            <a:r>
              <a:rPr lang="en-US" b="0" i="0" dirty="0">
                <a:solidFill>
                  <a:srgbClr val="666666"/>
                </a:solidFill>
                <a:effectLst/>
                <a:latin typeface="Roboto" panose="02000000000000000000" pitchFamily="2" charset="0"/>
              </a:rPr>
              <a:t>: Your Order table contains orders placed by multiple customers (who are listed in the Customers table), and a customer may place more than one order.</a:t>
            </a:r>
          </a:p>
          <a:p>
            <a:pPr algn="l"/>
            <a:r>
              <a:rPr lang="en-US" b="0" i="0" dirty="0">
                <a:solidFill>
                  <a:srgbClr val="BDC1C6"/>
                </a:solidFill>
                <a:effectLst/>
                <a:highlight>
                  <a:srgbClr val="202124"/>
                </a:highlight>
                <a:latin typeface="Google Sans"/>
              </a:rPr>
              <a:t>Example-2: Students and Courses: In a university setting, students can enroll in multiple courses, and courses can have multiple students</a:t>
            </a:r>
          </a:p>
          <a:p>
            <a:pPr algn="l"/>
            <a:endParaRPr lang="en-US" b="1" i="0" dirty="0">
              <a:solidFill>
                <a:srgbClr val="666666"/>
              </a:solidFill>
              <a:effectLst/>
              <a:latin typeface="Roboto" panose="02000000000000000000" pitchFamily="2" charset="0"/>
            </a:endParaRPr>
          </a:p>
        </p:txBody>
      </p:sp>
    </p:spTree>
    <p:extLst>
      <p:ext uri="{BB962C8B-B14F-4D97-AF65-F5344CB8AC3E}">
        <p14:creationId xmlns:p14="http://schemas.microsoft.com/office/powerpoint/2010/main" val="187283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487362"/>
          </a:xfrm>
        </p:spPr>
        <p:txBody>
          <a:bodyPr/>
          <a:lstStyle/>
          <a:p>
            <a:r>
              <a:rPr lang="en-US" altLang="en-US" sz="3200" dirty="0">
                <a:highlight>
                  <a:srgbClr val="FFFF00"/>
                </a:highlight>
              </a:rPr>
              <a:t>Many-to-Many</a:t>
            </a:r>
            <a:r>
              <a:rPr lang="en-US" altLang="en-US" sz="3200" dirty="0"/>
              <a:t> relationship Example</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a:xfrm>
            <a:off x="457200" y="838200"/>
            <a:ext cx="8458200" cy="5745162"/>
          </a:xfrm>
        </p:spPr>
        <p:txBody>
          <a:bodyPr/>
          <a:lstStyle/>
          <a:p>
            <a:pPr marL="0" indent="0" algn="l" fontAlgn="base">
              <a:buNone/>
            </a:pPr>
            <a:r>
              <a:rPr lang="en-US" sz="2000" b="0" i="0" dirty="0">
                <a:solidFill>
                  <a:srgbClr val="0C0D0E"/>
                </a:solidFill>
                <a:effectLst/>
                <a:highlight>
                  <a:srgbClr val="FFFFFF"/>
                </a:highlight>
                <a:latin typeface="-apple-system"/>
              </a:rPr>
              <a:t>You (the </a:t>
            </a:r>
            <a:r>
              <a:rPr lang="en-US" sz="2000" b="1" i="0" dirty="0">
                <a:solidFill>
                  <a:srgbClr val="0C0D0E"/>
                </a:solidFill>
                <a:effectLst/>
                <a:highlight>
                  <a:srgbClr val="FFFFFF"/>
                </a:highlight>
                <a:latin typeface="inherit"/>
              </a:rPr>
              <a:t>follower</a:t>
            </a:r>
            <a:r>
              <a:rPr lang="en-US" sz="2000" b="0" i="0" dirty="0">
                <a:solidFill>
                  <a:srgbClr val="0C0D0E"/>
                </a:solidFill>
                <a:effectLst/>
                <a:highlight>
                  <a:srgbClr val="FFFFFF"/>
                </a:highlight>
                <a:latin typeface="-apple-system"/>
              </a:rPr>
              <a:t>) follow a person A (the </a:t>
            </a:r>
            <a:r>
              <a:rPr lang="en-US" sz="2000" b="1" i="0" dirty="0" err="1">
                <a:solidFill>
                  <a:srgbClr val="0C0D0E"/>
                </a:solidFill>
                <a:effectLst/>
                <a:highlight>
                  <a:srgbClr val="FFFFFF"/>
                </a:highlight>
                <a:latin typeface="inherit"/>
              </a:rPr>
              <a:t>followee</a:t>
            </a:r>
            <a:r>
              <a:rPr lang="en-US" sz="2000" b="0" i="0" dirty="0">
                <a:solidFill>
                  <a:srgbClr val="0C0D0E"/>
                </a:solidFill>
                <a:effectLst/>
                <a:highlight>
                  <a:srgbClr val="FFFFFF"/>
                </a:highlight>
                <a:latin typeface="-apple-system"/>
              </a:rPr>
              <a:t>). You also follow person B, person C, etc..., but you are not the only one who may follow person A, as well as not the only one who may follow person B, person C, etc... Alex or other people may as well follow them too.</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Follower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Followee</a:t>
            </a:r>
            <a:r>
              <a:rPr lang="en-US" sz="2000" dirty="0">
                <a:latin typeface="Courier New" panose="02070309020205020404" pitchFamily="49" charset="0"/>
                <a:cs typeface="Courier New" panose="02070309020205020404" pitchFamily="49" charset="0"/>
              </a:rPr>
              <a:t> </a:t>
            </a:r>
          </a:p>
          <a:p>
            <a:pPr marL="0" indent="0">
              <a:buNone/>
            </a:pP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You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 </a:t>
            </a:r>
          </a:p>
          <a:p>
            <a:pPr marL="0" indent="0">
              <a:buNone/>
            </a:pPr>
            <a:r>
              <a:rPr lang="en-US" sz="2000" dirty="0">
                <a:latin typeface="Courier New" panose="02070309020205020404" pitchFamily="49" charset="0"/>
                <a:cs typeface="Courier New" panose="02070309020205020404" pitchFamily="49" charset="0"/>
              </a:rPr>
              <a:t>You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B </a:t>
            </a:r>
          </a:p>
          <a:p>
            <a:pPr marL="0" indent="0">
              <a:buNone/>
            </a:pPr>
            <a:r>
              <a:rPr lang="en-US" sz="2000" dirty="0">
                <a:latin typeface="Courier New" panose="02070309020205020404" pitchFamily="49" charset="0"/>
                <a:cs typeface="Courier New" panose="02070309020205020404" pitchFamily="49" charset="0"/>
              </a:rPr>
              <a:t>You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C </a:t>
            </a:r>
          </a:p>
          <a:p>
            <a:pPr marL="0" indent="0">
              <a:buNone/>
            </a:pPr>
            <a:r>
              <a:rPr lang="en-US" sz="2000" dirty="0">
                <a:latin typeface="Courier New" panose="02070309020205020404" pitchFamily="49" charset="0"/>
                <a:cs typeface="Courier New" panose="02070309020205020404" pitchFamily="49" charset="0"/>
              </a:rPr>
              <a:t>Alex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 </a:t>
            </a:r>
          </a:p>
          <a:p>
            <a:pPr marL="0" indent="0">
              <a:buNone/>
            </a:pPr>
            <a:r>
              <a:rPr lang="en-US" sz="2000" dirty="0">
                <a:latin typeface="Courier New" panose="02070309020205020404" pitchFamily="49" charset="0"/>
                <a:cs typeface="Courier New" panose="02070309020205020404" pitchFamily="49" charset="0"/>
              </a:rPr>
              <a:t>Alex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B </a:t>
            </a:r>
          </a:p>
          <a:p>
            <a:pPr marL="0" indent="0">
              <a:buNone/>
            </a:pPr>
            <a:r>
              <a:rPr lang="en-US" sz="2000" dirty="0">
                <a:latin typeface="Courier New" panose="02070309020205020404" pitchFamily="49" charset="0"/>
                <a:cs typeface="Courier New" panose="02070309020205020404" pitchFamily="49" charset="0"/>
              </a:rPr>
              <a:t>Alex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C </a:t>
            </a:r>
          </a:p>
          <a:p>
            <a:pPr marL="0" indent="0">
              <a:buNone/>
            </a:pPr>
            <a:r>
              <a:rPr lang="en-US" sz="2000" dirty="0">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endParaRPr lang="en-US" sz="2000" b="1" i="0" dirty="0">
              <a:solidFill>
                <a:srgbClr val="666666"/>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991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BAFDCB-7273-D6A9-BCED-66C9B632886F}"/>
              </a:ext>
            </a:extLst>
          </p:cNvPr>
          <p:cNvSpPr>
            <a:spLocks noGrp="1" noChangeArrowheads="1"/>
          </p:cNvSpPr>
          <p:nvPr>
            <p:ph type="title"/>
          </p:nvPr>
        </p:nvSpPr>
        <p:spPr>
          <a:xfrm>
            <a:off x="457200" y="274638"/>
            <a:ext cx="8229600" cy="792162"/>
          </a:xfrm>
        </p:spPr>
        <p:txBody>
          <a:bodyPr/>
          <a:lstStyle/>
          <a:p>
            <a:r>
              <a:rPr lang="en-US" altLang="en-US" b="1" dirty="0"/>
              <a:t>Relational Algebra</a:t>
            </a:r>
          </a:p>
        </p:txBody>
      </p:sp>
      <p:sp>
        <p:nvSpPr>
          <p:cNvPr id="39939" name="Rectangle 3">
            <a:extLst>
              <a:ext uri="{FF2B5EF4-FFF2-40B4-BE49-F238E27FC236}">
                <a16:creationId xmlns:a16="http://schemas.microsoft.com/office/drawing/2014/main" id="{1AFA4F2D-E924-30E4-F202-BE0058FBB88B}"/>
              </a:ext>
            </a:extLst>
          </p:cNvPr>
          <p:cNvSpPr>
            <a:spLocks noGrp="1" noChangeArrowheads="1"/>
          </p:cNvSpPr>
          <p:nvPr>
            <p:ph type="body" idx="1"/>
          </p:nvPr>
        </p:nvSpPr>
        <p:spPr/>
        <p:txBody>
          <a:bodyPr/>
          <a:lstStyle/>
          <a:p>
            <a:pPr>
              <a:lnSpc>
                <a:spcPct val="90000"/>
              </a:lnSpc>
            </a:pPr>
            <a:r>
              <a:rPr lang="en-US" altLang="en-US"/>
              <a:t>Collection of operators for specifying queries</a:t>
            </a:r>
          </a:p>
          <a:p>
            <a:pPr>
              <a:lnSpc>
                <a:spcPct val="90000"/>
              </a:lnSpc>
            </a:pPr>
            <a:r>
              <a:rPr lang="en-US" altLang="en-US"/>
              <a:t>Query describes step-by-step procedure for computing answer (i.e., </a:t>
            </a:r>
            <a:r>
              <a:rPr lang="en-US" altLang="en-US" i="1"/>
              <a:t>operational</a:t>
            </a:r>
            <a:r>
              <a:rPr lang="en-US" altLang="en-US"/>
              <a:t>)</a:t>
            </a:r>
          </a:p>
          <a:p>
            <a:pPr>
              <a:lnSpc>
                <a:spcPct val="90000"/>
              </a:lnSpc>
            </a:pPr>
            <a:r>
              <a:rPr lang="en-US" altLang="en-US"/>
              <a:t>Each operator accepts one or two relations as input and returns a relation as output</a:t>
            </a:r>
          </a:p>
          <a:p>
            <a:pPr>
              <a:lnSpc>
                <a:spcPct val="90000"/>
              </a:lnSpc>
            </a:pPr>
            <a:r>
              <a:rPr lang="en-US" altLang="en-US"/>
              <a:t>Relational algebra expression composed of multiple operators</a:t>
            </a:r>
          </a:p>
        </p:txBody>
      </p:sp>
    </p:spTree>
    <p:extLst>
      <p:ext uri="{BB962C8B-B14F-4D97-AF65-F5344CB8AC3E}">
        <p14:creationId xmlns:p14="http://schemas.microsoft.com/office/powerpoint/2010/main" val="164210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2A3E513-9E23-2F9A-2E23-6AD7A19613BE}"/>
              </a:ext>
            </a:extLst>
          </p:cNvPr>
          <p:cNvSpPr>
            <a:spLocks noGrp="1" noChangeArrowheads="1"/>
          </p:cNvSpPr>
          <p:nvPr>
            <p:ph type="title"/>
          </p:nvPr>
        </p:nvSpPr>
        <p:spPr>
          <a:xfrm>
            <a:off x="457200" y="274638"/>
            <a:ext cx="8229600" cy="715962"/>
          </a:xfrm>
        </p:spPr>
        <p:txBody>
          <a:bodyPr/>
          <a:lstStyle/>
          <a:p>
            <a:r>
              <a:rPr lang="en-US" altLang="en-US" b="1" dirty="0"/>
              <a:t>Basic Operators</a:t>
            </a:r>
          </a:p>
        </p:txBody>
      </p:sp>
      <p:sp>
        <p:nvSpPr>
          <p:cNvPr id="40963" name="Rectangle 3">
            <a:extLst>
              <a:ext uri="{FF2B5EF4-FFF2-40B4-BE49-F238E27FC236}">
                <a16:creationId xmlns:a16="http://schemas.microsoft.com/office/drawing/2014/main" id="{5087C179-1140-31C9-7D3F-FC3A58FF3B8A}"/>
              </a:ext>
            </a:extLst>
          </p:cNvPr>
          <p:cNvSpPr>
            <a:spLocks noGrp="1" noChangeArrowheads="1"/>
          </p:cNvSpPr>
          <p:nvPr>
            <p:ph type="body" idx="1"/>
          </p:nvPr>
        </p:nvSpPr>
        <p:spPr/>
        <p:txBody>
          <a:bodyPr/>
          <a:lstStyle/>
          <a:p>
            <a:r>
              <a:rPr lang="en-US" altLang="en-US" dirty="0">
                <a:highlight>
                  <a:srgbClr val="00FF00"/>
                </a:highlight>
              </a:rPr>
              <a:t>Selection</a:t>
            </a:r>
            <a:r>
              <a:rPr lang="en-US" altLang="en-US" dirty="0"/>
              <a:t> – return </a:t>
            </a:r>
            <a:r>
              <a:rPr lang="en-US" altLang="en-US" i="1" dirty="0"/>
              <a:t>rows</a:t>
            </a:r>
            <a:r>
              <a:rPr lang="en-US" altLang="en-US" dirty="0"/>
              <a:t> that meet some condition</a:t>
            </a:r>
          </a:p>
          <a:p>
            <a:r>
              <a:rPr lang="en-US" altLang="en-US" dirty="0">
                <a:highlight>
                  <a:srgbClr val="00FF00"/>
                </a:highlight>
              </a:rPr>
              <a:t>Projection</a:t>
            </a:r>
            <a:r>
              <a:rPr lang="en-US" altLang="en-US" dirty="0"/>
              <a:t> – return </a:t>
            </a:r>
            <a:r>
              <a:rPr lang="en-US" altLang="en-US" i="1" dirty="0"/>
              <a:t>column</a:t>
            </a:r>
            <a:r>
              <a:rPr lang="en-US" altLang="en-US" dirty="0"/>
              <a:t> values</a:t>
            </a:r>
          </a:p>
          <a:p>
            <a:r>
              <a:rPr lang="en-US" altLang="en-US" dirty="0">
                <a:highlight>
                  <a:srgbClr val="00FF00"/>
                </a:highlight>
              </a:rPr>
              <a:t>Union</a:t>
            </a:r>
          </a:p>
          <a:p>
            <a:r>
              <a:rPr lang="en-US" altLang="en-US" dirty="0">
                <a:highlight>
                  <a:srgbClr val="00FF00"/>
                </a:highlight>
              </a:rPr>
              <a:t>Cross product</a:t>
            </a:r>
          </a:p>
          <a:p>
            <a:r>
              <a:rPr lang="en-US" altLang="en-US" dirty="0">
                <a:highlight>
                  <a:srgbClr val="00FF00"/>
                </a:highlight>
              </a:rPr>
              <a:t>Difference</a:t>
            </a:r>
          </a:p>
          <a:p>
            <a:r>
              <a:rPr lang="en-US" altLang="en-US" dirty="0"/>
              <a:t>Other operators can be defined in terms of basic operators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F8BEDC-8999-95EE-D5B8-6EE4A85B29F3}"/>
              </a:ext>
            </a:extLst>
          </p:cNvPr>
          <p:cNvSpPr>
            <a:spLocks noGrp="1" noChangeArrowheads="1"/>
          </p:cNvSpPr>
          <p:nvPr>
            <p:ph type="title"/>
          </p:nvPr>
        </p:nvSpPr>
        <p:spPr/>
        <p:txBody>
          <a:bodyPr/>
          <a:lstStyle/>
          <a:p>
            <a:r>
              <a:rPr lang="en-US" altLang="en-US"/>
              <a:t>Introduction</a:t>
            </a:r>
          </a:p>
        </p:txBody>
      </p:sp>
      <p:sp>
        <p:nvSpPr>
          <p:cNvPr id="4099" name="Rectangle 3">
            <a:extLst>
              <a:ext uri="{FF2B5EF4-FFF2-40B4-BE49-F238E27FC236}">
                <a16:creationId xmlns:a16="http://schemas.microsoft.com/office/drawing/2014/main" id="{B6B6AB19-7E66-3608-A0A0-416630855AAA}"/>
              </a:ext>
            </a:extLst>
          </p:cNvPr>
          <p:cNvSpPr>
            <a:spLocks noGrp="1" noChangeArrowheads="1"/>
          </p:cNvSpPr>
          <p:nvPr>
            <p:ph type="body" idx="1"/>
          </p:nvPr>
        </p:nvSpPr>
        <p:spPr/>
        <p:txBody>
          <a:bodyPr/>
          <a:lstStyle/>
          <a:p>
            <a:r>
              <a:rPr lang="en-US" altLang="en-US" dirty="0"/>
              <a:t>Database – collection of persistent data</a:t>
            </a:r>
          </a:p>
          <a:p>
            <a:pPr marL="0" indent="0">
              <a:buNone/>
            </a:pPr>
            <a:endParaRPr lang="en-US" altLang="en-US" dirty="0"/>
          </a:p>
          <a:p>
            <a:r>
              <a:rPr lang="en-US" altLang="en-US" dirty="0"/>
              <a:t>Database Management System (DBMS) – software system that supports </a:t>
            </a:r>
            <a:r>
              <a:rPr lang="en-US" altLang="en-US" b="1" u="sng" dirty="0"/>
              <a:t>creation</a:t>
            </a:r>
            <a:r>
              <a:rPr lang="en-US" altLang="en-US" dirty="0"/>
              <a:t>, </a:t>
            </a:r>
            <a:r>
              <a:rPr lang="en-US" altLang="en-US" b="1" u="sng" dirty="0"/>
              <a:t>population</a:t>
            </a:r>
            <a:r>
              <a:rPr lang="en-US" altLang="en-US" dirty="0"/>
              <a:t>, and </a:t>
            </a:r>
            <a:r>
              <a:rPr lang="en-US" altLang="en-US" b="1" u="sng" dirty="0"/>
              <a:t>querying</a:t>
            </a:r>
            <a:r>
              <a:rPr lang="en-US" altLang="en-US" dirty="0"/>
              <a:t> of a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a:xfrm>
            <a:off x="457200" y="274638"/>
            <a:ext cx="8229600" cy="792162"/>
          </a:xfrm>
        </p:spPr>
        <p:txBody>
          <a:bodyPr/>
          <a:lstStyle/>
          <a:p>
            <a:r>
              <a:rPr lang="en-US" altLang="en-US" dirty="0"/>
              <a:t>Example Schema (simplified)</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4038600"/>
          </a:xfrm>
        </p:spPr>
        <p:txBody>
          <a:bodyPr/>
          <a:lstStyle/>
          <a:p>
            <a:r>
              <a:rPr lang="en-US" altLang="en-US" b="1" dirty="0"/>
              <a:t>Courses</a:t>
            </a:r>
            <a:r>
              <a:rPr lang="en-US" altLang="en-US" dirty="0"/>
              <a:t> (</a:t>
            </a:r>
            <a:r>
              <a:rPr lang="en-US" altLang="en-US" u="sng" dirty="0" err="1"/>
              <a:t>cid</a:t>
            </a:r>
            <a:r>
              <a:rPr lang="en-US" altLang="en-US" dirty="0"/>
              <a:t>, instructor, quarter, dept)</a:t>
            </a:r>
          </a:p>
          <a:p>
            <a:pPr marL="0" indent="0">
              <a:buNone/>
            </a:pPr>
            <a:endParaRPr lang="en-US" altLang="en-US" dirty="0"/>
          </a:p>
          <a:p>
            <a:r>
              <a:rPr lang="en-US" altLang="en-US" b="1" dirty="0"/>
              <a:t>Students</a:t>
            </a:r>
            <a:r>
              <a:rPr lang="en-US" altLang="en-US" dirty="0"/>
              <a:t> (</a:t>
            </a:r>
            <a:r>
              <a:rPr lang="en-US" altLang="en-US" u="sng" dirty="0" err="1"/>
              <a:t>sid</a:t>
            </a:r>
            <a:r>
              <a:rPr lang="en-US" altLang="en-US" dirty="0"/>
              <a:t>, name, </a:t>
            </a:r>
            <a:r>
              <a:rPr lang="en-US" altLang="en-US" dirty="0" err="1"/>
              <a:t>gpa</a:t>
            </a:r>
            <a:r>
              <a:rPr lang="en-US" altLang="en-US" dirty="0"/>
              <a:t>)</a:t>
            </a:r>
          </a:p>
          <a:p>
            <a:pPr marL="0" indent="0">
              <a:buNone/>
            </a:pPr>
            <a:endParaRPr lang="en-US" altLang="en-US" dirty="0"/>
          </a:p>
          <a:p>
            <a:r>
              <a:rPr lang="en-US" altLang="en-US" b="1" dirty="0"/>
              <a:t>Enrolled</a:t>
            </a:r>
            <a:r>
              <a:rPr lang="en-US" altLang="en-US" dirty="0"/>
              <a:t> (</a:t>
            </a:r>
            <a:r>
              <a:rPr lang="en-US" altLang="en-US" dirty="0" err="1"/>
              <a:t>cid</a:t>
            </a:r>
            <a:r>
              <a:rPr lang="en-US" altLang="en-US" dirty="0"/>
              <a:t>, grade, </a:t>
            </a:r>
            <a:r>
              <a:rPr lang="en-US" altLang="en-US" dirty="0" err="1"/>
              <a:t>sid</a:t>
            </a:r>
            <a:r>
              <a:rPr lang="en-US" altLang="en-US" dirty="0"/>
              <a:t>)</a:t>
            </a:r>
          </a:p>
          <a:p>
            <a:pPr marL="457200" lvl="1" indent="0">
              <a:buNone/>
            </a:pPr>
            <a:r>
              <a:rPr lang="en-US" altLang="en-US" dirty="0"/>
              <a:t>(</a:t>
            </a:r>
            <a:r>
              <a:rPr lang="en-US" altLang="en-US" dirty="0" err="1"/>
              <a:t>cid</a:t>
            </a:r>
            <a:r>
              <a:rPr lang="en-US" altLang="en-US" dirty="0"/>
              <a:t>, </a:t>
            </a:r>
            <a:r>
              <a:rPr lang="en-US" altLang="en-US" dirty="0" err="1"/>
              <a:t>sid</a:t>
            </a:r>
            <a:r>
              <a:rPr lang="en-US" altLang="en-US" dirty="0"/>
              <a:t>) is a PK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0B92CBF-45E6-890D-6EC7-854701538D97}"/>
              </a:ext>
            </a:extLst>
          </p:cNvPr>
          <p:cNvSpPr>
            <a:spLocks noGrp="1" noChangeArrowheads="1"/>
          </p:cNvSpPr>
          <p:nvPr>
            <p:ph type="title"/>
          </p:nvPr>
        </p:nvSpPr>
        <p:spPr>
          <a:xfrm>
            <a:off x="457200" y="-152400"/>
            <a:ext cx="8229600" cy="1143000"/>
          </a:xfrm>
        </p:spPr>
        <p:txBody>
          <a:bodyPr/>
          <a:lstStyle/>
          <a:p>
            <a:r>
              <a:rPr lang="en-US" altLang="en-US"/>
              <a:t>Selection</a:t>
            </a:r>
          </a:p>
        </p:txBody>
      </p:sp>
      <p:sp>
        <p:nvSpPr>
          <p:cNvPr id="43011" name="Rectangle 3">
            <a:extLst>
              <a:ext uri="{FF2B5EF4-FFF2-40B4-BE49-F238E27FC236}">
                <a16:creationId xmlns:a16="http://schemas.microsoft.com/office/drawing/2014/main" id="{820515D5-4EF3-818B-DF85-968C0068B4CE}"/>
              </a:ext>
            </a:extLst>
          </p:cNvPr>
          <p:cNvSpPr>
            <a:spLocks noGrp="1" noChangeArrowheads="1"/>
          </p:cNvSpPr>
          <p:nvPr>
            <p:ph type="body" sz="half" idx="1"/>
          </p:nvPr>
        </p:nvSpPr>
        <p:spPr>
          <a:xfrm>
            <a:off x="457200" y="838200"/>
            <a:ext cx="8153400" cy="1219200"/>
          </a:xfrm>
        </p:spPr>
        <p:txBody>
          <a:bodyPr/>
          <a:lstStyle/>
          <a:p>
            <a:pPr>
              <a:buFontTx/>
              <a:buNone/>
            </a:pPr>
            <a:r>
              <a:rPr lang="en-US" altLang="en-US" sz="2800" dirty="0">
                <a:cs typeface="Arial" panose="020B0604020202020204" pitchFamily="34" charset="0"/>
              </a:rPr>
              <a:t> Select students with </a:t>
            </a:r>
            <a:r>
              <a:rPr lang="en-US" altLang="en-US" sz="2800" dirty="0" err="1">
                <a:cs typeface="Arial" panose="020B0604020202020204" pitchFamily="34" charset="0"/>
              </a:rPr>
              <a:t>gpa</a:t>
            </a:r>
            <a:r>
              <a:rPr lang="en-US" altLang="en-US" sz="2800" dirty="0">
                <a:cs typeface="Arial" panose="020B0604020202020204" pitchFamily="34" charset="0"/>
              </a:rPr>
              <a:t> higher than 3.3 from S1</a:t>
            </a:r>
            <a:r>
              <a:rPr lang="en-US" altLang="en-US" sz="2800" i="1" dirty="0">
                <a:cs typeface="Arial" panose="020B0604020202020204" pitchFamily="34" charset="0"/>
              </a:rPr>
              <a:t>:</a:t>
            </a:r>
          </a:p>
          <a:p>
            <a:pPr>
              <a:buFontTx/>
              <a:buNone/>
            </a:pPr>
            <a:r>
              <a:rPr lang="el-GR" altLang="en-US" sz="3600" i="1" dirty="0">
                <a:cs typeface="Arial" panose="020B0604020202020204" pitchFamily="34" charset="0"/>
              </a:rPr>
              <a:t>σ</a:t>
            </a:r>
            <a:r>
              <a:rPr lang="en-US" altLang="en-US" sz="3600" i="1" baseline="-25000" dirty="0" err="1">
                <a:cs typeface="Arial" panose="020B0604020202020204" pitchFamily="34" charset="0"/>
              </a:rPr>
              <a:t>gpa</a:t>
            </a:r>
            <a:r>
              <a:rPr lang="en-US" altLang="en-US" sz="3600" i="1" baseline="-25000" dirty="0">
                <a:cs typeface="Arial" panose="020B0604020202020204" pitchFamily="34" charset="0"/>
              </a:rPr>
              <a:t>&gt;3.3</a:t>
            </a:r>
            <a:r>
              <a:rPr lang="en-US" altLang="en-US" sz="3600" dirty="0">
                <a:cs typeface="Arial" panose="020B0604020202020204" pitchFamily="34" charset="0"/>
              </a:rPr>
              <a:t>(S1)</a:t>
            </a:r>
            <a:endParaRPr lang="el-GR" altLang="en-US" sz="3600" i="1" baseline="-25000" dirty="0">
              <a:cs typeface="Arial" panose="020B0604020202020204" pitchFamily="34" charset="0"/>
            </a:endParaRPr>
          </a:p>
        </p:txBody>
      </p:sp>
      <p:sp>
        <p:nvSpPr>
          <p:cNvPr id="43013" name="Text Box 5">
            <a:extLst>
              <a:ext uri="{FF2B5EF4-FFF2-40B4-BE49-F238E27FC236}">
                <a16:creationId xmlns:a16="http://schemas.microsoft.com/office/drawing/2014/main" id="{A92BCDA7-0EC2-FABD-B217-AC503FEE5E2E}"/>
              </a:ext>
            </a:extLst>
          </p:cNvPr>
          <p:cNvSpPr txBox="1">
            <a:spLocks noChangeArrowheads="1"/>
          </p:cNvSpPr>
          <p:nvPr/>
        </p:nvSpPr>
        <p:spPr bwMode="auto">
          <a:xfrm>
            <a:off x="152400" y="23622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S1</a:t>
            </a:r>
          </a:p>
        </p:txBody>
      </p:sp>
      <p:graphicFrame>
        <p:nvGraphicFramePr>
          <p:cNvPr id="43074" name="Group 66">
            <a:extLst>
              <a:ext uri="{FF2B5EF4-FFF2-40B4-BE49-F238E27FC236}">
                <a16:creationId xmlns:a16="http://schemas.microsoft.com/office/drawing/2014/main" id="{6E6E2BE9-165B-0419-E91F-DFEBCC42D562}"/>
              </a:ext>
            </a:extLst>
          </p:cNvPr>
          <p:cNvGraphicFramePr>
            <a:graphicFrameLocks noGrp="1"/>
          </p:cNvGraphicFramePr>
          <p:nvPr>
            <p:ph sz="half" idx="2"/>
            <p:extLst>
              <p:ext uri="{D42A27DB-BD31-4B8C-83A1-F6EECF244321}">
                <p14:modId xmlns:p14="http://schemas.microsoft.com/office/powerpoint/2010/main" val="2280646008"/>
              </p:ext>
            </p:extLst>
          </p:nvPr>
        </p:nvGraphicFramePr>
        <p:xfrm>
          <a:off x="228600" y="2971800"/>
          <a:ext cx="3995738" cy="3629660"/>
        </p:xfrm>
        <a:graphic>
          <a:graphicData uri="http://schemas.openxmlformats.org/drawingml/2006/table">
            <a:tbl>
              <a:tblPr/>
              <a:tblGrid>
                <a:gridCol w="1308100">
                  <a:extLst>
                    <a:ext uri="{9D8B030D-6E8A-4147-A177-3AD203B41FA5}">
                      <a16:colId xmlns:a16="http://schemas.microsoft.com/office/drawing/2014/main" val="1364959038"/>
                    </a:ext>
                  </a:extLst>
                </a:gridCol>
                <a:gridCol w="1654175">
                  <a:extLst>
                    <a:ext uri="{9D8B030D-6E8A-4147-A177-3AD203B41FA5}">
                      <a16:colId xmlns:a16="http://schemas.microsoft.com/office/drawing/2014/main" val="717818540"/>
                    </a:ext>
                  </a:extLst>
                </a:gridCol>
                <a:gridCol w="1033463">
                  <a:extLst>
                    <a:ext uri="{9D8B030D-6E8A-4147-A177-3AD203B41FA5}">
                      <a16:colId xmlns:a16="http://schemas.microsoft.com/office/drawing/2014/main" val="938287231"/>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0474481"/>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2186730"/>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88467729"/>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9583555"/>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54769108"/>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8834703"/>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4901738"/>
                  </a:ext>
                </a:extLst>
              </a:tr>
            </a:tbl>
          </a:graphicData>
        </a:graphic>
      </p:graphicFrame>
      <p:grpSp>
        <p:nvGrpSpPr>
          <p:cNvPr id="43138" name="Group 130">
            <a:extLst>
              <a:ext uri="{FF2B5EF4-FFF2-40B4-BE49-F238E27FC236}">
                <a16:creationId xmlns:a16="http://schemas.microsoft.com/office/drawing/2014/main" id="{9F193C48-C7C3-7F75-0EFF-90A990F2D85B}"/>
              </a:ext>
            </a:extLst>
          </p:cNvPr>
          <p:cNvGrpSpPr>
            <a:grpSpLocks/>
          </p:cNvGrpSpPr>
          <p:nvPr/>
        </p:nvGrpSpPr>
        <p:grpSpPr bwMode="auto">
          <a:xfrm>
            <a:off x="0" y="4038600"/>
            <a:ext cx="4495800" cy="1524000"/>
            <a:chOff x="0" y="2544"/>
            <a:chExt cx="2832" cy="960"/>
          </a:xfrm>
        </p:grpSpPr>
        <p:sp>
          <p:nvSpPr>
            <p:cNvPr id="43075" name="Rectangle 67">
              <a:extLst>
                <a:ext uri="{FF2B5EF4-FFF2-40B4-BE49-F238E27FC236}">
                  <a16:creationId xmlns:a16="http://schemas.microsoft.com/office/drawing/2014/main" id="{2D128F21-3C7F-8EB3-AC87-A981A1998F5A}"/>
                </a:ext>
              </a:extLst>
            </p:cNvPr>
            <p:cNvSpPr>
              <a:spLocks noChangeArrowheads="1"/>
            </p:cNvSpPr>
            <p:nvPr/>
          </p:nvSpPr>
          <p:spPr bwMode="auto">
            <a:xfrm>
              <a:off x="0" y="2544"/>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6" name="Rectangle 68">
              <a:extLst>
                <a:ext uri="{FF2B5EF4-FFF2-40B4-BE49-F238E27FC236}">
                  <a16:creationId xmlns:a16="http://schemas.microsoft.com/office/drawing/2014/main" id="{D65EBAF6-A1C6-EADE-95D5-59B076741146}"/>
                </a:ext>
              </a:extLst>
            </p:cNvPr>
            <p:cNvSpPr>
              <a:spLocks noChangeArrowheads="1"/>
            </p:cNvSpPr>
            <p:nvPr/>
          </p:nvSpPr>
          <p:spPr bwMode="auto">
            <a:xfrm>
              <a:off x="0" y="3168"/>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3137" name="Group 129">
            <a:extLst>
              <a:ext uri="{FF2B5EF4-FFF2-40B4-BE49-F238E27FC236}">
                <a16:creationId xmlns:a16="http://schemas.microsoft.com/office/drawing/2014/main" id="{5460DFB7-1283-0EAB-B860-D2F1C450C68A}"/>
              </a:ext>
            </a:extLst>
          </p:cNvPr>
          <p:cNvGraphicFramePr>
            <a:graphicFrameLocks noGrp="1"/>
          </p:cNvGraphicFramePr>
          <p:nvPr>
            <p:extLst>
              <p:ext uri="{D42A27DB-BD31-4B8C-83A1-F6EECF244321}">
                <p14:modId xmlns:p14="http://schemas.microsoft.com/office/powerpoint/2010/main" val="4041326923"/>
              </p:ext>
            </p:extLst>
          </p:nvPr>
        </p:nvGraphicFramePr>
        <p:xfrm>
          <a:off x="5757863" y="3810000"/>
          <a:ext cx="3309937" cy="1557020"/>
        </p:xfrm>
        <a:graphic>
          <a:graphicData uri="http://schemas.openxmlformats.org/drawingml/2006/table">
            <a:tbl>
              <a:tblPr/>
              <a:tblGrid>
                <a:gridCol w="1308100">
                  <a:extLst>
                    <a:ext uri="{9D8B030D-6E8A-4147-A177-3AD203B41FA5}">
                      <a16:colId xmlns:a16="http://schemas.microsoft.com/office/drawing/2014/main" val="3713595763"/>
                    </a:ext>
                  </a:extLst>
                </a:gridCol>
                <a:gridCol w="1163637">
                  <a:extLst>
                    <a:ext uri="{9D8B030D-6E8A-4147-A177-3AD203B41FA5}">
                      <a16:colId xmlns:a16="http://schemas.microsoft.com/office/drawing/2014/main" val="2168764659"/>
                    </a:ext>
                  </a:extLst>
                </a:gridCol>
                <a:gridCol w="838200">
                  <a:extLst>
                    <a:ext uri="{9D8B030D-6E8A-4147-A177-3AD203B41FA5}">
                      <a16:colId xmlns:a16="http://schemas.microsoft.com/office/drawing/2014/main" val="1558172747"/>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6296004"/>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716159"/>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831740"/>
                  </a:ext>
                </a:extLst>
              </a:tr>
            </a:tbl>
          </a:graphicData>
        </a:graphic>
      </p:graphicFrame>
      <p:sp>
        <p:nvSpPr>
          <p:cNvPr id="43139" name="AutoShape 131">
            <a:extLst>
              <a:ext uri="{FF2B5EF4-FFF2-40B4-BE49-F238E27FC236}">
                <a16:creationId xmlns:a16="http://schemas.microsoft.com/office/drawing/2014/main" id="{714FC6CE-6994-ECF5-E98F-D7A50849BC13}"/>
              </a:ext>
            </a:extLst>
          </p:cNvPr>
          <p:cNvSpPr>
            <a:spLocks noChangeArrowheads="1"/>
          </p:cNvSpPr>
          <p:nvPr/>
        </p:nvSpPr>
        <p:spPr bwMode="auto">
          <a:xfrm>
            <a:off x="4648200" y="4495800"/>
            <a:ext cx="914400" cy="381000"/>
          </a:xfrm>
          <a:prstGeom prst="rightArrow">
            <a:avLst>
              <a:gd name="adj1" fmla="val 50000"/>
              <a:gd name="adj2" fmla="val 6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1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p:txBody>
          <a:bodyPr/>
          <a:lstStyle/>
          <a:p>
            <a:r>
              <a:rPr lang="en-US" altLang="en-US" dirty="0"/>
              <a:t>Selection</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3886200"/>
          </a:xfrm>
        </p:spPr>
        <p:txBody>
          <a:bodyPr/>
          <a:lstStyle/>
          <a:p>
            <a:r>
              <a:rPr lang="en-US" altLang="en-US" sz="3200" dirty="0">
                <a:cs typeface="Arial" panose="020B0604020202020204" pitchFamily="34" charset="0"/>
              </a:rPr>
              <a:t>Select students </a:t>
            </a:r>
            <a:r>
              <a:rPr lang="en-US" altLang="en-US" dirty="0">
                <a:cs typeface="Arial" panose="020B0604020202020204" pitchFamily="34" charset="0"/>
              </a:rPr>
              <a:t>with </a:t>
            </a:r>
            <a:r>
              <a:rPr lang="en-US" altLang="en-US" dirty="0" err="1">
                <a:cs typeface="Arial" panose="020B0604020202020204" pitchFamily="34" charset="0"/>
              </a:rPr>
              <a:t>gpa</a:t>
            </a:r>
            <a:r>
              <a:rPr lang="en-US" altLang="en-US" dirty="0">
                <a:cs typeface="Arial" panose="020B0604020202020204" pitchFamily="34" charset="0"/>
              </a:rPr>
              <a:t> higher than 3.3 from table S1</a:t>
            </a:r>
            <a:r>
              <a:rPr lang="en-US" altLang="en-US" i="1" dirty="0">
                <a:cs typeface="Arial" panose="020B0604020202020204" pitchFamily="34" charset="0"/>
              </a:rPr>
              <a:t>:</a:t>
            </a:r>
          </a:p>
          <a:p>
            <a:pPr marL="0" indent="0">
              <a:buNone/>
            </a:pPr>
            <a:endParaRPr lang="en-US" altLang="en-US" i="1" dirty="0">
              <a:cs typeface="Arial" panose="020B0604020202020204" pitchFamily="34" charset="0"/>
            </a:endParaRP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SELECT * </a:t>
            </a: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FROM S1</a:t>
            </a: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WHERE </a:t>
            </a:r>
            <a:r>
              <a:rPr lang="en-US" altLang="en-US" b="1" dirty="0" err="1">
                <a:solidFill>
                  <a:srgbClr val="002060"/>
                </a:solidFill>
                <a:highlight>
                  <a:srgbClr val="00FF00"/>
                </a:highlight>
                <a:latin typeface="Courier New" panose="02070309020205020404" pitchFamily="49" charset="0"/>
                <a:cs typeface="Courier New" panose="02070309020205020404" pitchFamily="49" charset="0"/>
              </a:rPr>
              <a:t>gpa</a:t>
            </a: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&gt; 3.3;</a:t>
            </a:r>
          </a:p>
        </p:txBody>
      </p:sp>
    </p:spTree>
    <p:extLst>
      <p:ext uri="{BB962C8B-B14F-4D97-AF65-F5344CB8AC3E}">
        <p14:creationId xmlns:p14="http://schemas.microsoft.com/office/powerpoint/2010/main" val="3192685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463FF06-9A89-EE8C-9860-BBC32887CBBE}"/>
              </a:ext>
            </a:extLst>
          </p:cNvPr>
          <p:cNvSpPr>
            <a:spLocks noGrp="1" noChangeArrowheads="1"/>
          </p:cNvSpPr>
          <p:nvPr>
            <p:ph type="title"/>
          </p:nvPr>
        </p:nvSpPr>
        <p:spPr>
          <a:xfrm>
            <a:off x="457200" y="0"/>
            <a:ext cx="8229600" cy="1143000"/>
          </a:xfrm>
        </p:spPr>
        <p:txBody>
          <a:bodyPr/>
          <a:lstStyle/>
          <a:p>
            <a:r>
              <a:rPr lang="en-US" altLang="en-US"/>
              <a:t>Projection</a:t>
            </a:r>
          </a:p>
        </p:txBody>
      </p:sp>
      <p:sp>
        <p:nvSpPr>
          <p:cNvPr id="44035" name="Rectangle 3">
            <a:extLst>
              <a:ext uri="{FF2B5EF4-FFF2-40B4-BE49-F238E27FC236}">
                <a16:creationId xmlns:a16="http://schemas.microsoft.com/office/drawing/2014/main" id="{CD5F7694-2325-F12E-D722-E16926591F1F}"/>
              </a:ext>
            </a:extLst>
          </p:cNvPr>
          <p:cNvSpPr>
            <a:spLocks noGrp="1" noChangeArrowheads="1"/>
          </p:cNvSpPr>
          <p:nvPr>
            <p:ph type="body" idx="1"/>
          </p:nvPr>
        </p:nvSpPr>
        <p:spPr>
          <a:xfrm>
            <a:off x="304800" y="1219200"/>
            <a:ext cx="8382000" cy="1524000"/>
          </a:xfrm>
        </p:spPr>
        <p:txBody>
          <a:bodyPr/>
          <a:lstStyle/>
          <a:p>
            <a:pPr>
              <a:buFontTx/>
              <a:buNone/>
            </a:pPr>
            <a:r>
              <a:rPr lang="en-US" altLang="en-US" dirty="0">
                <a:cs typeface="Arial" panose="020B0604020202020204" pitchFamily="34" charset="0"/>
              </a:rPr>
              <a:t>Project name and </a:t>
            </a:r>
            <a:r>
              <a:rPr lang="en-US" altLang="en-US" dirty="0" err="1">
                <a:cs typeface="Arial" panose="020B0604020202020204" pitchFamily="34" charset="0"/>
              </a:rPr>
              <a:t>gpa</a:t>
            </a:r>
            <a:r>
              <a:rPr lang="en-US" altLang="en-US" dirty="0">
                <a:cs typeface="Arial" panose="020B0604020202020204" pitchFamily="34" charset="0"/>
              </a:rPr>
              <a:t> of all students in S1:</a:t>
            </a:r>
          </a:p>
          <a:p>
            <a:pPr>
              <a:buFontTx/>
              <a:buNone/>
            </a:pPr>
            <a:r>
              <a:rPr lang="el-GR" altLang="en-US" dirty="0">
                <a:latin typeface="Elephant" panose="020F0502020204030204" pitchFamily="34" charset="0"/>
                <a:cs typeface="Arial" panose="020B0604020202020204" pitchFamily="34" charset="0"/>
                <a:sym typeface="Symbol" pitchFamily="2" charset="2"/>
              </a:rPr>
              <a:t></a:t>
            </a:r>
            <a:r>
              <a:rPr lang="el-GR" altLang="en-US" baseline="-25000" dirty="0" err="1">
                <a:cs typeface="Arial" panose="020B0604020202020204" pitchFamily="34" charset="0"/>
              </a:rPr>
              <a:t>name</a:t>
            </a:r>
            <a:r>
              <a:rPr lang="en-US" altLang="en-US" i="1" baseline="-25000" dirty="0">
                <a:cs typeface="Arial" panose="020B0604020202020204" pitchFamily="34" charset="0"/>
              </a:rPr>
              <a:t>, </a:t>
            </a:r>
            <a:r>
              <a:rPr lang="en-US" altLang="en-US" i="1" baseline="-25000" dirty="0" err="1">
                <a:cs typeface="Arial" panose="020B0604020202020204" pitchFamily="34" charset="0"/>
              </a:rPr>
              <a:t>gpa</a:t>
            </a:r>
            <a:r>
              <a:rPr lang="en-US" altLang="en-US" dirty="0">
                <a:cs typeface="Arial" panose="020B0604020202020204" pitchFamily="34" charset="0"/>
              </a:rPr>
              <a:t>(S1)</a:t>
            </a:r>
            <a:endParaRPr lang="el-GR" altLang="en-US" dirty="0">
              <a:cs typeface="Arial" panose="020B0604020202020204" pitchFamily="34" charset="0"/>
            </a:endParaRPr>
          </a:p>
        </p:txBody>
      </p:sp>
      <p:sp>
        <p:nvSpPr>
          <p:cNvPr id="44037" name="Text Box 5">
            <a:extLst>
              <a:ext uri="{FF2B5EF4-FFF2-40B4-BE49-F238E27FC236}">
                <a16:creationId xmlns:a16="http://schemas.microsoft.com/office/drawing/2014/main" id="{3D518D05-35A5-C012-D76C-70A44D557AB4}"/>
              </a:ext>
            </a:extLst>
          </p:cNvPr>
          <p:cNvSpPr txBox="1">
            <a:spLocks noChangeArrowheads="1"/>
          </p:cNvSpPr>
          <p:nvPr/>
        </p:nvSpPr>
        <p:spPr bwMode="auto">
          <a:xfrm>
            <a:off x="304800" y="24384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S1</a:t>
            </a:r>
          </a:p>
        </p:txBody>
      </p:sp>
      <p:graphicFrame>
        <p:nvGraphicFramePr>
          <p:cNvPr id="44073" name="Group 41">
            <a:extLst>
              <a:ext uri="{FF2B5EF4-FFF2-40B4-BE49-F238E27FC236}">
                <a16:creationId xmlns:a16="http://schemas.microsoft.com/office/drawing/2014/main" id="{1837BB61-8AAA-9826-5499-AF4289847B8C}"/>
              </a:ext>
            </a:extLst>
          </p:cNvPr>
          <p:cNvGraphicFramePr>
            <a:graphicFrameLocks noGrp="1"/>
          </p:cNvGraphicFramePr>
          <p:nvPr>
            <p:extLst>
              <p:ext uri="{D42A27DB-BD31-4B8C-83A1-F6EECF244321}">
                <p14:modId xmlns:p14="http://schemas.microsoft.com/office/powerpoint/2010/main" val="3150883474"/>
              </p:ext>
            </p:extLst>
          </p:nvPr>
        </p:nvGraphicFramePr>
        <p:xfrm>
          <a:off x="228600" y="3003550"/>
          <a:ext cx="3995738" cy="3629660"/>
        </p:xfrm>
        <a:graphic>
          <a:graphicData uri="http://schemas.openxmlformats.org/drawingml/2006/table">
            <a:tbl>
              <a:tblPr/>
              <a:tblGrid>
                <a:gridCol w="1308100">
                  <a:extLst>
                    <a:ext uri="{9D8B030D-6E8A-4147-A177-3AD203B41FA5}">
                      <a16:colId xmlns:a16="http://schemas.microsoft.com/office/drawing/2014/main" val="1005513261"/>
                    </a:ext>
                  </a:extLst>
                </a:gridCol>
                <a:gridCol w="1654175">
                  <a:extLst>
                    <a:ext uri="{9D8B030D-6E8A-4147-A177-3AD203B41FA5}">
                      <a16:colId xmlns:a16="http://schemas.microsoft.com/office/drawing/2014/main" val="1774626171"/>
                    </a:ext>
                  </a:extLst>
                </a:gridCol>
                <a:gridCol w="1033463">
                  <a:extLst>
                    <a:ext uri="{9D8B030D-6E8A-4147-A177-3AD203B41FA5}">
                      <a16:colId xmlns:a16="http://schemas.microsoft.com/office/drawing/2014/main" val="1507391163"/>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231499"/>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5193697"/>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4393406"/>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2046948"/>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185920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2479228"/>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3074518"/>
                  </a:ext>
                </a:extLst>
              </a:tr>
            </a:tbl>
          </a:graphicData>
        </a:graphic>
      </p:graphicFrame>
      <p:graphicFrame>
        <p:nvGraphicFramePr>
          <p:cNvPr id="44142" name="Group 110">
            <a:extLst>
              <a:ext uri="{FF2B5EF4-FFF2-40B4-BE49-F238E27FC236}">
                <a16:creationId xmlns:a16="http://schemas.microsoft.com/office/drawing/2014/main" id="{B33EB18B-230A-1F07-56C2-C485C24063DC}"/>
              </a:ext>
            </a:extLst>
          </p:cNvPr>
          <p:cNvGraphicFramePr>
            <a:graphicFrameLocks noGrp="1"/>
          </p:cNvGraphicFramePr>
          <p:nvPr>
            <p:extLst>
              <p:ext uri="{D42A27DB-BD31-4B8C-83A1-F6EECF244321}">
                <p14:modId xmlns:p14="http://schemas.microsoft.com/office/powerpoint/2010/main" val="2613917377"/>
              </p:ext>
            </p:extLst>
          </p:nvPr>
        </p:nvGraphicFramePr>
        <p:xfrm>
          <a:off x="6075363" y="3003550"/>
          <a:ext cx="2687637" cy="3629660"/>
        </p:xfrm>
        <a:graphic>
          <a:graphicData uri="http://schemas.openxmlformats.org/drawingml/2006/table">
            <a:tbl>
              <a:tblPr/>
              <a:tblGrid>
                <a:gridCol w="1654175">
                  <a:extLst>
                    <a:ext uri="{9D8B030D-6E8A-4147-A177-3AD203B41FA5}">
                      <a16:colId xmlns:a16="http://schemas.microsoft.com/office/drawing/2014/main" val="4030703390"/>
                    </a:ext>
                  </a:extLst>
                </a:gridCol>
                <a:gridCol w="1033462">
                  <a:extLst>
                    <a:ext uri="{9D8B030D-6E8A-4147-A177-3AD203B41FA5}">
                      <a16:colId xmlns:a16="http://schemas.microsoft.com/office/drawing/2014/main" val="3349550159"/>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4835009"/>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0346548"/>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6770475"/>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626580"/>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670285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7013410"/>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5102509"/>
                  </a:ext>
                </a:extLst>
              </a:tr>
            </a:tbl>
          </a:graphicData>
        </a:graphic>
      </p:graphicFrame>
      <p:grpSp>
        <p:nvGrpSpPr>
          <p:cNvPr id="44145" name="Group 113">
            <a:extLst>
              <a:ext uri="{FF2B5EF4-FFF2-40B4-BE49-F238E27FC236}">
                <a16:creationId xmlns:a16="http://schemas.microsoft.com/office/drawing/2014/main" id="{A08195AC-4CA0-E6BB-E346-EFAA2E3D1943}"/>
              </a:ext>
            </a:extLst>
          </p:cNvPr>
          <p:cNvGrpSpPr>
            <a:grpSpLocks/>
          </p:cNvGrpSpPr>
          <p:nvPr/>
        </p:nvGrpSpPr>
        <p:grpSpPr bwMode="auto">
          <a:xfrm>
            <a:off x="1600200" y="2895600"/>
            <a:ext cx="2590800" cy="3962400"/>
            <a:chOff x="1008" y="1824"/>
            <a:chExt cx="1632" cy="2496"/>
          </a:xfrm>
        </p:grpSpPr>
        <p:sp>
          <p:nvSpPr>
            <p:cNvPr id="44143" name="Rectangle 111">
              <a:extLst>
                <a:ext uri="{FF2B5EF4-FFF2-40B4-BE49-F238E27FC236}">
                  <a16:creationId xmlns:a16="http://schemas.microsoft.com/office/drawing/2014/main" id="{60C430FD-4E1F-8CA0-53AE-B5726C17DE96}"/>
                </a:ext>
              </a:extLst>
            </p:cNvPr>
            <p:cNvSpPr>
              <a:spLocks noChangeArrowheads="1"/>
            </p:cNvSpPr>
            <p:nvPr/>
          </p:nvSpPr>
          <p:spPr bwMode="auto">
            <a:xfrm>
              <a:off x="1008" y="1824"/>
              <a:ext cx="912"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4" name="Rectangle 112">
              <a:extLst>
                <a:ext uri="{FF2B5EF4-FFF2-40B4-BE49-F238E27FC236}">
                  <a16:creationId xmlns:a16="http://schemas.microsoft.com/office/drawing/2014/main" id="{58940AF3-849A-137E-246C-43BA68129A6A}"/>
                </a:ext>
              </a:extLst>
            </p:cNvPr>
            <p:cNvSpPr>
              <a:spLocks noChangeArrowheads="1"/>
            </p:cNvSpPr>
            <p:nvPr/>
          </p:nvSpPr>
          <p:spPr bwMode="auto">
            <a:xfrm>
              <a:off x="2016" y="1824"/>
              <a:ext cx="624"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146" name="AutoShape 114">
            <a:extLst>
              <a:ext uri="{FF2B5EF4-FFF2-40B4-BE49-F238E27FC236}">
                <a16:creationId xmlns:a16="http://schemas.microsoft.com/office/drawing/2014/main" id="{810F9D1F-DBAA-A6CB-C982-9A66AF7F1BED}"/>
              </a:ext>
            </a:extLst>
          </p:cNvPr>
          <p:cNvSpPr>
            <a:spLocks noChangeArrowheads="1"/>
          </p:cNvSpPr>
          <p:nvPr/>
        </p:nvSpPr>
        <p:spPr bwMode="auto">
          <a:xfrm>
            <a:off x="4648200" y="4495800"/>
            <a:ext cx="1066800" cy="457200"/>
          </a:xfrm>
          <a:prstGeom prst="rightArrow">
            <a:avLst>
              <a:gd name="adj1" fmla="val 50000"/>
              <a:gd name="adj2" fmla="val 58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1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p:txBody>
          <a:bodyPr/>
          <a:lstStyle/>
          <a:p>
            <a:r>
              <a:rPr lang="en-US" altLang="en-US" dirty="0"/>
              <a:t>Projection</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3886200"/>
          </a:xfrm>
        </p:spPr>
        <p:txBody>
          <a:bodyPr/>
          <a:lstStyle/>
          <a:p>
            <a:pPr>
              <a:buFontTx/>
              <a:buNone/>
            </a:pPr>
            <a:r>
              <a:rPr lang="en-US" altLang="en-US" dirty="0">
                <a:cs typeface="Arial" panose="020B0604020202020204" pitchFamily="34" charset="0"/>
              </a:rPr>
              <a:t>Project name and </a:t>
            </a:r>
            <a:r>
              <a:rPr lang="en-US" altLang="en-US" dirty="0" err="1">
                <a:cs typeface="Arial" panose="020B0604020202020204" pitchFamily="34" charset="0"/>
              </a:rPr>
              <a:t>gpa</a:t>
            </a:r>
            <a:r>
              <a:rPr lang="en-US" altLang="en-US" dirty="0">
                <a:cs typeface="Arial" panose="020B0604020202020204" pitchFamily="34" charset="0"/>
              </a:rPr>
              <a:t> of all students in S1:</a:t>
            </a:r>
          </a:p>
          <a:p>
            <a:pPr marL="0" indent="0">
              <a:buNone/>
            </a:pPr>
            <a:endParaRPr lang="en-US" altLang="en-US" i="1" dirty="0">
              <a:cs typeface="Arial" panose="020B0604020202020204" pitchFamily="34" charset="0"/>
            </a:endParaRP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SELECT name, </a:t>
            </a:r>
            <a:r>
              <a:rPr lang="en-US" altLang="en-US" b="1" dirty="0" err="1">
                <a:solidFill>
                  <a:srgbClr val="002060"/>
                </a:solidFill>
                <a:highlight>
                  <a:srgbClr val="00FF00"/>
                </a:highlight>
                <a:latin typeface="Courier New" panose="02070309020205020404" pitchFamily="49" charset="0"/>
                <a:cs typeface="Courier New" panose="02070309020205020404" pitchFamily="49" charset="0"/>
              </a:rPr>
              <a:t>gpa</a:t>
            </a: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a:t>
            </a:r>
          </a:p>
          <a:p>
            <a:pPr marL="0" indent="0">
              <a:buNone/>
            </a:pPr>
            <a:r>
              <a:rPr lang="en-US" altLang="en-US" b="1" dirty="0">
                <a:solidFill>
                  <a:srgbClr val="002060"/>
                </a:solidFill>
                <a:highlight>
                  <a:srgbClr val="00FF00"/>
                </a:highlight>
                <a:latin typeface="Courier New" panose="02070309020205020404" pitchFamily="49" charset="0"/>
                <a:cs typeface="Courier New" panose="02070309020205020404" pitchFamily="49" charset="0"/>
              </a:rPr>
              <a:t>    FROM S1;</a:t>
            </a:r>
          </a:p>
          <a:p>
            <a:pPr marL="0" indent="0">
              <a:buNone/>
            </a:pPr>
            <a:r>
              <a:rPr lang="en-US" altLang="en-US" b="1" dirty="0">
                <a:solidFill>
                  <a:srgbClr val="00206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6760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ED47DF8-446A-4EC2-B0DF-9BFC1D749ED2}"/>
              </a:ext>
            </a:extLst>
          </p:cNvPr>
          <p:cNvSpPr>
            <a:spLocks noGrp="1" noChangeArrowheads="1"/>
          </p:cNvSpPr>
          <p:nvPr>
            <p:ph type="title"/>
          </p:nvPr>
        </p:nvSpPr>
        <p:spPr>
          <a:xfrm>
            <a:off x="457200" y="0"/>
            <a:ext cx="8229600" cy="1143000"/>
          </a:xfrm>
        </p:spPr>
        <p:txBody>
          <a:bodyPr/>
          <a:lstStyle/>
          <a:p>
            <a:r>
              <a:rPr lang="en-US" altLang="en-US" sz="4000" dirty="0">
                <a:highlight>
                  <a:srgbClr val="00FFFF"/>
                </a:highlight>
              </a:rPr>
              <a:t>Combine</a:t>
            </a:r>
            <a:r>
              <a:rPr lang="en-US" altLang="en-US" sz="4000" dirty="0"/>
              <a:t> </a:t>
            </a:r>
            <a:r>
              <a:rPr lang="en-US" altLang="en-US" sz="4000" dirty="0">
                <a:highlight>
                  <a:srgbClr val="00FF00"/>
                </a:highlight>
              </a:rPr>
              <a:t>Selection and Projection</a:t>
            </a:r>
          </a:p>
        </p:txBody>
      </p:sp>
      <p:sp>
        <p:nvSpPr>
          <p:cNvPr id="66563" name="Rectangle 3">
            <a:extLst>
              <a:ext uri="{FF2B5EF4-FFF2-40B4-BE49-F238E27FC236}">
                <a16:creationId xmlns:a16="http://schemas.microsoft.com/office/drawing/2014/main" id="{455EC8AF-9DE1-3EC2-3218-7C6A2AD2E4C3}"/>
              </a:ext>
            </a:extLst>
          </p:cNvPr>
          <p:cNvSpPr>
            <a:spLocks noGrp="1" noChangeArrowheads="1"/>
          </p:cNvSpPr>
          <p:nvPr>
            <p:ph type="body" idx="1"/>
          </p:nvPr>
        </p:nvSpPr>
        <p:spPr>
          <a:xfrm>
            <a:off x="457200" y="990600"/>
            <a:ext cx="8229600" cy="2362200"/>
          </a:xfrm>
        </p:spPr>
        <p:txBody>
          <a:bodyPr/>
          <a:lstStyle/>
          <a:p>
            <a:r>
              <a:rPr lang="en-US" altLang="en-US" dirty="0"/>
              <a:t>Project name and </a:t>
            </a:r>
            <a:r>
              <a:rPr lang="en-US" altLang="en-US" dirty="0" err="1"/>
              <a:t>gpa</a:t>
            </a:r>
            <a:r>
              <a:rPr lang="en-US" altLang="en-US" dirty="0"/>
              <a:t> of students in S1 with </a:t>
            </a:r>
            <a:r>
              <a:rPr lang="en-US" altLang="en-US" dirty="0" err="1"/>
              <a:t>gpa</a:t>
            </a:r>
            <a:r>
              <a:rPr lang="en-US" altLang="en-US" dirty="0"/>
              <a:t> higher than 3.3:</a:t>
            </a:r>
          </a:p>
          <a:p>
            <a:pPr>
              <a:buFontTx/>
              <a:buNone/>
            </a:pPr>
            <a:r>
              <a:rPr lang="el-GR" altLang="en-US" dirty="0">
                <a:cs typeface="Arial" panose="020B0604020202020204" pitchFamily="34" charset="0"/>
                <a:sym typeface="Symbol" pitchFamily="2" charset="2"/>
              </a:rPr>
              <a:t></a:t>
            </a:r>
            <a:r>
              <a:rPr lang="el-GR" altLang="en-US" baseline="-25000" dirty="0" err="1">
                <a:cs typeface="Arial" panose="020B0604020202020204" pitchFamily="34" charset="0"/>
              </a:rPr>
              <a:t>name</a:t>
            </a:r>
            <a:r>
              <a:rPr lang="en-US" altLang="en-US" i="1" baseline="-25000" dirty="0">
                <a:cs typeface="Arial" panose="020B0604020202020204" pitchFamily="34" charset="0"/>
              </a:rPr>
              <a:t>,</a:t>
            </a:r>
            <a:r>
              <a:rPr lang="en-US" altLang="en-US" i="1" baseline="-25000" dirty="0" err="1">
                <a:cs typeface="Arial" panose="020B0604020202020204" pitchFamily="34" charset="0"/>
              </a:rPr>
              <a:t>gpa</a:t>
            </a:r>
            <a:r>
              <a:rPr lang="en-US" altLang="en-US" sz="4000" i="1" dirty="0">
                <a:cs typeface="Arial" panose="020B0604020202020204" pitchFamily="34" charset="0"/>
              </a:rPr>
              <a:t>(</a:t>
            </a:r>
            <a:r>
              <a:rPr lang="el-GR" altLang="en-US" sz="4000" i="1" dirty="0">
                <a:cs typeface="Arial" panose="020B0604020202020204" pitchFamily="34" charset="0"/>
              </a:rPr>
              <a:t>σ</a:t>
            </a:r>
            <a:r>
              <a:rPr lang="en-US" altLang="en-US" sz="4000" i="1" baseline="-25000" dirty="0" err="1">
                <a:cs typeface="Arial" panose="020B0604020202020204" pitchFamily="34" charset="0"/>
              </a:rPr>
              <a:t>gpa</a:t>
            </a:r>
            <a:r>
              <a:rPr lang="en-US" altLang="en-US" sz="4000" i="1" baseline="-25000" dirty="0">
                <a:cs typeface="Arial" panose="020B0604020202020204" pitchFamily="34" charset="0"/>
              </a:rPr>
              <a:t>&gt;3.3</a:t>
            </a:r>
            <a:r>
              <a:rPr lang="en-US" altLang="en-US" sz="4000" dirty="0">
                <a:cs typeface="Arial" panose="020B0604020202020204" pitchFamily="34" charset="0"/>
              </a:rPr>
              <a:t>(S1))</a:t>
            </a:r>
            <a:endParaRPr lang="el-GR" altLang="en-US" sz="4000" i="1" baseline="-25000" dirty="0">
              <a:cs typeface="Arial" panose="020B0604020202020204" pitchFamily="34" charset="0"/>
            </a:endParaRPr>
          </a:p>
          <a:p>
            <a:pPr>
              <a:buFontTx/>
              <a:buNone/>
            </a:pPr>
            <a:endParaRPr lang="en-US" altLang="en-US" dirty="0"/>
          </a:p>
        </p:txBody>
      </p:sp>
      <p:graphicFrame>
        <p:nvGraphicFramePr>
          <p:cNvPr id="66599" name="Group 39">
            <a:extLst>
              <a:ext uri="{FF2B5EF4-FFF2-40B4-BE49-F238E27FC236}">
                <a16:creationId xmlns:a16="http://schemas.microsoft.com/office/drawing/2014/main" id="{69787E0E-534D-1B51-F2DA-C647FE273379}"/>
              </a:ext>
            </a:extLst>
          </p:cNvPr>
          <p:cNvGraphicFramePr>
            <a:graphicFrameLocks noGrp="1"/>
          </p:cNvGraphicFramePr>
          <p:nvPr>
            <p:extLst>
              <p:ext uri="{D42A27DB-BD31-4B8C-83A1-F6EECF244321}">
                <p14:modId xmlns:p14="http://schemas.microsoft.com/office/powerpoint/2010/main" val="2156452904"/>
              </p:ext>
            </p:extLst>
          </p:nvPr>
        </p:nvGraphicFramePr>
        <p:xfrm>
          <a:off x="271463" y="3155950"/>
          <a:ext cx="3995737" cy="3629660"/>
        </p:xfrm>
        <a:graphic>
          <a:graphicData uri="http://schemas.openxmlformats.org/drawingml/2006/table">
            <a:tbl>
              <a:tblPr/>
              <a:tblGrid>
                <a:gridCol w="1308100">
                  <a:extLst>
                    <a:ext uri="{9D8B030D-6E8A-4147-A177-3AD203B41FA5}">
                      <a16:colId xmlns:a16="http://schemas.microsoft.com/office/drawing/2014/main" val="616644093"/>
                    </a:ext>
                  </a:extLst>
                </a:gridCol>
                <a:gridCol w="1654175">
                  <a:extLst>
                    <a:ext uri="{9D8B030D-6E8A-4147-A177-3AD203B41FA5}">
                      <a16:colId xmlns:a16="http://schemas.microsoft.com/office/drawing/2014/main" val="3592082722"/>
                    </a:ext>
                  </a:extLst>
                </a:gridCol>
                <a:gridCol w="1033462">
                  <a:extLst>
                    <a:ext uri="{9D8B030D-6E8A-4147-A177-3AD203B41FA5}">
                      <a16:colId xmlns:a16="http://schemas.microsoft.com/office/drawing/2014/main" val="3016510617"/>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580036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0184896"/>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3269583"/>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9636951"/>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355039"/>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51594"/>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6698605"/>
                  </a:ext>
                </a:extLst>
              </a:tr>
            </a:tbl>
          </a:graphicData>
        </a:graphic>
      </p:graphicFrame>
      <p:graphicFrame>
        <p:nvGraphicFramePr>
          <p:cNvPr id="66670" name="Group 110">
            <a:extLst>
              <a:ext uri="{FF2B5EF4-FFF2-40B4-BE49-F238E27FC236}">
                <a16:creationId xmlns:a16="http://schemas.microsoft.com/office/drawing/2014/main" id="{714567C8-F149-9790-A7C4-CE015CFEF6D3}"/>
              </a:ext>
            </a:extLst>
          </p:cNvPr>
          <p:cNvGraphicFramePr>
            <a:graphicFrameLocks noGrp="1"/>
          </p:cNvGraphicFramePr>
          <p:nvPr>
            <p:extLst>
              <p:ext uri="{D42A27DB-BD31-4B8C-83A1-F6EECF244321}">
                <p14:modId xmlns:p14="http://schemas.microsoft.com/office/powerpoint/2010/main" val="395323910"/>
              </p:ext>
            </p:extLst>
          </p:nvPr>
        </p:nvGraphicFramePr>
        <p:xfrm>
          <a:off x="6456363" y="3810000"/>
          <a:ext cx="2001837" cy="1557020"/>
        </p:xfrm>
        <a:graphic>
          <a:graphicData uri="http://schemas.openxmlformats.org/drawingml/2006/table">
            <a:tbl>
              <a:tblPr/>
              <a:tblGrid>
                <a:gridCol w="1163637">
                  <a:extLst>
                    <a:ext uri="{9D8B030D-6E8A-4147-A177-3AD203B41FA5}">
                      <a16:colId xmlns:a16="http://schemas.microsoft.com/office/drawing/2014/main" val="841418571"/>
                    </a:ext>
                  </a:extLst>
                </a:gridCol>
                <a:gridCol w="838200">
                  <a:extLst>
                    <a:ext uri="{9D8B030D-6E8A-4147-A177-3AD203B41FA5}">
                      <a16:colId xmlns:a16="http://schemas.microsoft.com/office/drawing/2014/main" val="4207513266"/>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9144475"/>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9341405"/>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5533272"/>
                  </a:ext>
                </a:extLst>
              </a:tr>
            </a:tbl>
          </a:graphicData>
        </a:graphic>
      </p:graphicFrame>
      <p:grpSp>
        <p:nvGrpSpPr>
          <p:cNvPr id="66671" name="Group 111">
            <a:extLst>
              <a:ext uri="{FF2B5EF4-FFF2-40B4-BE49-F238E27FC236}">
                <a16:creationId xmlns:a16="http://schemas.microsoft.com/office/drawing/2014/main" id="{71D50376-03E1-EA65-64AB-E6292FC7E530}"/>
              </a:ext>
            </a:extLst>
          </p:cNvPr>
          <p:cNvGrpSpPr>
            <a:grpSpLocks/>
          </p:cNvGrpSpPr>
          <p:nvPr/>
        </p:nvGrpSpPr>
        <p:grpSpPr bwMode="auto">
          <a:xfrm>
            <a:off x="0" y="4191000"/>
            <a:ext cx="4495800" cy="1524000"/>
            <a:chOff x="0" y="2544"/>
            <a:chExt cx="2832" cy="960"/>
          </a:xfrm>
        </p:grpSpPr>
        <p:sp>
          <p:nvSpPr>
            <p:cNvPr id="66672" name="Rectangle 112">
              <a:extLst>
                <a:ext uri="{FF2B5EF4-FFF2-40B4-BE49-F238E27FC236}">
                  <a16:creationId xmlns:a16="http://schemas.microsoft.com/office/drawing/2014/main" id="{42753B2B-3E88-FCF9-54FB-CD4F96D6AE04}"/>
                </a:ext>
              </a:extLst>
            </p:cNvPr>
            <p:cNvSpPr>
              <a:spLocks noChangeArrowheads="1"/>
            </p:cNvSpPr>
            <p:nvPr/>
          </p:nvSpPr>
          <p:spPr bwMode="auto">
            <a:xfrm>
              <a:off x="0" y="2544"/>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3" name="Rectangle 113">
              <a:extLst>
                <a:ext uri="{FF2B5EF4-FFF2-40B4-BE49-F238E27FC236}">
                  <a16:creationId xmlns:a16="http://schemas.microsoft.com/office/drawing/2014/main" id="{235BADDC-43C5-FDC5-94A1-EAA8390968DD}"/>
                </a:ext>
              </a:extLst>
            </p:cNvPr>
            <p:cNvSpPr>
              <a:spLocks noChangeArrowheads="1"/>
            </p:cNvSpPr>
            <p:nvPr/>
          </p:nvSpPr>
          <p:spPr bwMode="auto">
            <a:xfrm>
              <a:off x="0" y="3168"/>
              <a:ext cx="2832" cy="33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74" name="Group 114">
            <a:extLst>
              <a:ext uri="{FF2B5EF4-FFF2-40B4-BE49-F238E27FC236}">
                <a16:creationId xmlns:a16="http://schemas.microsoft.com/office/drawing/2014/main" id="{92E00817-5B18-1AAA-B056-5E87ACD57126}"/>
              </a:ext>
            </a:extLst>
          </p:cNvPr>
          <p:cNvGrpSpPr>
            <a:grpSpLocks/>
          </p:cNvGrpSpPr>
          <p:nvPr/>
        </p:nvGrpSpPr>
        <p:grpSpPr bwMode="auto">
          <a:xfrm>
            <a:off x="1600200" y="2895600"/>
            <a:ext cx="2590800" cy="3962400"/>
            <a:chOff x="1008" y="1824"/>
            <a:chExt cx="1632" cy="2496"/>
          </a:xfrm>
        </p:grpSpPr>
        <p:sp>
          <p:nvSpPr>
            <p:cNvPr id="66675" name="Rectangle 115">
              <a:extLst>
                <a:ext uri="{FF2B5EF4-FFF2-40B4-BE49-F238E27FC236}">
                  <a16:creationId xmlns:a16="http://schemas.microsoft.com/office/drawing/2014/main" id="{342AD65F-CE04-4B7D-BF90-533E2A7F4D81}"/>
                </a:ext>
              </a:extLst>
            </p:cNvPr>
            <p:cNvSpPr>
              <a:spLocks noChangeArrowheads="1"/>
            </p:cNvSpPr>
            <p:nvPr/>
          </p:nvSpPr>
          <p:spPr bwMode="auto">
            <a:xfrm>
              <a:off x="1008" y="1824"/>
              <a:ext cx="912"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76" name="Rectangle 116">
              <a:extLst>
                <a:ext uri="{FF2B5EF4-FFF2-40B4-BE49-F238E27FC236}">
                  <a16:creationId xmlns:a16="http://schemas.microsoft.com/office/drawing/2014/main" id="{77808664-F0AF-9288-3660-8296B8CAADAD}"/>
                </a:ext>
              </a:extLst>
            </p:cNvPr>
            <p:cNvSpPr>
              <a:spLocks noChangeArrowheads="1"/>
            </p:cNvSpPr>
            <p:nvPr/>
          </p:nvSpPr>
          <p:spPr bwMode="auto">
            <a:xfrm>
              <a:off x="2016" y="1824"/>
              <a:ext cx="624" cy="2496"/>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677" name="AutoShape 117">
            <a:extLst>
              <a:ext uri="{FF2B5EF4-FFF2-40B4-BE49-F238E27FC236}">
                <a16:creationId xmlns:a16="http://schemas.microsoft.com/office/drawing/2014/main" id="{E0D07600-10D7-6F6C-8865-F334548B488F}"/>
              </a:ext>
            </a:extLst>
          </p:cNvPr>
          <p:cNvSpPr>
            <a:spLocks noChangeArrowheads="1"/>
          </p:cNvSpPr>
          <p:nvPr/>
        </p:nvSpPr>
        <p:spPr bwMode="auto">
          <a:xfrm>
            <a:off x="4800600" y="4495800"/>
            <a:ext cx="1371600" cy="457200"/>
          </a:xfrm>
          <a:prstGeom prst="rightArrow">
            <a:avLst>
              <a:gd name="adj1" fmla="val 50000"/>
              <a:gd name="adj2" fmla="val 7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6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6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8B71A88-E8B1-3E5D-355C-17DDBF5075F2}"/>
              </a:ext>
            </a:extLst>
          </p:cNvPr>
          <p:cNvSpPr>
            <a:spLocks noGrp="1" noChangeArrowheads="1"/>
          </p:cNvSpPr>
          <p:nvPr>
            <p:ph type="title"/>
          </p:nvPr>
        </p:nvSpPr>
        <p:spPr/>
        <p:txBody>
          <a:bodyPr/>
          <a:lstStyle/>
          <a:p>
            <a:r>
              <a:rPr lang="en-US" altLang="en-US" sz="4000" dirty="0"/>
              <a:t>Combine Selection and Projection</a:t>
            </a:r>
          </a:p>
        </p:txBody>
      </p:sp>
      <p:sp>
        <p:nvSpPr>
          <p:cNvPr id="41987" name="Rectangle 3">
            <a:extLst>
              <a:ext uri="{FF2B5EF4-FFF2-40B4-BE49-F238E27FC236}">
                <a16:creationId xmlns:a16="http://schemas.microsoft.com/office/drawing/2014/main" id="{D2794325-8402-36D4-27F0-3F0C3EB0C9F5}"/>
              </a:ext>
            </a:extLst>
          </p:cNvPr>
          <p:cNvSpPr>
            <a:spLocks noGrp="1" noChangeArrowheads="1"/>
          </p:cNvSpPr>
          <p:nvPr>
            <p:ph type="body" idx="1"/>
          </p:nvPr>
        </p:nvSpPr>
        <p:spPr>
          <a:xfrm>
            <a:off x="0" y="1524000"/>
            <a:ext cx="9144000" cy="3886200"/>
          </a:xfrm>
        </p:spPr>
        <p:txBody>
          <a:bodyPr/>
          <a:lstStyle/>
          <a:p>
            <a:pPr>
              <a:buFontTx/>
              <a:buNone/>
            </a:pPr>
            <a:r>
              <a:rPr lang="en-US" altLang="en-US" dirty="0">
                <a:cs typeface="Arial" panose="020B0604020202020204" pitchFamily="34" charset="0"/>
              </a:rPr>
              <a:t>Project name and </a:t>
            </a:r>
            <a:r>
              <a:rPr lang="en-US" altLang="en-US" dirty="0" err="1">
                <a:cs typeface="Arial" panose="020B0604020202020204" pitchFamily="34" charset="0"/>
              </a:rPr>
              <a:t>gpa</a:t>
            </a:r>
            <a:r>
              <a:rPr lang="en-US" altLang="en-US" dirty="0">
                <a:cs typeface="Arial" panose="020B0604020202020204" pitchFamily="34" charset="0"/>
              </a:rPr>
              <a:t> of all students in S1:</a:t>
            </a:r>
          </a:p>
          <a:p>
            <a:pPr marL="0" indent="0">
              <a:buNone/>
            </a:pPr>
            <a:endParaRPr lang="en-US" altLang="en-US" i="1" dirty="0">
              <a:cs typeface="Arial" panose="020B0604020202020204" pitchFamily="34" charset="0"/>
            </a:endParaRPr>
          </a:p>
          <a:p>
            <a:pPr marL="0" indent="0">
              <a:buNone/>
            </a:pPr>
            <a:r>
              <a:rPr lang="en-US" altLang="en-US" sz="3600" b="1" dirty="0">
                <a:solidFill>
                  <a:srgbClr val="002060"/>
                </a:solidFill>
                <a:latin typeface="Courier New" panose="02070309020205020404" pitchFamily="49" charset="0"/>
                <a:cs typeface="Courier New" panose="02070309020205020404" pitchFamily="49" charset="0"/>
              </a:rPr>
              <a:t>SELECT name, </a:t>
            </a:r>
            <a:r>
              <a:rPr lang="en-US" altLang="en-US" sz="3600" b="1" dirty="0" err="1">
                <a:solidFill>
                  <a:srgbClr val="002060"/>
                </a:solidFill>
                <a:latin typeface="Courier New" panose="02070309020205020404" pitchFamily="49" charset="0"/>
                <a:cs typeface="Courier New" panose="02070309020205020404" pitchFamily="49" charset="0"/>
              </a:rPr>
              <a:t>gpa</a:t>
            </a:r>
            <a:r>
              <a:rPr lang="en-US" altLang="en-US" sz="3600" b="1" dirty="0">
                <a:solidFill>
                  <a:srgbClr val="002060"/>
                </a:solidFill>
                <a:latin typeface="Courier New" panose="02070309020205020404" pitchFamily="49" charset="0"/>
                <a:cs typeface="Courier New" panose="02070309020205020404" pitchFamily="49" charset="0"/>
              </a:rPr>
              <a:t> </a:t>
            </a:r>
          </a:p>
          <a:p>
            <a:pPr marL="0" indent="0">
              <a:buNone/>
            </a:pPr>
            <a:r>
              <a:rPr lang="en-US" altLang="en-US" sz="3600" b="1" dirty="0">
                <a:solidFill>
                  <a:srgbClr val="002060"/>
                </a:solidFill>
                <a:latin typeface="Courier New" panose="02070309020205020404" pitchFamily="49" charset="0"/>
                <a:cs typeface="Courier New" panose="02070309020205020404" pitchFamily="49" charset="0"/>
              </a:rPr>
              <a:t>    FROM S1</a:t>
            </a:r>
          </a:p>
          <a:p>
            <a:pPr marL="0" indent="0">
              <a:buNone/>
            </a:pPr>
            <a:r>
              <a:rPr lang="en-US" altLang="en-US" sz="3600" b="1" dirty="0">
                <a:solidFill>
                  <a:srgbClr val="002060"/>
                </a:solidFill>
                <a:latin typeface="Courier New" panose="02070309020205020404" pitchFamily="49" charset="0"/>
                <a:cs typeface="Courier New" panose="02070309020205020404" pitchFamily="49" charset="0"/>
              </a:rPr>
              <a:t>     WHERE </a:t>
            </a:r>
            <a:r>
              <a:rPr lang="en-US" altLang="en-US" sz="3600" b="1" dirty="0" err="1">
                <a:solidFill>
                  <a:srgbClr val="002060"/>
                </a:solidFill>
                <a:latin typeface="Courier New" panose="02070309020205020404" pitchFamily="49" charset="0"/>
                <a:cs typeface="Courier New" panose="02070309020205020404" pitchFamily="49" charset="0"/>
              </a:rPr>
              <a:t>gpa</a:t>
            </a:r>
            <a:r>
              <a:rPr lang="en-US" altLang="en-US" sz="3600" b="1" dirty="0">
                <a:solidFill>
                  <a:srgbClr val="002060"/>
                </a:solidFill>
                <a:latin typeface="Courier New" panose="02070309020205020404" pitchFamily="49" charset="0"/>
                <a:cs typeface="Courier New" panose="02070309020205020404" pitchFamily="49" charset="0"/>
              </a:rPr>
              <a:t> &gt; 3.3;</a:t>
            </a:r>
          </a:p>
          <a:p>
            <a:pPr marL="0" indent="0">
              <a:buNone/>
            </a:pPr>
            <a:r>
              <a:rPr lang="en-US" altLang="en-US" b="1" dirty="0">
                <a:solidFill>
                  <a:srgbClr val="00206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19906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E3B1C86-96F1-7F29-4CC5-66E59305E93B}"/>
              </a:ext>
            </a:extLst>
          </p:cNvPr>
          <p:cNvSpPr>
            <a:spLocks noGrp="1" noChangeArrowheads="1"/>
          </p:cNvSpPr>
          <p:nvPr>
            <p:ph type="title"/>
          </p:nvPr>
        </p:nvSpPr>
        <p:spPr>
          <a:xfrm>
            <a:off x="457200" y="274638"/>
            <a:ext cx="8229600" cy="715962"/>
          </a:xfrm>
        </p:spPr>
        <p:txBody>
          <a:bodyPr/>
          <a:lstStyle/>
          <a:p>
            <a:r>
              <a:rPr lang="en-US" altLang="en-US" dirty="0"/>
              <a:t>Set Operations</a:t>
            </a:r>
          </a:p>
        </p:txBody>
      </p:sp>
      <p:sp>
        <p:nvSpPr>
          <p:cNvPr id="45059" name="Rectangle 3">
            <a:extLst>
              <a:ext uri="{FF2B5EF4-FFF2-40B4-BE49-F238E27FC236}">
                <a16:creationId xmlns:a16="http://schemas.microsoft.com/office/drawing/2014/main" id="{1C9CFAEE-CFE1-387C-CF63-57D5E92F349C}"/>
              </a:ext>
            </a:extLst>
          </p:cNvPr>
          <p:cNvSpPr>
            <a:spLocks noGrp="1" noChangeArrowheads="1"/>
          </p:cNvSpPr>
          <p:nvPr>
            <p:ph type="body" idx="1"/>
          </p:nvPr>
        </p:nvSpPr>
        <p:spPr>
          <a:xfrm>
            <a:off x="457200" y="1219200"/>
            <a:ext cx="8305800" cy="5334000"/>
          </a:xfrm>
        </p:spPr>
        <p:txBody>
          <a:bodyPr/>
          <a:lstStyle/>
          <a:p>
            <a:r>
              <a:rPr lang="en-US" altLang="en-US" dirty="0"/>
              <a:t>Union (R U S)</a:t>
            </a:r>
          </a:p>
          <a:p>
            <a:pPr lvl="1"/>
            <a:r>
              <a:rPr lang="en-US" altLang="en-US" dirty="0">
                <a:highlight>
                  <a:srgbClr val="00FFFF"/>
                </a:highlight>
              </a:rPr>
              <a:t>All tuples in R or S (or both)</a:t>
            </a:r>
          </a:p>
          <a:p>
            <a:pPr lvl="1"/>
            <a:r>
              <a:rPr lang="en-US" altLang="en-US" dirty="0"/>
              <a:t>R and S must have same number of fields</a:t>
            </a:r>
          </a:p>
          <a:p>
            <a:pPr lvl="1"/>
            <a:r>
              <a:rPr lang="en-US" altLang="en-US" dirty="0"/>
              <a:t>Corresponding fields must have same domains</a:t>
            </a:r>
          </a:p>
          <a:p>
            <a:r>
              <a:rPr lang="en-US" altLang="en-US" dirty="0"/>
              <a:t>Intersection (R </a:t>
            </a:r>
            <a:r>
              <a:rPr lang="en-US" altLang="en-US" dirty="0">
                <a:cs typeface="Arial" panose="020B0604020202020204" pitchFamily="34" charset="0"/>
              </a:rPr>
              <a:t>∩ S)</a:t>
            </a:r>
            <a:r>
              <a:rPr lang="en-US" altLang="en-US" dirty="0"/>
              <a:t> </a:t>
            </a:r>
          </a:p>
          <a:p>
            <a:pPr lvl="1"/>
            <a:r>
              <a:rPr lang="en-US" altLang="en-US" dirty="0">
                <a:highlight>
                  <a:srgbClr val="00FFFF"/>
                </a:highlight>
                <a:cs typeface="Arial" panose="020B0604020202020204" pitchFamily="34" charset="0"/>
              </a:rPr>
              <a:t>All tuples in both R and S</a:t>
            </a:r>
          </a:p>
          <a:p>
            <a:r>
              <a:rPr lang="en-US" altLang="en-US" dirty="0">
                <a:cs typeface="Arial" panose="020B0604020202020204" pitchFamily="34" charset="0"/>
              </a:rPr>
              <a:t>Set difference (R – S)</a:t>
            </a:r>
          </a:p>
          <a:p>
            <a:pPr lvl="1"/>
            <a:r>
              <a:rPr lang="en-US" altLang="en-US" dirty="0">
                <a:highlight>
                  <a:srgbClr val="00FFFF"/>
                </a:highlight>
                <a:cs typeface="Arial" panose="020B0604020202020204" pitchFamily="34" charset="0"/>
              </a:rPr>
              <a:t>Tuples in R and not 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p:txBody>
          <a:bodyPr/>
          <a:lstStyle/>
          <a:p>
            <a:r>
              <a:rPr lang="en-US" altLang="en-US"/>
              <a:t>Set Operations (continued)</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p:txBody>
          <a:bodyPr/>
          <a:lstStyle/>
          <a:p>
            <a:r>
              <a:rPr lang="en-US" altLang="en-US"/>
              <a:t>Cross product or Cartesian product (R x S)</a:t>
            </a:r>
          </a:p>
          <a:p>
            <a:pPr lvl="1"/>
            <a:r>
              <a:rPr lang="en-US" altLang="en-US"/>
              <a:t>All fields in R followed by all fields in S</a:t>
            </a:r>
          </a:p>
          <a:p>
            <a:pPr lvl="1"/>
            <a:r>
              <a:rPr lang="en-US" altLang="en-US"/>
              <a:t>One tuple (r,s) for each pair of tuples r </a:t>
            </a:r>
            <a:r>
              <a:rPr lang="en-US" altLang="en-US">
                <a:sym typeface="Symbol" pitchFamily="2" charset="2"/>
              </a:rPr>
              <a:t></a:t>
            </a:r>
            <a:r>
              <a:rPr lang="en-US" altLang="en-US"/>
              <a:t> R, s </a:t>
            </a:r>
            <a:r>
              <a:rPr lang="en-US" altLang="en-US">
                <a:sym typeface="Symbol" pitchFamily="2" charset="2"/>
              </a:rPr>
              <a:t></a:t>
            </a:r>
            <a:r>
              <a:rPr lang="en-US" altLang="en-US"/>
              <a:t> 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5402708-E894-3B75-F3B5-7C7CB0FF1F3B}"/>
              </a:ext>
            </a:extLst>
          </p:cNvPr>
          <p:cNvSpPr>
            <a:spLocks noGrp="1" noChangeArrowheads="1"/>
          </p:cNvSpPr>
          <p:nvPr>
            <p:ph type="title"/>
          </p:nvPr>
        </p:nvSpPr>
        <p:spPr>
          <a:xfrm>
            <a:off x="457200" y="0"/>
            <a:ext cx="8229600" cy="1143000"/>
          </a:xfrm>
        </p:spPr>
        <p:txBody>
          <a:bodyPr/>
          <a:lstStyle/>
          <a:p>
            <a:r>
              <a:rPr lang="en-US" altLang="en-US"/>
              <a:t>Example: Intersection</a:t>
            </a:r>
          </a:p>
        </p:txBody>
      </p:sp>
      <p:graphicFrame>
        <p:nvGraphicFramePr>
          <p:cNvPr id="47187" name="Group 83">
            <a:extLst>
              <a:ext uri="{FF2B5EF4-FFF2-40B4-BE49-F238E27FC236}">
                <a16:creationId xmlns:a16="http://schemas.microsoft.com/office/drawing/2014/main" id="{2A3BEFB0-4ED1-65B3-0657-3A70D75455D4}"/>
              </a:ext>
            </a:extLst>
          </p:cNvPr>
          <p:cNvGraphicFramePr>
            <a:graphicFrameLocks noGrp="1"/>
          </p:cNvGraphicFramePr>
          <p:nvPr>
            <p:ph type="body" idx="1"/>
            <p:extLst>
              <p:ext uri="{D42A27DB-BD31-4B8C-83A1-F6EECF244321}">
                <p14:modId xmlns:p14="http://schemas.microsoft.com/office/powerpoint/2010/main" val="2054345814"/>
              </p:ext>
            </p:extLst>
          </p:nvPr>
        </p:nvGraphicFramePr>
        <p:xfrm>
          <a:off x="457200" y="1371600"/>
          <a:ext cx="3886200" cy="3642360"/>
        </p:xfrm>
        <a:graphic>
          <a:graphicData uri="http://schemas.openxmlformats.org/drawingml/2006/table">
            <a:tbl>
              <a:tblPr/>
              <a:tblGrid>
                <a:gridCol w="1219200">
                  <a:extLst>
                    <a:ext uri="{9D8B030D-6E8A-4147-A177-3AD203B41FA5}">
                      <a16:colId xmlns:a16="http://schemas.microsoft.com/office/drawing/2014/main" val="2182112394"/>
                    </a:ext>
                  </a:extLst>
                </a:gridCol>
                <a:gridCol w="1752600">
                  <a:extLst>
                    <a:ext uri="{9D8B030D-6E8A-4147-A177-3AD203B41FA5}">
                      <a16:colId xmlns:a16="http://schemas.microsoft.com/office/drawing/2014/main" val="3948635929"/>
                    </a:ext>
                  </a:extLst>
                </a:gridCol>
                <a:gridCol w="914400">
                  <a:extLst>
                    <a:ext uri="{9D8B030D-6E8A-4147-A177-3AD203B41FA5}">
                      <a16:colId xmlns:a16="http://schemas.microsoft.com/office/drawing/2014/main" val="701261162"/>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6015157"/>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9286839"/>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7289885"/>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0078069"/>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8924268"/>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4634892"/>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6057078"/>
                  </a:ext>
                </a:extLst>
              </a:tr>
            </a:tbl>
          </a:graphicData>
        </a:graphic>
      </p:graphicFrame>
      <p:graphicFrame>
        <p:nvGraphicFramePr>
          <p:cNvPr id="47232" name="Group 128">
            <a:extLst>
              <a:ext uri="{FF2B5EF4-FFF2-40B4-BE49-F238E27FC236}">
                <a16:creationId xmlns:a16="http://schemas.microsoft.com/office/drawing/2014/main" id="{07582705-9F17-C259-D914-6D1E66212AEF}"/>
              </a:ext>
            </a:extLst>
          </p:cNvPr>
          <p:cNvGraphicFramePr>
            <a:graphicFrameLocks noGrp="1"/>
          </p:cNvGraphicFramePr>
          <p:nvPr>
            <p:extLst>
              <p:ext uri="{D42A27DB-BD31-4B8C-83A1-F6EECF244321}">
                <p14:modId xmlns:p14="http://schemas.microsoft.com/office/powerpoint/2010/main" val="646027736"/>
              </p:ext>
            </p:extLst>
          </p:nvPr>
        </p:nvGraphicFramePr>
        <p:xfrm>
          <a:off x="4953000" y="1295400"/>
          <a:ext cx="3886200" cy="3124200"/>
        </p:xfrm>
        <a:graphic>
          <a:graphicData uri="http://schemas.openxmlformats.org/drawingml/2006/table">
            <a:tbl>
              <a:tblPr/>
              <a:tblGrid>
                <a:gridCol w="1219200">
                  <a:extLst>
                    <a:ext uri="{9D8B030D-6E8A-4147-A177-3AD203B41FA5}">
                      <a16:colId xmlns:a16="http://schemas.microsoft.com/office/drawing/2014/main" val="388567404"/>
                    </a:ext>
                  </a:extLst>
                </a:gridCol>
                <a:gridCol w="1752600">
                  <a:extLst>
                    <a:ext uri="{9D8B030D-6E8A-4147-A177-3AD203B41FA5}">
                      <a16:colId xmlns:a16="http://schemas.microsoft.com/office/drawing/2014/main" val="2771532048"/>
                    </a:ext>
                  </a:extLst>
                </a:gridCol>
                <a:gridCol w="914400">
                  <a:extLst>
                    <a:ext uri="{9D8B030D-6E8A-4147-A177-3AD203B41FA5}">
                      <a16:colId xmlns:a16="http://schemas.microsoft.com/office/drawing/2014/main" val="1779398929"/>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5296948"/>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3293153"/>
                  </a:ext>
                </a:extLst>
              </a:tr>
              <a:tr h="484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1197071"/>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7000036"/>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53777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Jerry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9710730"/>
                  </a:ext>
                </a:extLst>
              </a:tr>
              <a:tr h="4826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218694"/>
                  </a:ext>
                </a:extLst>
              </a:tr>
            </a:tbl>
          </a:graphicData>
        </a:graphic>
      </p:graphicFrame>
      <p:sp>
        <p:nvSpPr>
          <p:cNvPr id="47233" name="Text Box 129">
            <a:extLst>
              <a:ext uri="{FF2B5EF4-FFF2-40B4-BE49-F238E27FC236}">
                <a16:creationId xmlns:a16="http://schemas.microsoft.com/office/drawing/2014/main" id="{1FACB749-8301-C002-51FF-3FFD42E05F47}"/>
              </a:ext>
            </a:extLst>
          </p:cNvPr>
          <p:cNvSpPr txBox="1">
            <a:spLocks noChangeArrowheads="1"/>
          </p:cNvSpPr>
          <p:nvPr/>
        </p:nvSpPr>
        <p:spPr bwMode="auto">
          <a:xfrm>
            <a:off x="457200" y="7620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S1</a:t>
            </a:r>
          </a:p>
        </p:txBody>
      </p:sp>
      <p:sp>
        <p:nvSpPr>
          <p:cNvPr id="47234" name="Text Box 130">
            <a:extLst>
              <a:ext uri="{FF2B5EF4-FFF2-40B4-BE49-F238E27FC236}">
                <a16:creationId xmlns:a16="http://schemas.microsoft.com/office/drawing/2014/main" id="{77D12865-C828-0A92-A09A-D7507C52D6EB}"/>
              </a:ext>
            </a:extLst>
          </p:cNvPr>
          <p:cNvSpPr txBox="1">
            <a:spLocks noChangeArrowheads="1"/>
          </p:cNvSpPr>
          <p:nvPr/>
        </p:nvSpPr>
        <p:spPr bwMode="auto">
          <a:xfrm>
            <a:off x="4953000" y="838200"/>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t>S2</a:t>
            </a:r>
          </a:p>
        </p:txBody>
      </p:sp>
      <p:sp>
        <p:nvSpPr>
          <p:cNvPr id="47235" name="Text Box 131">
            <a:extLst>
              <a:ext uri="{FF2B5EF4-FFF2-40B4-BE49-F238E27FC236}">
                <a16:creationId xmlns:a16="http://schemas.microsoft.com/office/drawing/2014/main" id="{5B53FC23-6555-0624-0254-0CBBABC23F15}"/>
              </a:ext>
            </a:extLst>
          </p:cNvPr>
          <p:cNvSpPr txBox="1">
            <a:spLocks noChangeArrowheads="1"/>
          </p:cNvSpPr>
          <p:nvPr/>
        </p:nvSpPr>
        <p:spPr bwMode="auto">
          <a:xfrm>
            <a:off x="2132013" y="5638800"/>
            <a:ext cx="18303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S1 </a:t>
            </a:r>
            <a:r>
              <a:rPr lang="en-US" altLang="en-US" sz="2800">
                <a:sym typeface="Symbol" pitchFamily="2" charset="2"/>
              </a:rPr>
              <a:t> S2 =</a:t>
            </a:r>
          </a:p>
        </p:txBody>
      </p:sp>
      <p:graphicFrame>
        <p:nvGraphicFramePr>
          <p:cNvPr id="47271" name="Group 167">
            <a:extLst>
              <a:ext uri="{FF2B5EF4-FFF2-40B4-BE49-F238E27FC236}">
                <a16:creationId xmlns:a16="http://schemas.microsoft.com/office/drawing/2014/main" id="{35105C59-6AEC-D36F-80D2-2F288BD9E510}"/>
              </a:ext>
            </a:extLst>
          </p:cNvPr>
          <p:cNvGraphicFramePr>
            <a:graphicFrameLocks noGrp="1"/>
          </p:cNvGraphicFramePr>
          <p:nvPr>
            <p:extLst>
              <p:ext uri="{D42A27DB-BD31-4B8C-83A1-F6EECF244321}">
                <p14:modId xmlns:p14="http://schemas.microsoft.com/office/powerpoint/2010/main" val="100272420"/>
              </p:ext>
            </p:extLst>
          </p:nvPr>
        </p:nvGraphicFramePr>
        <p:xfrm>
          <a:off x="4648200" y="4724400"/>
          <a:ext cx="3886200" cy="2072640"/>
        </p:xfrm>
        <a:graphic>
          <a:graphicData uri="http://schemas.openxmlformats.org/drawingml/2006/table">
            <a:tbl>
              <a:tblPr/>
              <a:tblGrid>
                <a:gridCol w="1219200">
                  <a:extLst>
                    <a:ext uri="{9D8B030D-6E8A-4147-A177-3AD203B41FA5}">
                      <a16:colId xmlns:a16="http://schemas.microsoft.com/office/drawing/2014/main" val="3613034569"/>
                    </a:ext>
                  </a:extLst>
                </a:gridCol>
                <a:gridCol w="1752600">
                  <a:extLst>
                    <a:ext uri="{9D8B030D-6E8A-4147-A177-3AD203B41FA5}">
                      <a16:colId xmlns:a16="http://schemas.microsoft.com/office/drawing/2014/main" val="3258860030"/>
                    </a:ext>
                  </a:extLst>
                </a:gridCol>
                <a:gridCol w="914400">
                  <a:extLst>
                    <a:ext uri="{9D8B030D-6E8A-4147-A177-3AD203B41FA5}">
                      <a16:colId xmlns:a16="http://schemas.microsoft.com/office/drawing/2014/main" val="4215445204"/>
                    </a:ext>
                  </a:extLst>
                </a:gridCol>
              </a:tblGrid>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sid</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1" i="0" u="none" strike="noStrike" cap="none" normalizeH="0" baseline="0" dirty="0" err="1">
                          <a:ln>
                            <a:noFill/>
                          </a:ln>
                          <a:solidFill>
                            <a:schemeClr val="tx1"/>
                          </a:solidFill>
                          <a:effectLst/>
                          <a:latin typeface="Arial" panose="020B0604020202020204" pitchFamily="34" charset="0"/>
                        </a:rPr>
                        <a:t>gpa</a:t>
                      </a:r>
                      <a:endParaRPr kumimoji="0" lang="en-US" altLang="en-US" sz="28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2161784"/>
                  </a:ext>
                </a:extLst>
              </a:tr>
              <a:tr h="396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5601668"/>
                  </a:ext>
                </a:extLst>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3881306"/>
                  </a:ext>
                </a:extLst>
              </a:tr>
              <a:tr h="3524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536867"/>
                  </a:ext>
                </a:extLst>
              </a:tr>
            </a:tbl>
          </a:graphicData>
        </a:graphic>
      </p:graphicFrame>
      <p:grpSp>
        <p:nvGrpSpPr>
          <p:cNvPr id="47278" name="Group 174">
            <a:extLst>
              <a:ext uri="{FF2B5EF4-FFF2-40B4-BE49-F238E27FC236}">
                <a16:creationId xmlns:a16="http://schemas.microsoft.com/office/drawing/2014/main" id="{849B1014-9A3B-1B96-7E08-C9D6739D658E}"/>
              </a:ext>
            </a:extLst>
          </p:cNvPr>
          <p:cNvGrpSpPr>
            <a:grpSpLocks/>
          </p:cNvGrpSpPr>
          <p:nvPr/>
        </p:nvGrpSpPr>
        <p:grpSpPr bwMode="auto">
          <a:xfrm>
            <a:off x="0" y="1752600"/>
            <a:ext cx="9144000" cy="3352800"/>
            <a:chOff x="0" y="1104"/>
            <a:chExt cx="5760" cy="2112"/>
          </a:xfrm>
        </p:grpSpPr>
        <p:sp>
          <p:nvSpPr>
            <p:cNvPr id="47272" name="Rectangle 168">
              <a:extLst>
                <a:ext uri="{FF2B5EF4-FFF2-40B4-BE49-F238E27FC236}">
                  <a16:creationId xmlns:a16="http://schemas.microsoft.com/office/drawing/2014/main" id="{605A7D85-C373-A2BA-A281-801EF088F9FD}"/>
                </a:ext>
              </a:extLst>
            </p:cNvPr>
            <p:cNvSpPr>
              <a:spLocks noChangeArrowheads="1"/>
            </p:cNvSpPr>
            <p:nvPr/>
          </p:nvSpPr>
          <p:spPr bwMode="auto">
            <a:xfrm>
              <a:off x="0" y="1488"/>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3" name="Rectangle 169">
              <a:extLst>
                <a:ext uri="{FF2B5EF4-FFF2-40B4-BE49-F238E27FC236}">
                  <a16:creationId xmlns:a16="http://schemas.microsoft.com/office/drawing/2014/main" id="{B110A27A-08C2-6512-89F6-68BCB7834F87}"/>
                </a:ext>
              </a:extLst>
            </p:cNvPr>
            <p:cNvSpPr>
              <a:spLocks noChangeArrowheads="1"/>
            </p:cNvSpPr>
            <p:nvPr/>
          </p:nvSpPr>
          <p:spPr bwMode="auto">
            <a:xfrm>
              <a:off x="0" y="1776"/>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4" name="Rectangle 170">
              <a:extLst>
                <a:ext uri="{FF2B5EF4-FFF2-40B4-BE49-F238E27FC236}">
                  <a16:creationId xmlns:a16="http://schemas.microsoft.com/office/drawing/2014/main" id="{39A71662-214A-735A-159E-1EE0EB093DAB}"/>
                </a:ext>
              </a:extLst>
            </p:cNvPr>
            <p:cNvSpPr>
              <a:spLocks noChangeArrowheads="1"/>
            </p:cNvSpPr>
            <p:nvPr/>
          </p:nvSpPr>
          <p:spPr bwMode="auto">
            <a:xfrm>
              <a:off x="0" y="2832"/>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5" name="Rectangle 171">
              <a:extLst>
                <a:ext uri="{FF2B5EF4-FFF2-40B4-BE49-F238E27FC236}">
                  <a16:creationId xmlns:a16="http://schemas.microsoft.com/office/drawing/2014/main" id="{8EEBAB8E-F2A1-2F71-91B7-F8F23D402DAF}"/>
                </a:ext>
              </a:extLst>
            </p:cNvPr>
            <p:cNvSpPr>
              <a:spLocks noChangeArrowheads="1"/>
            </p:cNvSpPr>
            <p:nvPr/>
          </p:nvSpPr>
          <p:spPr bwMode="auto">
            <a:xfrm>
              <a:off x="2976" y="1104"/>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6" name="Rectangle 172">
              <a:extLst>
                <a:ext uri="{FF2B5EF4-FFF2-40B4-BE49-F238E27FC236}">
                  <a16:creationId xmlns:a16="http://schemas.microsoft.com/office/drawing/2014/main" id="{3B24D53D-FCF3-B4D8-1119-AFA971853F22}"/>
                </a:ext>
              </a:extLst>
            </p:cNvPr>
            <p:cNvSpPr>
              <a:spLocks noChangeArrowheads="1"/>
            </p:cNvSpPr>
            <p:nvPr/>
          </p:nvSpPr>
          <p:spPr bwMode="auto">
            <a:xfrm>
              <a:off x="2976" y="1440"/>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7" name="Rectangle 173">
              <a:extLst>
                <a:ext uri="{FF2B5EF4-FFF2-40B4-BE49-F238E27FC236}">
                  <a16:creationId xmlns:a16="http://schemas.microsoft.com/office/drawing/2014/main" id="{D6C3CED9-A81E-F672-8D12-9AF3B5A17075}"/>
                </a:ext>
              </a:extLst>
            </p:cNvPr>
            <p:cNvSpPr>
              <a:spLocks noChangeArrowheads="1"/>
            </p:cNvSpPr>
            <p:nvPr/>
          </p:nvSpPr>
          <p:spPr bwMode="auto">
            <a:xfrm>
              <a:off x="2976" y="2400"/>
              <a:ext cx="2784"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2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F8BEDC-8999-95EE-D5B8-6EE4A85B29F3}"/>
              </a:ext>
            </a:extLst>
          </p:cNvPr>
          <p:cNvSpPr>
            <a:spLocks noGrp="1" noChangeArrowheads="1"/>
          </p:cNvSpPr>
          <p:nvPr>
            <p:ph type="title"/>
          </p:nvPr>
        </p:nvSpPr>
        <p:spPr>
          <a:xfrm>
            <a:off x="457200" y="152400"/>
            <a:ext cx="8229600" cy="579437"/>
          </a:xfrm>
        </p:spPr>
        <p:txBody>
          <a:bodyPr/>
          <a:lstStyle/>
          <a:p>
            <a:r>
              <a:rPr lang="en-US" altLang="en-US" dirty="0"/>
              <a:t>Database: example</a:t>
            </a:r>
          </a:p>
        </p:txBody>
      </p:sp>
      <p:sp>
        <p:nvSpPr>
          <p:cNvPr id="4099" name="Rectangle 3">
            <a:extLst>
              <a:ext uri="{FF2B5EF4-FFF2-40B4-BE49-F238E27FC236}">
                <a16:creationId xmlns:a16="http://schemas.microsoft.com/office/drawing/2014/main" id="{B6B6AB19-7E66-3608-A0A0-416630855AAA}"/>
              </a:ext>
            </a:extLst>
          </p:cNvPr>
          <p:cNvSpPr>
            <a:spLocks noGrp="1" noChangeArrowheads="1"/>
          </p:cNvSpPr>
          <p:nvPr>
            <p:ph type="body" idx="1"/>
          </p:nvPr>
        </p:nvSpPr>
        <p:spPr>
          <a:xfrm>
            <a:off x="457200" y="2605970"/>
            <a:ext cx="8229600" cy="3520193"/>
          </a:xfrm>
        </p:spPr>
        <p:txBody>
          <a:bodyPr/>
          <a:lstStyle/>
          <a:p>
            <a:pPr marL="0" indent="0">
              <a:buNone/>
            </a:pPr>
            <a:endParaRPr lang="en-US" altLang="en-US" dirty="0"/>
          </a:p>
        </p:txBody>
      </p:sp>
      <p:pic>
        <p:nvPicPr>
          <p:cNvPr id="11266" name="Picture 2" descr="SQL Server Sample Database">
            <a:extLst>
              <a:ext uri="{FF2B5EF4-FFF2-40B4-BE49-F238E27FC236}">
                <a16:creationId xmlns:a16="http://schemas.microsoft.com/office/drawing/2014/main" id="{DC0C8648-AFE1-71A7-9EF7-AE3ABBD1E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914400"/>
            <a:ext cx="857091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5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a:xfrm>
            <a:off x="457200" y="274638"/>
            <a:ext cx="8229600" cy="457199"/>
          </a:xfrm>
        </p:spPr>
        <p:txBody>
          <a:bodyPr/>
          <a:lstStyle/>
          <a:p>
            <a:r>
              <a:rPr lang="en-US" altLang="en-US" sz="2800" dirty="0"/>
              <a:t>Intersection in MySQL</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a:xfrm>
            <a:off x="457200" y="838200"/>
            <a:ext cx="8229600" cy="5287963"/>
          </a:xfrm>
        </p:spPr>
        <p:txBody>
          <a:bodyPr/>
          <a:lstStyle/>
          <a:p>
            <a:pPr marL="0" indent="0">
              <a:buNone/>
            </a:pPr>
            <a:r>
              <a:rPr lang="en-US" sz="1800" b="0" i="0" dirty="0" err="1">
                <a:solidFill>
                  <a:srgbClr val="A67F59"/>
                </a:solidFill>
                <a:effectLst/>
                <a:latin typeface="Courier New" panose="02070309020205020404" pitchFamily="49" charset="0"/>
                <a:cs typeface="Courier New" panose="02070309020205020404" pitchFamily="49" charset="0"/>
              </a:rPr>
              <a:t>mysql</a:t>
            </a:r>
            <a:r>
              <a:rPr lang="en-US" sz="1800" b="0" i="0" dirty="0">
                <a:solidFill>
                  <a:srgbClr val="A67F59"/>
                </a:solidFill>
                <a:effectLst/>
                <a:latin typeface="Courier New" panose="02070309020205020404" pitchFamily="49" charset="0"/>
                <a:cs typeface="Courier New" panose="02070309020205020404" pitchFamily="49" charset="0"/>
              </a:rPr>
              <a:t>&gt;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a</a:t>
            </a:r>
            <a:r>
              <a:rPr lang="en-US" sz="1800" b="1"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err="1">
                <a:solidFill>
                  <a:srgbClr val="A67F59"/>
                </a:solidFill>
                <a:effectLst/>
                <a:latin typeface="Courier New" panose="02070309020205020404" pitchFamily="49" charset="0"/>
                <a:cs typeface="Courier New" panose="02070309020205020404" pitchFamily="49" charset="0"/>
              </a:rPr>
              <a:t>mysql</a:t>
            </a:r>
            <a:r>
              <a:rPr lang="en-US" sz="1800" b="0" i="0" dirty="0">
                <a:solidFill>
                  <a:srgbClr val="A67F59"/>
                </a:solidFill>
                <a:effectLst/>
                <a:latin typeface="Courier New" panose="02070309020205020404" pitchFamily="49" charset="0"/>
                <a:cs typeface="Courier New" panose="02070309020205020404" pitchFamily="49" charset="0"/>
              </a:rPr>
              <a:t>&gt;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b</a:t>
            </a:r>
            <a:r>
              <a:rPr lang="en-US" sz="1800" b="1"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m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n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m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n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1    </a:t>
            </a:r>
            <a:r>
              <a:rPr lang="en-US" sz="1800" b="0" i="0" dirty="0">
                <a:solidFill>
                  <a:srgbClr val="999999"/>
                </a:solidFill>
                <a:effectLst/>
                <a:highlight>
                  <a:srgbClr val="00FFFF"/>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1    </a:t>
            </a:r>
            <a:r>
              <a:rPr lang="en-US" sz="1800" b="0" i="0" dirty="0">
                <a:solidFill>
                  <a:srgbClr val="999999"/>
                </a:solidFill>
                <a:effectLst/>
                <a:highlight>
                  <a:srgbClr val="00FFFF"/>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3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3    </a:t>
            </a:r>
            <a:r>
              <a:rPr lang="en-US" sz="1800" b="0" i="0" dirty="0">
                <a:solidFill>
                  <a:srgbClr val="999999"/>
                </a:solidFill>
                <a:effectLst/>
                <a:highlight>
                  <a:srgbClr val="00FF00"/>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    4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3    </a:t>
            </a:r>
            <a:r>
              <a:rPr lang="en-US" sz="1800" b="0" i="0" dirty="0">
                <a:solidFill>
                  <a:srgbClr val="999999"/>
                </a:solidFill>
                <a:effectLst/>
                <a:highlight>
                  <a:srgbClr val="00FF00"/>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    4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8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9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 5    |    6 |</a:t>
            </a:r>
          </a:p>
          <a:p>
            <a:pPr marL="0" indent="0">
              <a:buNone/>
            </a:pPr>
            <a:r>
              <a:rPr lang="en-US" sz="1800" b="0" i="0" dirty="0">
                <a:solidFill>
                  <a:srgbClr val="A67F59"/>
                </a:solidFill>
                <a:effectLst/>
                <a:latin typeface="Courier New" panose="02070309020205020404" pitchFamily="49" charset="0"/>
                <a:cs typeface="Courier New" panose="02070309020205020404" pitchFamily="49" charset="0"/>
              </a:rPr>
              <a:t>                       </a:t>
            </a:r>
            <a:r>
              <a:rPr lang="en-US" sz="1800" b="0" i="0" dirty="0">
                <a:solidFill>
                  <a:srgbClr val="999999"/>
                </a:solidFill>
                <a:effectLst/>
                <a:latin typeface="Courier New" panose="02070309020205020404" pitchFamily="49" charset="0"/>
                <a:cs typeface="Courier New" panose="02070309020205020404" pitchFamily="49" charset="0"/>
              </a:rPr>
              <a:t>+------+------+</a:t>
            </a:r>
            <a:endParaRPr lang="en-US" sz="1800" b="0" i="0" dirty="0">
              <a:solidFill>
                <a:srgbClr val="A67F59"/>
              </a:solidFill>
              <a:effectLst/>
              <a:latin typeface="Courier New" panose="02070309020205020404" pitchFamily="49" charset="0"/>
              <a:cs typeface="Courier New" panose="02070309020205020404" pitchFamily="49" charset="0"/>
            </a:endParaRPr>
          </a:p>
          <a:p>
            <a:pPr marL="0" indent="0">
              <a:buNone/>
            </a:pPr>
            <a:r>
              <a:rPr lang="en-US" sz="1800" b="0" i="0" dirty="0" err="1">
                <a:solidFill>
                  <a:srgbClr val="A67F59"/>
                </a:solidFill>
                <a:effectLst/>
                <a:latin typeface="Courier New" panose="02070309020205020404" pitchFamily="49" charset="0"/>
                <a:cs typeface="Courier New" panose="02070309020205020404" pitchFamily="49" charset="0"/>
              </a:rPr>
              <a:t>mysql</a:t>
            </a:r>
            <a:r>
              <a:rPr lang="en-US" sz="1800" b="0" i="0" dirty="0">
                <a:solidFill>
                  <a:srgbClr val="A67F59"/>
                </a:solidFill>
                <a:effectLst/>
                <a:latin typeface="Courier New" panose="02070309020205020404" pitchFamily="49" charset="0"/>
                <a:cs typeface="Courier New" panose="02070309020205020404" pitchFamily="49" charset="0"/>
              </a:rPr>
              <a:t>&gt;</a:t>
            </a:r>
            <a:r>
              <a:rPr lang="en-US" sz="1800" b="0"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a </a:t>
            </a:r>
            <a:r>
              <a:rPr lang="en-US" sz="1800" b="1" i="0" dirty="0">
                <a:solidFill>
                  <a:srgbClr val="0077AA"/>
                </a:solidFill>
                <a:effectLst/>
                <a:latin typeface="Courier New" panose="02070309020205020404" pitchFamily="49" charset="0"/>
                <a:cs typeface="Courier New" panose="02070309020205020404" pitchFamily="49" charset="0"/>
              </a:rPr>
              <a:t>INTERSECT</a:t>
            </a:r>
            <a:r>
              <a:rPr lang="en-US" sz="1800" b="1" i="0" dirty="0">
                <a:solidFill>
                  <a:srgbClr val="000000"/>
                </a:solidFill>
                <a:effectLst/>
                <a:latin typeface="Courier New" panose="02070309020205020404" pitchFamily="49" charset="0"/>
                <a:cs typeface="Courier New" panose="02070309020205020404" pitchFamily="49" charset="0"/>
              </a:rPr>
              <a:t> </a:t>
            </a:r>
            <a:r>
              <a:rPr lang="en-US" sz="1800" b="1" i="0" dirty="0">
                <a:solidFill>
                  <a:srgbClr val="0077AA"/>
                </a:solidFill>
                <a:effectLst/>
                <a:latin typeface="Courier New" panose="02070309020205020404" pitchFamily="49" charset="0"/>
                <a:cs typeface="Courier New" panose="02070309020205020404" pitchFamily="49" charset="0"/>
              </a:rPr>
              <a:t>TABLE</a:t>
            </a:r>
            <a:r>
              <a:rPr lang="en-US" sz="1800" b="1" i="0" dirty="0">
                <a:solidFill>
                  <a:srgbClr val="000000"/>
                </a:solidFill>
                <a:effectLst/>
                <a:latin typeface="Courier New" panose="02070309020205020404" pitchFamily="49" charset="0"/>
                <a:cs typeface="Courier New" panose="02070309020205020404" pitchFamily="49" charset="0"/>
              </a:rPr>
              <a:t> b</a:t>
            </a:r>
            <a:r>
              <a:rPr lang="en-US" sz="1800" b="1" i="0" dirty="0">
                <a:solidFill>
                  <a:srgbClr val="999999"/>
                </a:solidFill>
                <a:effectLst/>
                <a:latin typeface="Courier New" panose="02070309020205020404" pitchFamily="49" charset="0"/>
                <a:cs typeface="Courier New" panose="02070309020205020404" pitchFamily="49" charset="0"/>
              </a:rPr>
              <a:t>;</a:t>
            </a:r>
            <a:r>
              <a:rPr lang="en-US" sz="1800" b="1"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m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n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1    </a:t>
            </a:r>
            <a:r>
              <a:rPr lang="en-US" sz="1800" b="0" i="0" dirty="0">
                <a:solidFill>
                  <a:srgbClr val="999999"/>
                </a:solidFill>
                <a:effectLst/>
                <a:highlight>
                  <a:srgbClr val="00FFFF"/>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FF"/>
                </a:highlight>
                <a:latin typeface="Courier New" panose="02070309020205020404" pitchFamily="49" charset="0"/>
                <a:cs typeface="Courier New" panose="02070309020205020404" pitchFamily="49" charset="0"/>
              </a:rPr>
              <a:t>    2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555555"/>
                </a:solidFill>
                <a:effectLst/>
                <a:latin typeface="Courier New" panose="02070309020205020404" pitchFamily="49" charset="0"/>
                <a:cs typeface="Courier New" panose="02070309020205020404" pitchFamily="49" charset="0"/>
              </a:rPr>
              <a:t> </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3    </a:t>
            </a:r>
            <a:r>
              <a:rPr lang="en-US" sz="1800" b="0" i="0" dirty="0">
                <a:solidFill>
                  <a:srgbClr val="999999"/>
                </a:solidFill>
                <a:effectLst/>
                <a:highlight>
                  <a:srgbClr val="00FF00"/>
                </a:highlight>
                <a:latin typeface="Courier New" panose="02070309020205020404" pitchFamily="49" charset="0"/>
                <a:cs typeface="Courier New" panose="02070309020205020404" pitchFamily="49" charset="0"/>
              </a:rPr>
              <a:t>|</a:t>
            </a:r>
            <a:r>
              <a:rPr lang="en-US" sz="1800" b="0" i="0" dirty="0">
                <a:solidFill>
                  <a:srgbClr val="555555"/>
                </a:solidFill>
                <a:effectLst/>
                <a:highlight>
                  <a:srgbClr val="00FF00"/>
                </a:highlight>
                <a:latin typeface="Courier New" panose="02070309020205020404" pitchFamily="49" charset="0"/>
                <a:cs typeface="Courier New" panose="02070309020205020404" pitchFamily="49" charset="0"/>
              </a:rPr>
              <a:t>    4 </a:t>
            </a:r>
            <a:r>
              <a:rPr lang="en-US" sz="1800" b="0" i="0" dirty="0">
                <a:solidFill>
                  <a:srgbClr val="999999"/>
                </a:solidFill>
                <a:effectLst/>
                <a:latin typeface="Courier New" panose="02070309020205020404" pitchFamily="49" charset="0"/>
                <a:cs typeface="Courier New" panose="02070309020205020404" pitchFamily="49" charset="0"/>
              </a:rPr>
              <a:t>|</a:t>
            </a:r>
            <a:r>
              <a:rPr lang="en-US" sz="1800"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1800" b="0" i="0" dirty="0">
                <a:solidFill>
                  <a:srgbClr val="999999"/>
                </a:solidFill>
                <a:effectLst/>
                <a:latin typeface="Courier New" panose="02070309020205020404" pitchFamily="49" charset="0"/>
                <a:cs typeface="Courier New" panose="02070309020205020404" pitchFamily="49" charset="0"/>
              </a:rPr>
              <a:t>+------+------+</a:t>
            </a:r>
            <a:endParaRPr lang="en-US" alt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003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p:txBody>
          <a:bodyPr/>
          <a:lstStyle/>
          <a:p>
            <a:r>
              <a:rPr lang="en-US" altLang="en-US"/>
              <a:t>Set Operations (continued)</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p:txBody>
          <a:bodyPr/>
          <a:lstStyle/>
          <a:p>
            <a:r>
              <a:rPr lang="en-US" altLang="en-US" dirty="0"/>
              <a:t>Cross product or Cartesian product (R x S)</a:t>
            </a:r>
          </a:p>
          <a:p>
            <a:pPr lvl="1"/>
            <a:r>
              <a:rPr lang="en-US" altLang="en-US" dirty="0"/>
              <a:t>All fields in R followed by all fields in S</a:t>
            </a:r>
          </a:p>
          <a:p>
            <a:pPr lvl="1"/>
            <a:r>
              <a:rPr lang="en-US" altLang="en-US" dirty="0"/>
              <a:t>One tuple (</a:t>
            </a:r>
            <a:r>
              <a:rPr lang="en-US" altLang="en-US" dirty="0" err="1"/>
              <a:t>r,s</a:t>
            </a:r>
            <a:r>
              <a:rPr lang="en-US" altLang="en-US" dirty="0"/>
              <a:t>) for each pair of tuples r </a:t>
            </a:r>
            <a:r>
              <a:rPr lang="en-US" altLang="en-US" dirty="0">
                <a:sym typeface="Symbol" pitchFamily="2" charset="2"/>
              </a:rPr>
              <a:t></a:t>
            </a:r>
            <a:r>
              <a:rPr lang="en-US" altLang="en-US" dirty="0"/>
              <a:t> R, s </a:t>
            </a:r>
            <a:r>
              <a:rPr lang="en-US" altLang="en-US" dirty="0">
                <a:sym typeface="Symbol" pitchFamily="2" charset="2"/>
              </a:rPr>
              <a:t></a:t>
            </a:r>
            <a:r>
              <a:rPr lang="en-US" altLang="en-US" dirty="0"/>
              <a:t> S</a:t>
            </a:r>
          </a:p>
        </p:txBody>
      </p:sp>
    </p:spTree>
    <p:extLst>
      <p:ext uri="{BB962C8B-B14F-4D97-AF65-F5344CB8AC3E}">
        <p14:creationId xmlns:p14="http://schemas.microsoft.com/office/powerpoint/2010/main" val="1686396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495D2B4-3B14-54B9-DACB-5CABC8A655AC}"/>
              </a:ext>
            </a:extLst>
          </p:cNvPr>
          <p:cNvSpPr>
            <a:spLocks noGrp="1" noChangeArrowheads="1"/>
          </p:cNvSpPr>
          <p:nvPr>
            <p:ph type="title"/>
          </p:nvPr>
        </p:nvSpPr>
        <p:spPr>
          <a:xfrm>
            <a:off x="457200" y="274638"/>
            <a:ext cx="8229600" cy="563562"/>
          </a:xfrm>
        </p:spPr>
        <p:txBody>
          <a:bodyPr/>
          <a:lstStyle/>
          <a:p>
            <a:r>
              <a:rPr lang="en-US" altLang="en-US" dirty="0"/>
              <a:t>Cartesian Product in MySQL</a:t>
            </a:r>
          </a:p>
        </p:txBody>
      </p:sp>
      <p:sp>
        <p:nvSpPr>
          <p:cNvPr id="46083" name="Rectangle 3">
            <a:extLst>
              <a:ext uri="{FF2B5EF4-FFF2-40B4-BE49-F238E27FC236}">
                <a16:creationId xmlns:a16="http://schemas.microsoft.com/office/drawing/2014/main" id="{DC20F2A8-CC2E-5D0A-F362-838BD5EF32B1}"/>
              </a:ext>
            </a:extLst>
          </p:cNvPr>
          <p:cNvSpPr>
            <a:spLocks noGrp="1" noChangeArrowheads="1"/>
          </p:cNvSpPr>
          <p:nvPr>
            <p:ph type="body" idx="1"/>
          </p:nvPr>
        </p:nvSpPr>
        <p:spPr>
          <a:xfrm>
            <a:off x="457200" y="990600"/>
            <a:ext cx="8229600" cy="5135563"/>
          </a:xfrm>
        </p:spPr>
        <p:txBody>
          <a:bodyPr/>
          <a:lstStyle/>
          <a:p>
            <a:pPr marL="0" indent="0">
              <a:buNone/>
            </a:pPr>
            <a:r>
              <a:rPr lang="en-US" sz="1600" b="1" dirty="0">
                <a:effectLst/>
                <a:latin typeface="Courier New" panose="02070309020205020404" pitchFamily="49" charset="0"/>
                <a:cs typeface="Courier New" panose="02070309020205020404" pitchFamily="49" charset="0"/>
              </a:rPr>
              <a:t>SELECT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FROM</a:t>
            </a:r>
            <a:r>
              <a:rPr lang="en-US" sz="1600" b="1" dirty="0">
                <a:latin typeface="Courier New" panose="02070309020205020404" pitchFamily="49" charset="0"/>
                <a:cs typeface="Courier New" panose="02070309020205020404" pitchFamily="49" charset="0"/>
              </a:rPr>
              <a:t> table1</a:t>
            </a:r>
            <a:r>
              <a:rPr lang="en-US" sz="1600"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SELECT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effectLst/>
                <a:latin typeface="Courier New" panose="02070309020205020404" pitchFamily="49" charset="0"/>
                <a:cs typeface="Courier New" panose="02070309020205020404" pitchFamily="49" charset="0"/>
              </a:rPr>
              <a:t>FROM</a:t>
            </a:r>
            <a:r>
              <a:rPr lang="en-US" sz="1600" b="1" dirty="0">
                <a:latin typeface="Courier New" panose="02070309020205020404" pitchFamily="49" charset="0"/>
                <a:cs typeface="Courier New" panose="02070309020205020404" pitchFamily="49" charset="0"/>
              </a:rPr>
              <a:t> table2</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field1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field2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1</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3</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2      |</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4</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a:effectLst/>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p>
          <a:p>
            <a:pPr marL="0" indent="0">
              <a:buNone/>
            </a:pPr>
            <a:endParaRPr lang="en-US" sz="1800" dirty="0">
              <a:effectLst/>
              <a:latin typeface="Courier New" panose="02070309020205020404" pitchFamily="49" charset="0"/>
              <a:cs typeface="Courier New" panose="02070309020205020404" pitchFamily="49" charset="0"/>
            </a:endParaRPr>
          </a:p>
          <a:p>
            <a:pPr marL="0" indent="0">
              <a:buNone/>
            </a:pPr>
            <a:r>
              <a:rPr lang="en-US" sz="1400" b="1" dirty="0">
                <a:effectLst/>
                <a:latin typeface="Courier New" panose="02070309020205020404" pitchFamily="49" charset="0"/>
                <a:cs typeface="Courier New" panose="02070309020205020404" pitchFamily="49" charset="0"/>
              </a:rPr>
              <a:t>SELECT</a:t>
            </a:r>
            <a:r>
              <a:rPr lang="en-US" sz="1400" b="1" dirty="0">
                <a:latin typeface="Courier New" panose="02070309020205020404" pitchFamily="49" charset="0"/>
                <a:cs typeface="Courier New" panose="02070309020205020404" pitchFamily="49" charset="0"/>
              </a:rPr>
              <a:t> table1.field1, table2.field2 </a:t>
            </a:r>
          </a:p>
          <a:p>
            <a:pPr marL="0" indent="0">
              <a:buNone/>
            </a:pPr>
            <a:r>
              <a:rPr lang="en-US" sz="1400" b="1" dirty="0">
                <a:effectLst/>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table1</a:t>
            </a:r>
          </a:p>
          <a:p>
            <a:pPr marL="0" indent="0">
              <a:buNone/>
            </a:pPr>
            <a:r>
              <a:rPr lang="en-US" sz="1400" b="1" dirty="0">
                <a:latin typeface="Courier New" panose="02070309020205020404" pitchFamily="49" charset="0"/>
                <a:cs typeface="Courier New" panose="02070309020205020404" pitchFamily="49" charset="0"/>
              </a:rPr>
              <a:t>CROSS JOIN table2;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field1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field2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3</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2</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3</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4</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2</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4</a:t>
            </a:r>
            <a:r>
              <a:rPr lang="en-US" sz="1400" dirty="0">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a:t>
            </a:r>
          </a:p>
          <a:p>
            <a:pPr marL="0" indent="0">
              <a:buNone/>
            </a:pPr>
            <a:r>
              <a:rPr lang="en-US" sz="1400" dirty="0">
                <a:effectLst/>
                <a:latin typeface="Courier New" panose="02070309020205020404" pitchFamily="49" charset="0"/>
                <a:cs typeface="Courier New" panose="02070309020205020404" pitchFamily="49" charset="0"/>
              </a:rPr>
              <a:t>+--------+--------+</a:t>
            </a: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996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a:t>
            </a:r>
          </a:p>
        </p:txBody>
      </p:sp>
      <p:sp>
        <p:nvSpPr>
          <p:cNvPr id="3" name="Content Placeholder 2">
            <a:extLst>
              <a:ext uri="{FF2B5EF4-FFF2-40B4-BE49-F238E27FC236}">
                <a16:creationId xmlns:a16="http://schemas.microsoft.com/office/drawing/2014/main" id="{4627D75A-1961-8DC9-8245-C688775EA608}"/>
              </a:ext>
            </a:extLst>
          </p:cNvPr>
          <p:cNvSpPr>
            <a:spLocks noGrp="1"/>
          </p:cNvSpPr>
          <p:nvPr>
            <p:ph idx="1"/>
          </p:nvPr>
        </p:nvSpPr>
        <p:spPr>
          <a:xfrm>
            <a:off x="457200" y="914400"/>
            <a:ext cx="8229600" cy="5211763"/>
          </a:xfrm>
        </p:spPr>
        <p:txBody>
          <a:bodyPr/>
          <a:lstStyle/>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Table1</a:t>
            </a:r>
          </a:p>
          <a:p>
            <a:pPr marL="0" indent="0">
              <a:buNone/>
            </a:pPr>
            <a:r>
              <a:rPr lang="en-US" sz="2000" b="1" dirty="0">
                <a:solidFill>
                  <a:srgbClr val="656871"/>
                </a:solidFill>
                <a:latin typeface="Courier New" panose="02070309020205020404" pitchFamily="49" charset="0"/>
                <a:cs typeface="Courier New" panose="02070309020205020404" pitchFamily="49" charset="0"/>
              </a:rPr>
              <a:t>UNION</a:t>
            </a: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Table2;</a:t>
            </a:r>
          </a:p>
          <a:p>
            <a:pPr marL="0" indent="0">
              <a:buNone/>
            </a:pPr>
            <a:endParaRPr lang="en-US" b="0" i="0" dirty="0">
              <a:solidFill>
                <a:srgbClr val="656871"/>
              </a:solidFill>
              <a:effectLst/>
              <a:latin typeface="Open Sans" panose="020B0606030504020204" pitchFamily="34" charset="0"/>
            </a:endParaRPr>
          </a:p>
          <a:p>
            <a:pPr marL="0" indent="0">
              <a:buNone/>
            </a:pPr>
            <a:r>
              <a:rPr lang="en-US" b="0" i="0" dirty="0">
                <a:solidFill>
                  <a:srgbClr val="656871"/>
                </a:solidFill>
                <a:effectLst/>
                <a:latin typeface="Open Sans" panose="020B0606030504020204" pitchFamily="34" charset="0"/>
              </a:rPr>
              <a:t>That final result set contains all rows returned by the SELECT statements involved in that UNION query but </a:t>
            </a:r>
          </a:p>
          <a:p>
            <a:pPr marL="0" indent="0">
              <a:buNone/>
            </a:pPr>
            <a:r>
              <a:rPr lang="en-US" b="1" i="0" dirty="0">
                <a:solidFill>
                  <a:srgbClr val="656871"/>
                </a:solidFill>
                <a:effectLst/>
                <a:latin typeface="Open Sans" panose="020B0606030504020204" pitchFamily="34" charset="0"/>
              </a:rPr>
              <a:t>without duplicate values. </a:t>
            </a:r>
            <a:endParaRPr lang="en-US" b="1" dirty="0"/>
          </a:p>
        </p:txBody>
      </p:sp>
    </p:spTree>
    <p:extLst>
      <p:ext uri="{BB962C8B-B14F-4D97-AF65-F5344CB8AC3E}">
        <p14:creationId xmlns:p14="http://schemas.microsoft.com/office/powerpoint/2010/main" val="627860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 example</a:t>
            </a:r>
          </a:p>
        </p:txBody>
      </p:sp>
      <p:pic>
        <p:nvPicPr>
          <p:cNvPr id="3076" name="Picture 4">
            <a:extLst>
              <a:ext uri="{FF2B5EF4-FFF2-40B4-BE49-F238E27FC236}">
                <a16:creationId xmlns:a16="http://schemas.microsoft.com/office/drawing/2014/main" id="{C6AC2A0F-EED5-BE2F-B09E-3B2B77F1A4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211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 ALL</a:t>
            </a:r>
          </a:p>
        </p:txBody>
      </p:sp>
      <p:sp>
        <p:nvSpPr>
          <p:cNvPr id="3" name="Content Placeholder 2">
            <a:extLst>
              <a:ext uri="{FF2B5EF4-FFF2-40B4-BE49-F238E27FC236}">
                <a16:creationId xmlns:a16="http://schemas.microsoft.com/office/drawing/2014/main" id="{63A09F9B-8555-7C4F-A64A-C10FC9456426}"/>
              </a:ext>
            </a:extLst>
          </p:cNvPr>
          <p:cNvSpPr>
            <a:spLocks noGrp="1"/>
          </p:cNvSpPr>
          <p:nvPr>
            <p:ph idx="1"/>
          </p:nvPr>
        </p:nvSpPr>
        <p:spPr>
          <a:xfrm>
            <a:off x="457200" y="990600"/>
            <a:ext cx="8229600" cy="5135563"/>
          </a:xfrm>
        </p:spPr>
        <p:txBody>
          <a:bodyPr/>
          <a:lstStyle/>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Table1</a:t>
            </a:r>
          </a:p>
          <a:p>
            <a:pPr marL="0" indent="0">
              <a:buNone/>
            </a:pPr>
            <a:r>
              <a:rPr lang="en-US" sz="2800" b="1" dirty="0">
                <a:solidFill>
                  <a:srgbClr val="656871"/>
                </a:solidFill>
                <a:latin typeface="Courier New" panose="02070309020205020404" pitchFamily="49" charset="0"/>
                <a:cs typeface="Courier New" panose="02070309020205020404" pitchFamily="49" charset="0"/>
              </a:rPr>
              <a:t>UNION ALL</a:t>
            </a: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Select column1, column2 </a:t>
            </a:r>
            <a:endParaRPr lang="en-US" sz="2000" b="1" dirty="0">
              <a:solidFill>
                <a:srgbClr val="656871"/>
              </a:solidFill>
              <a:latin typeface="Courier New" panose="02070309020205020404" pitchFamily="49" charset="0"/>
              <a:cs typeface="Courier New" panose="02070309020205020404" pitchFamily="49" charset="0"/>
            </a:endParaRPr>
          </a:p>
          <a:p>
            <a:pPr marL="0" indent="0">
              <a:buNone/>
            </a:pPr>
            <a:r>
              <a:rPr lang="en-US" sz="2000" b="1" i="0" dirty="0">
                <a:solidFill>
                  <a:srgbClr val="656871"/>
                </a:solidFill>
                <a:effectLst/>
                <a:latin typeface="Courier New" panose="02070309020205020404" pitchFamily="49" charset="0"/>
                <a:cs typeface="Courier New" panose="02070309020205020404" pitchFamily="49" charset="0"/>
              </a:rPr>
              <a:t>   from Table2;</a:t>
            </a:r>
          </a:p>
          <a:p>
            <a:pPr marL="0" indent="0">
              <a:buNone/>
            </a:pPr>
            <a:endParaRPr lang="en-US" b="0" i="0" dirty="0">
              <a:solidFill>
                <a:srgbClr val="656871"/>
              </a:solidFill>
              <a:effectLst/>
              <a:latin typeface="Open Sans" panose="020B0606030504020204" pitchFamily="34" charset="0"/>
            </a:endParaRPr>
          </a:p>
          <a:p>
            <a:pPr marL="0" indent="0">
              <a:buNone/>
            </a:pPr>
            <a:r>
              <a:rPr lang="en-US" b="0" i="0" dirty="0">
                <a:solidFill>
                  <a:srgbClr val="656871"/>
                </a:solidFill>
                <a:effectLst/>
                <a:latin typeface="Open Sans" panose="020B0606030504020204" pitchFamily="34" charset="0"/>
              </a:rPr>
              <a:t>That final result set contains all rows returned by the SELECT statements involved in that UNION query but </a:t>
            </a:r>
          </a:p>
          <a:p>
            <a:pPr marL="0" indent="0">
              <a:buNone/>
            </a:pPr>
            <a:r>
              <a:rPr lang="en-US" b="1" i="0" dirty="0">
                <a:solidFill>
                  <a:srgbClr val="656871"/>
                </a:solidFill>
                <a:effectLst/>
                <a:latin typeface="Open Sans" panose="020B0606030504020204" pitchFamily="34" charset="0"/>
              </a:rPr>
              <a:t>with duplicate values. </a:t>
            </a:r>
            <a:endParaRPr lang="en-US" b="1" dirty="0"/>
          </a:p>
        </p:txBody>
      </p:sp>
    </p:spTree>
    <p:extLst>
      <p:ext uri="{BB962C8B-B14F-4D97-AF65-F5344CB8AC3E}">
        <p14:creationId xmlns:p14="http://schemas.microsoft.com/office/powerpoint/2010/main" val="1697040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4707-C919-0140-5B30-51A22D3F341D}"/>
              </a:ext>
            </a:extLst>
          </p:cNvPr>
          <p:cNvSpPr>
            <a:spLocks noGrp="1"/>
          </p:cNvSpPr>
          <p:nvPr>
            <p:ph type="title"/>
          </p:nvPr>
        </p:nvSpPr>
        <p:spPr>
          <a:xfrm>
            <a:off x="457200" y="274638"/>
            <a:ext cx="8229600" cy="639762"/>
          </a:xfrm>
        </p:spPr>
        <p:txBody>
          <a:bodyPr/>
          <a:lstStyle/>
          <a:p>
            <a:r>
              <a:rPr lang="en-US" dirty="0"/>
              <a:t>UNION ALL: example</a:t>
            </a:r>
          </a:p>
        </p:txBody>
      </p:sp>
      <p:pic>
        <p:nvPicPr>
          <p:cNvPr id="5122" name="Picture 2">
            <a:extLst>
              <a:ext uri="{FF2B5EF4-FFF2-40B4-BE49-F238E27FC236}">
                <a16:creationId xmlns:a16="http://schemas.microsoft.com/office/drawing/2014/main" id="{C4F127EF-43A2-9D9C-8394-97C242ADD0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98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BDA2192-8B16-8172-0962-73BFD3D553E3}"/>
              </a:ext>
            </a:extLst>
          </p:cNvPr>
          <p:cNvSpPr>
            <a:spLocks noGrp="1" noChangeArrowheads="1"/>
          </p:cNvSpPr>
          <p:nvPr>
            <p:ph type="title"/>
          </p:nvPr>
        </p:nvSpPr>
        <p:spPr>
          <a:xfrm>
            <a:off x="457200" y="0"/>
            <a:ext cx="8229600" cy="1143000"/>
          </a:xfrm>
        </p:spPr>
        <p:txBody>
          <a:bodyPr/>
          <a:lstStyle/>
          <a:p>
            <a:r>
              <a:rPr lang="en-US" altLang="en-US"/>
              <a:t>Joins</a:t>
            </a:r>
          </a:p>
        </p:txBody>
      </p:sp>
      <p:sp>
        <p:nvSpPr>
          <p:cNvPr id="48131" name="Rectangle 3">
            <a:extLst>
              <a:ext uri="{FF2B5EF4-FFF2-40B4-BE49-F238E27FC236}">
                <a16:creationId xmlns:a16="http://schemas.microsoft.com/office/drawing/2014/main" id="{B3B88939-0178-8EBE-FA8C-9CEAE7E788DC}"/>
              </a:ext>
            </a:extLst>
          </p:cNvPr>
          <p:cNvSpPr>
            <a:spLocks noGrp="1" noChangeArrowheads="1"/>
          </p:cNvSpPr>
          <p:nvPr>
            <p:ph type="body" idx="1"/>
          </p:nvPr>
        </p:nvSpPr>
        <p:spPr>
          <a:xfrm>
            <a:off x="457200" y="914400"/>
            <a:ext cx="8229600" cy="2590800"/>
          </a:xfrm>
        </p:spPr>
        <p:txBody>
          <a:bodyPr/>
          <a:lstStyle/>
          <a:p>
            <a:r>
              <a:rPr lang="en-US" altLang="en-US" dirty="0">
                <a:cs typeface="Arial" panose="020B0604020202020204" pitchFamily="34" charset="0"/>
                <a:sym typeface="Symbol" pitchFamily="2" charset="2"/>
              </a:rPr>
              <a:t>Combine information from two or more tables</a:t>
            </a:r>
          </a:p>
          <a:p>
            <a:r>
              <a:rPr lang="en-US" altLang="en-US" dirty="0">
                <a:cs typeface="Arial" panose="020B0604020202020204" pitchFamily="34" charset="0"/>
                <a:sym typeface="Symbol" pitchFamily="2" charset="2"/>
              </a:rPr>
              <a:t>Example: students enrolled in courses:</a:t>
            </a:r>
          </a:p>
          <a:p>
            <a:pPr>
              <a:buFontTx/>
              <a:buNone/>
            </a:pPr>
            <a:r>
              <a:rPr lang="en-US" altLang="en-US" dirty="0">
                <a:cs typeface="Arial" panose="020B0604020202020204" pitchFamily="34" charset="0"/>
                <a:sym typeface="Symbol" pitchFamily="2" charset="2"/>
              </a:rPr>
              <a:t>	S1     </a:t>
            </a:r>
            <a:r>
              <a:rPr lang="en-US" altLang="en-US" baseline="-25000" dirty="0">
                <a:cs typeface="Arial" panose="020B0604020202020204" pitchFamily="34" charset="0"/>
                <a:sym typeface="Symbol" pitchFamily="2" charset="2"/>
              </a:rPr>
              <a:t>S1.sid=</a:t>
            </a:r>
            <a:r>
              <a:rPr lang="en-US" altLang="en-US" baseline="-25000" dirty="0" err="1">
                <a:cs typeface="Arial" panose="020B0604020202020204" pitchFamily="34" charset="0"/>
                <a:sym typeface="Symbol" pitchFamily="2" charset="2"/>
              </a:rPr>
              <a:t>E.studid</a:t>
            </a:r>
            <a:r>
              <a:rPr lang="en-US" altLang="en-US" dirty="0" err="1">
                <a:cs typeface="Arial" panose="020B0604020202020204" pitchFamily="34" charset="0"/>
                <a:sym typeface="Symbol" pitchFamily="2" charset="2"/>
              </a:rPr>
              <a:t>E</a:t>
            </a:r>
            <a:endParaRPr lang="el-GR" altLang="en-US" dirty="0">
              <a:cs typeface="Arial" panose="020B0604020202020204" pitchFamily="34" charset="0"/>
              <a:sym typeface="Symbol" pitchFamily="2" charset="2"/>
            </a:endParaRPr>
          </a:p>
        </p:txBody>
      </p:sp>
      <p:grpSp>
        <p:nvGrpSpPr>
          <p:cNvPr id="48132" name="Group 4">
            <a:extLst>
              <a:ext uri="{FF2B5EF4-FFF2-40B4-BE49-F238E27FC236}">
                <a16:creationId xmlns:a16="http://schemas.microsoft.com/office/drawing/2014/main" id="{2DD1AB78-65D8-560F-21DC-0BC06BB74EA7}"/>
              </a:ext>
            </a:extLst>
          </p:cNvPr>
          <p:cNvGrpSpPr>
            <a:grpSpLocks/>
          </p:cNvGrpSpPr>
          <p:nvPr/>
        </p:nvGrpSpPr>
        <p:grpSpPr bwMode="auto">
          <a:xfrm>
            <a:off x="1371600" y="2833688"/>
            <a:ext cx="488950" cy="214312"/>
            <a:chOff x="2226" y="2065"/>
            <a:chExt cx="1148" cy="671"/>
          </a:xfrm>
        </p:grpSpPr>
        <p:sp>
          <p:nvSpPr>
            <p:cNvPr id="48133" name="AutoShape 5">
              <a:extLst>
                <a:ext uri="{FF2B5EF4-FFF2-40B4-BE49-F238E27FC236}">
                  <a16:creationId xmlns:a16="http://schemas.microsoft.com/office/drawing/2014/main" id="{53EF7BDA-5012-4083-CBCB-2C42F6CEBBE8}"/>
                </a:ext>
              </a:extLst>
            </p:cNvPr>
            <p:cNvSpPr>
              <a:spLocks noChangeArrowheads="1"/>
            </p:cNvSpPr>
            <p:nvPr/>
          </p:nvSpPr>
          <p:spPr bwMode="auto">
            <a:xfrm rot="-5400000">
              <a:off x="2753" y="2110"/>
              <a:ext cx="666" cy="576"/>
            </a:xfrm>
            <a:prstGeom prst="triangle">
              <a:avLst>
                <a:gd name="adj" fmla="val 50000"/>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AutoShape 6">
              <a:extLst>
                <a:ext uri="{FF2B5EF4-FFF2-40B4-BE49-F238E27FC236}">
                  <a16:creationId xmlns:a16="http://schemas.microsoft.com/office/drawing/2014/main" id="{F4037591-80D1-8FB7-2A25-88190B1C71C4}"/>
                </a:ext>
              </a:extLst>
            </p:cNvPr>
            <p:cNvSpPr>
              <a:spLocks noChangeArrowheads="1"/>
            </p:cNvSpPr>
            <p:nvPr/>
          </p:nvSpPr>
          <p:spPr bwMode="auto">
            <a:xfrm rot="5400000" flipH="1">
              <a:off x="2181" y="2115"/>
              <a:ext cx="666" cy="576"/>
            </a:xfrm>
            <a:prstGeom prst="triangle">
              <a:avLst>
                <a:gd name="adj" fmla="val 50000"/>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48458" name="Group 330">
            <a:extLst>
              <a:ext uri="{FF2B5EF4-FFF2-40B4-BE49-F238E27FC236}">
                <a16:creationId xmlns:a16="http://schemas.microsoft.com/office/drawing/2014/main" id="{FA4F0D27-6C4C-9D4A-FD43-599F6FE13F32}"/>
              </a:ext>
            </a:extLst>
          </p:cNvPr>
          <p:cNvGraphicFramePr>
            <a:graphicFrameLocks noGrp="1"/>
          </p:cNvGraphicFramePr>
          <p:nvPr>
            <p:extLst>
              <p:ext uri="{D42A27DB-BD31-4B8C-83A1-F6EECF244321}">
                <p14:modId xmlns:p14="http://schemas.microsoft.com/office/powerpoint/2010/main" val="2296472433"/>
              </p:ext>
            </p:extLst>
          </p:nvPr>
        </p:nvGraphicFramePr>
        <p:xfrm>
          <a:off x="304800" y="3590925"/>
          <a:ext cx="3505200" cy="3200400"/>
        </p:xfrm>
        <a:graphic>
          <a:graphicData uri="http://schemas.openxmlformats.org/drawingml/2006/table">
            <a:tbl>
              <a:tblPr/>
              <a:tblGrid>
                <a:gridCol w="1187450">
                  <a:extLst>
                    <a:ext uri="{9D8B030D-6E8A-4147-A177-3AD203B41FA5}">
                      <a16:colId xmlns:a16="http://schemas.microsoft.com/office/drawing/2014/main" val="1656381761"/>
                    </a:ext>
                  </a:extLst>
                </a:gridCol>
                <a:gridCol w="1555750">
                  <a:extLst>
                    <a:ext uri="{9D8B030D-6E8A-4147-A177-3AD203B41FA5}">
                      <a16:colId xmlns:a16="http://schemas.microsoft.com/office/drawing/2014/main" val="3126371127"/>
                    </a:ext>
                  </a:extLst>
                </a:gridCol>
                <a:gridCol w="762000">
                  <a:extLst>
                    <a:ext uri="{9D8B030D-6E8A-4147-A177-3AD203B41FA5}">
                      <a16:colId xmlns:a16="http://schemas.microsoft.com/office/drawing/2014/main" val="1825206264"/>
                    </a:ext>
                  </a:extLst>
                </a:gridCol>
              </a:tblGrid>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sid</a:t>
                      </a:r>
                      <a:endParaRPr kumimoji="0" lang="en-US" altLang="en-US" sz="2400" b="1"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gpa</a:t>
                      </a:r>
                      <a:endParaRPr kumimoji="0" lang="en-US" altLang="en-US" sz="24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4286482"/>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3708270"/>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644779"/>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500606"/>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0002162"/>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7229968"/>
                  </a:ext>
                </a:extLst>
              </a:tr>
              <a:tr h="43883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2259458"/>
                  </a:ext>
                </a:extLst>
              </a:tr>
            </a:tbl>
          </a:graphicData>
        </a:graphic>
      </p:graphicFrame>
      <p:graphicFrame>
        <p:nvGraphicFramePr>
          <p:cNvPr id="48426" name="Group 298">
            <a:extLst>
              <a:ext uri="{FF2B5EF4-FFF2-40B4-BE49-F238E27FC236}">
                <a16:creationId xmlns:a16="http://schemas.microsoft.com/office/drawing/2014/main" id="{39E335D3-FE6D-C700-8D40-B43E65DA414B}"/>
              </a:ext>
            </a:extLst>
          </p:cNvPr>
          <p:cNvGraphicFramePr>
            <a:graphicFrameLocks noGrp="1"/>
          </p:cNvGraphicFramePr>
          <p:nvPr>
            <p:extLst>
              <p:ext uri="{D42A27DB-BD31-4B8C-83A1-F6EECF244321}">
                <p14:modId xmlns:p14="http://schemas.microsoft.com/office/powerpoint/2010/main" val="338211243"/>
              </p:ext>
            </p:extLst>
          </p:nvPr>
        </p:nvGraphicFramePr>
        <p:xfrm>
          <a:off x="4724400" y="3962400"/>
          <a:ext cx="4267200" cy="2667000"/>
        </p:xfrm>
        <a:graphic>
          <a:graphicData uri="http://schemas.openxmlformats.org/drawingml/2006/table">
            <a:tbl>
              <a:tblPr/>
              <a:tblGrid>
                <a:gridCol w="1975556">
                  <a:extLst>
                    <a:ext uri="{9D8B030D-6E8A-4147-A177-3AD203B41FA5}">
                      <a16:colId xmlns:a16="http://schemas.microsoft.com/office/drawing/2014/main" val="1196635279"/>
                    </a:ext>
                  </a:extLst>
                </a:gridCol>
                <a:gridCol w="1185333">
                  <a:extLst>
                    <a:ext uri="{9D8B030D-6E8A-4147-A177-3AD203B41FA5}">
                      <a16:colId xmlns:a16="http://schemas.microsoft.com/office/drawing/2014/main" val="2253840927"/>
                    </a:ext>
                  </a:extLst>
                </a:gridCol>
                <a:gridCol w="1106311">
                  <a:extLst>
                    <a:ext uri="{9D8B030D-6E8A-4147-A177-3AD203B41FA5}">
                      <a16:colId xmlns:a16="http://schemas.microsoft.com/office/drawing/2014/main" val="3064724811"/>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sng" strike="noStrike" cap="none" normalizeH="0" baseline="0" dirty="0" err="1">
                          <a:ln>
                            <a:noFill/>
                          </a:ln>
                          <a:solidFill>
                            <a:schemeClr val="tx1"/>
                          </a:solidFill>
                          <a:effectLst/>
                          <a:latin typeface="Arial" panose="020B0604020202020204" pitchFamily="34" charset="0"/>
                        </a:rPr>
                        <a:t>cid</a:t>
                      </a:r>
                      <a:endParaRPr kumimoji="0" lang="en-US" altLang="en-US" sz="2400" b="1" i="0" u="sng"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Arial" panose="020B0604020202020204" pitchFamily="34" charset="0"/>
                        </a:rPr>
                        <a:t>studid</a:t>
                      </a:r>
                      <a:endParaRPr kumimoji="0" lang="en-US" altLang="en-US" sz="2400" b="1"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5111143"/>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5721102"/>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4701643"/>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Topology112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872813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4483304"/>
                  </a:ext>
                </a:extLst>
              </a:tr>
            </a:tbl>
          </a:graphicData>
        </a:graphic>
      </p:graphicFrame>
      <p:sp>
        <p:nvSpPr>
          <p:cNvPr id="48456" name="Text Box 328">
            <a:extLst>
              <a:ext uri="{FF2B5EF4-FFF2-40B4-BE49-F238E27FC236}">
                <a16:creationId xmlns:a16="http://schemas.microsoft.com/office/drawing/2014/main" id="{7E57FD8D-F676-6339-0852-E57F884B543B}"/>
              </a:ext>
            </a:extLst>
          </p:cNvPr>
          <p:cNvSpPr txBox="1">
            <a:spLocks noChangeArrowheads="1"/>
          </p:cNvSpPr>
          <p:nvPr/>
        </p:nvSpPr>
        <p:spPr bwMode="auto">
          <a:xfrm>
            <a:off x="304800" y="3071812"/>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S1</a:t>
            </a:r>
          </a:p>
        </p:txBody>
      </p:sp>
      <p:sp>
        <p:nvSpPr>
          <p:cNvPr id="48457" name="Text Box 329">
            <a:extLst>
              <a:ext uri="{FF2B5EF4-FFF2-40B4-BE49-F238E27FC236}">
                <a16:creationId xmlns:a16="http://schemas.microsoft.com/office/drawing/2014/main" id="{68AD04D2-BDC4-5577-BCE2-A5B6DF013CC5}"/>
              </a:ext>
            </a:extLst>
          </p:cNvPr>
          <p:cNvSpPr txBox="1">
            <a:spLocks noChangeArrowheads="1"/>
          </p:cNvSpPr>
          <p:nvPr/>
        </p:nvSpPr>
        <p:spPr bwMode="auto">
          <a:xfrm>
            <a:off x="4800600" y="3443288"/>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480DA00-D047-402F-0622-279E35A64800}"/>
              </a:ext>
            </a:extLst>
          </p:cNvPr>
          <p:cNvSpPr>
            <a:spLocks noGrp="1" noChangeArrowheads="1"/>
          </p:cNvSpPr>
          <p:nvPr>
            <p:ph type="title"/>
          </p:nvPr>
        </p:nvSpPr>
        <p:spPr/>
        <p:txBody>
          <a:bodyPr/>
          <a:lstStyle/>
          <a:p>
            <a:r>
              <a:rPr lang="en-US" altLang="en-US" dirty="0"/>
              <a:t>Joins</a:t>
            </a:r>
          </a:p>
        </p:txBody>
      </p:sp>
      <p:graphicFrame>
        <p:nvGraphicFramePr>
          <p:cNvPr id="88222" name="Group 158">
            <a:extLst>
              <a:ext uri="{FF2B5EF4-FFF2-40B4-BE49-F238E27FC236}">
                <a16:creationId xmlns:a16="http://schemas.microsoft.com/office/drawing/2014/main" id="{9DF32C8F-E42E-EE8C-5EA5-0F52780D0A04}"/>
              </a:ext>
            </a:extLst>
          </p:cNvPr>
          <p:cNvGraphicFramePr>
            <a:graphicFrameLocks noGrp="1"/>
          </p:cNvGraphicFramePr>
          <p:nvPr/>
        </p:nvGraphicFramePr>
        <p:xfrm>
          <a:off x="457200" y="4503738"/>
          <a:ext cx="8534400" cy="2286000"/>
        </p:xfrm>
        <a:graphic>
          <a:graphicData uri="http://schemas.openxmlformats.org/drawingml/2006/table">
            <a:tbl>
              <a:tblPr/>
              <a:tblGrid>
                <a:gridCol w="1198563">
                  <a:extLst>
                    <a:ext uri="{9D8B030D-6E8A-4147-A177-3AD203B41FA5}">
                      <a16:colId xmlns:a16="http://schemas.microsoft.com/office/drawing/2014/main" val="2794103888"/>
                    </a:ext>
                  </a:extLst>
                </a:gridCol>
                <a:gridCol w="1646237">
                  <a:extLst>
                    <a:ext uri="{9D8B030D-6E8A-4147-A177-3AD203B41FA5}">
                      <a16:colId xmlns:a16="http://schemas.microsoft.com/office/drawing/2014/main" val="2516446032"/>
                    </a:ext>
                  </a:extLst>
                </a:gridCol>
                <a:gridCol w="973138">
                  <a:extLst>
                    <a:ext uri="{9D8B030D-6E8A-4147-A177-3AD203B41FA5}">
                      <a16:colId xmlns:a16="http://schemas.microsoft.com/office/drawing/2014/main" val="3572567298"/>
                    </a:ext>
                  </a:extLst>
                </a:gridCol>
                <a:gridCol w="2246312">
                  <a:extLst>
                    <a:ext uri="{9D8B030D-6E8A-4147-A177-3AD203B41FA5}">
                      <a16:colId xmlns:a16="http://schemas.microsoft.com/office/drawing/2014/main" val="57627895"/>
                    </a:ext>
                  </a:extLst>
                </a:gridCol>
                <a:gridCol w="1122363">
                  <a:extLst>
                    <a:ext uri="{9D8B030D-6E8A-4147-A177-3AD203B41FA5}">
                      <a16:colId xmlns:a16="http://schemas.microsoft.com/office/drawing/2014/main" val="1484494950"/>
                    </a:ext>
                  </a:extLst>
                </a:gridCol>
                <a:gridCol w="1347787">
                  <a:extLst>
                    <a:ext uri="{9D8B030D-6E8A-4147-A177-3AD203B41FA5}">
                      <a16:colId xmlns:a16="http://schemas.microsoft.com/office/drawing/2014/main" val="2437822389"/>
                    </a:ext>
                  </a:extLst>
                </a:gridCol>
              </a:tblGrid>
              <a:tr h="4254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studid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5717187"/>
                  </a:ext>
                </a:extLst>
              </a:tr>
              <a:tr h="4079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History105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FF0000"/>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75415"/>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Topology112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accent2"/>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2573006"/>
                  </a:ext>
                </a:extLst>
              </a:tr>
              <a:tr h="4270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Carnatic101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folHlink"/>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1816818"/>
                  </a:ext>
                </a:extLst>
              </a:tr>
              <a:tr h="406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Reggae203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rgbClr val="008000"/>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9703128"/>
                  </a:ext>
                </a:extLst>
              </a:tr>
            </a:tbl>
          </a:graphicData>
        </a:graphic>
      </p:graphicFrame>
      <p:graphicFrame>
        <p:nvGraphicFramePr>
          <p:cNvPr id="88158" name="Group 94">
            <a:extLst>
              <a:ext uri="{FF2B5EF4-FFF2-40B4-BE49-F238E27FC236}">
                <a16:creationId xmlns:a16="http://schemas.microsoft.com/office/drawing/2014/main" id="{49BBBAD3-0C3D-4B42-0816-40FEC748F4DA}"/>
              </a:ext>
            </a:extLst>
          </p:cNvPr>
          <p:cNvGraphicFramePr>
            <a:graphicFrameLocks noGrp="1"/>
          </p:cNvGraphicFramePr>
          <p:nvPr/>
        </p:nvGraphicFramePr>
        <p:xfrm>
          <a:off x="457200" y="1143000"/>
          <a:ext cx="3505200" cy="3209925"/>
        </p:xfrm>
        <a:graphic>
          <a:graphicData uri="http://schemas.openxmlformats.org/drawingml/2006/table">
            <a:tbl>
              <a:tblPr/>
              <a:tblGrid>
                <a:gridCol w="1187450">
                  <a:extLst>
                    <a:ext uri="{9D8B030D-6E8A-4147-A177-3AD203B41FA5}">
                      <a16:colId xmlns:a16="http://schemas.microsoft.com/office/drawing/2014/main" val="3719624390"/>
                    </a:ext>
                  </a:extLst>
                </a:gridCol>
                <a:gridCol w="1555750">
                  <a:extLst>
                    <a:ext uri="{9D8B030D-6E8A-4147-A177-3AD203B41FA5}">
                      <a16:colId xmlns:a16="http://schemas.microsoft.com/office/drawing/2014/main" val="4280004588"/>
                    </a:ext>
                  </a:extLst>
                </a:gridCol>
                <a:gridCol w="762000">
                  <a:extLst>
                    <a:ext uri="{9D8B030D-6E8A-4147-A177-3AD203B41FA5}">
                      <a16:colId xmlns:a16="http://schemas.microsoft.com/office/drawing/2014/main" val="2101259689"/>
                    </a:ext>
                  </a:extLst>
                </a:gridCol>
              </a:tblGrid>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4630869"/>
                  </a:ext>
                </a:extLst>
              </a:tr>
              <a:tr h="3921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3032856"/>
                  </a:ext>
                </a:extLst>
              </a:tr>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1082636"/>
                  </a:ext>
                </a:extLst>
              </a:tr>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3152819"/>
                  </a:ext>
                </a:extLst>
              </a:tr>
              <a:tr h="3905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3628615"/>
                  </a:ext>
                </a:extLst>
              </a:tr>
              <a:tr h="438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5620833"/>
                  </a:ext>
                </a:extLst>
              </a:tr>
              <a:tr h="4667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1519176"/>
                  </a:ext>
                </a:extLst>
              </a:tr>
            </a:tbl>
          </a:graphicData>
        </a:graphic>
      </p:graphicFrame>
      <p:graphicFrame>
        <p:nvGraphicFramePr>
          <p:cNvPr id="88192" name="Group 128">
            <a:extLst>
              <a:ext uri="{FF2B5EF4-FFF2-40B4-BE49-F238E27FC236}">
                <a16:creationId xmlns:a16="http://schemas.microsoft.com/office/drawing/2014/main" id="{16D4EC7C-2492-8868-A124-40B4C2ED5126}"/>
              </a:ext>
            </a:extLst>
          </p:cNvPr>
          <p:cNvGraphicFramePr>
            <a:graphicFrameLocks noGrp="1"/>
          </p:cNvGraphicFramePr>
          <p:nvPr>
            <p:extLst>
              <p:ext uri="{D42A27DB-BD31-4B8C-83A1-F6EECF244321}">
                <p14:modId xmlns:p14="http://schemas.microsoft.com/office/powerpoint/2010/main" val="3855838384"/>
              </p:ext>
            </p:extLst>
          </p:nvPr>
        </p:nvGraphicFramePr>
        <p:xfrm>
          <a:off x="4953000" y="1600200"/>
          <a:ext cx="4114800" cy="2667000"/>
        </p:xfrm>
        <a:graphic>
          <a:graphicData uri="http://schemas.openxmlformats.org/drawingml/2006/table">
            <a:tbl>
              <a:tblPr/>
              <a:tblGrid>
                <a:gridCol w="2057400">
                  <a:extLst>
                    <a:ext uri="{9D8B030D-6E8A-4147-A177-3AD203B41FA5}">
                      <a16:colId xmlns:a16="http://schemas.microsoft.com/office/drawing/2014/main" val="2929437985"/>
                    </a:ext>
                  </a:extLst>
                </a:gridCol>
                <a:gridCol w="990600">
                  <a:extLst>
                    <a:ext uri="{9D8B030D-6E8A-4147-A177-3AD203B41FA5}">
                      <a16:colId xmlns:a16="http://schemas.microsoft.com/office/drawing/2014/main" val="3771057540"/>
                    </a:ext>
                  </a:extLst>
                </a:gridCol>
                <a:gridCol w="1066800">
                  <a:extLst>
                    <a:ext uri="{9D8B030D-6E8A-4147-A177-3AD203B41FA5}">
                      <a16:colId xmlns:a16="http://schemas.microsoft.com/office/drawing/2014/main" val="4208917631"/>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sng" strike="noStrike" cap="none" normalizeH="0" baseline="0">
                          <a:ln>
                            <a:noFill/>
                          </a:ln>
                          <a:solidFill>
                            <a:schemeClr val="tx1"/>
                          </a:solidFill>
                          <a:effectLst/>
                          <a:latin typeface="Arial" panose="020B0604020202020204" pitchFamily="34" charset="0"/>
                        </a:rPr>
                        <a:t>cid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panose="020B0604020202020204" pitchFamily="34" charset="0"/>
                        </a:rPr>
                        <a:t>studid</a:t>
                      </a:r>
                      <a:endParaRPr kumimoji="0" lang="en-US" alt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721117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Carnatic101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192051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Reggae203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5385398"/>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Topology112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53650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8312849"/>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History105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Arial" panose="020B060402020202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107067"/>
                  </a:ext>
                </a:extLst>
              </a:tr>
            </a:tbl>
          </a:graphicData>
        </a:graphic>
      </p:graphicFrame>
      <p:sp>
        <p:nvSpPr>
          <p:cNvPr id="88218" name="Text Box 154">
            <a:extLst>
              <a:ext uri="{FF2B5EF4-FFF2-40B4-BE49-F238E27FC236}">
                <a16:creationId xmlns:a16="http://schemas.microsoft.com/office/drawing/2014/main" id="{CCCC1942-8CB7-0F05-234D-F81A80838146}"/>
              </a:ext>
            </a:extLst>
          </p:cNvPr>
          <p:cNvSpPr txBox="1">
            <a:spLocks noChangeArrowheads="1"/>
          </p:cNvSpPr>
          <p:nvPr/>
        </p:nvSpPr>
        <p:spPr bwMode="auto">
          <a:xfrm>
            <a:off x="441325" y="685800"/>
            <a:ext cx="1692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Students</a:t>
            </a:r>
          </a:p>
        </p:txBody>
      </p:sp>
      <p:sp>
        <p:nvSpPr>
          <p:cNvPr id="88219" name="Text Box 155">
            <a:extLst>
              <a:ext uri="{FF2B5EF4-FFF2-40B4-BE49-F238E27FC236}">
                <a16:creationId xmlns:a16="http://schemas.microsoft.com/office/drawing/2014/main" id="{498AE097-00B5-3EF9-6F60-28E886861519}"/>
              </a:ext>
            </a:extLst>
          </p:cNvPr>
          <p:cNvSpPr txBox="1">
            <a:spLocks noChangeArrowheads="1"/>
          </p:cNvSpPr>
          <p:nvPr/>
        </p:nvSpPr>
        <p:spPr bwMode="auto">
          <a:xfrm>
            <a:off x="4953000" y="1081088"/>
            <a:ext cx="160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t>Enrolled</a:t>
            </a:r>
          </a:p>
        </p:txBody>
      </p:sp>
      <p:sp>
        <p:nvSpPr>
          <p:cNvPr id="88223" name="Line 159">
            <a:extLst>
              <a:ext uri="{FF2B5EF4-FFF2-40B4-BE49-F238E27FC236}">
                <a16:creationId xmlns:a16="http://schemas.microsoft.com/office/drawing/2014/main" id="{8889B82B-86CC-4D49-2BF5-88B1360D4F8C}"/>
              </a:ext>
            </a:extLst>
          </p:cNvPr>
          <p:cNvSpPr>
            <a:spLocks noChangeShapeType="1"/>
          </p:cNvSpPr>
          <p:nvPr/>
        </p:nvSpPr>
        <p:spPr bwMode="auto">
          <a:xfrm>
            <a:off x="3962400" y="2362200"/>
            <a:ext cx="990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4" name="Line 160">
            <a:extLst>
              <a:ext uri="{FF2B5EF4-FFF2-40B4-BE49-F238E27FC236}">
                <a16:creationId xmlns:a16="http://schemas.microsoft.com/office/drawing/2014/main" id="{83CD7A63-1694-3AA1-3CF4-E871566D73CF}"/>
              </a:ext>
            </a:extLst>
          </p:cNvPr>
          <p:cNvSpPr>
            <a:spLocks noChangeShapeType="1"/>
          </p:cNvSpPr>
          <p:nvPr/>
        </p:nvSpPr>
        <p:spPr bwMode="auto">
          <a:xfrm>
            <a:off x="3962400" y="32004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5" name="Line 161">
            <a:extLst>
              <a:ext uri="{FF2B5EF4-FFF2-40B4-BE49-F238E27FC236}">
                <a16:creationId xmlns:a16="http://schemas.microsoft.com/office/drawing/2014/main" id="{EA725584-1C43-9B89-42DA-AEE10472756D}"/>
              </a:ext>
            </a:extLst>
          </p:cNvPr>
          <p:cNvSpPr>
            <a:spLocks noChangeShapeType="1"/>
          </p:cNvSpPr>
          <p:nvPr/>
        </p:nvSpPr>
        <p:spPr bwMode="auto">
          <a:xfrm flipV="1">
            <a:off x="3962400" y="2362200"/>
            <a:ext cx="9906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26" name="Line 162">
            <a:extLst>
              <a:ext uri="{FF2B5EF4-FFF2-40B4-BE49-F238E27FC236}">
                <a16:creationId xmlns:a16="http://schemas.microsoft.com/office/drawing/2014/main" id="{6C29BDE8-0E94-17CC-166D-6AABF89D9AB8}"/>
              </a:ext>
            </a:extLst>
          </p:cNvPr>
          <p:cNvSpPr>
            <a:spLocks noChangeShapeType="1"/>
          </p:cNvSpPr>
          <p:nvPr/>
        </p:nvSpPr>
        <p:spPr bwMode="auto">
          <a:xfrm flipV="1">
            <a:off x="3962400" y="2971800"/>
            <a:ext cx="9906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8240" name="Group 176">
            <a:extLst>
              <a:ext uri="{FF2B5EF4-FFF2-40B4-BE49-F238E27FC236}">
                <a16:creationId xmlns:a16="http://schemas.microsoft.com/office/drawing/2014/main" id="{923DE792-C4B6-6227-647F-8A2FF3163AB5}"/>
              </a:ext>
            </a:extLst>
          </p:cNvPr>
          <p:cNvGrpSpPr>
            <a:grpSpLocks/>
          </p:cNvGrpSpPr>
          <p:nvPr/>
        </p:nvGrpSpPr>
        <p:grpSpPr bwMode="auto">
          <a:xfrm>
            <a:off x="304800" y="2057400"/>
            <a:ext cx="8839200" cy="2286000"/>
            <a:chOff x="192" y="1296"/>
            <a:chExt cx="5568" cy="1440"/>
          </a:xfrm>
        </p:grpSpPr>
        <p:sp>
          <p:nvSpPr>
            <p:cNvPr id="88227" name="Rectangle 163">
              <a:extLst>
                <a:ext uri="{FF2B5EF4-FFF2-40B4-BE49-F238E27FC236}">
                  <a16:creationId xmlns:a16="http://schemas.microsoft.com/office/drawing/2014/main" id="{29B30B8A-FD47-8944-58D1-FC23B0B72CC8}"/>
                </a:ext>
              </a:extLst>
            </p:cNvPr>
            <p:cNvSpPr>
              <a:spLocks noChangeArrowheads="1"/>
            </p:cNvSpPr>
            <p:nvPr/>
          </p:nvSpPr>
          <p:spPr bwMode="auto">
            <a:xfrm>
              <a:off x="192" y="1296"/>
              <a:ext cx="2400" cy="28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1" name="Rectangle 167">
              <a:extLst>
                <a:ext uri="{FF2B5EF4-FFF2-40B4-BE49-F238E27FC236}">
                  <a16:creationId xmlns:a16="http://schemas.microsoft.com/office/drawing/2014/main" id="{B33FA230-991B-35FE-0411-09E54C7D37C9}"/>
                </a:ext>
              </a:extLst>
            </p:cNvPr>
            <p:cNvSpPr>
              <a:spLocks noChangeArrowheads="1"/>
            </p:cNvSpPr>
            <p:nvPr/>
          </p:nvSpPr>
          <p:spPr bwMode="auto">
            <a:xfrm>
              <a:off x="3072" y="2352"/>
              <a:ext cx="2688" cy="38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41" name="Group 177">
            <a:extLst>
              <a:ext uri="{FF2B5EF4-FFF2-40B4-BE49-F238E27FC236}">
                <a16:creationId xmlns:a16="http://schemas.microsoft.com/office/drawing/2014/main" id="{80054567-B2D7-9865-9CDE-962655717535}"/>
              </a:ext>
            </a:extLst>
          </p:cNvPr>
          <p:cNvGrpSpPr>
            <a:grpSpLocks/>
          </p:cNvGrpSpPr>
          <p:nvPr/>
        </p:nvGrpSpPr>
        <p:grpSpPr bwMode="auto">
          <a:xfrm>
            <a:off x="304800" y="2895600"/>
            <a:ext cx="8839200" cy="838200"/>
            <a:chOff x="192" y="1824"/>
            <a:chExt cx="5568" cy="528"/>
          </a:xfrm>
        </p:grpSpPr>
        <p:sp>
          <p:nvSpPr>
            <p:cNvPr id="88228" name="Rectangle 164">
              <a:extLst>
                <a:ext uri="{FF2B5EF4-FFF2-40B4-BE49-F238E27FC236}">
                  <a16:creationId xmlns:a16="http://schemas.microsoft.com/office/drawing/2014/main" id="{147C2EDD-768D-62A6-A0C1-D802A7E6E94C}"/>
                </a:ext>
              </a:extLst>
            </p:cNvPr>
            <p:cNvSpPr>
              <a:spLocks noChangeArrowheads="1"/>
            </p:cNvSpPr>
            <p:nvPr/>
          </p:nvSpPr>
          <p:spPr bwMode="auto">
            <a:xfrm>
              <a:off x="192" y="1824"/>
              <a:ext cx="2400" cy="288"/>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2" name="Rectangle 168">
              <a:extLst>
                <a:ext uri="{FF2B5EF4-FFF2-40B4-BE49-F238E27FC236}">
                  <a16:creationId xmlns:a16="http://schemas.microsoft.com/office/drawing/2014/main" id="{3ECCDDA9-76B2-1F82-2DBF-6AFCAD80DD42}"/>
                </a:ext>
              </a:extLst>
            </p:cNvPr>
            <p:cNvSpPr>
              <a:spLocks noChangeArrowheads="1"/>
            </p:cNvSpPr>
            <p:nvPr/>
          </p:nvSpPr>
          <p:spPr bwMode="auto">
            <a:xfrm>
              <a:off x="3072" y="1968"/>
              <a:ext cx="2688" cy="384"/>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43" name="Group 179">
            <a:extLst>
              <a:ext uri="{FF2B5EF4-FFF2-40B4-BE49-F238E27FC236}">
                <a16:creationId xmlns:a16="http://schemas.microsoft.com/office/drawing/2014/main" id="{9F48A287-0863-21AB-335C-17B705FE21F6}"/>
              </a:ext>
            </a:extLst>
          </p:cNvPr>
          <p:cNvGrpSpPr>
            <a:grpSpLocks/>
          </p:cNvGrpSpPr>
          <p:nvPr/>
        </p:nvGrpSpPr>
        <p:grpSpPr bwMode="auto">
          <a:xfrm>
            <a:off x="304800" y="2590800"/>
            <a:ext cx="8839200" cy="1828800"/>
            <a:chOff x="192" y="1632"/>
            <a:chExt cx="5568" cy="1152"/>
          </a:xfrm>
        </p:grpSpPr>
        <p:sp>
          <p:nvSpPr>
            <p:cNvPr id="88230" name="Rectangle 166">
              <a:extLst>
                <a:ext uri="{FF2B5EF4-FFF2-40B4-BE49-F238E27FC236}">
                  <a16:creationId xmlns:a16="http://schemas.microsoft.com/office/drawing/2014/main" id="{29FB4A13-222B-2848-4729-05C06BDFED9B}"/>
                </a:ext>
              </a:extLst>
            </p:cNvPr>
            <p:cNvSpPr>
              <a:spLocks noChangeArrowheads="1"/>
            </p:cNvSpPr>
            <p:nvPr/>
          </p:nvSpPr>
          <p:spPr bwMode="auto">
            <a:xfrm>
              <a:off x="192" y="2496"/>
              <a:ext cx="2400" cy="288"/>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3" name="Rectangle 169">
              <a:extLst>
                <a:ext uri="{FF2B5EF4-FFF2-40B4-BE49-F238E27FC236}">
                  <a16:creationId xmlns:a16="http://schemas.microsoft.com/office/drawing/2014/main" id="{2E6A1F46-2E0F-53AB-D1EE-D13D85544FFC}"/>
                </a:ext>
              </a:extLst>
            </p:cNvPr>
            <p:cNvSpPr>
              <a:spLocks noChangeArrowheads="1"/>
            </p:cNvSpPr>
            <p:nvPr/>
          </p:nvSpPr>
          <p:spPr bwMode="auto">
            <a:xfrm>
              <a:off x="3072" y="1632"/>
              <a:ext cx="2688" cy="384"/>
            </a:xfrm>
            <a:prstGeom prst="rect">
              <a:avLst/>
            </a:prstGeom>
            <a:noFill/>
            <a:ln w="5715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242" name="Group 178">
            <a:extLst>
              <a:ext uri="{FF2B5EF4-FFF2-40B4-BE49-F238E27FC236}">
                <a16:creationId xmlns:a16="http://schemas.microsoft.com/office/drawing/2014/main" id="{EE7BDE8F-B228-3986-E12A-44A0776CF347}"/>
              </a:ext>
            </a:extLst>
          </p:cNvPr>
          <p:cNvGrpSpPr>
            <a:grpSpLocks/>
          </p:cNvGrpSpPr>
          <p:nvPr/>
        </p:nvGrpSpPr>
        <p:grpSpPr bwMode="auto">
          <a:xfrm>
            <a:off x="304800" y="2057400"/>
            <a:ext cx="8839200" cy="1828800"/>
            <a:chOff x="192" y="1296"/>
            <a:chExt cx="5568" cy="1152"/>
          </a:xfrm>
        </p:grpSpPr>
        <p:sp>
          <p:nvSpPr>
            <p:cNvPr id="88229" name="Rectangle 165">
              <a:extLst>
                <a:ext uri="{FF2B5EF4-FFF2-40B4-BE49-F238E27FC236}">
                  <a16:creationId xmlns:a16="http://schemas.microsoft.com/office/drawing/2014/main" id="{0D850AE1-E013-3AE4-7423-BEDF462C559D}"/>
                </a:ext>
              </a:extLst>
            </p:cNvPr>
            <p:cNvSpPr>
              <a:spLocks noChangeArrowheads="1"/>
            </p:cNvSpPr>
            <p:nvPr/>
          </p:nvSpPr>
          <p:spPr bwMode="auto">
            <a:xfrm>
              <a:off x="192" y="2160"/>
              <a:ext cx="2400" cy="288"/>
            </a:xfrm>
            <a:prstGeom prst="rect">
              <a:avLst/>
            </a:prstGeom>
            <a:noFill/>
            <a:ln w="571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34" name="Rectangle 170">
              <a:extLst>
                <a:ext uri="{FF2B5EF4-FFF2-40B4-BE49-F238E27FC236}">
                  <a16:creationId xmlns:a16="http://schemas.microsoft.com/office/drawing/2014/main" id="{7DD27653-E274-D1A9-4FCC-5108F34F2732}"/>
                </a:ext>
              </a:extLst>
            </p:cNvPr>
            <p:cNvSpPr>
              <a:spLocks noChangeArrowheads="1"/>
            </p:cNvSpPr>
            <p:nvPr/>
          </p:nvSpPr>
          <p:spPr bwMode="auto">
            <a:xfrm>
              <a:off x="3072" y="1296"/>
              <a:ext cx="2688" cy="384"/>
            </a:xfrm>
            <a:prstGeom prst="rect">
              <a:avLst/>
            </a:prstGeom>
            <a:noFill/>
            <a:ln w="5715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2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2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2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40B8-E776-DB2D-2CDA-04F371C79542}"/>
              </a:ext>
            </a:extLst>
          </p:cNvPr>
          <p:cNvSpPr>
            <a:spLocks noGrp="1"/>
          </p:cNvSpPr>
          <p:nvPr>
            <p:ph type="title"/>
          </p:nvPr>
        </p:nvSpPr>
        <p:spPr>
          <a:xfrm>
            <a:off x="457200" y="274638"/>
            <a:ext cx="8229600" cy="868362"/>
          </a:xfrm>
        </p:spPr>
        <p:txBody>
          <a:bodyPr/>
          <a:lstStyle/>
          <a:p>
            <a:r>
              <a:rPr lang="en-US" dirty="0"/>
              <a:t>JOIN Operations</a:t>
            </a:r>
          </a:p>
        </p:txBody>
      </p:sp>
      <p:pic>
        <p:nvPicPr>
          <p:cNvPr id="6146" name="Picture 2" descr="How to Learn SQL JOINs">
            <a:extLst>
              <a:ext uri="{FF2B5EF4-FFF2-40B4-BE49-F238E27FC236}">
                <a16:creationId xmlns:a16="http://schemas.microsoft.com/office/drawing/2014/main" id="{7B49CB3B-B845-37F7-36A3-B9F9EA9BA8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143000"/>
            <a:ext cx="813787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752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6C00-AD15-09E0-64E4-11746F47C7FC}"/>
              </a:ext>
            </a:extLst>
          </p:cNvPr>
          <p:cNvSpPr>
            <a:spLocks noGrp="1"/>
          </p:cNvSpPr>
          <p:nvPr>
            <p:ph type="title"/>
          </p:nvPr>
        </p:nvSpPr>
        <p:spPr/>
        <p:txBody>
          <a:bodyPr/>
          <a:lstStyle/>
          <a:p>
            <a:r>
              <a:rPr lang="en-US" dirty="0"/>
              <a:t>DBMS: </a:t>
            </a:r>
            <a:r>
              <a:rPr lang="en-US" sz="3200" dirty="0" err="1"/>
              <a:t>DataBase</a:t>
            </a:r>
            <a:r>
              <a:rPr lang="en-US" sz="3200" dirty="0"/>
              <a:t> Management System</a:t>
            </a:r>
            <a:endParaRPr lang="en-US" dirty="0"/>
          </a:p>
        </p:txBody>
      </p:sp>
      <p:pic>
        <p:nvPicPr>
          <p:cNvPr id="1026" name="Picture 2" descr="Database management system(DBMS). DBMS | by Sureshkumar kajanthan | Medium">
            <a:extLst>
              <a:ext uri="{FF2B5EF4-FFF2-40B4-BE49-F238E27FC236}">
                <a16:creationId xmlns:a16="http://schemas.microsoft.com/office/drawing/2014/main" id="{B3AF4BD6-B327-62FA-308F-288050B050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391400" cy="490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1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DDCA9A9-E7FC-746D-FDF6-7FA7676D6114}"/>
              </a:ext>
            </a:extLst>
          </p:cNvPr>
          <p:cNvSpPr>
            <a:spLocks noGrp="1" noChangeArrowheads="1"/>
          </p:cNvSpPr>
          <p:nvPr>
            <p:ph type="title"/>
          </p:nvPr>
        </p:nvSpPr>
        <p:spPr/>
        <p:txBody>
          <a:bodyPr/>
          <a:lstStyle/>
          <a:p>
            <a:r>
              <a:rPr lang="en-US" altLang="en-US"/>
              <a:t>Relational Algebra Summary</a:t>
            </a:r>
          </a:p>
        </p:txBody>
      </p:sp>
      <p:sp>
        <p:nvSpPr>
          <p:cNvPr id="49155" name="Rectangle 3">
            <a:extLst>
              <a:ext uri="{FF2B5EF4-FFF2-40B4-BE49-F238E27FC236}">
                <a16:creationId xmlns:a16="http://schemas.microsoft.com/office/drawing/2014/main" id="{3CE70091-9DD3-B049-EC24-703DDC86D9E2}"/>
              </a:ext>
            </a:extLst>
          </p:cNvPr>
          <p:cNvSpPr>
            <a:spLocks noGrp="1" noChangeArrowheads="1"/>
          </p:cNvSpPr>
          <p:nvPr>
            <p:ph type="body" idx="1"/>
          </p:nvPr>
        </p:nvSpPr>
        <p:spPr>
          <a:xfrm>
            <a:off x="457200" y="1600200"/>
            <a:ext cx="8686800" cy="4953000"/>
          </a:xfrm>
        </p:spPr>
        <p:txBody>
          <a:bodyPr/>
          <a:lstStyle/>
          <a:p>
            <a:r>
              <a:rPr lang="en-US" altLang="en-US"/>
              <a:t>Algebras are useful to manipulate data types (relations in this case)</a:t>
            </a:r>
          </a:p>
          <a:p>
            <a:r>
              <a:rPr lang="en-US" altLang="en-US"/>
              <a:t>Set-oriented</a:t>
            </a:r>
          </a:p>
          <a:p>
            <a:r>
              <a:rPr lang="en-US" altLang="en-US"/>
              <a:t>Brings some clarity to what needs to be done</a:t>
            </a:r>
          </a:p>
          <a:p>
            <a:r>
              <a:rPr lang="en-US" altLang="en-US"/>
              <a:t>Opportunities for optimization</a:t>
            </a:r>
          </a:p>
          <a:p>
            <a:pPr lvl="1"/>
            <a:r>
              <a:rPr lang="en-US" altLang="en-US"/>
              <a:t>May have different expressions that do same thing</a:t>
            </a:r>
          </a:p>
          <a:p>
            <a:r>
              <a:rPr lang="en-US" altLang="en-US"/>
              <a:t>We will see examples of algebras for other types of data in this course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970CCD4-26DC-CD52-4063-48C5948438DD}"/>
              </a:ext>
            </a:extLst>
          </p:cNvPr>
          <p:cNvSpPr>
            <a:spLocks noGrp="1" noChangeArrowheads="1"/>
          </p:cNvSpPr>
          <p:nvPr>
            <p:ph type="title"/>
          </p:nvPr>
        </p:nvSpPr>
        <p:spPr>
          <a:xfrm>
            <a:off x="457200" y="274638"/>
            <a:ext cx="8229600" cy="639762"/>
          </a:xfrm>
        </p:spPr>
        <p:txBody>
          <a:bodyPr/>
          <a:lstStyle/>
          <a:p>
            <a:r>
              <a:rPr lang="en-US" altLang="en-US" dirty="0"/>
              <a:t>Introduction to SQL</a:t>
            </a:r>
          </a:p>
        </p:txBody>
      </p:sp>
      <p:sp>
        <p:nvSpPr>
          <p:cNvPr id="8195" name="Rectangle 3">
            <a:extLst>
              <a:ext uri="{FF2B5EF4-FFF2-40B4-BE49-F238E27FC236}">
                <a16:creationId xmlns:a16="http://schemas.microsoft.com/office/drawing/2014/main" id="{68056EA9-B20E-C78E-D27F-0DE021A0490E}"/>
              </a:ext>
            </a:extLst>
          </p:cNvPr>
          <p:cNvSpPr>
            <a:spLocks noGrp="1" noChangeArrowheads="1"/>
          </p:cNvSpPr>
          <p:nvPr>
            <p:ph type="body" idx="1"/>
          </p:nvPr>
        </p:nvSpPr>
        <p:spPr>
          <a:xfrm>
            <a:off x="457200" y="1066800"/>
            <a:ext cx="8229600" cy="5410200"/>
          </a:xfrm>
        </p:spPr>
        <p:txBody>
          <a:bodyPr/>
          <a:lstStyle/>
          <a:p>
            <a:r>
              <a:rPr lang="en-US" altLang="en-US" dirty="0"/>
              <a:t>CREATE TABLE</a:t>
            </a:r>
          </a:p>
          <a:p>
            <a:pPr lvl="1"/>
            <a:r>
              <a:rPr lang="en-US" altLang="en-US" dirty="0"/>
              <a:t>Create a new table, e.g., students, courses</a:t>
            </a:r>
          </a:p>
          <a:p>
            <a:r>
              <a:rPr lang="en-US" altLang="en-US" dirty="0"/>
              <a:t>SELECT-FROM-WHERE</a:t>
            </a:r>
          </a:p>
          <a:p>
            <a:pPr lvl="1"/>
            <a:r>
              <a:rPr lang="en-US" altLang="en-US" dirty="0"/>
              <a:t>List all CS courses</a:t>
            </a:r>
          </a:p>
          <a:p>
            <a:r>
              <a:rPr lang="en-US" altLang="en-US" dirty="0"/>
              <a:t>SELECT-FROM-WHERE-GROUP-BY</a:t>
            </a:r>
          </a:p>
          <a:p>
            <a:r>
              <a:rPr lang="en-US" altLang="en-US" dirty="0"/>
              <a:t>INSERT</a:t>
            </a:r>
          </a:p>
          <a:p>
            <a:pPr lvl="1"/>
            <a:r>
              <a:rPr lang="en-US" altLang="en-US" dirty="0"/>
              <a:t>Add a new student, course, or enroll a student in a course</a:t>
            </a:r>
          </a:p>
          <a:p>
            <a:r>
              <a:rPr lang="en-US" altLang="en-US" dirty="0"/>
              <a:t>DELETE</a:t>
            </a:r>
          </a:p>
          <a:p>
            <a:pPr lvl="1"/>
            <a:r>
              <a:rPr lang="en-US" altLang="en-US" dirty="0"/>
              <a:t>Delete rows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970CCD4-26DC-CD52-4063-48C5948438DD}"/>
              </a:ext>
            </a:extLst>
          </p:cNvPr>
          <p:cNvSpPr>
            <a:spLocks noGrp="1" noChangeArrowheads="1"/>
          </p:cNvSpPr>
          <p:nvPr>
            <p:ph type="title"/>
          </p:nvPr>
        </p:nvSpPr>
        <p:spPr/>
        <p:txBody>
          <a:bodyPr/>
          <a:lstStyle/>
          <a:p>
            <a:r>
              <a:rPr lang="en-US" altLang="en-US" dirty="0"/>
              <a:t>Introduction to SQL</a:t>
            </a:r>
          </a:p>
        </p:txBody>
      </p:sp>
      <p:sp>
        <p:nvSpPr>
          <p:cNvPr id="8195" name="Rectangle 3">
            <a:extLst>
              <a:ext uri="{FF2B5EF4-FFF2-40B4-BE49-F238E27FC236}">
                <a16:creationId xmlns:a16="http://schemas.microsoft.com/office/drawing/2014/main" id="{68056EA9-B20E-C78E-D27F-0DE021A0490E}"/>
              </a:ext>
            </a:extLst>
          </p:cNvPr>
          <p:cNvSpPr>
            <a:spLocks noGrp="1" noChangeArrowheads="1"/>
          </p:cNvSpPr>
          <p:nvPr>
            <p:ph type="body" idx="1"/>
          </p:nvPr>
        </p:nvSpPr>
        <p:spPr>
          <a:xfrm>
            <a:off x="457200" y="1600200"/>
            <a:ext cx="8229600" cy="4724400"/>
          </a:xfrm>
        </p:spPr>
        <p:txBody>
          <a:bodyPr/>
          <a:lstStyle/>
          <a:p>
            <a:r>
              <a:rPr lang="en-US" altLang="en-US" dirty="0"/>
              <a:t>Structured Query Language (SQL) is a standard language for database creation and manipulation. </a:t>
            </a:r>
          </a:p>
          <a:p>
            <a:r>
              <a:rPr lang="en-US" altLang="en-US" dirty="0"/>
              <a:t>EXAMPLE-1: MySQL is a relational database program that uses SQL queries.</a:t>
            </a:r>
          </a:p>
          <a:p>
            <a:r>
              <a:rPr lang="en-US" altLang="en-US" dirty="0"/>
              <a:t>EXAMPLE-2: Snowflake is a database program that uses SQL queries.</a:t>
            </a:r>
          </a:p>
          <a:p>
            <a:endParaRPr lang="en-US" altLang="en-US" dirty="0"/>
          </a:p>
        </p:txBody>
      </p:sp>
    </p:spTree>
    <p:extLst>
      <p:ext uri="{BB962C8B-B14F-4D97-AF65-F5344CB8AC3E}">
        <p14:creationId xmlns:p14="http://schemas.microsoft.com/office/powerpoint/2010/main" val="201060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60171A3-F33C-0F6B-CF9C-7FE22DAC5DD0}"/>
              </a:ext>
            </a:extLst>
          </p:cNvPr>
          <p:cNvSpPr>
            <a:spLocks noGrp="1" noChangeArrowheads="1"/>
          </p:cNvSpPr>
          <p:nvPr>
            <p:ph type="title"/>
          </p:nvPr>
        </p:nvSpPr>
        <p:spPr>
          <a:xfrm>
            <a:off x="457200" y="274638"/>
            <a:ext cx="8229600" cy="639762"/>
          </a:xfrm>
        </p:spPr>
        <p:txBody>
          <a:bodyPr/>
          <a:lstStyle/>
          <a:p>
            <a:r>
              <a:rPr lang="en-US" altLang="en-US" dirty="0"/>
              <a:t>Create Table</a:t>
            </a:r>
          </a:p>
        </p:txBody>
      </p:sp>
      <p:sp>
        <p:nvSpPr>
          <p:cNvPr id="56323" name="Rectangle 3">
            <a:extLst>
              <a:ext uri="{FF2B5EF4-FFF2-40B4-BE49-F238E27FC236}">
                <a16:creationId xmlns:a16="http://schemas.microsoft.com/office/drawing/2014/main" id="{20DD9C51-A6E9-B375-7DF0-70269F6BCFA4}"/>
              </a:ext>
            </a:extLst>
          </p:cNvPr>
          <p:cNvSpPr>
            <a:spLocks noGrp="1" noChangeArrowheads="1"/>
          </p:cNvSpPr>
          <p:nvPr>
            <p:ph type="body" idx="1"/>
          </p:nvPr>
        </p:nvSpPr>
        <p:spPr>
          <a:xfrm>
            <a:off x="457200" y="1219200"/>
            <a:ext cx="8229600" cy="4906963"/>
          </a:xfrm>
        </p:spPr>
        <p:txBody>
          <a:bodyPr/>
          <a:lstStyle/>
          <a:p>
            <a:pPr marL="0" indent="0">
              <a:buNone/>
            </a:pPr>
            <a:r>
              <a:rPr lang="en-US" altLang="en-US" b="1" dirty="0">
                <a:latin typeface="Courier New" panose="02070309020205020404" pitchFamily="49" charset="0"/>
                <a:cs typeface="Courier New" panose="02070309020205020404" pitchFamily="49" charset="0"/>
              </a:rPr>
              <a:t>CREATE</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TABLE</a:t>
            </a:r>
            <a:r>
              <a:rPr lang="en-US" altLang="en-US" dirty="0">
                <a:latin typeface="Courier New" panose="02070309020205020404" pitchFamily="49" charset="0"/>
                <a:cs typeface="Courier New" panose="02070309020205020404" pitchFamily="49" charset="0"/>
              </a:rPr>
              <a:t> Enrolled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student_id</a:t>
            </a:r>
            <a:r>
              <a:rPr lang="en-US" altLang="en-US" dirty="0">
                <a:latin typeface="Courier New" panose="02070309020205020404" pitchFamily="49" charset="0"/>
                <a:cs typeface="Courier New" panose="02070309020205020404" pitchFamily="49" charset="0"/>
              </a:rPr>
              <a:t> CHAR(20), </a:t>
            </a:r>
          </a:p>
          <a:p>
            <a:pPr marL="0" indent="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course_id</a:t>
            </a:r>
            <a:r>
              <a:rPr lang="en-US" altLang="en-US" dirty="0">
                <a:latin typeface="Courier New" panose="02070309020205020404" pitchFamily="49" charset="0"/>
                <a:cs typeface="Courier New" panose="02070309020205020404" pitchFamily="49" charset="0"/>
              </a:rPr>
              <a:t> CHAR(20), </a:t>
            </a:r>
          </a:p>
          <a:p>
            <a:pPr marL="0" indent="0">
              <a:buNone/>
            </a:pPr>
            <a:r>
              <a:rPr lang="en-US" altLang="en-US" dirty="0">
                <a:latin typeface="Courier New" panose="02070309020205020404" pitchFamily="49" charset="0"/>
                <a:cs typeface="Courier New" panose="02070309020205020404" pitchFamily="49" charset="0"/>
              </a:rPr>
              <a:t> grade CHAR(20),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PRIMARY KEY (</a:t>
            </a:r>
            <a:r>
              <a:rPr lang="en-US" altLang="en-US" sz="2800" dirty="0" err="1">
                <a:latin typeface="Courier New" panose="02070309020205020404" pitchFamily="49" charset="0"/>
                <a:cs typeface="Courier New" panose="02070309020205020404" pitchFamily="49" charset="0"/>
              </a:rPr>
              <a:t>student_id</a:t>
            </a: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course_id</a:t>
            </a:r>
            <a:r>
              <a:rPr lang="en-US" altLang="en-US" sz="2800"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FOREIGN KEY (</a:t>
            </a:r>
            <a:r>
              <a:rPr lang="en-US" altLang="en-US" dirty="0" err="1">
                <a:latin typeface="Courier New" panose="02070309020205020404" pitchFamily="49" charset="0"/>
                <a:cs typeface="Courier New" panose="02070309020205020404" pitchFamily="49" charset="0"/>
              </a:rPr>
              <a:t>student_id</a:t>
            </a: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    references Students</a:t>
            </a:r>
          </a:p>
          <a:p>
            <a:pPr>
              <a:buNone/>
            </a:pPr>
            <a:r>
              <a:rPr lang="en-US" altLang="en-US" dirty="0">
                <a:latin typeface="Courier New" panose="02070309020205020404" pitchFamily="49" charset="0"/>
                <a:cs typeface="Courier New" panose="02070309020205020404" pitchFamily="49" charset="0"/>
              </a:rPr>
              <a:t>);</a:t>
            </a:r>
          </a:p>
          <a:p>
            <a:pPr>
              <a:buNone/>
            </a:pPr>
            <a:endParaRPr lang="en-US" altLang="en-US" dirty="0">
              <a:latin typeface="Courier New" panose="02070309020205020404" pitchFamily="49" charset="0"/>
              <a:cs typeface="Courier New" panose="02070309020205020404" pitchFamily="49" charset="0"/>
            </a:endParaRPr>
          </a:p>
          <a:p>
            <a:endParaRPr lang="en-US"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60171A3-F33C-0F6B-CF9C-7FE22DAC5DD0}"/>
              </a:ext>
            </a:extLst>
          </p:cNvPr>
          <p:cNvSpPr>
            <a:spLocks noGrp="1" noChangeArrowheads="1"/>
          </p:cNvSpPr>
          <p:nvPr>
            <p:ph type="title"/>
          </p:nvPr>
        </p:nvSpPr>
        <p:spPr>
          <a:xfrm>
            <a:off x="457200" y="274638"/>
            <a:ext cx="8229600" cy="639762"/>
          </a:xfrm>
        </p:spPr>
        <p:txBody>
          <a:bodyPr/>
          <a:lstStyle/>
          <a:p>
            <a:r>
              <a:rPr lang="en-US" altLang="en-US" dirty="0"/>
              <a:t>Create Table in MySQL</a:t>
            </a:r>
          </a:p>
        </p:txBody>
      </p:sp>
      <p:sp>
        <p:nvSpPr>
          <p:cNvPr id="56323" name="Rectangle 3">
            <a:extLst>
              <a:ext uri="{FF2B5EF4-FFF2-40B4-BE49-F238E27FC236}">
                <a16:creationId xmlns:a16="http://schemas.microsoft.com/office/drawing/2014/main" id="{20DD9C51-A6E9-B375-7DF0-70269F6BCFA4}"/>
              </a:ext>
            </a:extLst>
          </p:cNvPr>
          <p:cNvSpPr>
            <a:spLocks noGrp="1" noChangeArrowheads="1"/>
          </p:cNvSpPr>
          <p:nvPr>
            <p:ph type="body" idx="1"/>
          </p:nvPr>
        </p:nvSpPr>
        <p:spPr>
          <a:xfrm>
            <a:off x="457200" y="1066800"/>
            <a:ext cx="8229600" cy="5059363"/>
          </a:xfrm>
        </p:spPr>
        <p:txBody>
          <a:bodyPr/>
          <a:lstStyle/>
          <a:p>
            <a:pPr marL="0" indent="0">
              <a:buNone/>
            </a:pPr>
            <a:r>
              <a:rPr lang="en-US" altLang="en-US" sz="2800" b="1" dirty="0">
                <a:latin typeface="Courier New" panose="02070309020205020404" pitchFamily="49" charset="0"/>
                <a:cs typeface="Courier New" panose="02070309020205020404" pitchFamily="49" charset="0"/>
              </a:rPr>
              <a:t>CREATE</a:t>
            </a:r>
            <a:r>
              <a:rPr lang="en-US" altLang="en-US" sz="2800"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TABLE</a:t>
            </a:r>
            <a:r>
              <a:rPr lang="en-US" altLang="en-US" sz="2800" dirty="0">
                <a:latin typeface="Courier New" panose="02070309020205020404" pitchFamily="49" charset="0"/>
                <a:cs typeface="Courier New" panose="02070309020205020404" pitchFamily="49" charset="0"/>
              </a:rPr>
              <a:t> symbols (</a:t>
            </a:r>
          </a:p>
          <a:p>
            <a:pPr marL="0" indent="0">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symbol_id</a:t>
            </a:r>
            <a:r>
              <a:rPr lang="en-US" altLang="en-US" sz="2800" dirty="0">
                <a:latin typeface="Courier New" panose="02070309020205020404" pitchFamily="49" charset="0"/>
                <a:cs typeface="Courier New" panose="02070309020205020404" pitchFamily="49" charset="0"/>
              </a:rPr>
              <a:t> VARCHAR(4) NOT NULL           </a:t>
            </a:r>
          </a:p>
          <a:p>
            <a:pPr marL="0" indent="0">
              <a:buNone/>
            </a:pPr>
            <a:r>
              <a:rPr lang="en-US" altLang="en-US" sz="2800" dirty="0">
                <a:latin typeface="Courier New" panose="02070309020205020404" pitchFamily="49" charset="0"/>
                <a:cs typeface="Courier New" panose="02070309020205020404" pitchFamily="49" charset="0"/>
              </a:rPr>
              <a:t>         PRIMARY KEY,</a:t>
            </a:r>
          </a:p>
          <a:p>
            <a:pPr marL="0" indent="0">
              <a:buNone/>
            </a:pPr>
            <a:r>
              <a:rPr lang="en-US" altLang="en-US" sz="2800" dirty="0">
                <a:latin typeface="Courier New" panose="02070309020205020404" pitchFamily="49" charset="0"/>
                <a:cs typeface="Courier New" panose="02070309020205020404" pitchFamily="49" charset="0"/>
              </a:rPr>
              <a:t> symbol VARCHAR(4) NOT NULL,</a:t>
            </a:r>
          </a:p>
          <a:p>
            <a:pPr marL="0" indent="0">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date_added</a:t>
            </a:r>
            <a:r>
              <a:rPr lang="en-US" altLang="en-US" sz="2800" dirty="0">
                <a:latin typeface="Courier New" panose="02070309020205020404" pitchFamily="49" charset="0"/>
                <a:cs typeface="Courier New" panose="02070309020205020404" pitchFamily="49" charset="0"/>
              </a:rPr>
              <a:t> DATE NOT NULL,</a:t>
            </a:r>
          </a:p>
          <a:p>
            <a:pPr marL="0" indent="0">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listed_at</a:t>
            </a:r>
            <a:r>
              <a:rPr lang="en-US" altLang="en-US" sz="2800" dirty="0">
                <a:latin typeface="Courier New" panose="02070309020205020404" pitchFamily="49" charset="0"/>
                <a:cs typeface="Courier New" panose="02070309020205020404" pitchFamily="49" charset="0"/>
              </a:rPr>
              <a:t> VARCHAR(10) NOT NULL</a:t>
            </a:r>
          </a:p>
          <a:p>
            <a:pPr marL="0" indent="0">
              <a:buNone/>
            </a:pPr>
            <a:r>
              <a:rPr lang="en-US" altLang="en-US" sz="2800" dirty="0">
                <a:latin typeface="Courier New" panose="02070309020205020404" pitchFamily="49" charset="0"/>
                <a:cs typeface="Courier New" panose="02070309020205020404" pitchFamily="49" charset="0"/>
              </a:rPr>
              <a:t>) </a:t>
            </a:r>
          </a:p>
          <a:p>
            <a:pPr marL="0" indent="0">
              <a:buNone/>
            </a:pPr>
            <a:r>
              <a:rPr lang="en-US" altLang="en-US" sz="2800" dirty="0">
                <a:latin typeface="Courier New" panose="02070309020205020404" pitchFamily="49" charset="0"/>
                <a:cs typeface="Courier New" panose="02070309020205020404" pitchFamily="49" charset="0"/>
              </a:rPr>
              <a:t>ENGINE=</a:t>
            </a:r>
            <a:r>
              <a:rPr lang="en-US" altLang="en-US" sz="2800" dirty="0" err="1">
                <a:latin typeface="Courier New" panose="02070309020205020404" pitchFamily="49" charset="0"/>
                <a:cs typeface="Courier New" panose="02070309020205020404" pitchFamily="49" charset="0"/>
              </a:rPr>
              <a:t>InnoDB</a:t>
            </a:r>
            <a:r>
              <a:rPr lang="en-US" altLang="en-US" sz="2800" dirty="0">
                <a:latin typeface="Courier New" panose="02070309020205020404" pitchFamily="49" charset="0"/>
                <a:cs typeface="Courier New" panose="02070309020205020404" pitchFamily="49" charset="0"/>
              </a:rPr>
              <a:t> </a:t>
            </a:r>
          </a:p>
          <a:p>
            <a:pPr marL="0" indent="0">
              <a:buNone/>
            </a:pPr>
            <a:r>
              <a:rPr lang="en-US" altLang="en-US" sz="2800" dirty="0">
                <a:latin typeface="Courier New" panose="02070309020205020404" pitchFamily="49" charset="0"/>
                <a:cs typeface="Courier New" panose="02070309020205020404" pitchFamily="49" charset="0"/>
              </a:rPr>
              <a:t>DEFAULT CHARSET=utf8 COLLATE=utf8_unicode_ci;</a:t>
            </a:r>
          </a:p>
          <a:p>
            <a:pPr>
              <a:buNone/>
            </a:pPr>
            <a:endParaRPr lang="en-US" altLang="en-US" sz="2800" dirty="0">
              <a:latin typeface="Courier New" panose="02070309020205020404" pitchFamily="49" charset="0"/>
              <a:cs typeface="Courier New" panose="02070309020205020404" pitchFamily="49" charset="0"/>
            </a:endParaRPr>
          </a:p>
          <a:p>
            <a:endParaRPr lang="en-US" altLang="en-US" dirty="0"/>
          </a:p>
        </p:txBody>
      </p:sp>
    </p:spTree>
    <p:extLst>
      <p:ext uri="{BB962C8B-B14F-4D97-AF65-F5344CB8AC3E}">
        <p14:creationId xmlns:p14="http://schemas.microsoft.com/office/powerpoint/2010/main" val="31348079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927B154-5E8C-E787-8BB7-C4F1A101A5F6}"/>
              </a:ext>
            </a:extLst>
          </p:cNvPr>
          <p:cNvSpPr>
            <a:spLocks noGrp="1" noChangeArrowheads="1"/>
          </p:cNvSpPr>
          <p:nvPr>
            <p:ph type="title"/>
          </p:nvPr>
        </p:nvSpPr>
        <p:spPr/>
        <p:txBody>
          <a:bodyPr/>
          <a:lstStyle/>
          <a:p>
            <a:r>
              <a:rPr lang="en-US" altLang="en-US" sz="4800"/>
              <a:t>Select-From-Where query</a:t>
            </a:r>
          </a:p>
        </p:txBody>
      </p:sp>
      <p:sp>
        <p:nvSpPr>
          <p:cNvPr id="9219" name="Rectangle 3">
            <a:extLst>
              <a:ext uri="{FF2B5EF4-FFF2-40B4-BE49-F238E27FC236}">
                <a16:creationId xmlns:a16="http://schemas.microsoft.com/office/drawing/2014/main" id="{33D2C661-ABE4-06D9-8B5C-6309388836D9}"/>
              </a:ext>
            </a:extLst>
          </p:cNvPr>
          <p:cNvSpPr>
            <a:spLocks noGrp="1" noChangeArrowheads="1"/>
          </p:cNvSpPr>
          <p:nvPr>
            <p:ph type="body" idx="1"/>
          </p:nvPr>
        </p:nvSpPr>
        <p:spPr/>
        <p:txBody>
          <a:bodyPr/>
          <a:lstStyle/>
          <a:p>
            <a:r>
              <a:rPr lang="en-US" altLang="en-US" dirty="0"/>
              <a:t>“Find all students who are under 18”</a:t>
            </a:r>
          </a:p>
          <a:p>
            <a:pPr lvl="1">
              <a:buFontTx/>
              <a:buNone/>
            </a:pPr>
            <a:endParaRPr lang="en-US" altLang="en-US" dirty="0">
              <a:latin typeface="Courier New" panose="02070309020205020404" pitchFamily="49" charset="0"/>
              <a:cs typeface="Courier New" panose="02070309020205020404" pitchFamily="49" charset="0"/>
            </a:endParaRPr>
          </a:p>
          <a:p>
            <a:pPr lvl="1">
              <a:buFontTx/>
              <a:buNone/>
            </a:pPr>
            <a:r>
              <a:rPr lang="en-US" altLang="en-US" dirty="0">
                <a:latin typeface="Courier New" panose="02070309020205020404" pitchFamily="49" charset="0"/>
                <a:cs typeface="Courier New" panose="02070309020205020404" pitchFamily="49" charset="0"/>
              </a:rPr>
              <a:t>SELECT *</a:t>
            </a:r>
          </a:p>
          <a:p>
            <a:pPr lvl="1">
              <a:buFontTx/>
              <a:buNone/>
            </a:pPr>
            <a:r>
              <a:rPr lang="en-US" altLang="en-US" dirty="0">
                <a:latin typeface="Courier New" panose="02070309020205020404" pitchFamily="49" charset="0"/>
                <a:cs typeface="Courier New" panose="02070309020205020404" pitchFamily="49" charset="0"/>
              </a:rPr>
              <a:t>   FROM  Students S</a:t>
            </a:r>
          </a:p>
          <a:p>
            <a:pPr lvl="1">
              <a:buFontTx/>
              <a:buNone/>
            </a:pPr>
            <a:r>
              <a:rPr lang="en-US" altLang="en-US" dirty="0">
                <a:latin typeface="Courier New" panose="02070309020205020404" pitchFamily="49" charset="0"/>
                <a:cs typeface="Courier New" panose="02070309020205020404" pitchFamily="49" charset="0"/>
              </a:rPr>
              <a:t>     WHERE  </a:t>
            </a:r>
            <a:r>
              <a:rPr lang="en-US" altLang="en-US" dirty="0" err="1">
                <a:latin typeface="Courier New" panose="02070309020205020404" pitchFamily="49" charset="0"/>
                <a:cs typeface="Courier New" panose="02070309020205020404" pitchFamily="49" charset="0"/>
              </a:rPr>
              <a:t>S.age</a:t>
            </a:r>
            <a:r>
              <a:rPr lang="en-US" altLang="en-US" dirty="0">
                <a:latin typeface="Courier New" panose="02070309020205020404" pitchFamily="49" charset="0"/>
                <a:cs typeface="Courier New" panose="02070309020205020404" pitchFamily="49" charset="0"/>
              </a:rPr>
              <a:t> &lt; 18</a:t>
            </a:r>
          </a:p>
          <a:p>
            <a:pPr lvl="1">
              <a:buFontTx/>
              <a:buNone/>
            </a:pPr>
            <a:endParaRPr lang="en-US" altLang="en-US" dirty="0">
              <a:latin typeface="Courier New" panose="02070309020205020404" pitchFamily="49" charset="0"/>
              <a:cs typeface="Courier New" panose="02070309020205020404" pitchFamily="49" charset="0"/>
            </a:endParaRPr>
          </a:p>
          <a:p>
            <a:pPr lvl="1">
              <a:buFontTx/>
              <a:buNone/>
            </a:pPr>
            <a:r>
              <a:rPr lang="en-US" altLang="en-US" dirty="0">
                <a:highlight>
                  <a:srgbClr val="FFFF00"/>
                </a:highlight>
                <a:latin typeface="Courier New" panose="02070309020205020404" pitchFamily="49" charset="0"/>
                <a:cs typeface="Courier New" panose="02070309020205020404" pitchFamily="49" charset="0"/>
              </a:rPr>
              <a:t>S is an alias name  </a:t>
            </a:r>
          </a:p>
          <a:p>
            <a:pPr lvl="1">
              <a:buFontTx/>
              <a:buNone/>
            </a:pPr>
            <a:r>
              <a:rPr lang="en-US" altLang="en-US" dirty="0">
                <a:highlight>
                  <a:srgbClr val="FFFF00"/>
                </a:highlight>
                <a:latin typeface="Courier New" panose="02070309020205020404" pitchFamily="49" charset="0"/>
                <a:cs typeface="Courier New" panose="02070309020205020404" pitchFamily="49" charset="0"/>
              </a:rPr>
              <a:t>for table Students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9F4D43-F2AD-322D-3020-B24CD65262EB}"/>
              </a:ext>
            </a:extLst>
          </p:cNvPr>
          <p:cNvSpPr>
            <a:spLocks noGrp="1" noChangeArrowheads="1"/>
          </p:cNvSpPr>
          <p:nvPr>
            <p:ph type="title"/>
          </p:nvPr>
        </p:nvSpPr>
        <p:spPr/>
        <p:txBody>
          <a:bodyPr/>
          <a:lstStyle/>
          <a:p>
            <a:r>
              <a:rPr lang="en-US" altLang="en-US" sz="4000"/>
              <a:t>Queries across multiple tables (joins)</a:t>
            </a:r>
          </a:p>
        </p:txBody>
      </p:sp>
      <p:sp>
        <p:nvSpPr>
          <p:cNvPr id="10243" name="Rectangle 3">
            <a:extLst>
              <a:ext uri="{FF2B5EF4-FFF2-40B4-BE49-F238E27FC236}">
                <a16:creationId xmlns:a16="http://schemas.microsoft.com/office/drawing/2014/main" id="{D44C460C-8F90-9921-B9EC-1D15D72B1C5E}"/>
              </a:ext>
            </a:extLst>
          </p:cNvPr>
          <p:cNvSpPr>
            <a:spLocks noGrp="1" noChangeArrowheads="1"/>
          </p:cNvSpPr>
          <p:nvPr>
            <p:ph type="body" idx="1"/>
          </p:nvPr>
        </p:nvSpPr>
        <p:spPr/>
        <p:txBody>
          <a:bodyPr/>
          <a:lstStyle/>
          <a:p>
            <a:pPr marL="0" indent="0">
              <a:buNone/>
            </a:pPr>
            <a:r>
              <a:rPr lang="en-US" altLang="en-US" dirty="0"/>
              <a:t>“Print the student's name and course ID where the student received an ‘A’ in the course”</a:t>
            </a:r>
          </a:p>
          <a:p>
            <a:pPr marL="0" indent="0">
              <a:buNone/>
            </a:pPr>
            <a:endParaRPr lang="en-US" altLang="en-US" dirty="0"/>
          </a:p>
          <a:p>
            <a:pPr lvl="1">
              <a:buFontTx/>
              <a:buNone/>
            </a:pPr>
            <a:r>
              <a:rPr lang="en-US" altLang="en-US" dirty="0">
                <a:latin typeface="Courier New" panose="02070309020205020404" pitchFamily="49" charset="0"/>
                <a:cs typeface="Courier New" panose="02070309020205020404" pitchFamily="49" charset="0"/>
              </a:rPr>
              <a:t>SELECT </a:t>
            </a:r>
            <a:r>
              <a:rPr lang="en-US" altLang="en-US" dirty="0" err="1">
                <a:latin typeface="Courier New" panose="02070309020205020404" pitchFamily="49" charset="0"/>
                <a:cs typeface="Courier New" panose="02070309020205020404" pitchFamily="49" charset="0"/>
              </a:rPr>
              <a:t>S.name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E.cid</a:t>
            </a:r>
            <a:endParaRPr lang="en-US" altLang="en-US" dirty="0">
              <a:latin typeface="Courier New" panose="02070309020205020404" pitchFamily="49" charset="0"/>
              <a:cs typeface="Courier New" panose="02070309020205020404" pitchFamily="49" charset="0"/>
            </a:endParaRPr>
          </a:p>
          <a:p>
            <a:pPr lvl="1">
              <a:buFontTx/>
              <a:buNone/>
            </a:pPr>
            <a:r>
              <a:rPr lang="en-US" altLang="en-US" dirty="0">
                <a:latin typeface="Courier New" panose="02070309020205020404" pitchFamily="49" charset="0"/>
                <a:cs typeface="Courier New" panose="02070309020205020404" pitchFamily="49" charset="0"/>
              </a:rPr>
              <a:t>FROM   Students S, Enrolled E</a:t>
            </a:r>
          </a:p>
          <a:p>
            <a:pPr lvl="1">
              <a:buFontTx/>
              <a:buNone/>
            </a:pPr>
            <a:r>
              <a:rPr lang="en-US" altLang="en-US" dirty="0">
                <a:latin typeface="Courier New" panose="02070309020205020404" pitchFamily="49" charset="0"/>
                <a:cs typeface="Courier New" panose="02070309020205020404" pitchFamily="49" charset="0"/>
              </a:rPr>
              <a:t>WHERE  </a:t>
            </a:r>
            <a:r>
              <a:rPr lang="en-US" altLang="en-US" dirty="0" err="1">
                <a:latin typeface="Courier New" panose="02070309020205020404" pitchFamily="49" charset="0"/>
                <a:cs typeface="Courier New" panose="02070309020205020404" pitchFamily="49" charset="0"/>
              </a:rPr>
              <a:t>S.sid</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E.studid</a:t>
            </a:r>
            <a:r>
              <a:rPr lang="en-US" altLang="en-US" dirty="0">
                <a:latin typeface="Courier New" panose="02070309020205020404" pitchFamily="49" charset="0"/>
                <a:cs typeface="Courier New" panose="02070309020205020404" pitchFamily="49" charset="0"/>
              </a:rPr>
              <a:t> AND </a:t>
            </a:r>
          </a:p>
          <a:p>
            <a:pPr lvl="1">
              <a:buFontTx/>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E.grade</a:t>
            </a:r>
            <a:r>
              <a:rPr lang="en-US" altLang="en-US" dirty="0">
                <a:latin typeface="Courier New" panose="02070309020205020404" pitchFamily="49" charset="0"/>
                <a:cs typeface="Courier New" panose="02070309020205020404" pitchFamily="49" charset="0"/>
              </a:rPr>
              <a:t> = ‘A’</a:t>
            </a:r>
          </a:p>
          <a:p>
            <a:endParaRPr lang="en-US" altLang="en-US" dirty="0"/>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B0D1FB-77DC-95CF-FF67-FC3C2461D3D0}"/>
              </a:ext>
            </a:extLst>
          </p:cNvPr>
          <p:cNvSpPr>
            <a:spLocks noGrp="1" noChangeArrowheads="1"/>
          </p:cNvSpPr>
          <p:nvPr>
            <p:ph type="title"/>
          </p:nvPr>
        </p:nvSpPr>
        <p:spPr>
          <a:xfrm>
            <a:off x="457200" y="274638"/>
            <a:ext cx="8229600" cy="563562"/>
          </a:xfrm>
        </p:spPr>
        <p:txBody>
          <a:bodyPr/>
          <a:lstStyle/>
          <a:p>
            <a:r>
              <a:rPr lang="en-US" altLang="en-US" dirty="0"/>
              <a:t>SQL features: Aggregation</a:t>
            </a:r>
          </a:p>
        </p:txBody>
      </p:sp>
      <p:sp>
        <p:nvSpPr>
          <p:cNvPr id="12291" name="Rectangle 3">
            <a:extLst>
              <a:ext uri="{FF2B5EF4-FFF2-40B4-BE49-F238E27FC236}">
                <a16:creationId xmlns:a16="http://schemas.microsoft.com/office/drawing/2014/main" id="{E7CD4E4A-233D-1756-11E1-07348BCD4F20}"/>
              </a:ext>
            </a:extLst>
          </p:cNvPr>
          <p:cNvSpPr>
            <a:spLocks noGrp="1" noChangeArrowheads="1"/>
          </p:cNvSpPr>
          <p:nvPr>
            <p:ph type="body" idx="1"/>
          </p:nvPr>
        </p:nvSpPr>
        <p:spPr>
          <a:xfrm>
            <a:off x="457200" y="1447800"/>
            <a:ext cx="8229600" cy="5029200"/>
          </a:xfrm>
        </p:spPr>
        <p:txBody>
          <a:bodyPr/>
          <a:lstStyle/>
          <a:p>
            <a:r>
              <a:rPr lang="en-US" altLang="en-US" dirty="0">
                <a:highlight>
                  <a:srgbClr val="00FF00"/>
                </a:highlight>
              </a:rPr>
              <a:t>MIN</a:t>
            </a:r>
            <a:r>
              <a:rPr lang="en-US" altLang="en-US" dirty="0"/>
              <a:t>, </a:t>
            </a:r>
            <a:r>
              <a:rPr lang="en-US" altLang="en-US" dirty="0">
                <a:highlight>
                  <a:srgbClr val="00FF00"/>
                </a:highlight>
              </a:rPr>
              <a:t>MAX</a:t>
            </a:r>
            <a:r>
              <a:rPr lang="en-US" altLang="en-US" dirty="0"/>
              <a:t>, </a:t>
            </a:r>
            <a:r>
              <a:rPr lang="en-US" altLang="en-US" dirty="0">
                <a:highlight>
                  <a:srgbClr val="00FF00"/>
                </a:highlight>
              </a:rPr>
              <a:t>AVG</a:t>
            </a:r>
          </a:p>
          <a:p>
            <a:pPr lvl="1"/>
            <a:r>
              <a:rPr lang="en-US" altLang="en-US" dirty="0"/>
              <a:t>Find highest grade in fall database course</a:t>
            </a:r>
          </a:p>
          <a:p>
            <a:r>
              <a:rPr lang="en-US" altLang="en-US" dirty="0">
                <a:highlight>
                  <a:srgbClr val="00FF00"/>
                </a:highlight>
              </a:rPr>
              <a:t>COUNT</a:t>
            </a:r>
            <a:r>
              <a:rPr lang="en-US" altLang="en-US" dirty="0"/>
              <a:t>, </a:t>
            </a:r>
            <a:r>
              <a:rPr lang="en-US" altLang="en-US" dirty="0">
                <a:highlight>
                  <a:srgbClr val="00FF00"/>
                </a:highlight>
              </a:rPr>
              <a:t>DISTINCT</a:t>
            </a:r>
          </a:p>
          <a:p>
            <a:pPr lvl="1"/>
            <a:r>
              <a:rPr lang="en-US" altLang="en-US" dirty="0"/>
              <a:t>How many students enrolled in CS courses in the fall?</a:t>
            </a:r>
          </a:p>
          <a:p>
            <a:r>
              <a:rPr lang="en-US" altLang="en-US" dirty="0">
                <a:highlight>
                  <a:srgbClr val="00FF00"/>
                </a:highlight>
              </a:rPr>
              <a:t>ORDER BY</a:t>
            </a:r>
            <a:r>
              <a:rPr lang="en-US" altLang="en-US" dirty="0"/>
              <a:t>, </a:t>
            </a:r>
            <a:r>
              <a:rPr lang="en-US" altLang="en-US" dirty="0">
                <a:highlight>
                  <a:srgbClr val="00FF00"/>
                </a:highlight>
              </a:rPr>
              <a:t>GROUP BY</a:t>
            </a:r>
          </a:p>
          <a:p>
            <a:pPr lvl="1"/>
            <a:r>
              <a:rPr lang="en-US" altLang="en-US" dirty="0"/>
              <a:t>Rank students by their grade in fall database course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B0D1FB-77DC-95CF-FF67-FC3C2461D3D0}"/>
              </a:ext>
            </a:extLst>
          </p:cNvPr>
          <p:cNvSpPr>
            <a:spLocks noGrp="1" noChangeArrowheads="1"/>
          </p:cNvSpPr>
          <p:nvPr>
            <p:ph type="title"/>
          </p:nvPr>
        </p:nvSpPr>
        <p:spPr>
          <a:xfrm>
            <a:off x="457200" y="274638"/>
            <a:ext cx="8229600" cy="1249362"/>
          </a:xfrm>
        </p:spPr>
        <p:txBody>
          <a:bodyPr/>
          <a:lstStyle/>
          <a:p>
            <a:r>
              <a:rPr lang="en-US" altLang="en-US" dirty="0"/>
              <a:t>SQL features: Aggregation</a:t>
            </a:r>
            <a:br>
              <a:rPr lang="en-US" altLang="en-US" dirty="0"/>
            </a:br>
            <a:r>
              <a:rPr lang="en-US" altLang="en-US" dirty="0"/>
              <a:t>for Data Warehousing</a:t>
            </a:r>
          </a:p>
        </p:txBody>
      </p:sp>
      <p:sp>
        <p:nvSpPr>
          <p:cNvPr id="12291" name="Rectangle 3">
            <a:extLst>
              <a:ext uri="{FF2B5EF4-FFF2-40B4-BE49-F238E27FC236}">
                <a16:creationId xmlns:a16="http://schemas.microsoft.com/office/drawing/2014/main" id="{E7CD4E4A-233D-1756-11E1-07348BCD4F20}"/>
              </a:ext>
            </a:extLst>
          </p:cNvPr>
          <p:cNvSpPr>
            <a:spLocks noGrp="1" noChangeArrowheads="1"/>
          </p:cNvSpPr>
          <p:nvPr>
            <p:ph type="body" idx="1"/>
          </p:nvPr>
        </p:nvSpPr>
        <p:spPr>
          <a:xfrm>
            <a:off x="457200" y="1905000"/>
            <a:ext cx="8229600" cy="4572000"/>
          </a:xfrm>
        </p:spPr>
        <p:txBody>
          <a:bodyPr/>
          <a:lstStyle/>
          <a:p>
            <a:r>
              <a:rPr lang="en-US" altLang="en-US" dirty="0">
                <a:highlight>
                  <a:srgbClr val="00FF00"/>
                </a:highlight>
              </a:rPr>
              <a:t>GROUP BY &amp; ROLL-UP</a:t>
            </a:r>
          </a:p>
          <a:p>
            <a:pPr lvl="1"/>
            <a:r>
              <a:rPr lang="en-US" altLang="en-US" sz="2000" dirty="0"/>
              <a:t>Find total sales for ALL states and ALL products</a:t>
            </a:r>
          </a:p>
          <a:p>
            <a:endParaRPr lang="en-US" altLang="en-US" sz="2400" dirty="0">
              <a:highlight>
                <a:srgbClr val="00FF00"/>
              </a:highlight>
            </a:endParaRPr>
          </a:p>
          <a:p>
            <a:r>
              <a:rPr lang="en-US" altLang="en-US" dirty="0">
                <a:highlight>
                  <a:srgbClr val="00FF00"/>
                </a:highlight>
              </a:rPr>
              <a:t>GROUP BY &amp; CUBE</a:t>
            </a:r>
          </a:p>
          <a:p>
            <a:pPr lvl="1"/>
            <a:r>
              <a:rPr lang="en-US" altLang="en-US" sz="2400" dirty="0"/>
              <a:t>Find total sales for ALL states and ALL products</a:t>
            </a:r>
          </a:p>
          <a:p>
            <a:pPr lvl="1"/>
            <a:r>
              <a:rPr lang="en-US" altLang="en-US" sz="2400" dirty="0"/>
              <a:t>Find total sales per state and ALL products</a:t>
            </a:r>
          </a:p>
          <a:p>
            <a:pPr lvl="1"/>
            <a:r>
              <a:rPr lang="en-US" altLang="en-US" sz="2400" dirty="0"/>
              <a:t>Find total sales for ALL states and “TV”</a:t>
            </a:r>
          </a:p>
          <a:p>
            <a:pPr lvl="1"/>
            <a:r>
              <a:rPr lang="en-US" altLang="en-US" sz="2400" dirty="0"/>
              <a:t>Find total sales for ALL states and “Laptop”</a:t>
            </a:r>
          </a:p>
          <a:p>
            <a:pPr lvl="1"/>
            <a:endParaRPr lang="en-US" altLang="en-US" sz="2400" dirty="0"/>
          </a:p>
          <a:p>
            <a:pPr lvl="1"/>
            <a:endParaRPr lang="en-US" altLang="en-US" sz="2400" dirty="0"/>
          </a:p>
          <a:p>
            <a:pPr lvl="1"/>
            <a:endParaRPr lang="en-US" altLang="en-US" sz="2400" dirty="0"/>
          </a:p>
        </p:txBody>
      </p:sp>
    </p:spTree>
    <p:extLst>
      <p:ext uri="{BB962C8B-B14F-4D97-AF65-F5344CB8AC3E}">
        <p14:creationId xmlns:p14="http://schemas.microsoft.com/office/powerpoint/2010/main" val="249141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0" name="Rectangle 2">
            <a:extLst>
              <a:ext uri="{FF2B5EF4-FFF2-40B4-BE49-F238E27FC236}">
                <a16:creationId xmlns:a16="http://schemas.microsoft.com/office/drawing/2014/main" id="{77B0D1FB-77DC-95CF-FF67-FC3C2461D3D0}"/>
              </a:ext>
            </a:extLst>
          </p:cNvPr>
          <p:cNvSpPr>
            <a:spLocks noGrp="1" noChangeArrowheads="1"/>
          </p:cNvSpPr>
          <p:nvPr>
            <p:ph type="title"/>
          </p:nvPr>
        </p:nvSpPr>
        <p:spPr>
          <a:xfrm>
            <a:off x="771525" y="1967266"/>
            <a:ext cx="2047875" cy="2547257"/>
          </a:xfrm>
          <a:noFill/>
        </p:spPr>
        <p:txBody>
          <a:bodyPr vert="horz" lIns="91440" tIns="45720" rIns="91440" bIns="45720" rtlCol="0" anchor="ctr">
            <a:normAutofit/>
          </a:bodyPr>
          <a:lstStyle/>
          <a:p>
            <a:pPr>
              <a:lnSpc>
                <a:spcPct val="90000"/>
              </a:lnSpc>
            </a:pPr>
            <a:r>
              <a:rPr lang="en-US" altLang="en-US" sz="3100" kern="1200" dirty="0">
                <a:solidFill>
                  <a:srgbClr val="FFFFFF"/>
                </a:solidFill>
                <a:latin typeface="+mj-lt"/>
                <a:ea typeface="+mj-ea"/>
                <a:cs typeface="+mj-cs"/>
              </a:rPr>
              <a:t>SQL features: GROUP BY</a:t>
            </a:r>
          </a:p>
        </p:txBody>
      </p:sp>
      <p:pic>
        <p:nvPicPr>
          <p:cNvPr id="7170" name="Picture 2" descr="SQL GROUP BY (With Examples)">
            <a:extLst>
              <a:ext uri="{FF2B5EF4-FFF2-40B4-BE49-F238E27FC236}">
                <a16:creationId xmlns:a16="http://schemas.microsoft.com/office/drawing/2014/main" id="{F1FCC122-8C9C-D6B3-E4AF-2897A00851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14600" y="533400"/>
            <a:ext cx="6153913"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9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E73B-5E55-A634-9A22-755E0BB74349}"/>
              </a:ext>
            </a:extLst>
          </p:cNvPr>
          <p:cNvSpPr>
            <a:spLocks noGrp="1"/>
          </p:cNvSpPr>
          <p:nvPr>
            <p:ph type="title"/>
          </p:nvPr>
        </p:nvSpPr>
        <p:spPr/>
        <p:txBody>
          <a:bodyPr/>
          <a:lstStyle/>
          <a:p>
            <a:r>
              <a:rPr lang="en-US" dirty="0"/>
              <a:t>What is a DBMS?</a:t>
            </a:r>
          </a:p>
        </p:txBody>
      </p:sp>
      <p:pic>
        <p:nvPicPr>
          <p:cNvPr id="2050" name="Picture 2" descr="What is a Database System?. This is a simple note on what is the… | by  Salem Alqahtani | Medium">
            <a:extLst>
              <a:ext uri="{FF2B5EF4-FFF2-40B4-BE49-F238E27FC236}">
                <a16:creationId xmlns:a16="http://schemas.microsoft.com/office/drawing/2014/main" id="{B92BFE66-6790-B944-80B6-DD2316B153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1628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952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F46D05-C965-2D04-F54C-C888F6E793FE}"/>
              </a:ext>
            </a:extLst>
          </p:cNvPr>
          <p:cNvSpPr>
            <a:spLocks noGrp="1" noChangeArrowheads="1"/>
          </p:cNvSpPr>
          <p:nvPr>
            <p:ph type="title"/>
          </p:nvPr>
        </p:nvSpPr>
        <p:spPr>
          <a:xfrm>
            <a:off x="457200" y="274638"/>
            <a:ext cx="8229600" cy="487362"/>
          </a:xfrm>
        </p:spPr>
        <p:txBody>
          <a:bodyPr/>
          <a:lstStyle/>
          <a:p>
            <a:r>
              <a:rPr lang="en-US" altLang="en-US" dirty="0"/>
              <a:t>GROUP BY example</a:t>
            </a:r>
          </a:p>
        </p:txBody>
      </p:sp>
      <p:sp>
        <p:nvSpPr>
          <p:cNvPr id="21507" name="Rectangle 3">
            <a:extLst>
              <a:ext uri="{FF2B5EF4-FFF2-40B4-BE49-F238E27FC236}">
                <a16:creationId xmlns:a16="http://schemas.microsoft.com/office/drawing/2014/main" id="{5431C9E3-D491-A6A5-8109-91A8D11C887D}"/>
              </a:ext>
            </a:extLst>
          </p:cNvPr>
          <p:cNvSpPr>
            <a:spLocks noGrp="1" noChangeArrowheads="1"/>
          </p:cNvSpPr>
          <p:nvPr>
            <p:ph type="body" idx="1"/>
          </p:nvPr>
        </p:nvSpPr>
        <p:spPr>
          <a:xfrm>
            <a:off x="228600" y="914400"/>
            <a:ext cx="8534400" cy="5594874"/>
          </a:xfrm>
        </p:spPr>
        <p:txBody>
          <a:bodyPr/>
          <a:lstStyle/>
          <a:p>
            <a:pPr marL="0" indent="0">
              <a:lnSpc>
                <a:spcPct val="90000"/>
              </a:lnSpc>
              <a:buNone/>
            </a:pPr>
            <a:r>
              <a:rPr lang="en-US" altLang="en-US" dirty="0">
                <a:latin typeface="Courier New" panose="02070309020205020404" pitchFamily="49" charset="0"/>
                <a:cs typeface="Courier New" panose="02070309020205020404" pitchFamily="49" charset="0"/>
              </a:rPr>
              <a:t>SELECT genre, SUM(qty) as total</a:t>
            </a:r>
          </a:p>
          <a:p>
            <a:pPr marL="0" indent="0">
              <a:lnSpc>
                <a:spcPct val="90000"/>
              </a:lnSpc>
              <a:buNone/>
            </a:pPr>
            <a:r>
              <a:rPr lang="en-US" altLang="en-US" dirty="0">
                <a:latin typeface="Courier New" panose="02070309020205020404" pitchFamily="49" charset="0"/>
                <a:cs typeface="Courier New" panose="02070309020205020404" pitchFamily="49" charset="0"/>
              </a:rPr>
              <a:t> FROM </a:t>
            </a:r>
            <a:r>
              <a:rPr lang="en-US" altLang="en-US" dirty="0" err="1">
                <a:latin typeface="Courier New" panose="02070309020205020404" pitchFamily="49" charset="0"/>
                <a:cs typeface="Courier New" panose="02070309020205020404" pitchFamily="49" charset="0"/>
              </a:rPr>
              <a:t>Table_Name</a:t>
            </a:r>
            <a:r>
              <a:rPr lang="en-US" altLang="en-US" dirty="0">
                <a:latin typeface="Courier New" panose="02070309020205020404" pitchFamily="49" charset="0"/>
                <a:cs typeface="Courier New" panose="02070309020205020404" pitchFamily="49" charset="0"/>
              </a:rPr>
              <a:t> </a:t>
            </a:r>
          </a:p>
          <a:p>
            <a:pPr marL="0" indent="0">
              <a:lnSpc>
                <a:spcPct val="90000"/>
              </a:lnSpc>
              <a:buNone/>
            </a:pPr>
            <a:r>
              <a:rPr lang="en-US" altLang="en-US" dirty="0">
                <a:latin typeface="Courier New" panose="02070309020205020404" pitchFamily="49" charset="0"/>
                <a:cs typeface="Courier New" panose="02070309020205020404" pitchFamily="49" charset="0"/>
              </a:rPr>
              <a:t>GROUP BY genre;</a:t>
            </a:r>
          </a:p>
          <a:p>
            <a:pPr>
              <a:lnSpc>
                <a:spcPct val="90000"/>
              </a:lnSpc>
            </a:pPr>
            <a:endParaRPr lang="en-US" altLang="en-US" dirty="0"/>
          </a:p>
        </p:txBody>
      </p:sp>
      <p:pic>
        <p:nvPicPr>
          <p:cNvPr id="8194" name="Picture 2" descr="GROUP BY sum">
            <a:extLst>
              <a:ext uri="{FF2B5EF4-FFF2-40B4-BE49-F238E27FC236}">
                <a16:creationId xmlns:a16="http://schemas.microsoft.com/office/drawing/2014/main" id="{8D420E10-55E3-EE08-B5BE-F7D334806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0"/>
            <a:ext cx="8534400" cy="38422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F46D05-C965-2D04-F54C-C888F6E793FE}"/>
              </a:ext>
            </a:extLst>
          </p:cNvPr>
          <p:cNvSpPr>
            <a:spLocks noGrp="1" noChangeArrowheads="1"/>
          </p:cNvSpPr>
          <p:nvPr>
            <p:ph type="title"/>
          </p:nvPr>
        </p:nvSpPr>
        <p:spPr/>
        <p:txBody>
          <a:bodyPr/>
          <a:lstStyle/>
          <a:p>
            <a:r>
              <a:rPr lang="en-US" altLang="en-US"/>
              <a:t>Views</a:t>
            </a:r>
          </a:p>
        </p:txBody>
      </p:sp>
      <p:sp>
        <p:nvSpPr>
          <p:cNvPr id="21507" name="Rectangle 3">
            <a:extLst>
              <a:ext uri="{FF2B5EF4-FFF2-40B4-BE49-F238E27FC236}">
                <a16:creationId xmlns:a16="http://schemas.microsoft.com/office/drawing/2014/main" id="{5431C9E3-D491-A6A5-8109-91A8D11C887D}"/>
              </a:ext>
            </a:extLst>
          </p:cNvPr>
          <p:cNvSpPr>
            <a:spLocks noGrp="1" noChangeArrowheads="1"/>
          </p:cNvSpPr>
          <p:nvPr>
            <p:ph type="body" idx="1"/>
          </p:nvPr>
        </p:nvSpPr>
        <p:spPr>
          <a:xfrm>
            <a:off x="381000" y="1295400"/>
            <a:ext cx="8382000" cy="5257800"/>
          </a:xfrm>
        </p:spPr>
        <p:txBody>
          <a:bodyPr/>
          <a:lstStyle/>
          <a:p>
            <a:pPr>
              <a:lnSpc>
                <a:spcPct val="90000"/>
              </a:lnSpc>
            </a:pPr>
            <a:r>
              <a:rPr lang="en-US" altLang="en-US"/>
              <a:t>Virtual table defined on base tables defined by a query</a:t>
            </a:r>
          </a:p>
          <a:p>
            <a:pPr lvl="1">
              <a:lnSpc>
                <a:spcPct val="90000"/>
              </a:lnSpc>
            </a:pPr>
            <a:r>
              <a:rPr lang="en-US" altLang="en-US"/>
              <a:t>Single or multiple tables</a:t>
            </a:r>
          </a:p>
          <a:p>
            <a:pPr>
              <a:lnSpc>
                <a:spcPct val="90000"/>
              </a:lnSpc>
            </a:pPr>
            <a:r>
              <a:rPr lang="en-US" altLang="en-US"/>
              <a:t>Security – “hide” certain attributes from users</a:t>
            </a:r>
          </a:p>
          <a:p>
            <a:pPr lvl="1">
              <a:lnSpc>
                <a:spcPct val="90000"/>
              </a:lnSpc>
            </a:pPr>
            <a:r>
              <a:rPr lang="en-US" altLang="en-US"/>
              <a:t>Show students in each course but hide their grades</a:t>
            </a:r>
          </a:p>
          <a:p>
            <a:pPr>
              <a:lnSpc>
                <a:spcPct val="90000"/>
              </a:lnSpc>
            </a:pPr>
            <a:r>
              <a:rPr lang="en-US" altLang="en-US"/>
              <a:t>Ease of use – expression that is more intuitively obvious to user</a:t>
            </a:r>
          </a:p>
          <a:p>
            <a:pPr>
              <a:lnSpc>
                <a:spcPct val="90000"/>
              </a:lnSpc>
            </a:pPr>
            <a:r>
              <a:rPr lang="en-US" altLang="en-US"/>
              <a:t>Views can be materialized to improve query performance</a:t>
            </a:r>
          </a:p>
        </p:txBody>
      </p:sp>
    </p:spTree>
    <p:extLst>
      <p:ext uri="{BB962C8B-B14F-4D97-AF65-F5344CB8AC3E}">
        <p14:creationId xmlns:p14="http://schemas.microsoft.com/office/powerpoint/2010/main" val="3497392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72BAFE7-1744-6C52-F9ED-67865E985151}"/>
              </a:ext>
            </a:extLst>
          </p:cNvPr>
          <p:cNvSpPr>
            <a:spLocks noGrp="1" noChangeArrowheads="1"/>
          </p:cNvSpPr>
          <p:nvPr>
            <p:ph type="title"/>
          </p:nvPr>
        </p:nvSpPr>
        <p:spPr>
          <a:xfrm>
            <a:off x="457200" y="-76200"/>
            <a:ext cx="8229600" cy="762000"/>
          </a:xfrm>
        </p:spPr>
        <p:txBody>
          <a:bodyPr/>
          <a:lstStyle/>
          <a:p>
            <a:r>
              <a:rPr lang="en-US" altLang="en-US" dirty="0"/>
              <a:t>Views</a:t>
            </a:r>
          </a:p>
        </p:txBody>
      </p:sp>
      <p:sp>
        <p:nvSpPr>
          <p:cNvPr id="13315" name="Rectangle 3">
            <a:extLst>
              <a:ext uri="{FF2B5EF4-FFF2-40B4-BE49-F238E27FC236}">
                <a16:creationId xmlns:a16="http://schemas.microsoft.com/office/drawing/2014/main" id="{FE1FFF7C-0A47-A31B-543E-3AA9B9541C03}"/>
              </a:ext>
            </a:extLst>
          </p:cNvPr>
          <p:cNvSpPr>
            <a:spLocks noGrp="1" noChangeArrowheads="1"/>
          </p:cNvSpPr>
          <p:nvPr>
            <p:ph type="body" idx="1"/>
          </p:nvPr>
        </p:nvSpPr>
        <p:spPr>
          <a:xfrm>
            <a:off x="457200" y="685800"/>
            <a:ext cx="8305800" cy="4572000"/>
          </a:xfrm>
        </p:spPr>
        <p:txBody>
          <a:bodyPr/>
          <a:lstStyle/>
          <a:p>
            <a:r>
              <a:rPr lang="en-US" altLang="en-US" dirty="0"/>
              <a:t>Suppose we often need names of students who got a ‘B’ in some course:</a:t>
            </a:r>
          </a:p>
          <a:p>
            <a:pPr>
              <a:buFontTx/>
              <a:buNone/>
            </a:pPr>
            <a:endParaRPr lang="en-US" altLang="en-US" sz="2400" dirty="0">
              <a:latin typeface="Courier New" panose="02070309020205020404" pitchFamily="49" charset="0"/>
              <a:cs typeface="Courier New" panose="02070309020205020404" pitchFamily="49" charset="0"/>
            </a:endParaRPr>
          </a:p>
          <a:p>
            <a:pPr>
              <a:buFontTx/>
              <a:buNone/>
            </a:pPr>
            <a:r>
              <a:rPr lang="en-US" altLang="en-US" sz="2400" dirty="0">
                <a:latin typeface="Courier New" panose="02070309020205020404" pitchFamily="49" charset="0"/>
                <a:cs typeface="Courier New" panose="02070309020205020404" pitchFamily="49" charset="0"/>
              </a:rPr>
              <a:t>CREATE VIEW </a:t>
            </a:r>
            <a:r>
              <a:rPr lang="en-US" altLang="en-US" sz="2400" dirty="0" err="1">
                <a:latin typeface="Courier New" panose="02070309020205020404" pitchFamily="49" charset="0"/>
                <a:cs typeface="Courier New" panose="02070309020205020404" pitchFamily="49" charset="0"/>
              </a:rPr>
              <a:t>B_Students</a:t>
            </a:r>
            <a:r>
              <a:rPr lang="en-US" altLang="en-US" sz="2400" dirty="0">
                <a:latin typeface="Courier New" panose="02070309020205020404" pitchFamily="49" charset="0"/>
                <a:cs typeface="Courier New" panose="02070309020205020404" pitchFamily="49" charset="0"/>
              </a:rPr>
              <a:t>(name, </a:t>
            </a:r>
            <a:r>
              <a:rPr lang="en-US" altLang="en-US" sz="2400" dirty="0" err="1">
                <a:latin typeface="Courier New" panose="02070309020205020404" pitchFamily="49" charset="0"/>
                <a:cs typeface="Courier New" panose="02070309020205020404" pitchFamily="49" charset="0"/>
              </a:rPr>
              <a:t>sid</a:t>
            </a:r>
            <a:r>
              <a:rPr lang="en-US" altLang="en-US" sz="2400" dirty="0">
                <a:latin typeface="Courier New" panose="02070309020205020404" pitchFamily="49" charset="0"/>
                <a:cs typeface="Courier New" panose="02070309020205020404" pitchFamily="49" charset="0"/>
              </a:rPr>
              <a:t>, course)</a:t>
            </a:r>
          </a:p>
          <a:p>
            <a:pPr>
              <a:buFontTx/>
              <a:buNone/>
            </a:pPr>
            <a:r>
              <a:rPr lang="en-US" altLang="en-US" sz="2400" dirty="0">
                <a:latin typeface="Courier New" panose="02070309020205020404" pitchFamily="49" charset="0"/>
                <a:cs typeface="Courier New" panose="02070309020205020404" pitchFamily="49" charset="0"/>
              </a:rPr>
              <a:t>	AS SELECT </a:t>
            </a:r>
            <a:r>
              <a:rPr lang="en-US" altLang="en-US" sz="2400" dirty="0" err="1">
                <a:latin typeface="Courier New" panose="02070309020205020404" pitchFamily="49" charset="0"/>
                <a:cs typeface="Courier New" panose="02070309020205020404" pitchFamily="49" charset="0"/>
              </a:rPr>
              <a:t>S.sname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S.sid</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E.cid</a:t>
            </a:r>
            <a:endParaRPr lang="en-US" altLang="en-US" sz="2400" dirty="0">
              <a:latin typeface="Courier New" panose="02070309020205020404" pitchFamily="49" charset="0"/>
              <a:cs typeface="Courier New" panose="02070309020205020404" pitchFamily="49" charset="0"/>
            </a:endParaRPr>
          </a:p>
          <a:p>
            <a:pPr>
              <a:buFontTx/>
              <a:buNone/>
            </a:pPr>
            <a:r>
              <a:rPr lang="en-US" altLang="en-US" sz="2400" dirty="0">
                <a:latin typeface="Courier New" panose="02070309020205020404" pitchFamily="49" charset="0"/>
                <a:cs typeface="Courier New" panose="02070309020205020404" pitchFamily="49" charset="0"/>
              </a:rPr>
              <a:t>	FROM Students S, Enrolled E</a:t>
            </a:r>
          </a:p>
          <a:p>
            <a:pPr>
              <a:buFontTx/>
              <a:buNone/>
            </a:pPr>
            <a:r>
              <a:rPr lang="en-US" altLang="en-US" sz="2400" dirty="0">
                <a:latin typeface="Courier New" panose="02070309020205020404" pitchFamily="49" charset="0"/>
                <a:cs typeface="Courier New" panose="02070309020205020404" pitchFamily="49" charset="0"/>
              </a:rPr>
              <a:t>	WHERE </a:t>
            </a:r>
            <a:r>
              <a:rPr lang="en-US" altLang="en-US" sz="2400" dirty="0" err="1">
                <a:latin typeface="Courier New" panose="02070309020205020404" pitchFamily="49" charset="0"/>
                <a:cs typeface="Courier New" panose="02070309020205020404" pitchFamily="49" charset="0"/>
              </a:rPr>
              <a:t>S.sid</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E.studid</a:t>
            </a:r>
            <a:r>
              <a:rPr lang="en-US" altLang="en-US" sz="2400" dirty="0">
                <a:latin typeface="Courier New" panose="02070309020205020404" pitchFamily="49" charset="0"/>
                <a:cs typeface="Courier New" panose="02070309020205020404" pitchFamily="49" charset="0"/>
              </a:rPr>
              <a:t> and </a:t>
            </a:r>
          </a:p>
          <a:p>
            <a:pPr>
              <a:buFontTx/>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E.grade</a:t>
            </a:r>
            <a:r>
              <a:rPr lang="en-US" altLang="en-US" sz="2400" dirty="0">
                <a:latin typeface="Courier New" panose="02070309020205020404" pitchFamily="49" charset="0"/>
                <a:cs typeface="Courier New" panose="02070309020205020404" pitchFamily="49" charset="0"/>
              </a:rPr>
              <a:t> = ‘B’</a:t>
            </a:r>
          </a:p>
        </p:txBody>
      </p:sp>
      <p:graphicFrame>
        <p:nvGraphicFramePr>
          <p:cNvPr id="13334" name="Group 22">
            <a:extLst>
              <a:ext uri="{FF2B5EF4-FFF2-40B4-BE49-F238E27FC236}">
                <a16:creationId xmlns:a16="http://schemas.microsoft.com/office/drawing/2014/main" id="{E9550C63-8562-7DD6-9A7C-99D2F9587207}"/>
              </a:ext>
            </a:extLst>
          </p:cNvPr>
          <p:cNvGraphicFramePr>
            <a:graphicFrameLocks noGrp="1"/>
          </p:cNvGraphicFramePr>
          <p:nvPr>
            <p:extLst>
              <p:ext uri="{D42A27DB-BD31-4B8C-83A1-F6EECF244321}">
                <p14:modId xmlns:p14="http://schemas.microsoft.com/office/powerpoint/2010/main" val="2039194207"/>
              </p:ext>
            </p:extLst>
          </p:nvPr>
        </p:nvGraphicFramePr>
        <p:xfrm>
          <a:off x="1371600" y="5029200"/>
          <a:ext cx="6172200" cy="1600200"/>
        </p:xfrm>
        <a:graphic>
          <a:graphicData uri="http://schemas.openxmlformats.org/drawingml/2006/table">
            <a:tbl>
              <a:tblPr/>
              <a:tblGrid>
                <a:gridCol w="2057400">
                  <a:extLst>
                    <a:ext uri="{9D8B030D-6E8A-4147-A177-3AD203B41FA5}">
                      <a16:colId xmlns:a16="http://schemas.microsoft.com/office/drawing/2014/main" val="2877150028"/>
                    </a:ext>
                  </a:extLst>
                </a:gridCol>
                <a:gridCol w="2057400">
                  <a:extLst>
                    <a:ext uri="{9D8B030D-6E8A-4147-A177-3AD203B41FA5}">
                      <a16:colId xmlns:a16="http://schemas.microsoft.com/office/drawing/2014/main" val="525657642"/>
                    </a:ext>
                  </a:extLst>
                </a:gridCol>
                <a:gridCol w="2057400">
                  <a:extLst>
                    <a:ext uri="{9D8B030D-6E8A-4147-A177-3AD203B41FA5}">
                      <a16:colId xmlns:a16="http://schemas.microsoft.com/office/drawing/2014/main" val="1744994811"/>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panose="020B0604020202020204" pitchFamily="34" charset="0"/>
                        </a:rPr>
                        <a:t>sid</a:t>
                      </a:r>
                      <a:endParaRPr kumimoji="0" lang="en-US" altLang="en-US" sz="2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course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1615601"/>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History105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5332949"/>
                  </a:ext>
                </a:extLst>
              </a:tr>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Reggae203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641424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25B6076-DF11-EB8F-CBAD-CE62E7B03A1D}"/>
              </a:ext>
            </a:extLst>
          </p:cNvPr>
          <p:cNvSpPr>
            <a:spLocks noGrp="1" noChangeArrowheads="1"/>
          </p:cNvSpPr>
          <p:nvPr>
            <p:ph type="title"/>
          </p:nvPr>
        </p:nvSpPr>
        <p:spPr/>
        <p:txBody>
          <a:bodyPr/>
          <a:lstStyle/>
          <a:p>
            <a:r>
              <a:rPr lang="en-US" altLang="en-US"/>
              <a:t>Indexes</a:t>
            </a:r>
          </a:p>
        </p:txBody>
      </p:sp>
      <p:sp>
        <p:nvSpPr>
          <p:cNvPr id="24579" name="Rectangle 3">
            <a:extLst>
              <a:ext uri="{FF2B5EF4-FFF2-40B4-BE49-F238E27FC236}">
                <a16:creationId xmlns:a16="http://schemas.microsoft.com/office/drawing/2014/main" id="{26A0A643-24D5-D18D-82A3-A1585107A43C}"/>
              </a:ext>
            </a:extLst>
          </p:cNvPr>
          <p:cNvSpPr>
            <a:spLocks noGrp="1" noChangeArrowheads="1"/>
          </p:cNvSpPr>
          <p:nvPr>
            <p:ph type="body" idx="1"/>
          </p:nvPr>
        </p:nvSpPr>
        <p:spPr/>
        <p:txBody>
          <a:bodyPr/>
          <a:lstStyle/>
          <a:p>
            <a:r>
              <a:rPr lang="en-US" altLang="en-US"/>
              <a:t>Idea: speed up access to desired data</a:t>
            </a:r>
          </a:p>
          <a:p>
            <a:r>
              <a:rPr lang="en-US" altLang="en-US"/>
              <a:t>“Find all students with gpa &gt; 3.3</a:t>
            </a:r>
          </a:p>
          <a:p>
            <a:r>
              <a:rPr lang="en-US" altLang="en-US"/>
              <a:t>May need to scan entire table</a:t>
            </a:r>
          </a:p>
          <a:p>
            <a:r>
              <a:rPr lang="en-US" altLang="en-US"/>
              <a:t>Index consists of a set of </a:t>
            </a:r>
            <a:r>
              <a:rPr lang="en-US" altLang="en-US" i="1"/>
              <a:t>entries</a:t>
            </a:r>
            <a:r>
              <a:rPr lang="en-US" altLang="en-US"/>
              <a:t> pointing to locations of each </a:t>
            </a:r>
            <a:r>
              <a:rPr lang="en-US" altLang="en-US" i="1"/>
              <a:t>search key</a:t>
            </a: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4143255-570B-EDCC-2919-906C788647C7}"/>
              </a:ext>
            </a:extLst>
          </p:cNvPr>
          <p:cNvSpPr>
            <a:spLocks noGrp="1" noChangeArrowheads="1"/>
          </p:cNvSpPr>
          <p:nvPr>
            <p:ph type="title"/>
          </p:nvPr>
        </p:nvSpPr>
        <p:spPr>
          <a:xfrm>
            <a:off x="457200" y="152400"/>
            <a:ext cx="8229600" cy="1143000"/>
          </a:xfrm>
        </p:spPr>
        <p:txBody>
          <a:bodyPr/>
          <a:lstStyle/>
          <a:p>
            <a:r>
              <a:rPr lang="en-US" altLang="en-US"/>
              <a:t>Types of Indexes</a:t>
            </a:r>
          </a:p>
        </p:txBody>
      </p:sp>
      <p:sp>
        <p:nvSpPr>
          <p:cNvPr id="76803" name="Rectangle 3">
            <a:extLst>
              <a:ext uri="{FF2B5EF4-FFF2-40B4-BE49-F238E27FC236}">
                <a16:creationId xmlns:a16="http://schemas.microsoft.com/office/drawing/2014/main" id="{8F04DE70-AD4B-B877-677D-267F259B7840}"/>
              </a:ext>
            </a:extLst>
          </p:cNvPr>
          <p:cNvSpPr>
            <a:spLocks noGrp="1" noChangeArrowheads="1"/>
          </p:cNvSpPr>
          <p:nvPr>
            <p:ph type="body" idx="1"/>
          </p:nvPr>
        </p:nvSpPr>
        <p:spPr>
          <a:xfrm>
            <a:off x="457200" y="1219200"/>
            <a:ext cx="8229600" cy="4906963"/>
          </a:xfrm>
        </p:spPr>
        <p:txBody>
          <a:bodyPr/>
          <a:lstStyle/>
          <a:p>
            <a:r>
              <a:rPr lang="en-US" altLang="en-US" dirty="0"/>
              <a:t>Clustered vs. </a:t>
            </a:r>
            <a:r>
              <a:rPr lang="en-US" altLang="en-US" dirty="0" err="1"/>
              <a:t>Unclustered</a:t>
            </a:r>
            <a:endParaRPr lang="en-US" altLang="en-US" dirty="0"/>
          </a:p>
          <a:p>
            <a:pPr lvl="1"/>
            <a:r>
              <a:rPr lang="en-US" altLang="en-US" dirty="0"/>
              <a:t>Clustered- ordering of data records same as ordering of data entries in the index</a:t>
            </a:r>
          </a:p>
          <a:p>
            <a:pPr lvl="1"/>
            <a:r>
              <a:rPr lang="en-US" altLang="en-US" dirty="0" err="1"/>
              <a:t>Unclustered</a:t>
            </a:r>
            <a:r>
              <a:rPr lang="en-US" altLang="en-US" dirty="0"/>
              <a:t>- data records in different order from index</a:t>
            </a:r>
          </a:p>
          <a:p>
            <a:r>
              <a:rPr lang="en-US" altLang="en-US" dirty="0"/>
              <a:t>Primary vs. Secondary</a:t>
            </a:r>
          </a:p>
          <a:p>
            <a:pPr lvl="1"/>
            <a:r>
              <a:rPr lang="en-US" altLang="en-US" dirty="0"/>
              <a:t>Primary – index on fields that include primary key</a:t>
            </a:r>
          </a:p>
          <a:p>
            <a:pPr lvl="1"/>
            <a:r>
              <a:rPr lang="en-US" altLang="en-US" dirty="0"/>
              <a:t>Secondary – other indexes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AECCBE2-A551-BC16-9E6E-079F8A711920}"/>
              </a:ext>
            </a:extLst>
          </p:cNvPr>
          <p:cNvSpPr>
            <a:spLocks noGrp="1" noChangeArrowheads="1"/>
          </p:cNvSpPr>
          <p:nvPr>
            <p:ph type="title"/>
          </p:nvPr>
        </p:nvSpPr>
        <p:spPr/>
        <p:txBody>
          <a:bodyPr/>
          <a:lstStyle/>
          <a:p>
            <a:r>
              <a:rPr lang="en-US" altLang="en-US"/>
              <a:t>Example: Clustered Index</a:t>
            </a:r>
          </a:p>
        </p:txBody>
      </p:sp>
      <p:sp>
        <p:nvSpPr>
          <p:cNvPr id="77827" name="Rectangle 3">
            <a:extLst>
              <a:ext uri="{FF2B5EF4-FFF2-40B4-BE49-F238E27FC236}">
                <a16:creationId xmlns:a16="http://schemas.microsoft.com/office/drawing/2014/main" id="{716FB172-5606-36DD-C355-B9CE48839AE4}"/>
              </a:ext>
            </a:extLst>
          </p:cNvPr>
          <p:cNvSpPr>
            <a:spLocks noGrp="1" noChangeArrowheads="1"/>
          </p:cNvSpPr>
          <p:nvPr>
            <p:ph type="body" idx="1"/>
          </p:nvPr>
        </p:nvSpPr>
        <p:spPr/>
        <p:txBody>
          <a:bodyPr/>
          <a:lstStyle/>
          <a:p>
            <a:r>
              <a:rPr lang="en-US" altLang="en-US"/>
              <a:t>Sorted by sid</a:t>
            </a:r>
          </a:p>
        </p:txBody>
      </p:sp>
      <p:graphicFrame>
        <p:nvGraphicFramePr>
          <p:cNvPr id="77904" name="Group 80">
            <a:extLst>
              <a:ext uri="{FF2B5EF4-FFF2-40B4-BE49-F238E27FC236}">
                <a16:creationId xmlns:a16="http://schemas.microsoft.com/office/drawing/2014/main" id="{AB11905B-0EE5-E343-1D56-ADFE6F03FFF8}"/>
              </a:ext>
            </a:extLst>
          </p:cNvPr>
          <p:cNvGraphicFramePr>
            <a:graphicFrameLocks noGrp="1"/>
          </p:cNvGraphicFramePr>
          <p:nvPr/>
        </p:nvGraphicFramePr>
        <p:xfrm>
          <a:off x="4005263" y="2590800"/>
          <a:ext cx="3995737" cy="3632200"/>
        </p:xfrm>
        <a:graphic>
          <a:graphicData uri="http://schemas.openxmlformats.org/drawingml/2006/table">
            <a:tbl>
              <a:tblPr/>
              <a:tblGrid>
                <a:gridCol w="1308100">
                  <a:extLst>
                    <a:ext uri="{9D8B030D-6E8A-4147-A177-3AD203B41FA5}">
                      <a16:colId xmlns:a16="http://schemas.microsoft.com/office/drawing/2014/main" val="3017922215"/>
                    </a:ext>
                  </a:extLst>
                </a:gridCol>
                <a:gridCol w="1654175">
                  <a:extLst>
                    <a:ext uri="{9D8B030D-6E8A-4147-A177-3AD203B41FA5}">
                      <a16:colId xmlns:a16="http://schemas.microsoft.com/office/drawing/2014/main" val="2221426612"/>
                    </a:ext>
                  </a:extLst>
                </a:gridCol>
                <a:gridCol w="1033462">
                  <a:extLst>
                    <a:ext uri="{9D8B030D-6E8A-4147-A177-3AD203B41FA5}">
                      <a16:colId xmlns:a16="http://schemas.microsoft.com/office/drawing/2014/main" val="2550449445"/>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9722715"/>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3366819"/>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8535319"/>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8073037"/>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516235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7194081"/>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9779499"/>
                  </a:ext>
                </a:extLst>
              </a:tr>
            </a:tbl>
          </a:graphicData>
        </a:graphic>
      </p:graphicFrame>
      <p:graphicFrame>
        <p:nvGraphicFramePr>
          <p:cNvPr id="77923" name="Group 99">
            <a:extLst>
              <a:ext uri="{FF2B5EF4-FFF2-40B4-BE49-F238E27FC236}">
                <a16:creationId xmlns:a16="http://schemas.microsoft.com/office/drawing/2014/main" id="{15DB13E4-C566-7B54-3C2F-C65414B524FD}"/>
              </a:ext>
            </a:extLst>
          </p:cNvPr>
          <p:cNvGraphicFramePr>
            <a:graphicFrameLocks noGrp="1"/>
          </p:cNvGraphicFramePr>
          <p:nvPr/>
        </p:nvGraphicFramePr>
        <p:xfrm>
          <a:off x="304800" y="3352800"/>
          <a:ext cx="2590800" cy="1598613"/>
        </p:xfrm>
        <a:graphic>
          <a:graphicData uri="http://schemas.openxmlformats.org/drawingml/2006/table">
            <a:tbl>
              <a:tblPr/>
              <a:tblGrid>
                <a:gridCol w="1295400">
                  <a:extLst>
                    <a:ext uri="{9D8B030D-6E8A-4147-A177-3AD203B41FA5}">
                      <a16:colId xmlns:a16="http://schemas.microsoft.com/office/drawing/2014/main" val="4206024568"/>
                    </a:ext>
                  </a:extLst>
                </a:gridCol>
                <a:gridCol w="1295400">
                  <a:extLst>
                    <a:ext uri="{9D8B030D-6E8A-4147-A177-3AD203B41FA5}">
                      <a16:colId xmlns:a16="http://schemas.microsoft.com/office/drawing/2014/main" val="3166433158"/>
                    </a:ext>
                  </a:extLst>
                </a:gridCol>
              </a:tblGrid>
              <a:tr h="5238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528961"/>
                  </a:ext>
                </a:extLst>
              </a:tr>
              <a:tr h="5365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0551219"/>
                  </a:ext>
                </a:extLst>
              </a:tr>
              <a:tr h="5381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5520861"/>
                  </a:ext>
                </a:extLst>
              </a:tr>
            </a:tbl>
          </a:graphicData>
        </a:graphic>
      </p:graphicFrame>
      <p:sp>
        <p:nvSpPr>
          <p:cNvPr id="77924" name="Line 100">
            <a:extLst>
              <a:ext uri="{FF2B5EF4-FFF2-40B4-BE49-F238E27FC236}">
                <a16:creationId xmlns:a16="http://schemas.microsoft.com/office/drawing/2014/main" id="{C7CA9EFE-FEC2-3AEE-61D0-7004F0E2C2FD}"/>
              </a:ext>
            </a:extLst>
          </p:cNvPr>
          <p:cNvSpPr>
            <a:spLocks noChangeShapeType="1"/>
          </p:cNvSpPr>
          <p:nvPr/>
        </p:nvSpPr>
        <p:spPr bwMode="auto">
          <a:xfrm flipV="1">
            <a:off x="2286000" y="3352800"/>
            <a:ext cx="1752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25" name="Line 101">
            <a:extLst>
              <a:ext uri="{FF2B5EF4-FFF2-40B4-BE49-F238E27FC236}">
                <a16:creationId xmlns:a16="http://schemas.microsoft.com/office/drawing/2014/main" id="{CA7B3752-9037-15C3-DE03-61DEA94F73E0}"/>
              </a:ext>
            </a:extLst>
          </p:cNvPr>
          <p:cNvSpPr>
            <a:spLocks noChangeShapeType="1"/>
          </p:cNvSpPr>
          <p:nvPr/>
        </p:nvSpPr>
        <p:spPr bwMode="auto">
          <a:xfrm flipV="1">
            <a:off x="2286000" y="3962400"/>
            <a:ext cx="1752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926" name="Line 102">
            <a:extLst>
              <a:ext uri="{FF2B5EF4-FFF2-40B4-BE49-F238E27FC236}">
                <a16:creationId xmlns:a16="http://schemas.microsoft.com/office/drawing/2014/main" id="{F2493D02-E12C-7E16-AFE6-B160F13C8C7E}"/>
              </a:ext>
            </a:extLst>
          </p:cNvPr>
          <p:cNvSpPr>
            <a:spLocks noChangeShapeType="1"/>
          </p:cNvSpPr>
          <p:nvPr/>
        </p:nvSpPr>
        <p:spPr bwMode="auto">
          <a:xfrm>
            <a:off x="2286000" y="4648200"/>
            <a:ext cx="1752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2FD2D56-D7E7-EDBD-5131-165ED22603E8}"/>
              </a:ext>
            </a:extLst>
          </p:cNvPr>
          <p:cNvSpPr>
            <a:spLocks noGrp="1" noChangeArrowheads="1"/>
          </p:cNvSpPr>
          <p:nvPr>
            <p:ph type="title"/>
          </p:nvPr>
        </p:nvSpPr>
        <p:spPr/>
        <p:txBody>
          <a:bodyPr/>
          <a:lstStyle/>
          <a:p>
            <a:r>
              <a:rPr lang="en-US" altLang="en-US"/>
              <a:t>Example: Unclustered Index</a:t>
            </a:r>
          </a:p>
        </p:txBody>
      </p:sp>
      <p:sp>
        <p:nvSpPr>
          <p:cNvPr id="78851" name="Rectangle 3">
            <a:extLst>
              <a:ext uri="{FF2B5EF4-FFF2-40B4-BE49-F238E27FC236}">
                <a16:creationId xmlns:a16="http://schemas.microsoft.com/office/drawing/2014/main" id="{9ACDE9E2-AA1A-9DCB-955A-7E011D61B302}"/>
              </a:ext>
            </a:extLst>
          </p:cNvPr>
          <p:cNvSpPr>
            <a:spLocks noGrp="1" noChangeArrowheads="1"/>
          </p:cNvSpPr>
          <p:nvPr>
            <p:ph type="body" idx="1"/>
          </p:nvPr>
        </p:nvSpPr>
        <p:spPr/>
        <p:txBody>
          <a:bodyPr/>
          <a:lstStyle/>
          <a:p>
            <a:r>
              <a:rPr lang="en-US" altLang="en-US"/>
              <a:t>Sorted by sid</a:t>
            </a:r>
          </a:p>
          <a:p>
            <a:r>
              <a:rPr lang="en-US" altLang="en-US"/>
              <a:t>Index on gpa</a:t>
            </a:r>
          </a:p>
        </p:txBody>
      </p:sp>
      <p:graphicFrame>
        <p:nvGraphicFramePr>
          <p:cNvPr id="78887" name="Group 39">
            <a:extLst>
              <a:ext uri="{FF2B5EF4-FFF2-40B4-BE49-F238E27FC236}">
                <a16:creationId xmlns:a16="http://schemas.microsoft.com/office/drawing/2014/main" id="{53FF5A39-C381-C6A2-28D9-61DACD0E78ED}"/>
              </a:ext>
            </a:extLst>
          </p:cNvPr>
          <p:cNvGraphicFramePr>
            <a:graphicFrameLocks noGrp="1"/>
          </p:cNvGraphicFramePr>
          <p:nvPr/>
        </p:nvGraphicFramePr>
        <p:xfrm>
          <a:off x="4005263" y="2590800"/>
          <a:ext cx="3995737" cy="3632200"/>
        </p:xfrm>
        <a:graphic>
          <a:graphicData uri="http://schemas.openxmlformats.org/drawingml/2006/table">
            <a:tbl>
              <a:tblPr/>
              <a:tblGrid>
                <a:gridCol w="1308100">
                  <a:extLst>
                    <a:ext uri="{9D8B030D-6E8A-4147-A177-3AD203B41FA5}">
                      <a16:colId xmlns:a16="http://schemas.microsoft.com/office/drawing/2014/main" val="1952693034"/>
                    </a:ext>
                  </a:extLst>
                </a:gridCol>
                <a:gridCol w="1654175">
                  <a:extLst>
                    <a:ext uri="{9D8B030D-6E8A-4147-A177-3AD203B41FA5}">
                      <a16:colId xmlns:a16="http://schemas.microsoft.com/office/drawing/2014/main" val="3188491798"/>
                    </a:ext>
                  </a:extLst>
                </a:gridCol>
                <a:gridCol w="1033462">
                  <a:extLst>
                    <a:ext uri="{9D8B030D-6E8A-4147-A177-3AD203B41FA5}">
                      <a16:colId xmlns:a16="http://schemas.microsoft.com/office/drawing/2014/main" val="3729179982"/>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1277992"/>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9569396"/>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1845349"/>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022102"/>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555760"/>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3135923"/>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1597643"/>
                  </a:ext>
                </a:extLst>
              </a:tr>
            </a:tbl>
          </a:graphicData>
        </a:graphic>
      </p:graphicFrame>
      <p:graphicFrame>
        <p:nvGraphicFramePr>
          <p:cNvPr id="78944" name="Group 96">
            <a:extLst>
              <a:ext uri="{FF2B5EF4-FFF2-40B4-BE49-F238E27FC236}">
                <a16:creationId xmlns:a16="http://schemas.microsoft.com/office/drawing/2014/main" id="{A3DBF391-83B4-A849-EE82-A6314CFD1444}"/>
              </a:ext>
            </a:extLst>
          </p:cNvPr>
          <p:cNvGraphicFramePr>
            <a:graphicFrameLocks noGrp="1"/>
          </p:cNvGraphicFramePr>
          <p:nvPr/>
        </p:nvGraphicFramePr>
        <p:xfrm>
          <a:off x="381000" y="2971800"/>
          <a:ext cx="2209800" cy="3175000"/>
        </p:xfrm>
        <a:graphic>
          <a:graphicData uri="http://schemas.openxmlformats.org/drawingml/2006/table">
            <a:tbl>
              <a:tblPr/>
              <a:tblGrid>
                <a:gridCol w="1104900">
                  <a:extLst>
                    <a:ext uri="{9D8B030D-6E8A-4147-A177-3AD203B41FA5}">
                      <a16:colId xmlns:a16="http://schemas.microsoft.com/office/drawing/2014/main" val="2143441199"/>
                    </a:ext>
                  </a:extLst>
                </a:gridCol>
                <a:gridCol w="1104900">
                  <a:extLst>
                    <a:ext uri="{9D8B030D-6E8A-4147-A177-3AD203B41FA5}">
                      <a16:colId xmlns:a16="http://schemas.microsoft.com/office/drawing/2014/main" val="1958379943"/>
                    </a:ext>
                  </a:extLst>
                </a:gridCol>
              </a:tblGrid>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6383970"/>
                  </a:ext>
                </a:extLst>
              </a:tr>
              <a:tr h="527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6663176"/>
                  </a:ext>
                </a:extLst>
              </a:tr>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867458"/>
                  </a:ext>
                </a:extLst>
              </a:tr>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29750568"/>
                  </a:ext>
                </a:extLst>
              </a:tr>
              <a:tr h="5270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5006189"/>
                  </a:ext>
                </a:extLst>
              </a:tr>
              <a:tr h="5302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50861637"/>
                  </a:ext>
                </a:extLst>
              </a:tr>
            </a:tbl>
          </a:graphicData>
        </a:graphic>
      </p:graphicFrame>
      <p:sp>
        <p:nvSpPr>
          <p:cNvPr id="78946" name="Line 98">
            <a:extLst>
              <a:ext uri="{FF2B5EF4-FFF2-40B4-BE49-F238E27FC236}">
                <a16:creationId xmlns:a16="http://schemas.microsoft.com/office/drawing/2014/main" id="{D02125D4-D945-AA46-E3F2-C206F4E9E4BA}"/>
              </a:ext>
            </a:extLst>
          </p:cNvPr>
          <p:cNvSpPr>
            <a:spLocks noChangeShapeType="1"/>
          </p:cNvSpPr>
          <p:nvPr/>
        </p:nvSpPr>
        <p:spPr bwMode="auto">
          <a:xfrm>
            <a:off x="2057400" y="3276600"/>
            <a:ext cx="19812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47" name="Line 99">
            <a:extLst>
              <a:ext uri="{FF2B5EF4-FFF2-40B4-BE49-F238E27FC236}">
                <a16:creationId xmlns:a16="http://schemas.microsoft.com/office/drawing/2014/main" id="{4B0B28CE-F5EF-ED26-134D-3912EBECFBEC}"/>
              </a:ext>
            </a:extLst>
          </p:cNvPr>
          <p:cNvSpPr>
            <a:spLocks noChangeShapeType="1"/>
          </p:cNvSpPr>
          <p:nvPr/>
        </p:nvSpPr>
        <p:spPr bwMode="auto">
          <a:xfrm>
            <a:off x="2057400" y="3810000"/>
            <a:ext cx="1981200" cy="2209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48" name="Line 100">
            <a:extLst>
              <a:ext uri="{FF2B5EF4-FFF2-40B4-BE49-F238E27FC236}">
                <a16:creationId xmlns:a16="http://schemas.microsoft.com/office/drawing/2014/main" id="{221FC7CE-92EA-0C1B-7E40-87AC386F4007}"/>
              </a:ext>
            </a:extLst>
          </p:cNvPr>
          <p:cNvSpPr>
            <a:spLocks noChangeShapeType="1"/>
          </p:cNvSpPr>
          <p:nvPr/>
        </p:nvSpPr>
        <p:spPr bwMode="auto">
          <a:xfrm>
            <a:off x="1981200" y="4343400"/>
            <a:ext cx="2057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49" name="Line 101">
            <a:extLst>
              <a:ext uri="{FF2B5EF4-FFF2-40B4-BE49-F238E27FC236}">
                <a16:creationId xmlns:a16="http://schemas.microsoft.com/office/drawing/2014/main" id="{C8AB0E48-ACF5-CB24-A70C-98BE042B694C}"/>
              </a:ext>
            </a:extLst>
          </p:cNvPr>
          <p:cNvSpPr>
            <a:spLocks noChangeShapeType="1"/>
          </p:cNvSpPr>
          <p:nvPr/>
        </p:nvSpPr>
        <p:spPr bwMode="auto">
          <a:xfrm flipV="1">
            <a:off x="1981200" y="3429000"/>
            <a:ext cx="2057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0" name="Line 102">
            <a:extLst>
              <a:ext uri="{FF2B5EF4-FFF2-40B4-BE49-F238E27FC236}">
                <a16:creationId xmlns:a16="http://schemas.microsoft.com/office/drawing/2014/main" id="{FE0A2CF9-1698-480C-81B3-2F2A43114B59}"/>
              </a:ext>
            </a:extLst>
          </p:cNvPr>
          <p:cNvSpPr>
            <a:spLocks noChangeShapeType="1"/>
          </p:cNvSpPr>
          <p:nvPr/>
        </p:nvSpPr>
        <p:spPr bwMode="auto">
          <a:xfrm flipV="1">
            <a:off x="2057400" y="4419600"/>
            <a:ext cx="19812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951" name="Line 103">
            <a:extLst>
              <a:ext uri="{FF2B5EF4-FFF2-40B4-BE49-F238E27FC236}">
                <a16:creationId xmlns:a16="http://schemas.microsoft.com/office/drawing/2014/main" id="{EC28A1E8-0849-A33A-44B0-B83070743AD1}"/>
              </a:ext>
            </a:extLst>
          </p:cNvPr>
          <p:cNvSpPr>
            <a:spLocks noChangeShapeType="1"/>
          </p:cNvSpPr>
          <p:nvPr/>
        </p:nvSpPr>
        <p:spPr bwMode="auto">
          <a:xfrm flipV="1">
            <a:off x="2057400" y="3886200"/>
            <a:ext cx="19812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001F295-B705-5FC6-8558-3774D128CCD2}"/>
              </a:ext>
            </a:extLst>
          </p:cNvPr>
          <p:cNvSpPr>
            <a:spLocks noGrp="1" noChangeArrowheads="1"/>
          </p:cNvSpPr>
          <p:nvPr>
            <p:ph type="title"/>
          </p:nvPr>
        </p:nvSpPr>
        <p:spPr/>
        <p:txBody>
          <a:bodyPr/>
          <a:lstStyle/>
          <a:p>
            <a:r>
              <a:rPr lang="en-US" altLang="en-US"/>
              <a:t>Comments on Indexes</a:t>
            </a:r>
          </a:p>
        </p:txBody>
      </p:sp>
      <p:sp>
        <p:nvSpPr>
          <p:cNvPr id="14339" name="Rectangle 3">
            <a:extLst>
              <a:ext uri="{FF2B5EF4-FFF2-40B4-BE49-F238E27FC236}">
                <a16:creationId xmlns:a16="http://schemas.microsoft.com/office/drawing/2014/main" id="{340A6690-D5C5-29B9-5C15-D257810F09EF}"/>
              </a:ext>
            </a:extLst>
          </p:cNvPr>
          <p:cNvSpPr>
            <a:spLocks noGrp="1" noChangeArrowheads="1"/>
          </p:cNvSpPr>
          <p:nvPr>
            <p:ph type="body" idx="1"/>
          </p:nvPr>
        </p:nvSpPr>
        <p:spPr>
          <a:xfrm>
            <a:off x="457200" y="1600200"/>
            <a:ext cx="8229600" cy="4953000"/>
          </a:xfrm>
        </p:spPr>
        <p:txBody>
          <a:bodyPr/>
          <a:lstStyle/>
          <a:p>
            <a:r>
              <a:rPr lang="en-US" altLang="en-US" dirty="0"/>
              <a:t>Indexes can significantly speed up query execution</a:t>
            </a:r>
          </a:p>
          <a:p>
            <a:r>
              <a:rPr lang="en-US" altLang="en-US" dirty="0"/>
              <a:t>But inserts more costly</a:t>
            </a:r>
          </a:p>
          <a:p>
            <a:r>
              <a:rPr lang="en-US" altLang="en-US" dirty="0"/>
              <a:t>May have high storage overhead</a:t>
            </a:r>
          </a:p>
          <a:p>
            <a:r>
              <a:rPr lang="en-US" altLang="en-US" dirty="0"/>
              <a:t>Need to choose attributes to index wisely!</a:t>
            </a:r>
          </a:p>
          <a:p>
            <a:pPr lvl="1"/>
            <a:r>
              <a:rPr lang="en-US" altLang="en-US" dirty="0"/>
              <a:t>What queries are run most frequently?</a:t>
            </a:r>
          </a:p>
          <a:p>
            <a:pPr lvl="1"/>
            <a:r>
              <a:rPr lang="en-US" altLang="en-US" dirty="0"/>
              <a:t>What queries could benefit most from an index?</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71E23B3-6D77-487D-6F5C-7425349DE44E}"/>
              </a:ext>
            </a:extLst>
          </p:cNvPr>
          <p:cNvSpPr>
            <a:spLocks noGrp="1" noChangeArrowheads="1"/>
          </p:cNvSpPr>
          <p:nvPr>
            <p:ph type="title"/>
          </p:nvPr>
        </p:nvSpPr>
        <p:spPr>
          <a:xfrm>
            <a:off x="0" y="228600"/>
            <a:ext cx="8686800" cy="685800"/>
          </a:xfrm>
        </p:spPr>
        <p:txBody>
          <a:bodyPr/>
          <a:lstStyle/>
          <a:p>
            <a:r>
              <a:rPr lang="en-US" altLang="en-US" sz="4000" dirty="0"/>
              <a:t>Summary: Why are RDBMS useful?</a:t>
            </a:r>
          </a:p>
        </p:txBody>
      </p:sp>
      <p:sp>
        <p:nvSpPr>
          <p:cNvPr id="38915" name="Rectangle 3">
            <a:extLst>
              <a:ext uri="{FF2B5EF4-FFF2-40B4-BE49-F238E27FC236}">
                <a16:creationId xmlns:a16="http://schemas.microsoft.com/office/drawing/2014/main" id="{BE0CC242-D804-2D22-F4EF-BC4CD3CD4E1F}"/>
              </a:ext>
            </a:extLst>
          </p:cNvPr>
          <p:cNvSpPr>
            <a:spLocks noGrp="1" noChangeArrowheads="1"/>
          </p:cNvSpPr>
          <p:nvPr>
            <p:ph type="body" idx="1"/>
          </p:nvPr>
        </p:nvSpPr>
        <p:spPr>
          <a:xfrm>
            <a:off x="381000" y="1066800"/>
            <a:ext cx="8458200" cy="5638800"/>
          </a:xfrm>
        </p:spPr>
        <p:txBody>
          <a:bodyPr/>
          <a:lstStyle/>
          <a:p>
            <a:r>
              <a:rPr lang="en-US" altLang="en-US" b="1" dirty="0"/>
              <a:t>Data independence </a:t>
            </a:r>
            <a:r>
              <a:rPr lang="en-US" altLang="en-US" dirty="0"/>
              <a:t>– provides abstract view of the data, without details of storage</a:t>
            </a:r>
          </a:p>
          <a:p>
            <a:r>
              <a:rPr lang="en-US" altLang="en-US" b="1" dirty="0"/>
              <a:t>Efficient data access </a:t>
            </a:r>
            <a:r>
              <a:rPr lang="en-US" altLang="en-US" dirty="0"/>
              <a:t>– uses techniques to store and retrieve data efficiently</a:t>
            </a:r>
          </a:p>
          <a:p>
            <a:r>
              <a:rPr lang="en-US" altLang="en-US" b="1" dirty="0"/>
              <a:t>Reduced application development time </a:t>
            </a:r>
            <a:r>
              <a:rPr lang="en-US" altLang="en-US" dirty="0"/>
              <a:t>– many important functions already supported</a:t>
            </a:r>
          </a:p>
          <a:p>
            <a:r>
              <a:rPr lang="en-US" altLang="en-US" b="1" dirty="0"/>
              <a:t>Centralized data administration</a:t>
            </a:r>
          </a:p>
          <a:p>
            <a:r>
              <a:rPr lang="en-US" altLang="en-US" b="1" dirty="0"/>
              <a:t>Data Integrity and Security</a:t>
            </a:r>
          </a:p>
          <a:p>
            <a:r>
              <a:rPr lang="en-US" altLang="en-US" b="1" dirty="0"/>
              <a:t>Concurrency control and recovery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2AA779F-1B39-2FE9-C7FC-AE790EAEA26D}"/>
              </a:ext>
            </a:extLst>
          </p:cNvPr>
          <p:cNvSpPr>
            <a:spLocks noGrp="1" noChangeArrowheads="1"/>
          </p:cNvSpPr>
          <p:nvPr>
            <p:ph type="title"/>
          </p:nvPr>
        </p:nvSpPr>
        <p:spPr/>
        <p:txBody>
          <a:bodyPr/>
          <a:lstStyle/>
          <a:p>
            <a:r>
              <a:rPr lang="en-US" altLang="en-US" sz="4000"/>
              <a:t>So, why don’t scientists use them?</a:t>
            </a:r>
          </a:p>
        </p:txBody>
      </p:sp>
      <p:sp>
        <p:nvSpPr>
          <p:cNvPr id="37891" name="Rectangle 3">
            <a:extLst>
              <a:ext uri="{FF2B5EF4-FFF2-40B4-BE49-F238E27FC236}">
                <a16:creationId xmlns:a16="http://schemas.microsoft.com/office/drawing/2014/main" id="{BD976991-8640-8B1F-9C4B-937958BD86C3}"/>
              </a:ext>
            </a:extLst>
          </p:cNvPr>
          <p:cNvSpPr>
            <a:spLocks noGrp="1" noChangeArrowheads="1"/>
          </p:cNvSpPr>
          <p:nvPr>
            <p:ph type="body" idx="1"/>
          </p:nvPr>
        </p:nvSpPr>
        <p:spPr/>
        <p:txBody>
          <a:bodyPr/>
          <a:lstStyle/>
          <a:p>
            <a:r>
              <a:rPr lang="en-US" altLang="en-US"/>
              <a:t>“I tried to use databases in my project, but they were just too [slow | hard-to-use | expensive | complex] . So I use files”.</a:t>
            </a:r>
          </a:p>
          <a:p>
            <a:pPr lvl="1"/>
            <a:r>
              <a:rPr lang="en-US" altLang="en-US"/>
              <a:t>Gray and Szalay, </a:t>
            </a:r>
            <a:r>
              <a:rPr lang="en-US" altLang="en-US" i="1"/>
              <a:t>Where Rubber Meets the Sky: Bridging the Gap Between Databases and Science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F8BEDC-8999-95EE-D5B8-6EE4A85B29F3}"/>
              </a:ext>
            </a:extLst>
          </p:cNvPr>
          <p:cNvSpPr>
            <a:spLocks noGrp="1" noChangeArrowheads="1"/>
          </p:cNvSpPr>
          <p:nvPr>
            <p:ph type="title"/>
          </p:nvPr>
        </p:nvSpPr>
        <p:spPr>
          <a:xfrm>
            <a:off x="457200" y="274638"/>
            <a:ext cx="8229600" cy="639762"/>
          </a:xfrm>
        </p:spPr>
        <p:txBody>
          <a:bodyPr/>
          <a:lstStyle/>
          <a:p>
            <a:r>
              <a:rPr lang="en-US" altLang="en-US" dirty="0"/>
              <a:t>Introduction</a:t>
            </a:r>
          </a:p>
        </p:txBody>
      </p:sp>
      <p:sp>
        <p:nvSpPr>
          <p:cNvPr id="4099" name="Rectangle 3">
            <a:extLst>
              <a:ext uri="{FF2B5EF4-FFF2-40B4-BE49-F238E27FC236}">
                <a16:creationId xmlns:a16="http://schemas.microsoft.com/office/drawing/2014/main" id="{B6B6AB19-7E66-3608-A0A0-416630855AAA}"/>
              </a:ext>
            </a:extLst>
          </p:cNvPr>
          <p:cNvSpPr>
            <a:spLocks noGrp="1" noChangeArrowheads="1"/>
          </p:cNvSpPr>
          <p:nvPr>
            <p:ph type="body" idx="1"/>
          </p:nvPr>
        </p:nvSpPr>
        <p:spPr>
          <a:xfrm>
            <a:off x="457200" y="1143000"/>
            <a:ext cx="8229600" cy="4983163"/>
          </a:xfrm>
        </p:spPr>
        <p:txBody>
          <a:bodyPr/>
          <a:lstStyle/>
          <a:p>
            <a:r>
              <a:rPr lang="en-US" b="0" i="0" dirty="0">
                <a:solidFill>
                  <a:srgbClr val="161513"/>
                </a:solidFill>
                <a:effectLst/>
                <a:latin typeface="OracleSansVF"/>
              </a:rPr>
              <a:t>A </a:t>
            </a:r>
            <a:r>
              <a:rPr lang="en-US" b="0" i="0" dirty="0">
                <a:solidFill>
                  <a:srgbClr val="161513"/>
                </a:solidFill>
                <a:effectLst/>
                <a:highlight>
                  <a:srgbClr val="00FF00"/>
                </a:highlight>
                <a:latin typeface="OracleSansVF"/>
              </a:rPr>
              <a:t>database</a:t>
            </a:r>
            <a:r>
              <a:rPr lang="en-US" b="0" i="0" dirty="0">
                <a:solidFill>
                  <a:srgbClr val="161513"/>
                </a:solidFill>
                <a:effectLst/>
                <a:latin typeface="OracleSansVF"/>
              </a:rPr>
              <a:t> is an organized collection of structured information, or data, typically stored electronically in a computer system. </a:t>
            </a:r>
          </a:p>
          <a:p>
            <a:r>
              <a:rPr lang="en-US" b="0" i="0" dirty="0">
                <a:solidFill>
                  <a:srgbClr val="161513"/>
                </a:solidFill>
                <a:effectLst/>
                <a:latin typeface="OracleSansVF"/>
              </a:rPr>
              <a:t>A database is usually controlled by a </a:t>
            </a:r>
            <a:r>
              <a:rPr lang="en-US" b="0" i="0" u="none" strike="noStrike" dirty="0">
                <a:solidFill>
                  <a:srgbClr val="006B8F"/>
                </a:solidFill>
                <a:effectLst/>
                <a:latin typeface="OracleSansVF"/>
                <a:hlinkClick r:id="rId2"/>
              </a:rPr>
              <a:t>database management system (DBMS)</a:t>
            </a:r>
            <a:r>
              <a:rPr lang="en-US" b="0" i="0" dirty="0">
                <a:solidFill>
                  <a:srgbClr val="161513"/>
                </a:solidFill>
                <a:effectLst/>
                <a:latin typeface="OracleSansVF"/>
              </a:rPr>
              <a:t>. </a:t>
            </a:r>
          </a:p>
          <a:p>
            <a:r>
              <a:rPr lang="en-US" b="0" i="0" dirty="0">
                <a:solidFill>
                  <a:srgbClr val="161513"/>
                </a:solidFill>
                <a:effectLst/>
                <a:latin typeface="OracleSansVF"/>
              </a:rPr>
              <a:t>Together, the data and the DBMS, along with the applications that are associated with them, are referred to as a </a:t>
            </a:r>
            <a:r>
              <a:rPr lang="en-US" b="0" i="0" dirty="0">
                <a:solidFill>
                  <a:srgbClr val="161513"/>
                </a:solidFill>
                <a:effectLst/>
                <a:highlight>
                  <a:srgbClr val="00FF00"/>
                </a:highlight>
                <a:latin typeface="OracleSansVF"/>
              </a:rPr>
              <a:t>database system</a:t>
            </a:r>
            <a:r>
              <a:rPr lang="en-US" b="0" i="0" dirty="0">
                <a:solidFill>
                  <a:srgbClr val="161513"/>
                </a:solidFill>
                <a:effectLst/>
                <a:latin typeface="OracleSansVF"/>
              </a:rPr>
              <a:t>, often shortened to just database.</a:t>
            </a:r>
            <a:endParaRPr lang="en-US" altLang="en-US" dirty="0"/>
          </a:p>
        </p:txBody>
      </p:sp>
    </p:spTree>
    <p:extLst>
      <p:ext uri="{BB962C8B-B14F-4D97-AF65-F5344CB8AC3E}">
        <p14:creationId xmlns:p14="http://schemas.microsoft.com/office/powerpoint/2010/main" val="1803366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856CBCB-44E0-880B-0FD3-F1472B048EFC}"/>
              </a:ext>
            </a:extLst>
          </p:cNvPr>
          <p:cNvSpPr>
            <a:spLocks noGrp="1" noChangeArrowheads="1"/>
          </p:cNvSpPr>
          <p:nvPr>
            <p:ph type="title"/>
          </p:nvPr>
        </p:nvSpPr>
        <p:spPr/>
        <p:txBody>
          <a:bodyPr/>
          <a:lstStyle/>
          <a:p>
            <a:r>
              <a:rPr lang="en-US" altLang="en-US" sz="4000"/>
              <a:t>Some other limitations of RDBMS</a:t>
            </a:r>
          </a:p>
        </p:txBody>
      </p:sp>
      <p:sp>
        <p:nvSpPr>
          <p:cNvPr id="15363" name="Rectangle 3">
            <a:extLst>
              <a:ext uri="{FF2B5EF4-FFF2-40B4-BE49-F238E27FC236}">
                <a16:creationId xmlns:a16="http://schemas.microsoft.com/office/drawing/2014/main" id="{AAA33261-91A1-75D4-670D-F5866DB059F3}"/>
              </a:ext>
            </a:extLst>
          </p:cNvPr>
          <p:cNvSpPr>
            <a:spLocks noGrp="1" noChangeArrowheads="1"/>
          </p:cNvSpPr>
          <p:nvPr>
            <p:ph type="body" idx="1"/>
          </p:nvPr>
        </p:nvSpPr>
        <p:spPr/>
        <p:txBody>
          <a:bodyPr/>
          <a:lstStyle/>
          <a:p>
            <a:r>
              <a:rPr lang="en-US" altLang="en-US"/>
              <a:t>Arrays</a:t>
            </a:r>
          </a:p>
          <a:p>
            <a:r>
              <a:rPr lang="en-US" altLang="en-US"/>
              <a:t>Hierarchical data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1957235-0D6F-6985-C5F9-0C4A172F5B2A}"/>
              </a:ext>
            </a:extLst>
          </p:cNvPr>
          <p:cNvSpPr>
            <a:spLocks noGrp="1" noChangeArrowheads="1"/>
          </p:cNvSpPr>
          <p:nvPr>
            <p:ph type="title"/>
          </p:nvPr>
        </p:nvSpPr>
        <p:spPr>
          <a:xfrm>
            <a:off x="457200" y="0"/>
            <a:ext cx="8229600" cy="1143000"/>
          </a:xfrm>
        </p:spPr>
        <p:txBody>
          <a:bodyPr/>
          <a:lstStyle/>
          <a:p>
            <a:r>
              <a:rPr lang="en-US" altLang="en-US" sz="4000"/>
              <a:t>Example: Taxonomy of Organisms</a:t>
            </a:r>
          </a:p>
        </p:txBody>
      </p:sp>
      <p:sp>
        <p:nvSpPr>
          <p:cNvPr id="16387" name="Rectangle 3">
            <a:extLst>
              <a:ext uri="{FF2B5EF4-FFF2-40B4-BE49-F238E27FC236}">
                <a16:creationId xmlns:a16="http://schemas.microsoft.com/office/drawing/2014/main" id="{34303F70-EF11-3644-6959-CD8B4326E1A3}"/>
              </a:ext>
            </a:extLst>
          </p:cNvPr>
          <p:cNvSpPr>
            <a:spLocks noGrp="1" noChangeArrowheads="1"/>
          </p:cNvSpPr>
          <p:nvPr>
            <p:ph type="body" idx="1"/>
          </p:nvPr>
        </p:nvSpPr>
        <p:spPr>
          <a:xfrm>
            <a:off x="0" y="1066800"/>
            <a:ext cx="9144000" cy="5791200"/>
          </a:xfrm>
        </p:spPr>
        <p:txBody>
          <a:bodyPr/>
          <a:lstStyle/>
          <a:p>
            <a:r>
              <a:rPr lang="en-US" altLang="en-US"/>
              <a:t>Hierarchy of categories:</a:t>
            </a:r>
          </a:p>
          <a:p>
            <a:pPr lvl="1"/>
            <a:r>
              <a:rPr lang="en-US" altLang="en-US"/>
              <a:t>Kingdom - phylum – class – order – family – genus - species</a:t>
            </a:r>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endParaRPr lang="en-US" altLang="en-US"/>
          </a:p>
          <a:p>
            <a:pPr lvl="1"/>
            <a:r>
              <a:rPr lang="en-US" altLang="en-US"/>
              <a:t>How would you design a relational schema for this?</a:t>
            </a:r>
          </a:p>
        </p:txBody>
      </p:sp>
      <p:sp>
        <p:nvSpPr>
          <p:cNvPr id="16388" name="Rectangle 4">
            <a:extLst>
              <a:ext uri="{FF2B5EF4-FFF2-40B4-BE49-F238E27FC236}">
                <a16:creationId xmlns:a16="http://schemas.microsoft.com/office/drawing/2014/main" id="{13838B1E-70F5-702B-0AE6-2D0EF5A700EC}"/>
              </a:ext>
            </a:extLst>
          </p:cNvPr>
          <p:cNvSpPr>
            <a:spLocks noChangeArrowheads="1"/>
          </p:cNvSpPr>
          <p:nvPr/>
        </p:nvSpPr>
        <p:spPr bwMode="auto">
          <a:xfrm>
            <a:off x="3200400" y="25146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Animals</a:t>
            </a:r>
          </a:p>
        </p:txBody>
      </p:sp>
      <p:sp>
        <p:nvSpPr>
          <p:cNvPr id="16390" name="Rectangle 6">
            <a:extLst>
              <a:ext uri="{FF2B5EF4-FFF2-40B4-BE49-F238E27FC236}">
                <a16:creationId xmlns:a16="http://schemas.microsoft.com/office/drawing/2014/main" id="{72696B79-F2FB-1706-34D5-7EBF3F692BB8}"/>
              </a:ext>
            </a:extLst>
          </p:cNvPr>
          <p:cNvSpPr>
            <a:spLocks noChangeArrowheads="1"/>
          </p:cNvSpPr>
          <p:nvPr/>
        </p:nvSpPr>
        <p:spPr bwMode="auto">
          <a:xfrm>
            <a:off x="2133600" y="32766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Chordates</a:t>
            </a:r>
          </a:p>
        </p:txBody>
      </p:sp>
      <p:sp>
        <p:nvSpPr>
          <p:cNvPr id="16392" name="Rectangle 8">
            <a:extLst>
              <a:ext uri="{FF2B5EF4-FFF2-40B4-BE49-F238E27FC236}">
                <a16:creationId xmlns:a16="http://schemas.microsoft.com/office/drawing/2014/main" id="{CAFDC2A6-0F35-89F8-F05C-7BC8ED880273}"/>
              </a:ext>
            </a:extLst>
          </p:cNvPr>
          <p:cNvSpPr>
            <a:spLocks noChangeArrowheads="1"/>
          </p:cNvSpPr>
          <p:nvPr/>
        </p:nvSpPr>
        <p:spPr bwMode="auto">
          <a:xfrm>
            <a:off x="2133600" y="41148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Vertebrates</a:t>
            </a:r>
          </a:p>
        </p:txBody>
      </p:sp>
      <p:sp>
        <p:nvSpPr>
          <p:cNvPr id="16393" name="Rectangle 9">
            <a:extLst>
              <a:ext uri="{FF2B5EF4-FFF2-40B4-BE49-F238E27FC236}">
                <a16:creationId xmlns:a16="http://schemas.microsoft.com/office/drawing/2014/main" id="{A8E4735C-682C-1AA0-1DCA-990789B95FF9}"/>
              </a:ext>
            </a:extLst>
          </p:cNvPr>
          <p:cNvSpPr>
            <a:spLocks noChangeArrowheads="1"/>
          </p:cNvSpPr>
          <p:nvPr/>
        </p:nvSpPr>
        <p:spPr bwMode="auto">
          <a:xfrm>
            <a:off x="6096000" y="33528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800"/>
              <a:t>Arthropods</a:t>
            </a:r>
          </a:p>
        </p:txBody>
      </p:sp>
      <p:sp>
        <p:nvSpPr>
          <p:cNvPr id="16394" name="Rectangle 10">
            <a:extLst>
              <a:ext uri="{FF2B5EF4-FFF2-40B4-BE49-F238E27FC236}">
                <a16:creationId xmlns:a16="http://schemas.microsoft.com/office/drawing/2014/main" id="{BFECC081-4216-E820-A593-3BAAADC11DBF}"/>
              </a:ext>
            </a:extLst>
          </p:cNvPr>
          <p:cNvSpPr>
            <a:spLocks noChangeArrowheads="1"/>
          </p:cNvSpPr>
          <p:nvPr/>
        </p:nvSpPr>
        <p:spPr bwMode="auto">
          <a:xfrm>
            <a:off x="381000" y="50292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birds</a:t>
            </a:r>
          </a:p>
        </p:txBody>
      </p:sp>
      <p:sp>
        <p:nvSpPr>
          <p:cNvPr id="16400" name="Rectangle 16">
            <a:extLst>
              <a:ext uri="{FF2B5EF4-FFF2-40B4-BE49-F238E27FC236}">
                <a16:creationId xmlns:a16="http://schemas.microsoft.com/office/drawing/2014/main" id="{26CA0858-0AF9-842F-EA31-B83274715235}"/>
              </a:ext>
            </a:extLst>
          </p:cNvPr>
          <p:cNvSpPr>
            <a:spLocks noChangeArrowheads="1"/>
          </p:cNvSpPr>
          <p:nvPr/>
        </p:nvSpPr>
        <p:spPr bwMode="auto">
          <a:xfrm>
            <a:off x="5029200" y="4343400"/>
            <a:ext cx="1143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insects</a:t>
            </a:r>
          </a:p>
        </p:txBody>
      </p:sp>
      <p:sp>
        <p:nvSpPr>
          <p:cNvPr id="16401" name="Rectangle 17">
            <a:extLst>
              <a:ext uri="{FF2B5EF4-FFF2-40B4-BE49-F238E27FC236}">
                <a16:creationId xmlns:a16="http://schemas.microsoft.com/office/drawing/2014/main" id="{40648728-E938-AD3D-43DC-0B866368276B}"/>
              </a:ext>
            </a:extLst>
          </p:cNvPr>
          <p:cNvSpPr>
            <a:spLocks noChangeArrowheads="1"/>
          </p:cNvSpPr>
          <p:nvPr/>
        </p:nvSpPr>
        <p:spPr bwMode="auto">
          <a:xfrm>
            <a:off x="6400800" y="4343400"/>
            <a:ext cx="1143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spiders</a:t>
            </a:r>
          </a:p>
        </p:txBody>
      </p:sp>
      <p:sp>
        <p:nvSpPr>
          <p:cNvPr id="16402" name="Rectangle 18">
            <a:extLst>
              <a:ext uri="{FF2B5EF4-FFF2-40B4-BE49-F238E27FC236}">
                <a16:creationId xmlns:a16="http://schemas.microsoft.com/office/drawing/2014/main" id="{03D76C13-AAB3-8079-F5A0-DD17ECDC38C7}"/>
              </a:ext>
            </a:extLst>
          </p:cNvPr>
          <p:cNvSpPr>
            <a:spLocks noChangeArrowheads="1"/>
          </p:cNvSpPr>
          <p:nvPr/>
        </p:nvSpPr>
        <p:spPr bwMode="auto">
          <a:xfrm>
            <a:off x="7772400" y="4343400"/>
            <a:ext cx="1371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crustaceans</a:t>
            </a:r>
          </a:p>
        </p:txBody>
      </p:sp>
      <p:sp>
        <p:nvSpPr>
          <p:cNvPr id="16407" name="Rectangle 23">
            <a:extLst>
              <a:ext uri="{FF2B5EF4-FFF2-40B4-BE49-F238E27FC236}">
                <a16:creationId xmlns:a16="http://schemas.microsoft.com/office/drawing/2014/main" id="{30AB644A-F2E3-1E91-7D5A-DC624F88A8A0}"/>
              </a:ext>
            </a:extLst>
          </p:cNvPr>
          <p:cNvSpPr>
            <a:spLocks noChangeArrowheads="1"/>
          </p:cNvSpPr>
          <p:nvPr/>
        </p:nvSpPr>
        <p:spPr bwMode="auto">
          <a:xfrm>
            <a:off x="2286000" y="50292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reptiles</a:t>
            </a:r>
          </a:p>
        </p:txBody>
      </p:sp>
      <p:sp>
        <p:nvSpPr>
          <p:cNvPr id="16408" name="Rectangle 24">
            <a:extLst>
              <a:ext uri="{FF2B5EF4-FFF2-40B4-BE49-F238E27FC236}">
                <a16:creationId xmlns:a16="http://schemas.microsoft.com/office/drawing/2014/main" id="{88C275F7-714E-9E9A-9D33-7D0E017F1802}"/>
              </a:ext>
            </a:extLst>
          </p:cNvPr>
          <p:cNvSpPr>
            <a:spLocks noChangeArrowheads="1"/>
          </p:cNvSpPr>
          <p:nvPr/>
        </p:nvSpPr>
        <p:spPr bwMode="auto">
          <a:xfrm>
            <a:off x="4191000" y="5029200"/>
            <a:ext cx="1600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mammals</a:t>
            </a:r>
          </a:p>
        </p:txBody>
      </p:sp>
      <p:sp>
        <p:nvSpPr>
          <p:cNvPr id="16409" name="Line 25">
            <a:extLst>
              <a:ext uri="{FF2B5EF4-FFF2-40B4-BE49-F238E27FC236}">
                <a16:creationId xmlns:a16="http://schemas.microsoft.com/office/drawing/2014/main" id="{6E3BAC85-0266-5EA6-7F9E-D0AA70BC5C13}"/>
              </a:ext>
            </a:extLst>
          </p:cNvPr>
          <p:cNvSpPr>
            <a:spLocks noChangeShapeType="1"/>
          </p:cNvSpPr>
          <p:nvPr/>
        </p:nvSpPr>
        <p:spPr bwMode="auto">
          <a:xfrm flipH="1">
            <a:off x="3124200" y="30480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6">
            <a:extLst>
              <a:ext uri="{FF2B5EF4-FFF2-40B4-BE49-F238E27FC236}">
                <a16:creationId xmlns:a16="http://schemas.microsoft.com/office/drawing/2014/main" id="{337DA70F-2FFD-25A7-20EF-BC06936F94DE}"/>
              </a:ext>
            </a:extLst>
          </p:cNvPr>
          <p:cNvSpPr>
            <a:spLocks noChangeShapeType="1"/>
          </p:cNvSpPr>
          <p:nvPr/>
        </p:nvSpPr>
        <p:spPr bwMode="auto">
          <a:xfrm>
            <a:off x="4267200" y="3048000"/>
            <a:ext cx="2819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27">
            <a:extLst>
              <a:ext uri="{FF2B5EF4-FFF2-40B4-BE49-F238E27FC236}">
                <a16:creationId xmlns:a16="http://schemas.microsoft.com/office/drawing/2014/main" id="{CFC60BA8-ADAE-550B-1416-8DFB6B00907E}"/>
              </a:ext>
            </a:extLst>
          </p:cNvPr>
          <p:cNvSpPr>
            <a:spLocks noChangeShapeType="1"/>
          </p:cNvSpPr>
          <p:nvPr/>
        </p:nvSpPr>
        <p:spPr bwMode="auto">
          <a:xfrm>
            <a:off x="3124200" y="3810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28">
            <a:extLst>
              <a:ext uri="{FF2B5EF4-FFF2-40B4-BE49-F238E27FC236}">
                <a16:creationId xmlns:a16="http://schemas.microsoft.com/office/drawing/2014/main" id="{2F79CF0E-C34D-4358-3ED1-3E83A8B8930F}"/>
              </a:ext>
            </a:extLst>
          </p:cNvPr>
          <p:cNvSpPr>
            <a:spLocks noChangeShapeType="1"/>
          </p:cNvSpPr>
          <p:nvPr/>
        </p:nvSpPr>
        <p:spPr bwMode="auto">
          <a:xfrm flipH="1">
            <a:off x="1219200" y="4648200"/>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29">
            <a:extLst>
              <a:ext uri="{FF2B5EF4-FFF2-40B4-BE49-F238E27FC236}">
                <a16:creationId xmlns:a16="http://schemas.microsoft.com/office/drawing/2014/main" id="{DCB391DC-EB3E-2E48-75AD-9A39F5DBD03D}"/>
              </a:ext>
            </a:extLst>
          </p:cNvPr>
          <p:cNvSpPr>
            <a:spLocks noChangeShapeType="1"/>
          </p:cNvSpPr>
          <p:nvPr/>
        </p:nvSpPr>
        <p:spPr bwMode="auto">
          <a:xfrm>
            <a:off x="3124200" y="4648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0">
            <a:extLst>
              <a:ext uri="{FF2B5EF4-FFF2-40B4-BE49-F238E27FC236}">
                <a16:creationId xmlns:a16="http://schemas.microsoft.com/office/drawing/2014/main" id="{5C47AA66-C323-2151-24E8-07EF3F12285E}"/>
              </a:ext>
            </a:extLst>
          </p:cNvPr>
          <p:cNvSpPr>
            <a:spLocks noChangeShapeType="1"/>
          </p:cNvSpPr>
          <p:nvPr/>
        </p:nvSpPr>
        <p:spPr bwMode="auto">
          <a:xfrm>
            <a:off x="3200400" y="4648200"/>
            <a:ext cx="1752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Line 32">
            <a:extLst>
              <a:ext uri="{FF2B5EF4-FFF2-40B4-BE49-F238E27FC236}">
                <a16:creationId xmlns:a16="http://schemas.microsoft.com/office/drawing/2014/main" id="{76D0ECF3-3E2B-86C7-56BE-755F9CF39005}"/>
              </a:ext>
            </a:extLst>
          </p:cNvPr>
          <p:cNvSpPr>
            <a:spLocks noChangeShapeType="1"/>
          </p:cNvSpPr>
          <p:nvPr/>
        </p:nvSpPr>
        <p:spPr bwMode="auto">
          <a:xfrm flipH="1">
            <a:off x="5638800" y="3886200"/>
            <a:ext cx="1371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Line 33">
            <a:extLst>
              <a:ext uri="{FF2B5EF4-FFF2-40B4-BE49-F238E27FC236}">
                <a16:creationId xmlns:a16="http://schemas.microsoft.com/office/drawing/2014/main" id="{481B455F-E793-5FD5-5886-FE9AB6C395CE}"/>
              </a:ext>
            </a:extLst>
          </p:cNvPr>
          <p:cNvSpPr>
            <a:spLocks noChangeShapeType="1"/>
          </p:cNvSpPr>
          <p:nvPr/>
        </p:nvSpPr>
        <p:spPr bwMode="auto">
          <a:xfrm>
            <a:off x="7162800" y="3886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8" name="Line 34">
            <a:extLst>
              <a:ext uri="{FF2B5EF4-FFF2-40B4-BE49-F238E27FC236}">
                <a16:creationId xmlns:a16="http://schemas.microsoft.com/office/drawing/2014/main" id="{377FF7F2-A2D5-689F-6698-9794242D8E1F}"/>
              </a:ext>
            </a:extLst>
          </p:cNvPr>
          <p:cNvSpPr>
            <a:spLocks noChangeShapeType="1"/>
          </p:cNvSpPr>
          <p:nvPr/>
        </p:nvSpPr>
        <p:spPr bwMode="auto">
          <a:xfrm>
            <a:off x="7391400" y="3886200"/>
            <a:ext cx="1219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1CCDFFA-D523-FD37-F932-9261B972AF2F}"/>
              </a:ext>
            </a:extLst>
          </p:cNvPr>
          <p:cNvSpPr>
            <a:spLocks noGrp="1" noChangeArrowheads="1"/>
          </p:cNvSpPr>
          <p:nvPr>
            <p:ph type="title"/>
          </p:nvPr>
        </p:nvSpPr>
        <p:spPr/>
        <p:txBody>
          <a:bodyPr/>
          <a:lstStyle/>
          <a:p>
            <a:r>
              <a:rPr lang="en-US" altLang="en-US"/>
              <a:t>Relational Database</a:t>
            </a:r>
          </a:p>
        </p:txBody>
      </p:sp>
      <p:sp>
        <p:nvSpPr>
          <p:cNvPr id="3075" name="Rectangle 3">
            <a:extLst>
              <a:ext uri="{FF2B5EF4-FFF2-40B4-BE49-F238E27FC236}">
                <a16:creationId xmlns:a16="http://schemas.microsoft.com/office/drawing/2014/main" id="{E4178F95-EB93-BC1E-3EAC-D45189CD47FD}"/>
              </a:ext>
            </a:extLst>
          </p:cNvPr>
          <p:cNvSpPr>
            <a:spLocks noGrp="1" noChangeArrowheads="1"/>
          </p:cNvSpPr>
          <p:nvPr>
            <p:ph type="body" idx="1"/>
          </p:nvPr>
        </p:nvSpPr>
        <p:spPr/>
        <p:txBody>
          <a:bodyPr/>
          <a:lstStyle/>
          <a:p>
            <a:r>
              <a:rPr lang="en-US" altLang="en-US" dirty="0"/>
              <a:t>Relational Database Management System (RDBMS)</a:t>
            </a:r>
          </a:p>
          <a:p>
            <a:pPr lvl="1"/>
            <a:r>
              <a:rPr lang="en-US" altLang="en-US" dirty="0"/>
              <a:t>Consists of a number of </a:t>
            </a:r>
            <a:r>
              <a:rPr lang="en-US" altLang="en-US" i="1" dirty="0"/>
              <a:t>tables</a:t>
            </a:r>
            <a:r>
              <a:rPr lang="en-US" altLang="en-US" dirty="0"/>
              <a:t> and single </a:t>
            </a:r>
            <a:r>
              <a:rPr lang="en-US" altLang="en-US" i="1" dirty="0"/>
              <a:t>schema</a:t>
            </a:r>
            <a:r>
              <a:rPr lang="en-US" altLang="en-US" dirty="0"/>
              <a:t> (definition of tables and attributes)</a:t>
            </a:r>
            <a:endParaRPr lang="en-US" altLang="en-US" i="1" dirty="0"/>
          </a:p>
          <a:p>
            <a:pPr lvl="1"/>
            <a:r>
              <a:rPr lang="en-US" altLang="en-US" dirty="0"/>
              <a:t>Students (</a:t>
            </a:r>
            <a:r>
              <a:rPr lang="en-US" altLang="en-US" u="sng" dirty="0" err="1"/>
              <a:t>sid</a:t>
            </a:r>
            <a:r>
              <a:rPr lang="en-US" altLang="en-US" dirty="0"/>
              <a:t>, name, login, age, </a:t>
            </a:r>
            <a:r>
              <a:rPr lang="en-US" altLang="en-US" dirty="0" err="1"/>
              <a:t>gpa</a:t>
            </a:r>
            <a:r>
              <a:rPr lang="en-US" altLang="en-US" dirty="0"/>
              <a:t>)</a:t>
            </a:r>
          </a:p>
          <a:p>
            <a:pPr lvl="2"/>
            <a:r>
              <a:rPr lang="en-US" altLang="en-US" b="1" dirty="0"/>
              <a:t>Students</a:t>
            </a:r>
            <a:r>
              <a:rPr lang="en-US" altLang="en-US" dirty="0"/>
              <a:t> identifies the table</a:t>
            </a:r>
          </a:p>
          <a:p>
            <a:pPr lvl="2"/>
            <a:r>
              <a:rPr lang="en-US" altLang="en-US" b="1" dirty="0" err="1"/>
              <a:t>sid</a:t>
            </a:r>
            <a:r>
              <a:rPr lang="en-US" altLang="en-US" b="1" dirty="0"/>
              <a:t>, name, login, age, </a:t>
            </a:r>
            <a:r>
              <a:rPr lang="en-US" altLang="en-US" b="1" dirty="0" err="1"/>
              <a:t>gpa</a:t>
            </a:r>
            <a:r>
              <a:rPr lang="en-US" altLang="en-US" dirty="0"/>
              <a:t> identify attributes</a:t>
            </a:r>
          </a:p>
          <a:p>
            <a:pPr lvl="2"/>
            <a:r>
              <a:rPr lang="en-US" altLang="en-US" b="1" dirty="0" err="1"/>
              <a:t>sid</a:t>
            </a:r>
            <a:r>
              <a:rPr lang="en-US" altLang="en-US" dirty="0"/>
              <a:t> is primary key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1CCDFFA-D523-FD37-F932-9261B972AF2F}"/>
              </a:ext>
            </a:extLst>
          </p:cNvPr>
          <p:cNvSpPr>
            <a:spLocks noGrp="1" noChangeArrowheads="1"/>
          </p:cNvSpPr>
          <p:nvPr>
            <p:ph type="title"/>
          </p:nvPr>
        </p:nvSpPr>
        <p:spPr>
          <a:xfrm>
            <a:off x="457200" y="274638"/>
            <a:ext cx="8382000" cy="1143000"/>
          </a:xfrm>
        </p:spPr>
        <p:txBody>
          <a:bodyPr/>
          <a:lstStyle/>
          <a:p>
            <a:r>
              <a:rPr lang="en-US" altLang="en-US" dirty="0"/>
              <a:t>Examples of </a:t>
            </a:r>
            <a:br>
              <a:rPr lang="en-US" altLang="en-US" dirty="0"/>
            </a:br>
            <a:r>
              <a:rPr lang="en-US" altLang="en-US" dirty="0"/>
              <a:t>Relational Databases</a:t>
            </a:r>
          </a:p>
        </p:txBody>
      </p:sp>
      <p:sp>
        <p:nvSpPr>
          <p:cNvPr id="3075" name="Rectangle 3">
            <a:extLst>
              <a:ext uri="{FF2B5EF4-FFF2-40B4-BE49-F238E27FC236}">
                <a16:creationId xmlns:a16="http://schemas.microsoft.com/office/drawing/2014/main" id="{E4178F95-EB93-BC1E-3EAC-D45189CD47FD}"/>
              </a:ext>
            </a:extLst>
          </p:cNvPr>
          <p:cNvSpPr>
            <a:spLocks noGrp="1" noChangeArrowheads="1"/>
          </p:cNvSpPr>
          <p:nvPr>
            <p:ph type="body" idx="1"/>
          </p:nvPr>
        </p:nvSpPr>
        <p:spPr>
          <a:xfrm>
            <a:off x="457200" y="1981200"/>
            <a:ext cx="8229600" cy="4144963"/>
          </a:xfrm>
        </p:spPr>
        <p:txBody>
          <a:bodyPr/>
          <a:lstStyle/>
          <a:p>
            <a:r>
              <a:rPr lang="en-US" altLang="en-US" dirty="0"/>
              <a:t>MySQL</a:t>
            </a:r>
          </a:p>
          <a:p>
            <a:r>
              <a:rPr lang="en-US" altLang="en-US" dirty="0"/>
              <a:t>Oracle</a:t>
            </a:r>
          </a:p>
          <a:p>
            <a:r>
              <a:rPr lang="en-US" altLang="en-US" dirty="0"/>
              <a:t>PostgreSQL</a:t>
            </a:r>
          </a:p>
          <a:p>
            <a:r>
              <a:rPr lang="en-US" altLang="en-US" dirty="0"/>
              <a:t>MariaDB</a:t>
            </a:r>
          </a:p>
          <a:p>
            <a:r>
              <a:rPr lang="en-US" altLang="en-US" dirty="0"/>
              <a:t>Microsoft SQL Server</a:t>
            </a:r>
          </a:p>
          <a:p>
            <a:r>
              <a:rPr lang="en-US" altLang="en-US" dirty="0"/>
              <a:t>IBM DB2</a:t>
            </a:r>
          </a:p>
          <a:p>
            <a:r>
              <a:rPr lang="en-US" altLang="en-US" dirty="0"/>
              <a:t>…</a:t>
            </a:r>
          </a:p>
        </p:txBody>
      </p:sp>
    </p:spTree>
    <p:extLst>
      <p:ext uri="{BB962C8B-B14F-4D97-AF65-F5344CB8AC3E}">
        <p14:creationId xmlns:p14="http://schemas.microsoft.com/office/powerpoint/2010/main" val="172775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9C31215-0D1C-CF93-3901-DA0D6219EDC2}"/>
              </a:ext>
            </a:extLst>
          </p:cNvPr>
          <p:cNvSpPr>
            <a:spLocks noGrp="1" noChangeArrowheads="1"/>
          </p:cNvSpPr>
          <p:nvPr>
            <p:ph type="title"/>
          </p:nvPr>
        </p:nvSpPr>
        <p:spPr>
          <a:xfrm>
            <a:off x="457200" y="274638"/>
            <a:ext cx="8229600" cy="715962"/>
          </a:xfrm>
        </p:spPr>
        <p:txBody>
          <a:bodyPr/>
          <a:lstStyle/>
          <a:p>
            <a:r>
              <a:rPr lang="en-US" altLang="en-US" dirty="0"/>
              <a:t>An Example Table</a:t>
            </a:r>
          </a:p>
        </p:txBody>
      </p:sp>
      <p:sp>
        <p:nvSpPr>
          <p:cNvPr id="5123" name="Rectangle 3">
            <a:extLst>
              <a:ext uri="{FF2B5EF4-FFF2-40B4-BE49-F238E27FC236}">
                <a16:creationId xmlns:a16="http://schemas.microsoft.com/office/drawing/2014/main" id="{A166D259-1D6D-318D-8146-E618600320A4}"/>
              </a:ext>
            </a:extLst>
          </p:cNvPr>
          <p:cNvSpPr>
            <a:spLocks noGrp="1" noChangeArrowheads="1"/>
          </p:cNvSpPr>
          <p:nvPr>
            <p:ph type="body" sz="half" idx="1"/>
          </p:nvPr>
        </p:nvSpPr>
        <p:spPr>
          <a:xfrm>
            <a:off x="0" y="1249362"/>
            <a:ext cx="9144000" cy="1066800"/>
          </a:xfrm>
        </p:spPr>
        <p:txBody>
          <a:bodyPr/>
          <a:lstStyle/>
          <a:p>
            <a:r>
              <a:rPr lang="en-US" altLang="en-US" sz="2800" dirty="0"/>
              <a:t>Students (</a:t>
            </a:r>
            <a:r>
              <a:rPr lang="en-US" altLang="en-US" sz="2800" b="1" i="1" u="sng" dirty="0" err="1"/>
              <a:t>sid</a:t>
            </a:r>
            <a:r>
              <a:rPr lang="en-US" altLang="en-US" sz="2800" dirty="0"/>
              <a:t>: string, </a:t>
            </a:r>
            <a:r>
              <a:rPr lang="en-US" altLang="en-US" sz="2800" b="1" i="1" dirty="0"/>
              <a:t>name</a:t>
            </a:r>
            <a:r>
              <a:rPr lang="en-US" altLang="en-US" sz="2800" dirty="0"/>
              <a:t>: string, </a:t>
            </a:r>
            <a:r>
              <a:rPr lang="en-US" altLang="en-US" sz="2800" b="1" i="1" dirty="0"/>
              <a:t>login</a:t>
            </a:r>
            <a:r>
              <a:rPr lang="en-US" altLang="en-US" sz="2800" dirty="0"/>
              <a:t>: string, </a:t>
            </a:r>
          </a:p>
          <a:p>
            <a:pPr marL="0" indent="0">
              <a:buNone/>
            </a:pPr>
            <a:r>
              <a:rPr lang="en-US" altLang="en-US" sz="2800" i="1" dirty="0"/>
              <a:t>                    </a:t>
            </a:r>
            <a:r>
              <a:rPr lang="en-US" altLang="en-US" sz="2800" b="1" i="1" dirty="0"/>
              <a:t>age</a:t>
            </a:r>
            <a:r>
              <a:rPr lang="en-US" altLang="en-US" sz="2800" dirty="0"/>
              <a:t>: integer, </a:t>
            </a:r>
            <a:r>
              <a:rPr lang="en-US" altLang="en-US" sz="2800" b="1" i="1" dirty="0" err="1"/>
              <a:t>gpa</a:t>
            </a:r>
            <a:r>
              <a:rPr lang="en-US" altLang="en-US" sz="2800" dirty="0"/>
              <a:t>: real)</a:t>
            </a:r>
          </a:p>
          <a:p>
            <a:pPr>
              <a:buFontTx/>
              <a:buNone/>
            </a:pPr>
            <a:endParaRPr lang="en-US" altLang="en-US" sz="2800" dirty="0"/>
          </a:p>
        </p:txBody>
      </p:sp>
      <p:graphicFrame>
        <p:nvGraphicFramePr>
          <p:cNvPr id="5190" name="Group 70">
            <a:extLst>
              <a:ext uri="{FF2B5EF4-FFF2-40B4-BE49-F238E27FC236}">
                <a16:creationId xmlns:a16="http://schemas.microsoft.com/office/drawing/2014/main" id="{8FCBC44C-A395-61FF-78EE-2E0688C73F3F}"/>
              </a:ext>
            </a:extLst>
          </p:cNvPr>
          <p:cNvGraphicFramePr>
            <a:graphicFrameLocks noGrp="1"/>
          </p:cNvGraphicFramePr>
          <p:nvPr>
            <p:ph sz="half" idx="2"/>
            <p:extLst>
              <p:ext uri="{D42A27DB-BD31-4B8C-83A1-F6EECF244321}">
                <p14:modId xmlns:p14="http://schemas.microsoft.com/office/powerpoint/2010/main" val="3046197280"/>
              </p:ext>
            </p:extLst>
          </p:nvPr>
        </p:nvGraphicFramePr>
        <p:xfrm>
          <a:off x="228600" y="2727009"/>
          <a:ext cx="8686800" cy="3629660"/>
        </p:xfrm>
        <a:graphic>
          <a:graphicData uri="http://schemas.openxmlformats.org/drawingml/2006/table">
            <a:tbl>
              <a:tblPr/>
              <a:tblGrid>
                <a:gridCol w="1447800">
                  <a:extLst>
                    <a:ext uri="{9D8B030D-6E8A-4147-A177-3AD203B41FA5}">
                      <a16:colId xmlns:a16="http://schemas.microsoft.com/office/drawing/2014/main" val="1391020758"/>
                    </a:ext>
                  </a:extLst>
                </a:gridCol>
                <a:gridCol w="1828800">
                  <a:extLst>
                    <a:ext uri="{9D8B030D-6E8A-4147-A177-3AD203B41FA5}">
                      <a16:colId xmlns:a16="http://schemas.microsoft.com/office/drawing/2014/main" val="287475462"/>
                    </a:ext>
                  </a:extLst>
                </a:gridCol>
                <a:gridCol w="3200400">
                  <a:extLst>
                    <a:ext uri="{9D8B030D-6E8A-4147-A177-3AD203B41FA5}">
                      <a16:colId xmlns:a16="http://schemas.microsoft.com/office/drawing/2014/main" val="3098106773"/>
                    </a:ext>
                  </a:extLst>
                </a:gridCol>
                <a:gridCol w="1066800">
                  <a:extLst>
                    <a:ext uri="{9D8B030D-6E8A-4147-A177-3AD203B41FA5}">
                      <a16:colId xmlns:a16="http://schemas.microsoft.com/office/drawing/2014/main" val="2621429724"/>
                    </a:ext>
                  </a:extLst>
                </a:gridCol>
                <a:gridCol w="1143000">
                  <a:extLst>
                    <a:ext uri="{9D8B030D-6E8A-4147-A177-3AD203B41FA5}">
                      <a16:colId xmlns:a16="http://schemas.microsoft.com/office/drawing/2014/main" val="2729950142"/>
                    </a:ext>
                  </a:extLst>
                </a:gridCol>
              </a:tblGrid>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sng" strike="noStrike" cap="none" normalizeH="0" baseline="0" dirty="0" err="1">
                          <a:ln>
                            <a:noFill/>
                          </a:ln>
                          <a:solidFill>
                            <a:schemeClr val="tx1"/>
                          </a:solidFill>
                          <a:effectLst/>
                          <a:latin typeface="Arial" panose="020B0604020202020204" pitchFamily="34" charset="0"/>
                        </a:rPr>
                        <a:t>sid</a:t>
                      </a:r>
                      <a:endParaRPr kumimoji="0" lang="en-US" altLang="en-US" sz="2800" b="0" i="0" u="sng"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login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010021"/>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dave@cs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4809657"/>
                  </a:ext>
                </a:extLst>
              </a:tr>
              <a:tr h="5207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jones@cs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9416224"/>
                  </a:ext>
                </a:extLst>
              </a:tr>
              <a:tr h="5127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5273919"/>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53650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smith@math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1713921"/>
                  </a:ext>
                </a:extLst>
              </a:tr>
              <a:tr h="5111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53831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madayan@music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894677"/>
                  </a:ext>
                </a:extLst>
              </a:tr>
              <a:tr h="509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53832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guldu@music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panose="020B060402020202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313347"/>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7480</TotalTime>
  <Words>2706</Words>
  <Application>Microsoft Macintosh PowerPoint</Application>
  <PresentationFormat>On-screen Show (4:3)</PresentationFormat>
  <Paragraphs>769</Paragraphs>
  <Slides>61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-apple-system</vt:lpstr>
      <vt:lpstr>Arial</vt:lpstr>
      <vt:lpstr>Courier New</vt:lpstr>
      <vt:lpstr>Elephant</vt:lpstr>
      <vt:lpstr>Google Sans</vt:lpstr>
      <vt:lpstr>inherit</vt:lpstr>
      <vt:lpstr>Open Sans</vt:lpstr>
      <vt:lpstr>OracleSansVF</vt:lpstr>
      <vt:lpstr>Roboto</vt:lpstr>
      <vt:lpstr>Symbol</vt:lpstr>
      <vt:lpstr>Default Design</vt:lpstr>
      <vt:lpstr>Introduction  to  Relational  Databases</vt:lpstr>
      <vt:lpstr>Introduction</vt:lpstr>
      <vt:lpstr>Database: example</vt:lpstr>
      <vt:lpstr>DBMS: DataBase Management System</vt:lpstr>
      <vt:lpstr>What is a DBMS?</vt:lpstr>
      <vt:lpstr>Introduction</vt:lpstr>
      <vt:lpstr>Relational Database</vt:lpstr>
      <vt:lpstr>Examples of  Relational Databases</vt:lpstr>
      <vt:lpstr>An Example Table</vt:lpstr>
      <vt:lpstr>Another example: Courses</vt:lpstr>
      <vt:lpstr>Keys</vt:lpstr>
      <vt:lpstr>Many to Many relationships</vt:lpstr>
      <vt:lpstr>Relationship Types</vt:lpstr>
      <vt:lpstr>One-to-One relationship</vt:lpstr>
      <vt:lpstr>One-to-Many relationship</vt:lpstr>
      <vt:lpstr>Many-to-Many relationship</vt:lpstr>
      <vt:lpstr>Many-to-Many relationship Example</vt:lpstr>
      <vt:lpstr>Relational Algebra</vt:lpstr>
      <vt:lpstr>Basic Operators</vt:lpstr>
      <vt:lpstr>Example Schema (simplified)</vt:lpstr>
      <vt:lpstr>Selection</vt:lpstr>
      <vt:lpstr>Selection</vt:lpstr>
      <vt:lpstr>Projection</vt:lpstr>
      <vt:lpstr>Projection</vt:lpstr>
      <vt:lpstr>Combine Selection and Projection</vt:lpstr>
      <vt:lpstr>Combine Selection and Projection</vt:lpstr>
      <vt:lpstr>Set Operations</vt:lpstr>
      <vt:lpstr>Set Operations (continued)</vt:lpstr>
      <vt:lpstr>Example: Intersection</vt:lpstr>
      <vt:lpstr>Intersection in MySQL</vt:lpstr>
      <vt:lpstr>Set Operations (continued)</vt:lpstr>
      <vt:lpstr>Cartesian Product in MySQL</vt:lpstr>
      <vt:lpstr>UNION</vt:lpstr>
      <vt:lpstr>UNION: example</vt:lpstr>
      <vt:lpstr>UNION ALL</vt:lpstr>
      <vt:lpstr>UNION ALL: example</vt:lpstr>
      <vt:lpstr>Joins</vt:lpstr>
      <vt:lpstr>Joins</vt:lpstr>
      <vt:lpstr>JOIN Operations</vt:lpstr>
      <vt:lpstr>Relational Algebra Summary</vt:lpstr>
      <vt:lpstr>Introduction to SQL</vt:lpstr>
      <vt:lpstr>Introduction to SQL</vt:lpstr>
      <vt:lpstr>Create Table</vt:lpstr>
      <vt:lpstr>Create Table in MySQL</vt:lpstr>
      <vt:lpstr>Select-From-Where query</vt:lpstr>
      <vt:lpstr>Queries across multiple tables (joins)</vt:lpstr>
      <vt:lpstr>SQL features: Aggregation</vt:lpstr>
      <vt:lpstr>SQL features: Aggregation for Data Warehousing</vt:lpstr>
      <vt:lpstr>SQL features: GROUP BY</vt:lpstr>
      <vt:lpstr>GROUP BY example</vt:lpstr>
      <vt:lpstr>Views</vt:lpstr>
      <vt:lpstr>Views</vt:lpstr>
      <vt:lpstr>Indexes</vt:lpstr>
      <vt:lpstr>Types of Indexes</vt:lpstr>
      <vt:lpstr>Example: Clustered Index</vt:lpstr>
      <vt:lpstr>Example: Unclustered Index</vt:lpstr>
      <vt:lpstr>Comments on Indexes</vt:lpstr>
      <vt:lpstr>Summary: Why are RDBMS useful?</vt:lpstr>
      <vt:lpstr>So, why don’t scientists use them?</vt:lpstr>
      <vt:lpstr>Some other limitations of RDBMS</vt:lpstr>
      <vt:lpstr>Example: Taxonomy of Organisms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Relational Databases</dc:title>
  <dc:creator>Laura Bright</dc:creator>
  <cp:lastModifiedBy>Parsian, Mahmoud</cp:lastModifiedBy>
  <cp:revision>172</cp:revision>
  <dcterms:created xsi:type="dcterms:W3CDTF">2006-05-01T03:32:01Z</dcterms:created>
  <dcterms:modified xsi:type="dcterms:W3CDTF">2024-04-08T02:42:16Z</dcterms:modified>
</cp:coreProperties>
</file>