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24" r:id="rId3"/>
    <p:sldId id="328" r:id="rId4"/>
    <p:sldId id="330" r:id="rId5"/>
    <p:sldId id="331" r:id="rId6"/>
    <p:sldId id="329" r:id="rId7"/>
    <p:sldId id="261" r:id="rId8"/>
    <p:sldId id="262" r:id="rId9"/>
    <p:sldId id="263" r:id="rId10"/>
    <p:sldId id="332" r:id="rId11"/>
    <p:sldId id="334" r:id="rId12"/>
    <p:sldId id="266" r:id="rId13"/>
    <p:sldId id="267" r:id="rId14"/>
    <p:sldId id="268" r:id="rId15"/>
    <p:sldId id="269" r:id="rId16"/>
    <p:sldId id="270" r:id="rId17"/>
    <p:sldId id="314" r:id="rId18"/>
    <p:sldId id="273" r:id="rId19"/>
    <p:sldId id="315" r:id="rId20"/>
    <p:sldId id="316" r:id="rId21"/>
    <p:sldId id="276" r:id="rId22"/>
    <p:sldId id="277" r:id="rId23"/>
    <p:sldId id="278" r:id="rId24"/>
    <p:sldId id="279" r:id="rId25"/>
    <p:sldId id="280" r:id="rId26"/>
    <p:sldId id="283" r:id="rId27"/>
    <p:sldId id="302" r:id="rId28"/>
    <p:sldId id="303" r:id="rId29"/>
    <p:sldId id="304" r:id="rId30"/>
    <p:sldId id="325" r:id="rId31"/>
    <p:sldId id="326" r:id="rId32"/>
    <p:sldId id="327" r:id="rId33"/>
    <p:sldId id="288" r:id="rId34"/>
    <p:sldId id="289" r:id="rId35"/>
    <p:sldId id="291" r:id="rId36"/>
    <p:sldId id="333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58" autoAdjust="0"/>
    <p:restoredTop sz="96301" autoAdjust="0"/>
  </p:normalViewPr>
  <p:slideViewPr>
    <p:cSldViewPr snapToGrid="0" snapToObjects="1">
      <p:cViewPr varScale="1">
        <p:scale>
          <a:sx n="122" d="100"/>
          <a:sy n="122" d="100"/>
        </p:scale>
        <p:origin x="10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2905-340A-7446-B80D-69FC56D9E8B0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1FBE-1983-C046-8E08-A3F9DF0B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8692A-CE6A-D546-8D07-A745C1C5BAAF}" type="slidenum">
              <a:rPr lang="en-US"/>
              <a:pPr/>
              <a:t>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8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9BA-FB66-1A41-9EB8-D4E0AD20BCD1}" type="slidenum">
              <a:rPr lang="en-US"/>
              <a:pPr/>
              <a:t>21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70AF-739F-704B-96F8-6E658D0C82B5}" type="slidenum">
              <a:rPr lang="en-US"/>
              <a:pPr/>
              <a:t>24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91818-8432-E646-B7A8-56202F1C9D03}" type="slidenum">
              <a:rPr lang="en-US"/>
              <a:pPr/>
              <a:t>25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6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87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31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04BA1-5ED3-9848-B693-3BA637BFCB92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8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26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43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F7E9E-E960-D145-8861-4E20849ED6A6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8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85D1C-743B-1D41-A69C-C70AA75EEE8E}" type="slidenum">
              <a:rPr lang="en-US"/>
              <a:pPr/>
              <a:t>35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item, say why we are learning about it.</a:t>
            </a:r>
          </a:p>
        </p:txBody>
      </p:sp>
    </p:spTree>
    <p:extLst>
      <p:ext uri="{BB962C8B-B14F-4D97-AF65-F5344CB8AC3E}">
        <p14:creationId xmlns:p14="http://schemas.microsoft.com/office/powerpoint/2010/main" val="711374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9045-A03E-D641-9167-8CB65A29DC2A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23E-C6C1-B345-BF22-D55E2976B0D5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0813-EE84-7E41-A72C-256814B1C474}" type="slidenum">
              <a:rPr lang="en-US"/>
              <a:pPr/>
              <a:t>12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</a:t>
            </a:r>
            <a:r>
              <a:rPr lang="en-US" baseline="0" dirty="0"/>
              <a:t> assignments. Look at important technologies….</a:t>
            </a:r>
          </a:p>
          <a:p>
            <a:r>
              <a:rPr lang="en-US" baseline="0" dirty="0"/>
              <a:t>Lots of new tools. This can be exhausting.</a:t>
            </a:r>
          </a:p>
          <a:p>
            <a:r>
              <a:rPr lang="en-US" baseline="0" dirty="0"/>
              <a:t>All </a:t>
            </a:r>
            <a:r>
              <a:rPr lang="en-US" baseline="0" dirty="0" err="1"/>
              <a:t>homeworks</a:t>
            </a:r>
            <a:r>
              <a:rPr lang="en-US" baseline="0" dirty="0"/>
              <a:t> are to be done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5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2765-4650-0F45-AF8C-7DA2E893A79E}" type="slidenum">
              <a:rPr lang="en-US"/>
              <a:pPr/>
              <a:t>15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9867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16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A42E32-FB28-7CFA-C90B-BEFEF98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  <a:latin typeface="Andale Mono" panose="020B050900000000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Andale Mono" panose="020B0509000000000004" pitchFamily="49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2779B1-49FA-AE40-A30D-0FBD14D02E5A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achi-kotkar/overlay/about-this-profi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data-warehous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08" y="360457"/>
            <a:ext cx="7772400" cy="249883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2621</a:t>
            </a:r>
            <a:br>
              <a:rPr lang="en-US" sz="4800" dirty="0"/>
            </a:br>
            <a:r>
              <a:rPr lang="en-US" sz="4400" dirty="0">
                <a:solidFill>
                  <a:srgbClr val="7030A0"/>
                </a:solidFill>
              </a:rPr>
              <a:t>Data  </a:t>
            </a:r>
            <a:r>
              <a:rPr lang="en-US" sz="4400" dirty="0" err="1">
                <a:solidFill>
                  <a:srgbClr val="7030A0"/>
                </a:solidFill>
              </a:rPr>
              <a:t>WareHousing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800" dirty="0">
                <a:solidFill>
                  <a:srgbClr val="7030A0"/>
                </a:solidFill>
              </a:rPr>
              <a:t>&amp; </a:t>
            </a:r>
            <a:br>
              <a:rPr lang="en-US" sz="4800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7030A0"/>
                </a:solidFill>
              </a:rPr>
              <a:t>Business  </a:t>
            </a:r>
            <a:r>
              <a:rPr lang="en-US" sz="4000" dirty="0" err="1">
                <a:solidFill>
                  <a:srgbClr val="7030A0"/>
                </a:solidFill>
              </a:rPr>
              <a:t>Inlelligence</a:t>
            </a:r>
            <a:br>
              <a:rPr lang="en-US" sz="4000" dirty="0">
                <a:solidFill>
                  <a:srgbClr val="7030A0"/>
                </a:solidFill>
              </a:rPr>
            </a:b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54A-59EA-3608-AE56-F3EFFA18A62A}"/>
              </a:ext>
            </a:extLst>
          </p:cNvPr>
          <p:cNvSpPr txBox="1">
            <a:spLocks/>
          </p:cNvSpPr>
          <p:nvPr/>
        </p:nvSpPr>
        <p:spPr>
          <a:xfrm>
            <a:off x="595744" y="3804745"/>
            <a:ext cx="6792191" cy="101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Mahmoud   </a:t>
            </a:r>
            <a:r>
              <a:rPr lang="en-US" sz="2800" dirty="0" err="1"/>
              <a:t>Parsian</a:t>
            </a:r>
            <a:endParaRPr lang="en-US" sz="2800" dirty="0"/>
          </a:p>
          <a:p>
            <a:r>
              <a:rPr lang="en-US" sz="1600" dirty="0">
                <a:latin typeface="Andale Mono" panose="020B0509000000000004" pitchFamily="49" charset="0"/>
              </a:rPr>
              <a:t>PH.D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4396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ADA8-4B80-8439-FFA5-AA2B4292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4027"/>
          </a:xfrm>
        </p:spPr>
        <p:txBody>
          <a:bodyPr/>
          <a:lstStyle/>
          <a:p>
            <a:r>
              <a:rPr lang="en-US" dirty="0"/>
              <a:t>Weekly  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A328-D597-6646-E82E-21B6DDC1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5346"/>
            <a:ext cx="7772400" cy="492081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week_01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Course Outline and DW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Business Intelligence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Relational Databases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week_03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SQL and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week_04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Data Modeling, Normalization, and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week_05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Python MySQL Connector, ETL, and ELT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week_06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Data Warehousing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week_07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week_08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Star Schema examples: Book Seller and Stock Market 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week_09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week_10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OLAP Operations: Cube, Roll-up, Roll-down, Dice,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6858000" cy="1371600"/>
          </a:xfrm>
        </p:spPr>
        <p:txBody>
          <a:bodyPr/>
          <a:lstStyle/>
          <a:p>
            <a:r>
              <a:rPr lang="en-US" sz="4000" dirty="0"/>
              <a:t>Required  BOOK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76" y="1562100"/>
            <a:ext cx="7772400" cy="4114800"/>
          </a:xfrm>
        </p:spPr>
        <p:txBody>
          <a:bodyPr>
            <a:normAutofit/>
          </a:bodyPr>
          <a:lstStyle/>
          <a:p>
            <a:pPr marL="457200" marR="0" indent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Warehousing Tutorial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https://www.tutorialspoint.com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PDF format, 86 pages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Price $9.99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075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6238"/>
            <a:ext cx="8130153" cy="756598"/>
          </a:xfrm>
        </p:spPr>
        <p:txBody>
          <a:bodyPr>
            <a:normAutofit/>
          </a:bodyPr>
          <a:lstStyle/>
          <a:p>
            <a:r>
              <a:rPr lang="en-US" sz="4000" dirty="0"/>
              <a:t>Assignments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2836"/>
            <a:ext cx="8686800" cy="4946158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2800" dirty="0"/>
              <a:t>H1: Install MySQL, MySQL Workbench, </a:t>
            </a:r>
          </a:p>
          <a:p>
            <a:pPr marL="609600" indent="-609600">
              <a:buNone/>
            </a:pPr>
            <a:r>
              <a:rPr lang="en-US" sz="2800" dirty="0"/>
              <a:t>        Create a Table, Queries</a:t>
            </a:r>
          </a:p>
          <a:p>
            <a:pPr marL="609600" indent="-609600">
              <a:buNone/>
            </a:pPr>
            <a:r>
              <a:rPr lang="en-US" sz="2800" dirty="0"/>
              <a:t>H2: Tableau: Install Tableau, analyze a Table </a:t>
            </a:r>
          </a:p>
          <a:p>
            <a:pPr marL="609600" indent="-609600">
              <a:buNone/>
            </a:pPr>
            <a:r>
              <a:rPr lang="en-US" sz="2800" dirty="0"/>
              <a:t>H3: SQL, Group By, ROLLUP, Aggregations</a:t>
            </a:r>
          </a:p>
          <a:p>
            <a:pPr marL="609600" indent="-609600">
              <a:buNone/>
            </a:pPr>
            <a:r>
              <a:rPr lang="en-US" sz="2800" dirty="0"/>
              <a:t>H4: Tableau: Group By, ROLLUP</a:t>
            </a:r>
          </a:p>
          <a:p>
            <a:pPr marL="609600" indent="-609600">
              <a:buNone/>
            </a:pPr>
            <a:r>
              <a:rPr lang="en-US" sz="2800" dirty="0"/>
              <a:t>H5: Ranking Algorithms</a:t>
            </a:r>
          </a:p>
          <a:p>
            <a:pPr marL="609600" indent="-609600">
              <a:buNone/>
            </a:pPr>
            <a:r>
              <a:rPr lang="en-US" sz="2800" dirty="0"/>
              <a:t>H6: Tableau: Ranking Algorithms</a:t>
            </a:r>
          </a:p>
          <a:p>
            <a:pPr marL="609600" indent="-6096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146146"/>
          </a:xfrm>
        </p:spPr>
        <p:txBody>
          <a:bodyPr>
            <a:normAutofit/>
          </a:bodyPr>
          <a:lstStyle/>
          <a:p>
            <a:r>
              <a:rPr lang="en-US" dirty="0"/>
              <a:t>About  the 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864"/>
            <a:ext cx="7620000" cy="4827299"/>
          </a:xfrm>
        </p:spPr>
        <p:txBody>
          <a:bodyPr>
            <a:normAutofit/>
          </a:bodyPr>
          <a:lstStyle/>
          <a:p>
            <a:r>
              <a:rPr lang="en-US" sz="2800" dirty="0"/>
              <a:t>You will learn/practice the course material:</a:t>
            </a:r>
          </a:p>
          <a:p>
            <a:pPr lvl="1"/>
            <a:r>
              <a:rPr lang="en-US" sz="2400" dirty="0"/>
              <a:t>SQL</a:t>
            </a:r>
          </a:p>
          <a:p>
            <a:pPr lvl="1"/>
            <a:r>
              <a:rPr lang="en-US" sz="2400" dirty="0"/>
              <a:t>Tableau</a:t>
            </a:r>
          </a:p>
          <a:p>
            <a:pPr lvl="1"/>
            <a:r>
              <a:rPr lang="en-US" sz="2400" dirty="0"/>
              <a:t>Business Intelligence</a:t>
            </a:r>
          </a:p>
          <a:p>
            <a:pPr lvl="1"/>
            <a:r>
              <a:rPr lang="en-US" sz="2400" dirty="0"/>
              <a:t>OLAP Operations</a:t>
            </a:r>
          </a:p>
          <a:p>
            <a:pPr lvl="1"/>
            <a:r>
              <a:rPr lang="en-US" sz="2400" dirty="0"/>
              <a:t>Star Schema</a:t>
            </a:r>
          </a:p>
          <a:p>
            <a:pPr lvl="1"/>
            <a:r>
              <a:rPr lang="en-US" sz="2400" dirty="0"/>
              <a:t>ETL</a:t>
            </a:r>
          </a:p>
          <a:p>
            <a:pPr lvl="1"/>
            <a:r>
              <a:rPr lang="en-US" sz="2400" dirty="0"/>
              <a:t>ELT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59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  and </a:t>
            </a:r>
            <a:br>
              <a:rPr lang="en-US" dirty="0"/>
            </a:br>
            <a:r>
              <a:rPr lang="en-US" dirty="0"/>
              <a:t>Late  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336"/>
            <a:ext cx="7620000" cy="46818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Assignments are expected to be done on time.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1 day:      5%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</a:t>
            </a:r>
            <a:r>
              <a:rPr lang="en-US" dirty="0"/>
              <a:t>2</a:t>
            </a:r>
            <a:r>
              <a:rPr lang="en-US" sz="2000" dirty="0"/>
              <a:t> days: 10%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3 days: </a:t>
            </a:r>
            <a:r>
              <a:rPr lang="en-US" dirty="0"/>
              <a:t>20</a:t>
            </a:r>
            <a:r>
              <a:rPr lang="en-US" sz="2000" dirty="0"/>
              <a:t>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4 days: 3</a:t>
            </a:r>
            <a:r>
              <a:rPr lang="en-US" dirty="0"/>
              <a:t>0</a:t>
            </a:r>
            <a:r>
              <a:rPr lang="en-US" sz="2000" dirty="0"/>
              <a:t>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5 days: 50%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6 days: 100% deduction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2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97082"/>
          </a:xfrm>
        </p:spPr>
        <p:txBody>
          <a:bodyPr/>
          <a:lstStyle/>
          <a:p>
            <a:r>
              <a:rPr lang="en-US" sz="4000" dirty="0"/>
              <a:t>Camino  Exams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Exams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Midterm Exam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Final Exam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No late submissions</a:t>
            </a:r>
          </a:p>
        </p:txBody>
      </p:sp>
    </p:spTree>
    <p:extLst>
      <p:ext uri="{BB962C8B-B14F-4D97-AF65-F5344CB8AC3E}">
        <p14:creationId xmlns:p14="http://schemas.microsoft.com/office/powerpoint/2010/main" val="193644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318"/>
            <a:ext cx="8305800" cy="457168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Slides contain vital information for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Exams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Homework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Posted after lecture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Associated readings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Good for alternate explanations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Responsible for assigned readings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Dates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TBDL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Preparation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Exam review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326880" cy="1371600"/>
          </a:xfrm>
        </p:spPr>
        <p:txBody>
          <a:bodyPr/>
          <a:lstStyle/>
          <a:p>
            <a:r>
              <a:rPr lang="en-US"/>
              <a:t>Expectations About </a:t>
            </a:r>
            <a:r>
              <a:rPr lang="en-US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Learn deeply and practice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SQL → Business Intelligence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Hands-on: SQL, Tableau, ETL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Ask questions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Academic Honesty (VERY IMPORTANT)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Participation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Discussions on Camino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78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44809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2609"/>
            <a:ext cx="8153400" cy="4963391"/>
          </a:xfrm>
        </p:spPr>
        <p:txBody>
          <a:bodyPr>
            <a:normAutofit/>
          </a:bodyPr>
          <a:lstStyle/>
          <a:p>
            <a:r>
              <a:rPr lang="en-US" sz="2800" dirty="0"/>
              <a:t>1. The world is drowning in data!</a:t>
            </a:r>
          </a:p>
          <a:p>
            <a:r>
              <a:rPr lang="en-US" sz="2800" dirty="0"/>
              <a:t>2. Need data analysts to help manage this data</a:t>
            </a:r>
          </a:p>
          <a:p>
            <a:pPr lvl="1"/>
            <a:r>
              <a:rPr lang="en-US" sz="2800" dirty="0"/>
              <a:t>Help domain scientists achieve new discoveries</a:t>
            </a:r>
          </a:p>
          <a:p>
            <a:pPr lvl="1"/>
            <a:r>
              <a:rPr lang="en-US" sz="2800" dirty="0"/>
              <a:t>Help companies provide better services (e.g., Facebook)</a:t>
            </a:r>
          </a:p>
          <a:p>
            <a:pPr lvl="1"/>
            <a:r>
              <a:rPr lang="en-US" sz="2800" dirty="0"/>
              <a:t>Help governments (and universities!) become more efficient </a:t>
            </a:r>
          </a:p>
          <a:p>
            <a:r>
              <a:rPr lang="en-US" sz="2800" dirty="0"/>
              <a:t>3. Learn how to analyze data for Business Intelligence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9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64"/>
            <a:ext cx="5791200" cy="654627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28"/>
            <a:ext cx="7620000" cy="4785736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800" dirty="0"/>
              <a:t>Data Warehousing &amp;</a:t>
            </a:r>
          </a:p>
          <a:p>
            <a:pPr lvl="1" indent="0">
              <a:buNone/>
            </a:pPr>
            <a:r>
              <a:rPr lang="en-US" sz="2800" dirty="0"/>
              <a:t>Business Intelligence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Today’s lecture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Introducing Teaching Assistant (TA)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Course administration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What to expect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86387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598616" cy="886373"/>
          </a:xfrm>
        </p:spPr>
        <p:txBody>
          <a:bodyPr/>
          <a:lstStyle/>
          <a:p>
            <a:r>
              <a:rPr lang="en-US" dirty="0"/>
              <a:t>Why Data  WAREHOUSING?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519"/>
            <a:ext cx="8382000" cy="48594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 boost company's decision-making abilities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S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upport Business </a:t>
            </a: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ntelligence and AI initiatives.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 is crucial to have a flexible and trusted data foundation.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683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 &amp;</a:t>
            </a:r>
            <a:br>
              <a:rPr lang="en-US" sz="4000" dirty="0"/>
            </a:br>
            <a:r>
              <a:rPr lang="en-US" sz="4000" dirty="0"/>
              <a:t>Data  WareHouse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database?</a:t>
            </a:r>
          </a:p>
          <a:p>
            <a:r>
              <a:rPr lang="en-US" sz="2800" dirty="0"/>
              <a:t>What is a data warehouse?</a:t>
            </a:r>
          </a:p>
          <a:p>
            <a:pPr>
              <a:buFontTx/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54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</a:t>
            </a:r>
            <a:r>
              <a:rPr lang="en-US" sz="2400" b="0" dirty="0"/>
              <a:t> data</a:t>
            </a:r>
          </a:p>
          <a:p>
            <a:endParaRPr lang="en-US" sz="2800" b="0" i="1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</p:txBody>
      </p:sp>
    </p:spTree>
    <p:extLst>
      <p:ext uri="{BB962C8B-B14F-4D97-AF65-F5344CB8AC3E}">
        <p14:creationId xmlns:p14="http://schemas.microsoft.com/office/powerpoint/2010/main" val="33211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 </a:t>
            </a:r>
            <a:r>
              <a:rPr lang="en-US" sz="2400" b="0" dirty="0"/>
              <a:t>data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  <a:p>
            <a:r>
              <a:rPr lang="en-US" sz="2400" b="0" dirty="0"/>
              <a:t>Accounts database; payroll database; UW’s students database; Amazon’s products database; airline reservation database</a:t>
            </a:r>
          </a:p>
        </p:txBody>
      </p:sp>
    </p:spTree>
    <p:extLst>
      <p:ext uri="{BB962C8B-B14F-4D97-AF65-F5344CB8AC3E}">
        <p14:creationId xmlns:p14="http://schemas.microsoft.com/office/powerpoint/2010/main" val="7303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24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r>
              <a:rPr lang="en-US" sz="2400" b="0" i="1" dirty="0"/>
              <a:t>A big program written by someone else that allows us to manage efficiently a large database and allows it to persist over long periods of time</a:t>
            </a:r>
            <a:endParaRPr lang="en-US" sz="2800" b="0" dirty="0"/>
          </a:p>
          <a:p>
            <a:pPr>
              <a:buFontTx/>
              <a:buNone/>
            </a:pPr>
            <a:r>
              <a:rPr lang="en-US" sz="2800" dirty="0"/>
              <a:t>Examples of DBMSs</a:t>
            </a:r>
          </a:p>
          <a:p>
            <a:pPr lvl="1"/>
            <a:r>
              <a:rPr lang="en-US" sz="2000" dirty="0"/>
              <a:t>Oracle, IBM DB2, Microsoft SQL Server, </a:t>
            </a:r>
            <a:r>
              <a:rPr lang="en-US" sz="2000" dirty="0" err="1"/>
              <a:t>Vertica</a:t>
            </a:r>
            <a:r>
              <a:rPr lang="en-US" sz="2000" dirty="0"/>
              <a:t>, Teradata</a:t>
            </a:r>
          </a:p>
          <a:p>
            <a:pPr lvl="1"/>
            <a:r>
              <a:rPr lang="en-US" sz="2000" dirty="0"/>
              <a:t>Open source: MySQL (Sun/Oracle),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CouchDB</a:t>
            </a:r>
            <a:endParaRPr lang="en-US" sz="2000" dirty="0"/>
          </a:p>
          <a:p>
            <a:pPr lvl="1"/>
            <a:r>
              <a:rPr lang="en-US" sz="2000" dirty="0"/>
              <a:t>Open source library: </a:t>
            </a:r>
            <a:r>
              <a:rPr lang="en-US" sz="2000" dirty="0" err="1"/>
              <a:t>SQLite</a:t>
            </a:r>
            <a:endParaRPr lang="en-US" sz="2000" dirty="0"/>
          </a:p>
          <a:p>
            <a:pPr>
              <a:buNone/>
            </a:pPr>
            <a:r>
              <a:rPr lang="en-US" sz="2800" dirty="0"/>
              <a:t>We will focus on </a:t>
            </a:r>
            <a:r>
              <a:rPr lang="en-US" sz="2800" dirty="0">
                <a:solidFill>
                  <a:srgbClr val="0000FF"/>
                </a:solidFill>
              </a:rPr>
              <a:t>relational </a:t>
            </a:r>
            <a:r>
              <a:rPr lang="en-US" sz="2800" dirty="0"/>
              <a:t>DBMSs: MySQL</a:t>
            </a:r>
          </a:p>
          <a:p>
            <a:endParaRPr lang="en-US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5571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47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99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82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</a:t>
            </a:r>
            <a:br>
              <a:rPr lang="en-US" sz="4000" dirty="0"/>
            </a:br>
            <a:r>
              <a:rPr lang="en-US" sz="4000" dirty="0"/>
              <a:t>Online 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Insert/remove books, find books by author/title/etc., analyze past order history, recommend books,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accessed efficiently, by many users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safe from failures and malicious users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9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76209" cy="773257"/>
          </a:xfrm>
        </p:spPr>
        <p:txBody>
          <a:bodyPr>
            <a:normAutofit/>
          </a:bodyPr>
          <a:lstStyle/>
          <a:p>
            <a:r>
              <a:rPr lang="en-US" dirty="0"/>
              <a:t>Introductions: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7620000" cy="486886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NAME</a:t>
            </a:r>
            <a:r>
              <a:rPr lang="en-US" sz="3200" b="0" dirty="0"/>
              <a:t>: Mahmoud PARSIAN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b="0" dirty="0">
                <a:highlight>
                  <a:srgbClr val="00FF00"/>
                </a:highlight>
              </a:rPr>
              <a:t>EDUCATION</a:t>
            </a:r>
            <a:r>
              <a:rPr lang="en-US" sz="3200" b="0" dirty="0"/>
              <a:t>: Ph.D. in Computer Science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Work</a:t>
            </a:r>
            <a:r>
              <a:rPr lang="en-US" sz="3200" b="0" dirty="0"/>
              <a:t>: Lead Big Data Architect @Illumina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Teaching:  @SCU for 10+ Years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 30+ years</a:t>
            </a:r>
            <a:r>
              <a:rPr lang="en-US" sz="3200" b="0" dirty="0"/>
              <a:t>, @ISU, Virginia Tech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Publications</a:t>
            </a:r>
            <a:r>
              <a:rPr lang="en-US" sz="3200" b="0" dirty="0"/>
              <a:t>: Published 5 books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Email</a:t>
            </a:r>
            <a:r>
              <a:rPr lang="en-US" sz="3200" b="0" dirty="0"/>
              <a:t>: </a:t>
            </a:r>
            <a:r>
              <a:rPr lang="en-US" sz="3200" b="0" dirty="0" err="1"/>
              <a:t>mparsian@scu.edu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46259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 Example: </a:t>
            </a:r>
            <a:br>
              <a:rPr lang="en-US" sz="4000" dirty="0"/>
            </a:br>
            <a:r>
              <a:rPr lang="en-US" sz="4000" dirty="0"/>
              <a:t>Online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548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 Example: </a:t>
            </a:r>
            <a:br>
              <a:rPr lang="en-US" sz="4000" dirty="0"/>
            </a:br>
            <a:r>
              <a:rPr lang="en-US" sz="4000" dirty="0"/>
              <a:t>Online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73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Related data?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Concurrent access?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Consistency?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Runtime?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Planning?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051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DBMS Does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Describe real-world entities in terms of stored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Persistently store large datasets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Efficiently query &amp; update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complex questions about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sophisticated updates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Performance matters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Change structure (e.g., add attributes)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Concurrency control: enable simultaneous updates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Crash recovery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Security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922266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DB application developer</a:t>
            </a:r>
            <a:r>
              <a:rPr lang="en-US" sz="2800" dirty="0"/>
              <a:t> writes programs that query and modify data </a:t>
            </a:r>
          </a:p>
          <a:p>
            <a:r>
              <a:rPr lang="en-US" sz="2800" b="1" dirty="0"/>
              <a:t>DB designer</a:t>
            </a:r>
            <a:r>
              <a:rPr lang="en-US" sz="2800" dirty="0"/>
              <a:t>: establishes schema </a:t>
            </a:r>
          </a:p>
          <a:p>
            <a:r>
              <a:rPr lang="en-US" sz="2800" b="1" dirty="0"/>
              <a:t>DB administrator</a:t>
            </a:r>
            <a:r>
              <a:rPr lang="en-US" sz="2800" dirty="0"/>
              <a:t>: loads data, tunes system, keeps whole thing running</a:t>
            </a:r>
          </a:p>
          <a:p>
            <a:r>
              <a:rPr lang="en-US" sz="2800" b="1" dirty="0"/>
              <a:t>Data analyst</a:t>
            </a:r>
            <a:r>
              <a:rPr lang="en-US" sz="2800" dirty="0"/>
              <a:t>: data mining, data integration </a:t>
            </a:r>
          </a:p>
          <a:p>
            <a:r>
              <a:rPr lang="en-US" sz="2800" b="1" dirty="0"/>
              <a:t>DBMS implementor</a:t>
            </a:r>
            <a:r>
              <a:rPr lang="en-US" sz="2800" dirty="0"/>
              <a:t>: builds the DBMS</a:t>
            </a:r>
          </a:p>
        </p:txBody>
      </p:sp>
    </p:spTree>
    <p:extLst>
      <p:ext uri="{BB962C8B-B14F-4D97-AF65-F5344CB8AC3E}">
        <p14:creationId xmlns:p14="http://schemas.microsoft.com/office/powerpoint/2010/main" val="2792282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28122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 is  this </a:t>
            </a:r>
            <a:br>
              <a:rPr lang="en-US" sz="4000" dirty="0"/>
            </a:br>
            <a:r>
              <a:rPr lang="en-US" sz="4000" dirty="0"/>
              <a:t>class  about?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318"/>
            <a:ext cx="7620000" cy="4601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How to build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Purpose of building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a Business Intelligence</a:t>
            </a:r>
          </a:p>
          <a:p>
            <a:pPr marL="457200" indent="-457200">
              <a:buAutoNum type="arabicPeriod"/>
            </a:pPr>
            <a:r>
              <a:rPr lang="en-US" sz="2400" dirty="0"/>
              <a:t>SQL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Tableau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Data Modeling</a:t>
            </a:r>
          </a:p>
          <a:p>
            <a:pPr marL="457200" indent="-457200">
              <a:buAutoNum type="arabicPeriod"/>
            </a:pPr>
            <a:r>
              <a:rPr lang="en-US" sz="2400" dirty="0"/>
              <a:t>Star Schema</a:t>
            </a:r>
          </a:p>
          <a:p>
            <a:pPr marL="457200" indent="-457200">
              <a:buAutoNum type="arabicPeriod"/>
            </a:pPr>
            <a:r>
              <a:rPr lang="en-US" sz="2400" dirty="0"/>
              <a:t>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212478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vs. SQL: Which Is Right For You?">
            <a:extLst>
              <a:ext uri="{FF2B5EF4-FFF2-40B4-BE49-F238E27FC236}">
                <a16:creationId xmlns:a16="http://schemas.microsoft.com/office/drawing/2014/main" id="{7533F9A6-B133-BC9A-ED7B-D10B1306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752600"/>
            <a:ext cx="2616200" cy="261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21;p8">
            <a:extLst>
              <a:ext uri="{FF2B5EF4-FFF2-40B4-BE49-F238E27FC236}">
                <a16:creationId xmlns:a16="http://schemas.microsoft.com/office/drawing/2014/main" id="{8E087D27-CCFC-0DF0-0D55-090CB90CA8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9663" y="1752600"/>
            <a:ext cx="3911600" cy="2616200"/>
          </a:xfrm>
          <a:prstGeom prst="rect">
            <a:avLst/>
          </a:prstGeom>
        </p:spPr>
      </p:pic>
      <p:pic>
        <p:nvPicPr>
          <p:cNvPr id="4" name="Google Shape;219;p8">
            <a:extLst>
              <a:ext uri="{FF2B5EF4-FFF2-40B4-BE49-F238E27FC236}">
                <a16:creationId xmlns:a16="http://schemas.microsoft.com/office/drawing/2014/main" id="{32C5FA0F-D0F7-B744-0B00-5A7CA91351F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73138" y="4430713"/>
            <a:ext cx="2981325" cy="1697038"/>
          </a:xfrm>
          <a:prstGeom prst="rect">
            <a:avLst/>
          </a:prstGeom>
        </p:spPr>
      </p:pic>
      <p:pic>
        <p:nvPicPr>
          <p:cNvPr id="6" name="Google Shape;220;p8">
            <a:extLst>
              <a:ext uri="{FF2B5EF4-FFF2-40B4-BE49-F238E27FC236}">
                <a16:creationId xmlns:a16="http://schemas.microsoft.com/office/drawing/2014/main" id="{45A193CE-7F95-1684-F8FC-2F8B9DD51D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88" y="4430713"/>
            <a:ext cx="3546475" cy="1697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073D-0DAB-CE2A-14B2-187FE1A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What  we  will  Use</a:t>
            </a:r>
          </a:p>
        </p:txBody>
      </p:sp>
    </p:spTree>
    <p:extLst>
      <p:ext uri="{BB962C8B-B14F-4D97-AF65-F5344CB8AC3E}">
        <p14:creationId xmlns:p14="http://schemas.microsoft.com/office/powerpoint/2010/main" val="189083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8262" cy="1371600"/>
          </a:xfrm>
        </p:spPr>
        <p:txBody>
          <a:bodyPr/>
          <a:lstStyle/>
          <a:p>
            <a:r>
              <a:rPr lang="en-US" dirty="0"/>
              <a:t>What to Expect soon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Course Website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Syllabus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The first HW assignment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1026" name="Picture 2" descr="Data Algorithms with Spark">
            <a:extLst>
              <a:ext uri="{FF2B5EF4-FFF2-40B4-BE49-F238E27FC236}">
                <a16:creationId xmlns:a16="http://schemas.microsoft.com/office/drawing/2014/main" id="{1AD67F37-16E4-9CD3-F72E-00F6D5E22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7" y="1346199"/>
            <a:ext cx="3246304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lgorithms">
            <a:extLst>
              <a:ext uri="{FF2B5EF4-FFF2-40B4-BE49-F238E27FC236}">
                <a16:creationId xmlns:a16="http://schemas.microsoft.com/office/drawing/2014/main" id="{8CE4CCBC-0DB7-4175-BADF-A66747EA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67" y="1346200"/>
            <a:ext cx="3459442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01068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3076" name="Picture 4" descr="JDBC Recipes: A Problem-Solution Approach">
            <a:extLst>
              <a:ext uri="{FF2B5EF4-FFF2-40B4-BE49-F238E27FC236}">
                <a16:creationId xmlns:a16="http://schemas.microsoft.com/office/drawing/2014/main" id="{825F9914-F564-5542-3C37-DAF8BCCC5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1340426"/>
            <a:ext cx="3692323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DBC Metadata, MySQL, and Oracle Recipes: A Problem-Solution Approach (Expert&amp;#39;s Voice in Java)">
            <a:extLst>
              <a:ext uri="{FF2B5EF4-FFF2-40B4-BE49-F238E27FC236}">
                <a16:creationId xmlns:a16="http://schemas.microsoft.com/office/drawing/2014/main" id="{434CEEC7-789F-3DAD-BE43-0995F550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66" y="1340426"/>
            <a:ext cx="3914735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1434"/>
            <a:ext cx="6982691" cy="1082884"/>
          </a:xfrm>
        </p:spPr>
        <p:txBody>
          <a:bodyPr/>
          <a:lstStyle/>
          <a:p>
            <a:r>
              <a:rPr lang="en-US" dirty="0"/>
              <a:t>TA:  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0" dirty="0"/>
              <a:t>Teaching Assistant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7030A0"/>
                </a:solidFill>
              </a:rPr>
              <a:t>Ms. Prachi </a:t>
            </a:r>
            <a:r>
              <a:rPr lang="en-US" sz="2800" dirty="0" err="1">
                <a:solidFill>
                  <a:srgbClr val="7030A0"/>
                </a:solidFill>
              </a:rPr>
              <a:t>Kotkar</a:t>
            </a:r>
            <a:endParaRPr lang="en-US" sz="2400" i="0" strike="noStrike" dirty="0">
              <a:solidFill>
                <a:srgbClr val="7030A0"/>
              </a:solidFill>
              <a:effectLst/>
              <a:latin typeface="-apple-system"/>
              <a:hlinkClick r:id="rId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</a:rPr>
              <a:t>LinkedIn: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https://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www.linkedin.com</a:t>
            </a:r>
            <a:r>
              <a:rPr lang="en-US" b="0" i="0" dirty="0">
                <a:solidFill>
                  <a:srgbClr val="222222"/>
                </a:solidFill>
                <a:effectLst/>
              </a:rPr>
              <a:t>/in/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prachi-kotkar</a:t>
            </a:r>
            <a:r>
              <a:rPr lang="en-US" b="0" i="0" dirty="0">
                <a:solidFill>
                  <a:srgbClr val="222222"/>
                </a:solidFill>
                <a:effectLst/>
              </a:rPr>
              <a:t>/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MSIS Graduate Student @SCU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Expected to Graduate: June 2025</a:t>
            </a:r>
          </a:p>
        </p:txBody>
      </p:sp>
    </p:spTree>
    <p:extLst>
      <p:ext uri="{BB962C8B-B14F-4D97-AF65-F5344CB8AC3E}">
        <p14:creationId xmlns:p14="http://schemas.microsoft.com/office/powerpoint/2010/main" val="136542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31846"/>
          </a:xfrm>
        </p:spPr>
        <p:txBody>
          <a:bodyPr/>
          <a:lstStyle/>
          <a:p>
            <a:r>
              <a:rPr lang="en-US" sz="4000" dirty="0"/>
              <a:t>Course Format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1. Lectures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Tuesday:	5:45pm – 7:20pm PST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Thursday:	5:45pm – 7:20pm PST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2. Office Hours: to be announced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3. Homework assignments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4. Project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5. Midterm Exam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6. Final Exam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27652" y="152718"/>
            <a:ext cx="5320748" cy="1371600"/>
          </a:xfrm>
        </p:spPr>
        <p:txBody>
          <a:bodyPr/>
          <a:lstStyle/>
          <a:p>
            <a:r>
              <a:rPr lang="en-US" sz="4000" dirty="0"/>
              <a:t>Grading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236B2E-A4D7-D6D9-2732-1C1C2405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98866"/>
              </p:ext>
            </p:extLst>
          </p:nvPr>
        </p:nvGraphicFramePr>
        <p:xfrm>
          <a:off x="927652" y="1849582"/>
          <a:ext cx="5320748" cy="262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678">
                  <a:extLst>
                    <a:ext uri="{9D8B030D-6E8A-4147-A177-3AD203B41FA5}">
                      <a16:colId xmlns:a16="http://schemas.microsoft.com/office/drawing/2014/main" val="1214347345"/>
                    </a:ext>
                  </a:extLst>
                </a:gridCol>
                <a:gridCol w="1894070">
                  <a:extLst>
                    <a:ext uri="{9D8B030D-6E8A-4147-A177-3AD203B41FA5}">
                      <a16:colId xmlns:a16="http://schemas.microsoft.com/office/drawing/2014/main" val="3762736974"/>
                    </a:ext>
                  </a:extLst>
                </a:gridCol>
              </a:tblGrid>
              <a:tr h="666138">
                <a:tc>
                  <a:txBody>
                    <a:bodyPr/>
                    <a:lstStyle/>
                    <a:p>
                      <a:r>
                        <a:rPr lang="en-US" dirty="0"/>
                        <a:t>Assignment/Homework/Exam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95571"/>
                  </a:ext>
                </a:extLst>
              </a:tr>
              <a:tr h="565411">
                <a:tc>
                  <a:txBody>
                    <a:bodyPr/>
                    <a:lstStyle/>
                    <a:p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7052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r>
                        <a:rPr lang="en-US" dirty="0"/>
                        <a:t>Group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5837"/>
                  </a:ext>
                </a:extLst>
              </a:tr>
              <a:tr h="495148">
                <a:tc>
                  <a:txBody>
                    <a:bodyPr/>
                    <a:lstStyle/>
                    <a:p>
                      <a:r>
                        <a:rPr lang="en-US" dirty="0"/>
                        <a:t>Midterm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4155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1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4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Administration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95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Web page: </a:t>
            </a:r>
            <a:r>
              <a:rPr lang="en-US" sz="2800" b="0" dirty="0">
                <a:hlinkClick r:id="rId3"/>
              </a:rPr>
              <a:t>Data Warehousing GitHub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Syllabus (course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Lecture notes will be available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Homework assignments, project, midterm, and final exams will be available in </a:t>
            </a:r>
            <a:r>
              <a:rPr lang="en-US" sz="2800" b="0" dirty="0">
                <a:highlight>
                  <a:srgbClr val="00FF00"/>
                </a:highlight>
              </a:rPr>
              <a:t>Camino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29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79954</TotalTime>
  <Words>1513</Words>
  <Application>Microsoft Macintosh PowerPoint</Application>
  <PresentationFormat>On-screen Show (4:3)</PresentationFormat>
  <Paragraphs>268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Andale Mono</vt:lpstr>
      <vt:lpstr>Aptos</vt:lpstr>
      <vt:lpstr>Aptos Display</vt:lpstr>
      <vt:lpstr>Arial</vt:lpstr>
      <vt:lpstr>Calibri</vt:lpstr>
      <vt:lpstr>Courier New</vt:lpstr>
      <vt:lpstr>IBM Plex Sans</vt:lpstr>
      <vt:lpstr>Lato Extended</vt:lpstr>
      <vt:lpstr>Symbol</vt:lpstr>
      <vt:lpstr>Essential</vt:lpstr>
      <vt:lpstr>2621 Data  WareHousing &amp;  Business  Inlelligence </vt:lpstr>
      <vt:lpstr>Welcome!</vt:lpstr>
      <vt:lpstr>Introductions: Instructor</vt:lpstr>
      <vt:lpstr>Introductions: books</vt:lpstr>
      <vt:lpstr>Introductions: books</vt:lpstr>
      <vt:lpstr>TA:  Teaching Assistant</vt:lpstr>
      <vt:lpstr>Course Format</vt:lpstr>
      <vt:lpstr>Grading</vt:lpstr>
      <vt:lpstr>Administration</vt:lpstr>
      <vt:lpstr>Weekly   Lectures</vt:lpstr>
      <vt:lpstr>Required  BOOK</vt:lpstr>
      <vt:lpstr>Assignments</vt:lpstr>
      <vt:lpstr>About  the  Assignments</vt:lpstr>
      <vt:lpstr>Deadlines   and  Late   Days</vt:lpstr>
      <vt:lpstr>Camino  Exams</vt:lpstr>
      <vt:lpstr>Lectures</vt:lpstr>
      <vt:lpstr>Exams</vt:lpstr>
      <vt:lpstr>Expectations About you</vt:lpstr>
      <vt:lpstr>Class Goals</vt:lpstr>
      <vt:lpstr>Why Data  WAREHOUSING?</vt:lpstr>
      <vt:lpstr>Database &amp; Data  WareHouse</vt:lpstr>
      <vt:lpstr>Database</vt:lpstr>
      <vt:lpstr>Database</vt:lpstr>
      <vt:lpstr>Database Management System</vt:lpstr>
      <vt:lpstr>Database Management System</vt:lpstr>
      <vt:lpstr>An Example: Online Bookseller</vt:lpstr>
      <vt:lpstr>An Example: Online Bookseller</vt:lpstr>
      <vt:lpstr>An Example: Online Bookseller</vt:lpstr>
      <vt:lpstr>An Example:  Online   Bookseller</vt:lpstr>
      <vt:lpstr>An  Example:  Online  Bookseller</vt:lpstr>
      <vt:lpstr>An  Example:  Online  Bookseller</vt:lpstr>
      <vt:lpstr>An Example: Online Bookseller</vt:lpstr>
      <vt:lpstr>What a DBMS Does</vt:lpstr>
      <vt:lpstr>The  players</vt:lpstr>
      <vt:lpstr>What  is  this  class  about?</vt:lpstr>
      <vt:lpstr>What  we  will  Use</vt:lpstr>
      <vt:lpstr>What to Expect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</dc:title>
  <dc:creator>Evan McCarty</dc:creator>
  <cp:lastModifiedBy>Parsian, Mahmoud</cp:lastModifiedBy>
  <cp:revision>271</cp:revision>
  <dcterms:created xsi:type="dcterms:W3CDTF">2017-03-27T18:12:41Z</dcterms:created>
  <dcterms:modified xsi:type="dcterms:W3CDTF">2024-11-18T04:30:15Z</dcterms:modified>
</cp:coreProperties>
</file>