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3" r:id="rId1"/>
  </p:sldMasterIdLst>
  <p:notesMasterIdLst>
    <p:notesMasterId r:id="rId27"/>
  </p:notesMasterIdLst>
  <p:sldIdLst>
    <p:sldId id="256" r:id="rId2"/>
    <p:sldId id="293" r:id="rId3"/>
    <p:sldId id="291" r:id="rId4"/>
    <p:sldId id="270" r:id="rId5"/>
    <p:sldId id="288" r:id="rId6"/>
    <p:sldId id="289" r:id="rId7"/>
    <p:sldId id="290" r:id="rId8"/>
    <p:sldId id="292" r:id="rId9"/>
    <p:sldId id="269" r:id="rId10"/>
    <p:sldId id="287" r:id="rId11"/>
    <p:sldId id="272" r:id="rId12"/>
    <p:sldId id="257" r:id="rId13"/>
    <p:sldId id="260" r:id="rId14"/>
    <p:sldId id="259" r:id="rId15"/>
    <p:sldId id="261" r:id="rId16"/>
    <p:sldId id="262" r:id="rId17"/>
    <p:sldId id="263" r:id="rId18"/>
    <p:sldId id="264" r:id="rId19"/>
    <p:sldId id="274" r:id="rId20"/>
    <p:sldId id="281" r:id="rId21"/>
    <p:sldId id="280" r:id="rId22"/>
    <p:sldId id="282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58" autoAdjust="0"/>
  </p:normalViewPr>
  <p:slideViewPr>
    <p:cSldViewPr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7454284-D3DE-C5CB-185C-66C2321D1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E9E1A5D-F281-BD32-C942-89DE9C109C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B46A4D0-18C5-E2B6-A045-03EF5138568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29F3F413-D7E5-5D08-CF41-E9485C0124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6D096608-A8C4-B819-A943-29D32F29FB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CB559AB-3FFB-F3F5-9F70-67C25FFCB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11E81AC-F1F1-7847-A030-6A50AFACDD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04EEFC-A939-3873-5867-33773087AC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62F6DF0-5D48-6FEC-23DC-23BC920DF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C5ADD6C-F5B6-8D02-8080-31472CB40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557961C-48F2-679A-B947-555A4E619A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9369771-006A-C4E0-4A84-E9F15ED874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303895-9858-C147-BBB7-5390D105BD6E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3319" name="Group 7">
            <a:extLst>
              <a:ext uri="{FF2B5EF4-FFF2-40B4-BE49-F238E27FC236}">
                <a16:creationId xmlns:a16="http://schemas.microsoft.com/office/drawing/2014/main" id="{78FDC58E-0D4D-91A6-FE39-BDD7B83C54D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3320" name="Rectangle 8">
              <a:extLst>
                <a:ext uri="{FF2B5EF4-FFF2-40B4-BE49-F238E27FC236}">
                  <a16:creationId xmlns:a16="http://schemas.microsoft.com/office/drawing/2014/main" id="{7BE5C16F-AF14-5DB7-BBBC-FE0B609EFB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Rectangle 9">
              <a:extLst>
                <a:ext uri="{FF2B5EF4-FFF2-40B4-BE49-F238E27FC236}">
                  <a16:creationId xmlns:a16="http://schemas.microsoft.com/office/drawing/2014/main" id="{7684A4F9-8B6D-AA46-6BEE-E8C0365DE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10">
              <a:extLst>
                <a:ext uri="{FF2B5EF4-FFF2-40B4-BE49-F238E27FC236}">
                  <a16:creationId xmlns:a16="http://schemas.microsoft.com/office/drawing/2014/main" id="{7F066306-6FDF-8B6C-FFCD-CF7E68C611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1ABE-4D80-0D77-1174-ED294BF1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44220-B486-3FF2-8789-4B4E523D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52D2-D6F2-628A-3A8B-25ECD3C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1E29-9373-840B-0A32-02277242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BE4A-DE22-0321-42B3-8F76F04E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A3F66-051C-EE47-878B-389DCCA623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9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33F26-35F6-FC34-5F05-8CA940052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872-DBDA-48CF-E882-09F10F3C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ACD1-30B8-08FA-29D2-8658460A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D68DE-5CF8-BB1B-9954-8AE8B7F6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0B57-9210-547D-1D86-1465192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F177B-F48C-CC4F-B236-A07E81BF6C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9D9D-AF04-735D-0CD5-9658048E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AD14-A999-6EE5-43A2-B7CEF639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91A5-8B60-9A91-E38E-DC80EBB1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DA49-BEF0-98D2-28AC-2E2582DA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6E8A-9145-AC29-08D2-B118965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ACB56-C876-8C4C-9016-1F8BF846AC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48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71E6-E8AC-6BE6-9EFB-3479B34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FAF0-206C-10FA-B2E6-EF4536CC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1F45-6520-69F9-E35B-695BB82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7946-A646-2FC4-5BE1-A07E18F5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8857-673B-FDDC-E4B6-6BBAA72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56281-3C35-5D48-974D-993FC46381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39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9708-0947-4559-3693-64A3BE2C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208C-C0C7-E8B8-868F-91FB47F3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7E98D-37CE-89A3-2DAC-C56AD2C2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7FFB5-8464-F91F-A8FF-433DD8D7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B4A43-96DD-DFCB-4DC9-33BF77A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DD5C-1328-A29C-6E34-BF171A13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AF65D-A90A-F246-9B6D-40860F77D4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59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18C9-1BFB-67C4-26EC-EE2A4142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53BD-76EF-6120-610B-130EE941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3CE13-A16E-28A1-CC4B-CAE119C6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B3E58-B982-FC5D-3619-23D04DD9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387D7-8E97-6388-DE9E-C91A04EBB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1DEE4-C06F-D324-4E38-ED0F4B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96D16-2001-0C53-268F-83345E7C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690E7-34C0-0F9B-CE91-E4F0614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503B56-A534-9D4E-B0C7-CDD0711FF1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04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0922-F495-6F75-659A-FDA5C6DE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ACF21-84C8-4A05-E991-54231000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508-CA3D-A97E-4FA1-6C16D7DD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CCBFE-A7B0-9987-13A7-1180D2E3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102A-FE02-1C49-B0CC-63BE42DBD2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46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02441-762B-4B62-6DAF-E8C9091D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28648-231F-01A9-CCCA-69235765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BC0F-7A3D-777F-0955-A044BE87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F7DAF-5058-304E-8B69-D5BC24AC25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5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017-C27D-91C3-F049-421F0138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B430-144B-6092-3D91-76F19BC6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75EE9-3E14-F40D-E753-AEE26066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7EA7F-BC28-F012-408B-DDAC1F4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587C-1495-F713-A300-B4422A07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CE6D2-472E-BC5E-558D-B1091909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F607E-C1C6-EB46-AC2B-2BE474D812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2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9ED5-CF00-2596-9488-46AB6891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733C5-5B81-2017-AF6F-900127055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E2A1-4BAE-2BE0-9A86-208AEC9F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2476-52FD-F947-6F5B-E3BC68C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CC11-7CA1-A2AD-0B1A-A426D72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AD638-251D-730C-3638-0865C363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3293A-3ED5-3A49-9FC5-068FCBCF48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21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4672ED1-A074-061E-020E-6FBAE6A37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CB7A82F-931D-2FBF-EE8C-F6228BE0C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E23D9C9-2E3E-CB73-54E9-30D143BF36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ED6F2D3-547C-A443-50A9-96A14A866C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6F455CB-DFD2-1EB6-E3C9-212913BAD6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fld id="{9CE1A993-5A61-444D-95A2-A1A8A5DAC7C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443F19F-3751-4402-7DF7-9BB333F7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CAE5C2C1-10C6-DAAC-EF5B-31AD311A0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A814E8D3-9077-CAFE-4CB4-153E81E4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C7D671DA-A3EC-A07D-346A-EFE89148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kent.edu/~mabuata/DB10_lab/bank_data.sql" TargetMode="External"/><Relationship Id="rId2" Type="http://schemas.openxmlformats.org/officeDocument/2006/relationships/hyperlink" Target="http://www.cs.kent.edu/~mabuata/DB10_lab/bank_db.sq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kent.edu/~mabuata/DB10_lab/bank_data.sql" TargetMode="External"/><Relationship Id="rId2" Type="http://schemas.openxmlformats.org/officeDocument/2006/relationships/hyperlink" Target="http://www.cs.kent.edu/~mabuata/DB10_lab/bank_db.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40CDE7-55BB-191B-5902-105AC75201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MySQL Tutorial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05F6C82-7184-B139-00BF-F14A0DD1A8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 to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00876DE-4A46-46CD-77E3-EC26A6BEE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CREATE DATABASE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E116CF-1246-AD11-164F-E791033A7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 SQL relation is defined using the </a:t>
            </a:r>
            <a:r>
              <a:rPr lang="en-US" altLang="zh-CN" sz="2400" b="1">
                <a:ea typeface="宋体" panose="02010600030101010101" pitchFamily="2" charset="-122"/>
              </a:rPr>
              <a:t>CREATE DATABASE</a:t>
            </a:r>
            <a:r>
              <a:rPr lang="en-US" altLang="zh-CN" sz="2400">
                <a:ea typeface="宋体" panose="02010600030101010101" pitchFamily="2" charset="-122"/>
              </a:rPr>
              <a:t> command:</a:t>
            </a:r>
          </a:p>
          <a:p>
            <a:pPr lvl="1"/>
            <a:r>
              <a:rPr lang="en-US" altLang="zh-CN" sz="2000" b="1">
                <a:ea typeface="宋体" panose="02010600030101010101" pitchFamily="2" charset="-122"/>
              </a:rPr>
              <a:t>create database</a:t>
            </a:r>
            <a:r>
              <a:rPr lang="en-US" altLang="zh-CN" sz="2000">
                <a:ea typeface="宋体" panose="02010600030101010101" pitchFamily="2" charset="-122"/>
              </a:rPr>
              <a:t> [</a:t>
            </a:r>
            <a:r>
              <a:rPr lang="en-US" altLang="zh-CN" sz="2000" i="1">
                <a:ea typeface="宋体" panose="02010600030101010101" pitchFamily="2" charset="-122"/>
              </a:rPr>
              <a:t>database name</a:t>
            </a:r>
            <a:r>
              <a:rPr lang="en-US" altLang="zh-CN" sz="2000">
                <a:ea typeface="宋体" panose="02010600030101010101" pitchFamily="2" charset="-122"/>
              </a:rPr>
              <a:t>]</a:t>
            </a:r>
          </a:p>
          <a:p>
            <a:pPr lvl="1"/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Example</a:t>
            </a:r>
          </a:p>
          <a:p>
            <a:pPr lvl="1"/>
            <a:r>
              <a:rPr lang="en-US" altLang="zh-CN" sz="2000" b="1">
                <a:ea typeface="宋体" panose="02010600030101010101" pitchFamily="2" charset="-122"/>
              </a:rPr>
              <a:t>create database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mydatabase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6748E99-A35A-8B9C-335A-61BCDCEB4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SQL Script for creating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E2B1412-3ACF-E12A-3070-D4D175D36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SQL script for creating database ‘bank’ can be found at </a:t>
            </a:r>
          </a:p>
          <a:p>
            <a:pPr>
              <a:buFont typeface="Wingdings" pitchFamily="2" charset="2"/>
              <a:buNone/>
            </a:pPr>
            <a:endParaRPr lang="en-US" altLang="zh-CN" sz="2200" b="1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  <a:hlinkClick r:id="rId2"/>
              </a:rPr>
              <a:t>http://www.cs.kent.edu/~mabuata/DB10_lab/bank_db.sql</a:t>
            </a:r>
            <a:endParaRPr lang="en-US" altLang="zh-CN" sz="2200" b="1"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3399"/>
                </a:solidFill>
                <a:ea typeface="宋体" panose="02010600030101010101" pitchFamily="2" charset="-122"/>
                <a:hlinkClick r:id="rId3"/>
              </a:rPr>
              <a:t>http://www.cs.kent.edu/~mabuata/DB10_lab/bank_data.sql</a:t>
            </a:r>
            <a:endParaRPr lang="en-US" altLang="zh-CN" sz="1800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b="1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1C6A697A-116E-A910-A724-E099D652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1534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rgbClr val="CC0000"/>
                </a:solidFill>
                <a:ea typeface="宋体" panose="02010600030101010101" pitchFamily="2" charset="-122"/>
              </a:rPr>
              <a:t>Notice</a:t>
            </a:r>
            <a:r>
              <a:rPr lang="en-US" altLang="zh-CN" sz="2200">
                <a:solidFill>
                  <a:srgbClr val="CC0000"/>
                </a:solidFill>
                <a:ea typeface="宋体" panose="02010600030101010101" pitchFamily="2" charset="-122"/>
              </a:rPr>
              <a:t>: we do not have permission to create database, so you have to type command “use [your_account]” to work on your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DB8C1E-4341-4461-19B5-8D6B0BFC7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BF0BFC8-F823-72A7-F50D-1600EAF62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To find all loan number for loans made at the Perryridge branch with loan amounts greater than $1100.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	select </a:t>
            </a:r>
            <a:r>
              <a:rPr lang="en-US" altLang="zh-CN" sz="2000" i="1">
                <a:ea typeface="宋体" panose="02010600030101010101" pitchFamily="2" charset="-122"/>
              </a:rPr>
              <a:t>loan_number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loan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branch_name = ‘</a:t>
            </a:r>
            <a:r>
              <a:rPr lang="en-US" altLang="zh-CN" sz="2000">
                <a:ea typeface="宋体" panose="02010600030101010101" pitchFamily="2" charset="-122"/>
              </a:rPr>
              <a:t>Perryridge</a:t>
            </a:r>
            <a:r>
              <a:rPr lang="en-US" altLang="zh-CN" sz="2000" i="1">
                <a:ea typeface="宋体" panose="02010600030101010101" pitchFamily="2" charset="-122"/>
              </a:rPr>
              <a:t>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amount</a:t>
            </a:r>
            <a:r>
              <a:rPr lang="en-US" altLang="zh-CN" sz="2000">
                <a:ea typeface="宋体" panose="02010600030101010101" pitchFamily="2" charset="-122"/>
              </a:rPr>
              <a:t>&gt;1100;</a:t>
            </a:r>
          </a:p>
          <a:p>
            <a:pPr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Find the loan number of those loans with loan amounts between $1,000 and $1,500 (that is, </a:t>
            </a:r>
            <a:r>
              <a:rPr lang="en-US" altLang="zh-CN" sz="2000">
                <a:latin typeface="Symbol" pitchFamily="2" charset="2"/>
                <a:ea typeface="宋体" panose="02010600030101010101" pitchFamily="2" charset="-122"/>
              </a:rPr>
              <a:t></a:t>
            </a:r>
            <a:r>
              <a:rPr lang="en-US" altLang="zh-CN" sz="2000">
                <a:ea typeface="宋体" panose="02010600030101010101" pitchFamily="2" charset="-122"/>
              </a:rPr>
              <a:t>$1,000 and </a:t>
            </a:r>
            <a:r>
              <a:rPr lang="en-US" altLang="zh-CN" sz="2000">
                <a:latin typeface="Symbol" pitchFamily="2" charset="2"/>
                <a:ea typeface="宋体" panose="02010600030101010101" pitchFamily="2" charset="-122"/>
              </a:rPr>
              <a:t></a:t>
            </a:r>
            <a:r>
              <a:rPr lang="en-US" altLang="zh-CN" sz="2000">
                <a:ea typeface="宋体" panose="02010600030101010101" pitchFamily="2" charset="-122"/>
              </a:rPr>
              <a:t>$1,500)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sz="2000" b="1">
                <a:ea typeface="宋体" panose="02010600030101010101" pitchFamily="2" charset="-122"/>
              </a:rPr>
              <a:t>	select</a:t>
            </a:r>
            <a:r>
              <a:rPr kumimoji="1" lang="en-US" altLang="zh-CN" sz="2000" i="1">
                <a:ea typeface="宋体" panose="02010600030101010101" pitchFamily="2" charset="-122"/>
              </a:rPr>
              <a:t> loan_number 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loan</a:t>
            </a:r>
            <a:br>
              <a:rPr kumimoji="1" lang="en-US" altLang="zh-CN" sz="2000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amount</a:t>
            </a:r>
            <a:r>
              <a:rPr kumimoji="1" lang="en-US" altLang="zh-CN" sz="2000"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ea typeface="宋体" panose="02010600030101010101" pitchFamily="2" charset="-122"/>
              </a:rPr>
              <a:t>between </a:t>
            </a:r>
            <a:r>
              <a:rPr kumimoji="1" lang="en-US" altLang="zh-CN" sz="2000">
                <a:ea typeface="宋体" panose="02010600030101010101" pitchFamily="2" charset="-122"/>
              </a:rPr>
              <a:t>1000 </a:t>
            </a:r>
            <a:r>
              <a:rPr kumimoji="1" lang="en-US" altLang="zh-CN" sz="2000" b="1">
                <a:ea typeface="宋体" panose="02010600030101010101" pitchFamily="2" charset="-122"/>
              </a:rPr>
              <a:t>and </a:t>
            </a:r>
            <a:r>
              <a:rPr kumimoji="1" lang="en-US" altLang="zh-CN" sz="2000">
                <a:ea typeface="宋体" panose="02010600030101010101" pitchFamily="2" charset="-122"/>
              </a:rPr>
              <a:t>1500;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28A0A7-066A-A85A-6FBC-F47C7A3FF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08930C-2CC0-5EA7-5174-F430B2E1D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1800">
                <a:ea typeface="宋体" panose="02010600030101010101" pitchFamily="2" charset="-122"/>
              </a:rPr>
              <a:t>Find the names of all branches that have greater assets than some branch located in Brooklyn.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lang="en-US" altLang="zh-CN" sz="1800"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kumimoji="1" lang="en-US" altLang="zh-CN" sz="1800" b="1">
                <a:ea typeface="宋体" panose="02010600030101010101" pitchFamily="2" charset="-122"/>
              </a:rPr>
              <a:t>select distinct </a:t>
            </a:r>
            <a:r>
              <a:rPr kumimoji="1" lang="en-US" altLang="zh-CN" sz="1800" i="1">
                <a:ea typeface="宋体" panose="02010600030101010101" pitchFamily="2" charset="-122"/>
              </a:rPr>
              <a:t>T.branch_name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1800" i="1">
                <a:ea typeface="宋体" panose="02010600030101010101" pitchFamily="2" charset="-122"/>
              </a:rPr>
              <a:t>	</a:t>
            </a:r>
            <a:r>
              <a:rPr kumimoji="1" lang="en-US" altLang="zh-CN" sz="1800" b="1">
                <a:ea typeface="宋体" panose="02010600030101010101" pitchFamily="2" charset="-122"/>
              </a:rPr>
              <a:t>from </a:t>
            </a:r>
            <a:r>
              <a:rPr kumimoji="1" lang="en-US" altLang="zh-CN" sz="1800" i="1">
                <a:ea typeface="宋体" panose="02010600030101010101" pitchFamily="2" charset="-122"/>
              </a:rPr>
              <a:t>branch </a:t>
            </a:r>
            <a:r>
              <a:rPr kumimoji="1" lang="en-US" altLang="zh-CN" sz="1800" b="1">
                <a:ea typeface="宋体" panose="02010600030101010101" pitchFamily="2" charset="-122"/>
              </a:rPr>
              <a:t>as </a:t>
            </a:r>
            <a:r>
              <a:rPr kumimoji="1" lang="en-US" altLang="zh-CN" sz="1800" i="1">
                <a:ea typeface="宋体" panose="02010600030101010101" pitchFamily="2" charset="-122"/>
              </a:rPr>
              <a:t>T, branch </a:t>
            </a:r>
            <a:r>
              <a:rPr kumimoji="1" lang="en-US" altLang="zh-CN" sz="1800" b="1">
                <a:ea typeface="宋体" panose="02010600030101010101" pitchFamily="2" charset="-122"/>
              </a:rPr>
              <a:t>as </a:t>
            </a:r>
            <a:r>
              <a:rPr kumimoji="1" lang="en-US" altLang="zh-CN" sz="1800" i="1">
                <a:ea typeface="宋体" panose="02010600030101010101" pitchFamily="2" charset="-122"/>
              </a:rPr>
              <a:t>S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where </a:t>
            </a:r>
            <a:r>
              <a:rPr kumimoji="1" lang="en-US" altLang="zh-CN" sz="1800" i="1">
                <a:ea typeface="宋体" panose="02010600030101010101" pitchFamily="2" charset="-122"/>
              </a:rPr>
              <a:t>T.assets &gt; S.assets </a:t>
            </a:r>
            <a:r>
              <a:rPr kumimoji="1" lang="en-US" altLang="zh-CN" sz="1800" b="1">
                <a:ea typeface="宋体" panose="02010600030101010101" pitchFamily="2" charset="-122"/>
              </a:rPr>
              <a:t>and </a:t>
            </a:r>
            <a:r>
              <a:rPr kumimoji="1" lang="en-US" altLang="zh-CN" sz="1800" i="1">
                <a:ea typeface="宋体" panose="02010600030101010101" pitchFamily="2" charset="-122"/>
              </a:rPr>
              <a:t>S.branch_city = ‘</a:t>
            </a:r>
            <a:r>
              <a:rPr kumimoji="1" lang="en-US" altLang="zh-CN" sz="1800">
                <a:ea typeface="宋体" panose="02010600030101010101" pitchFamily="2" charset="-122"/>
              </a:rPr>
              <a:t>Brooklyn</a:t>
            </a:r>
            <a:r>
              <a:rPr kumimoji="1" lang="en-US" altLang="zh-CN" sz="1800" i="1">
                <a:ea typeface="宋体" panose="02010600030101010101" pitchFamily="2" charset="-122"/>
              </a:rPr>
              <a:t>’;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1800" i="1"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1800">
                <a:ea typeface="宋体" panose="02010600030101010101" pitchFamily="2" charset="-122"/>
              </a:rPr>
              <a:t>Find the customer names and their loan numbers for all customers having a loan at some branch.</a:t>
            </a: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lang="en-US" altLang="zh-CN" sz="1800"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 </a:t>
            </a:r>
            <a:r>
              <a:rPr kumimoji="1" lang="en-US" altLang="en-US" sz="1800" b="1"/>
              <a:t>select </a:t>
            </a:r>
            <a:r>
              <a:rPr kumimoji="1" lang="en-US" altLang="en-US" sz="1800" i="1"/>
              <a:t>customer_name, T.loan_number, S.amount</a:t>
            </a:r>
            <a:br>
              <a:rPr kumimoji="1" lang="en-US" altLang="en-US" sz="1800" i="1"/>
            </a:br>
            <a:r>
              <a:rPr kumimoji="1" lang="en-US" altLang="en-US" sz="1800" i="1"/>
              <a:t> </a:t>
            </a:r>
            <a:r>
              <a:rPr kumimoji="1" lang="en-US" altLang="en-US" sz="1800" b="1"/>
              <a:t>from </a:t>
            </a:r>
            <a:r>
              <a:rPr kumimoji="1" lang="en-US" altLang="en-US" sz="1800" i="1"/>
              <a:t>borrower </a:t>
            </a:r>
            <a:r>
              <a:rPr kumimoji="1" lang="en-US" altLang="en-US" sz="1800" b="1"/>
              <a:t>as </a:t>
            </a:r>
            <a:r>
              <a:rPr kumimoji="1" lang="en-US" altLang="en-US" sz="1800" i="1"/>
              <a:t>T, loan </a:t>
            </a:r>
            <a:r>
              <a:rPr kumimoji="1" lang="en-US" altLang="en-US" sz="1800" b="1"/>
              <a:t>as </a:t>
            </a:r>
            <a:r>
              <a:rPr kumimoji="1" lang="en-US" altLang="en-US" sz="1800" i="1"/>
              <a:t>S</a:t>
            </a:r>
            <a:br>
              <a:rPr kumimoji="1" lang="en-US" altLang="en-US" sz="1800" i="1"/>
            </a:br>
            <a:r>
              <a:rPr kumimoji="1" lang="en-US" altLang="en-US" sz="1800" i="1"/>
              <a:t> </a:t>
            </a:r>
            <a:r>
              <a:rPr kumimoji="1" lang="en-US" altLang="en-US" sz="1800" b="1"/>
              <a:t>where </a:t>
            </a:r>
            <a:r>
              <a:rPr kumimoji="1" lang="en-US" altLang="en-US" sz="1800" i="1"/>
              <a:t> T.loan_number = S.loan_number;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000">
                <a:ea typeface="宋体" panose="02010600030101010101" pitchFamily="2" charset="-122"/>
              </a:rPr>
              <a:t>	</a:t>
            </a:r>
            <a:endParaRPr lang="en-US" altLang="zh-CN" sz="1200"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zh-CN" altLang="en-US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3CE4CF9-3FAF-513D-70C7-9C99F6B9A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 Operation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6FD6EAA-8DAE-CDD6-EA4B-41BF657E0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all customers who have a loan, an account, or both: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(select</a:t>
            </a:r>
            <a:r>
              <a:rPr kumimoji="1" lang="en-US" altLang="zh-CN" sz="2000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depositor</a:t>
            </a:r>
            <a:r>
              <a:rPr kumimoji="1" lang="en-US" altLang="zh-CN" sz="2000">
                <a:ea typeface="宋体" panose="02010600030101010101" pitchFamily="2" charset="-122"/>
              </a:rPr>
              <a:t>)</a:t>
            </a:r>
            <a:br>
              <a:rPr kumimoji="1" lang="en-US" altLang="zh-CN" sz="2000">
                <a:ea typeface="宋体" panose="02010600030101010101" pitchFamily="2" charset="-122"/>
              </a:rPr>
            </a:br>
            <a:r>
              <a:rPr kumimoji="1"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union</a:t>
            </a:r>
            <a:br>
              <a:rPr kumimoji="1" lang="en-US" altLang="zh-CN" sz="2000" b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(select</a:t>
            </a:r>
            <a:r>
              <a:rPr kumimoji="1" lang="en-US" altLang="zh-CN" sz="2000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from</a:t>
            </a:r>
            <a:r>
              <a:rPr kumimoji="1" lang="en-US" altLang="zh-CN" sz="2000" i="1">
                <a:ea typeface="宋体" panose="02010600030101010101" pitchFamily="2" charset="-122"/>
              </a:rPr>
              <a:t> borrower);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kumimoji="1" lang="en-US" altLang="zh-CN" sz="2000">
                <a:ea typeface="宋体" panose="02010600030101010101" pitchFamily="2" charset="-122"/>
              </a:rPr>
              <a:t>Find all customers who have an account but no loan.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	(no </a:t>
            </a:r>
            <a:r>
              <a:rPr kumimoji="1" lang="en-US" altLang="zh-CN" sz="2000" b="1">
                <a:ea typeface="宋体" panose="02010600030101010101" pitchFamily="2" charset="-122"/>
              </a:rPr>
              <a:t>minus</a:t>
            </a:r>
            <a:r>
              <a:rPr kumimoji="1" lang="en-US" altLang="zh-CN" sz="2000">
                <a:ea typeface="宋体" panose="02010600030101010101" pitchFamily="2" charset="-122"/>
              </a:rPr>
              <a:t> operator provided in mysql)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select</a:t>
            </a:r>
            <a:r>
              <a:rPr kumimoji="1" lang="en-US" altLang="zh-CN" sz="2000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depositor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where</a:t>
            </a:r>
            <a:r>
              <a:rPr kumimoji="1" lang="en-US" altLang="zh-CN" sz="2000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</a:t>
            </a:r>
            <a:r>
              <a:rPr kumimoji="1" lang="en-US" altLang="zh-CN" sz="2000"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ea typeface="宋体" panose="02010600030101010101" pitchFamily="2" charset="-122"/>
              </a:rPr>
              <a:t>not in</a:t>
            </a:r>
            <a:br>
              <a:rPr kumimoji="1" lang="en-US" altLang="zh-CN" sz="2000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(select</a:t>
            </a:r>
            <a:r>
              <a:rPr kumimoji="1" lang="en-US" altLang="zh-CN" sz="2000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from</a:t>
            </a:r>
            <a:r>
              <a:rPr kumimoji="1" lang="en-US" altLang="zh-CN" sz="2000" i="1">
                <a:ea typeface="宋体" panose="02010600030101010101" pitchFamily="2" charset="-122"/>
              </a:rPr>
              <a:t> borrower);</a:t>
            </a:r>
            <a:endParaRPr kumimoji="1"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B96F67F-9914-9070-70A0-819F9D250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Aggregate function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B3ED855-68CC-1000-7C6D-0C656E6B0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Find the number of depositors for each branch.</a:t>
            </a:r>
          </a:p>
          <a:p>
            <a:endParaRPr lang="en-US" altLang="zh-CN" sz="18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kumimoji="1" lang="en-US" altLang="zh-CN" sz="1800" b="1">
                <a:ea typeface="宋体" panose="02010600030101010101" pitchFamily="2" charset="-122"/>
              </a:rPr>
              <a:t>select </a:t>
            </a:r>
            <a:r>
              <a:rPr kumimoji="1" lang="en-US" altLang="zh-CN" sz="1800" i="1">
                <a:ea typeface="宋体" panose="02010600030101010101" pitchFamily="2" charset="-122"/>
              </a:rPr>
              <a:t>branch_name, </a:t>
            </a:r>
            <a:r>
              <a:rPr kumimoji="1" lang="en-US" altLang="zh-CN" sz="1800" b="1">
                <a:ea typeface="宋体" panose="02010600030101010101" pitchFamily="2" charset="-122"/>
              </a:rPr>
              <a:t>count (distinct</a:t>
            </a:r>
            <a:r>
              <a:rPr kumimoji="1" lang="en-US" altLang="zh-CN" sz="1800">
                <a:ea typeface="宋体" panose="02010600030101010101" pitchFamily="2" charset="-122"/>
              </a:rPr>
              <a:t> </a:t>
            </a:r>
            <a:r>
              <a:rPr kumimoji="1" lang="en-US" altLang="zh-CN" sz="1800" i="1">
                <a:ea typeface="宋体" panose="02010600030101010101" pitchFamily="2" charset="-122"/>
              </a:rPr>
              <a:t>customer_name)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from </a:t>
            </a:r>
            <a:r>
              <a:rPr kumimoji="1" lang="en-US" altLang="zh-CN" sz="1800" i="1">
                <a:ea typeface="宋体" panose="02010600030101010101" pitchFamily="2" charset="-122"/>
              </a:rPr>
              <a:t>depositor, account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where </a:t>
            </a:r>
            <a:r>
              <a:rPr kumimoji="1" lang="en-US" altLang="zh-CN" sz="1800" i="1">
                <a:ea typeface="宋体" panose="02010600030101010101" pitchFamily="2" charset="-122"/>
              </a:rPr>
              <a:t>depositor.account_number = account.account_number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group by </a:t>
            </a:r>
            <a:r>
              <a:rPr kumimoji="1" lang="en-US" altLang="zh-CN" sz="1800" i="1">
                <a:ea typeface="宋体" panose="02010600030101010101" pitchFamily="2" charset="-122"/>
              </a:rPr>
              <a:t>branch_name;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Find the names of all branches where the average account balance is more than $500.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kumimoji="1" lang="en-US" altLang="zh-CN" sz="1800" b="1">
                <a:ea typeface="宋体" panose="02010600030101010101" pitchFamily="2" charset="-122"/>
              </a:rPr>
              <a:t>select</a:t>
            </a:r>
            <a:r>
              <a:rPr kumimoji="1" lang="en-US" altLang="zh-CN" sz="1800" i="1">
                <a:ea typeface="宋体" panose="02010600030101010101" pitchFamily="2" charset="-122"/>
              </a:rPr>
              <a:t> branch_name, </a:t>
            </a:r>
            <a:r>
              <a:rPr kumimoji="1" lang="en-US" altLang="zh-CN" sz="1800" b="1">
                <a:ea typeface="宋体" panose="02010600030101010101" pitchFamily="2" charset="-122"/>
              </a:rPr>
              <a:t>avg </a:t>
            </a:r>
            <a:r>
              <a:rPr kumimoji="1" lang="en-US" altLang="zh-CN" sz="1800" i="1">
                <a:ea typeface="宋体" panose="02010600030101010101" pitchFamily="2" charset="-122"/>
              </a:rPr>
              <a:t>(balance)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from</a:t>
            </a:r>
            <a:r>
              <a:rPr kumimoji="1" lang="en-US" altLang="zh-CN" sz="1800" i="1">
                <a:ea typeface="宋体" panose="02010600030101010101" pitchFamily="2" charset="-122"/>
              </a:rPr>
              <a:t> account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group by</a:t>
            </a:r>
            <a:r>
              <a:rPr kumimoji="1" lang="en-US" altLang="zh-CN" sz="1800" i="1">
                <a:ea typeface="宋体" panose="02010600030101010101" pitchFamily="2" charset="-122"/>
              </a:rPr>
              <a:t> branch_name</a:t>
            </a:r>
            <a:br>
              <a:rPr kumimoji="1" lang="en-US" altLang="zh-CN" sz="1800" i="1">
                <a:ea typeface="宋体" panose="02010600030101010101" pitchFamily="2" charset="-122"/>
              </a:rPr>
            </a:br>
            <a:r>
              <a:rPr kumimoji="1" lang="en-US" altLang="zh-CN" sz="1800" b="1">
                <a:ea typeface="宋体" panose="02010600030101010101" pitchFamily="2" charset="-122"/>
              </a:rPr>
              <a:t>having avg</a:t>
            </a:r>
            <a:r>
              <a:rPr kumimoji="1" lang="en-US" altLang="zh-CN" sz="1800" i="1">
                <a:ea typeface="宋体" panose="02010600030101010101" pitchFamily="2" charset="-122"/>
              </a:rPr>
              <a:t>(balance) &gt; </a:t>
            </a:r>
            <a:r>
              <a:rPr kumimoji="1" lang="en-US" altLang="zh-CN" sz="1800">
                <a:ea typeface="宋体" panose="02010600030101010101" pitchFamily="2" charset="-122"/>
              </a:rPr>
              <a:t>500;</a:t>
            </a:r>
            <a:endParaRPr lang="en-US" altLang="zh-CN" sz="1800">
              <a:ea typeface="宋体" panose="02010600030101010101" pitchFamily="2" charset="-122"/>
            </a:endParaRPr>
          </a:p>
          <a:p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0886C0-741C-98D5-409E-9077E8C87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Subqueries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F742B3-6D63-87F5-4CA9-89979663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all customers who have both an account and a loan at the bank.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 b="1">
                <a:ea typeface="宋体" panose="02010600030101010101" pitchFamily="2" charset="-122"/>
              </a:rPr>
              <a:t>	select distinct</a:t>
            </a:r>
            <a:r>
              <a:rPr kumimoji="1" lang="en-US" altLang="zh-CN" sz="2000" i="1">
                <a:ea typeface="宋体" panose="02010600030101010101" pitchFamily="2" charset="-122"/>
              </a:rPr>
              <a:t> customer_name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borrower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in 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 b="1">
                <a:ea typeface="宋体" panose="02010600030101010101" pitchFamily="2" charset="-122"/>
              </a:rPr>
              <a:t>		(select</a:t>
            </a:r>
            <a:r>
              <a:rPr kumimoji="1" lang="en-US" altLang="zh-CN" sz="2000" i="1">
                <a:ea typeface="宋体" panose="02010600030101010101" pitchFamily="2" charset="-122"/>
              </a:rPr>
              <a:t> 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from</a:t>
            </a:r>
            <a:r>
              <a:rPr kumimoji="1" lang="en-US" altLang="zh-CN" sz="2000" b="1" i="1"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ea typeface="宋体" panose="02010600030101010101" pitchFamily="2" charset="-122"/>
              </a:rPr>
              <a:t>depositor);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r>
              <a:rPr kumimoji="1" lang="en-US" altLang="zh-CN" sz="2000">
                <a:ea typeface="宋体" panose="02010600030101010101" pitchFamily="2" charset="-122"/>
              </a:rPr>
              <a:t>Find all customers who have a loan at the bank but do not have an account at the bank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select distinct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borrower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not in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 b="1">
                <a:ea typeface="宋体" panose="02010600030101010101" pitchFamily="2" charset="-122"/>
              </a:rPr>
              <a:t>		(select </a:t>
            </a:r>
            <a:r>
              <a:rPr kumimoji="1" lang="en-US" altLang="zh-CN" sz="2000" i="1">
                <a:ea typeface="宋体" panose="02010600030101010101" pitchFamily="2" charset="-122"/>
              </a:rPr>
              <a:t>customer_name 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depositor);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BF0E855-0872-2439-0928-EAC8E1ED7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Subquery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5B4745D-50E0-8992-1AD0-62281D53C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the names of all branches that have greater assets than all branches located in Horseneck.</a:t>
            </a: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select </a:t>
            </a:r>
            <a:r>
              <a:rPr kumimoji="1" lang="en-US" altLang="zh-CN" sz="2000" i="1">
                <a:ea typeface="宋体" panose="02010600030101010101" pitchFamily="2" charset="-122"/>
              </a:rPr>
              <a:t>branch_name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branch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	</a:t>
            </a: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assets &gt; </a:t>
            </a:r>
            <a:r>
              <a:rPr kumimoji="1" lang="en-US" altLang="zh-CN" sz="2000" b="1">
                <a:ea typeface="宋体" panose="02010600030101010101" pitchFamily="2" charset="-122"/>
              </a:rPr>
              <a:t>all</a:t>
            </a:r>
            <a:br>
              <a:rPr kumimoji="1" lang="en-US" altLang="zh-CN" sz="2000" b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		(select </a:t>
            </a:r>
            <a:r>
              <a:rPr kumimoji="1" lang="en-US" altLang="zh-CN" sz="2000" i="1">
                <a:ea typeface="宋体" panose="02010600030101010101" pitchFamily="2" charset="-122"/>
              </a:rPr>
              <a:t>assets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		</a:t>
            </a:r>
            <a:r>
              <a:rPr kumimoji="1" lang="en-US" altLang="zh-CN" sz="2000" b="1">
                <a:ea typeface="宋体" panose="02010600030101010101" pitchFamily="2" charset="-122"/>
              </a:rPr>
              <a:t>from</a:t>
            </a:r>
            <a:r>
              <a:rPr kumimoji="1" lang="en-US" altLang="zh-CN" sz="2000" i="1">
                <a:ea typeface="宋体" panose="02010600030101010101" pitchFamily="2" charset="-122"/>
              </a:rPr>
              <a:t> branch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		</a:t>
            </a: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branch_city = </a:t>
            </a:r>
            <a:r>
              <a:rPr kumimoji="1" lang="en-US" altLang="zh-CN" sz="2000">
                <a:ea typeface="宋体" panose="02010600030101010101" pitchFamily="2" charset="-122"/>
              </a:rPr>
              <a:t>‘Horseneck’);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16577F7-775E-299F-49C3-E70498FF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Create View (new feature in mysql 5.0)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E706B94-7B5C-1000-6690-ECDA522CB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A view consisting of branches and their customers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 b="1">
                <a:ea typeface="宋体" panose="02010600030101010101" pitchFamily="2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 b="1">
                <a:ea typeface="宋体" panose="02010600030101010101" pitchFamily="2" charset="-122"/>
              </a:rPr>
              <a:t>	create view </a:t>
            </a:r>
            <a:r>
              <a:rPr kumimoji="1" lang="en-US" altLang="zh-CN" sz="2000" i="1">
                <a:ea typeface="宋体" panose="02010600030101010101" pitchFamily="2" charset="-122"/>
              </a:rPr>
              <a:t>all_customer </a:t>
            </a:r>
            <a:r>
              <a:rPr kumimoji="1" lang="en-US" altLang="zh-CN" sz="2000" b="1">
                <a:ea typeface="宋体" panose="02010600030101010101" pitchFamily="2" charset="-122"/>
              </a:rPr>
              <a:t>as</a:t>
            </a:r>
            <a:br>
              <a:rPr kumimoji="1" lang="en-US" altLang="zh-CN" sz="2000" b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ea typeface="宋体" panose="02010600030101010101" pitchFamily="2" charset="-122"/>
              </a:rPr>
              <a:t>(</a:t>
            </a:r>
            <a:r>
              <a:rPr kumimoji="1" lang="en-US" altLang="zh-CN" sz="2000" b="1">
                <a:ea typeface="宋体" panose="02010600030101010101" pitchFamily="2" charset="-122"/>
              </a:rPr>
              <a:t>select </a:t>
            </a:r>
            <a:r>
              <a:rPr kumimoji="1" lang="en-US" altLang="zh-CN" sz="2000" i="1">
                <a:ea typeface="宋体" panose="02010600030101010101" pitchFamily="2" charset="-122"/>
              </a:rPr>
              <a:t>branch_name, customer_name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depositor, account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depositor.account_number = account.account_number)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000" i="1">
                <a:ea typeface="宋体" panose="02010600030101010101" pitchFamily="2" charset="-122"/>
              </a:rPr>
              <a:t>    </a:t>
            </a:r>
            <a:r>
              <a:rPr kumimoji="1" lang="en-US" altLang="zh-CN" sz="2000" b="1">
                <a:ea typeface="宋体" panose="02010600030101010101" pitchFamily="2" charset="-122"/>
              </a:rPr>
              <a:t>union</a:t>
            </a:r>
            <a:br>
              <a:rPr kumimoji="1" lang="en-US" altLang="zh-CN" sz="2000" b="1">
                <a:ea typeface="宋体" panose="02010600030101010101" pitchFamily="2" charset="-122"/>
              </a:rPr>
            </a:br>
            <a:r>
              <a:rPr kumimoji="1" lang="en-US" altLang="zh-CN" sz="2000">
                <a:ea typeface="宋体" panose="02010600030101010101" pitchFamily="2" charset="-122"/>
              </a:rPr>
              <a:t>(</a:t>
            </a:r>
            <a:r>
              <a:rPr kumimoji="1" lang="en-US" altLang="zh-CN" sz="2000" b="1">
                <a:ea typeface="宋体" panose="02010600030101010101" pitchFamily="2" charset="-122"/>
              </a:rPr>
              <a:t>select </a:t>
            </a:r>
            <a:r>
              <a:rPr kumimoji="1" lang="en-US" altLang="zh-CN" sz="2000" i="1">
                <a:ea typeface="宋体" panose="02010600030101010101" pitchFamily="2" charset="-122"/>
              </a:rPr>
              <a:t>branch_name, customer_name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borrower, loan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borrower.loan_number=loan.loan_number);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  <a:p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99A8B11-A876-B0E8-FF36-F9097972F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Joined Relations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7F3A11F-D288-A479-5B35-4FAD74682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627188"/>
            <a:ext cx="7989888" cy="2792412"/>
          </a:xfrm>
        </p:spPr>
        <p:txBody>
          <a:bodyPr/>
          <a:lstStyle/>
          <a:p>
            <a:r>
              <a:rPr lang="en-US" altLang="zh-CN" sz="1800" b="1">
                <a:solidFill>
                  <a:schemeClr val="tx2"/>
                </a:solidFill>
                <a:ea typeface="宋体" panose="02010600030101010101" pitchFamily="2" charset="-122"/>
              </a:rPr>
              <a:t>Join operations</a:t>
            </a:r>
            <a:r>
              <a:rPr lang="en-US" altLang="zh-CN" sz="1800">
                <a:ea typeface="宋体" panose="02010600030101010101" pitchFamily="2" charset="-122"/>
              </a:rPr>
              <a:t> take two relations and return as a result another relation.</a:t>
            </a:r>
          </a:p>
          <a:p>
            <a:r>
              <a:rPr lang="en-US" altLang="zh-CN" sz="1800">
                <a:ea typeface="宋体" panose="02010600030101010101" pitchFamily="2" charset="-122"/>
              </a:rPr>
              <a:t>These additional operations are typically used as subquery expressions in the </a:t>
            </a:r>
            <a:r>
              <a:rPr lang="en-US" altLang="zh-CN" sz="1800" b="1">
                <a:solidFill>
                  <a:schemeClr val="tx2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1800" b="1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clause</a:t>
            </a:r>
          </a:p>
          <a:p>
            <a:r>
              <a:rPr lang="en-US" altLang="zh-CN" sz="1800" b="1">
                <a:solidFill>
                  <a:schemeClr val="tx2"/>
                </a:solidFill>
                <a:ea typeface="宋体" panose="02010600030101010101" pitchFamily="2" charset="-122"/>
              </a:rPr>
              <a:t>Join condition</a:t>
            </a:r>
            <a:r>
              <a:rPr lang="en-US" altLang="zh-CN" sz="1800">
                <a:ea typeface="宋体" panose="02010600030101010101" pitchFamily="2" charset="-122"/>
              </a:rPr>
              <a:t> – defines which tuples in the two relations match, and what attributes are present in the result of the join.</a:t>
            </a:r>
          </a:p>
          <a:p>
            <a:r>
              <a:rPr lang="en-US" altLang="zh-CN" sz="1800" b="1">
                <a:solidFill>
                  <a:schemeClr val="tx2"/>
                </a:solidFill>
                <a:ea typeface="宋体" panose="02010600030101010101" pitchFamily="2" charset="-122"/>
              </a:rPr>
              <a:t>Join type</a:t>
            </a:r>
            <a:r>
              <a:rPr lang="en-US" altLang="zh-CN" sz="1800">
                <a:ea typeface="宋体" panose="02010600030101010101" pitchFamily="2" charset="-122"/>
              </a:rPr>
              <a:t> – defines how tuples in each relation that do not match any tuple in the other relation (based on the join condition) are treated.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3F7A500A-9CA3-EF3C-F938-1FBA2E80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32019" r="401" b="31485"/>
          <a:stretch>
            <a:fillRect/>
          </a:stretch>
        </p:blipFill>
        <p:spPr bwMode="auto">
          <a:xfrm>
            <a:off x="1219200" y="4495800"/>
            <a:ext cx="6824663" cy="1882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CC81D01-0901-38A6-8D44-4565172C5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 of MySQL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F049181-9DEA-F2A7-330C-4462EB724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MySQL is an SQL (Structured Query Language) based relational database management system (DBMS)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MySQL is compatible with standard SQL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MySQL is frequently used by PHP and Perl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Commercial version of MySQL is also provided (including technical support)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8232AB9-355C-69A0-5C37-97126BC62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86800" cy="91440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Joined Relations – Datasets for Examples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ECE1004-5622-DAD7-1F43-CA04353E1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2359025" cy="452438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Relation </a:t>
            </a:r>
            <a:r>
              <a:rPr lang="en-US" altLang="zh-CN" sz="1800" i="1">
                <a:ea typeface="宋体" panose="02010600030101010101" pitchFamily="2" charset="-122"/>
              </a:rPr>
              <a:t>loan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9887C34-81C8-0D9A-AA6D-A5A943A93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2105025"/>
            <a:ext cx="27781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zh-CN">
                <a:latin typeface="Helvetica" pitchFamily="2" charset="0"/>
                <a:ea typeface="宋体" panose="02010600030101010101" pitchFamily="2" charset="-122"/>
              </a:rPr>
              <a:t>Relation </a:t>
            </a:r>
            <a:r>
              <a:rPr kumimoji="1" lang="en-US" altLang="zh-CN" i="1">
                <a:latin typeface="Helvetica" pitchFamily="2" charset="0"/>
                <a:ea typeface="宋体" panose="02010600030101010101" pitchFamily="2" charset="-122"/>
              </a:rPr>
              <a:t>borrower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B57A243-DC20-C312-328F-84FE5CFB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4572000"/>
            <a:ext cx="68008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zh-CN">
                <a:latin typeface="Helvetica" pitchFamily="2" charset="0"/>
                <a:ea typeface="宋体" panose="02010600030101010101" pitchFamily="2" charset="-122"/>
              </a:rPr>
              <a:t>Note: borrower information missing for L-260 and loan information missing for L-155</a:t>
            </a:r>
            <a:endParaRPr kumimoji="1" lang="en-US" altLang="zh-CN" i="1">
              <a:latin typeface="Helvetica" pitchFamily="2" charset="0"/>
              <a:ea typeface="宋体" panose="02010600030101010101" pitchFamily="2" charset="-122"/>
            </a:endParaRP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226B750F-D06E-E931-1F75-A53F13E6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36214" r="600" b="37277"/>
          <a:stretch>
            <a:fillRect/>
          </a:stretch>
        </p:blipFill>
        <p:spPr bwMode="auto">
          <a:xfrm>
            <a:off x="838200" y="2514600"/>
            <a:ext cx="7580313" cy="15224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984C4F1-601E-4CCD-675D-A37B9A480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Joined Relations – Examples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6545763-7537-4327-6C7B-987159115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3352800"/>
            <a:ext cx="7131050" cy="663575"/>
          </a:xfrm>
        </p:spPr>
        <p:txBody>
          <a:bodyPr/>
          <a:lstStyle/>
          <a:p>
            <a:r>
              <a:rPr lang="en-US" altLang="zh-CN" sz="2000" i="1">
                <a:ea typeface="宋体" panose="02010600030101010101" pitchFamily="2" charset="-122"/>
              </a:rPr>
              <a:t>Select * from loan </a:t>
            </a:r>
            <a:r>
              <a:rPr lang="en-US" altLang="zh-CN" sz="2000" b="1">
                <a:ea typeface="宋体" panose="02010600030101010101" pitchFamily="2" charset="-122"/>
              </a:rPr>
              <a:t>inner join </a:t>
            </a:r>
            <a:r>
              <a:rPr lang="en-US" altLang="zh-CN" sz="2000" i="1">
                <a:ea typeface="宋体" panose="02010600030101010101" pitchFamily="2" charset="-122"/>
              </a:rPr>
              <a:t>borrower </a:t>
            </a:r>
            <a:r>
              <a:rPr lang="en-US" altLang="zh-CN" sz="2000" b="1">
                <a:ea typeface="宋体" panose="02010600030101010101" pitchFamily="2" charset="-122"/>
              </a:rPr>
              <a:t>on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loan.loan-number = borrower.loan-number</a:t>
            </a:r>
          </a:p>
        </p:txBody>
      </p:sp>
      <p:grpSp>
        <p:nvGrpSpPr>
          <p:cNvPr id="45061" name="Group 5">
            <a:extLst>
              <a:ext uri="{FF2B5EF4-FFF2-40B4-BE49-F238E27FC236}">
                <a16:creationId xmlns:a16="http://schemas.microsoft.com/office/drawing/2014/main" id="{B71422E6-E8E8-BEE4-D071-45E9B5EA4C1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91000"/>
            <a:ext cx="8458200" cy="1219200"/>
            <a:chOff x="192" y="1248"/>
            <a:chExt cx="5328" cy="768"/>
          </a:xfrm>
        </p:grpSpPr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BE1FA761-A5A6-C066-9050-45EE92D49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branch-name</a:t>
              </a:r>
            </a:p>
          </p:txBody>
        </p:sp>
        <p:sp>
          <p:nvSpPr>
            <p:cNvPr id="45063" name="Rectangle 7">
              <a:extLst>
                <a:ext uri="{FF2B5EF4-FFF2-40B4-BE49-F238E27FC236}">
                  <a16:creationId xmlns:a16="http://schemas.microsoft.com/office/drawing/2014/main" id="{ACB0DD36-0C55-2B84-DC1B-A0EA7C51B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91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amount</a:t>
              </a:r>
            </a:p>
          </p:txBody>
        </p:sp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79435A25-6318-6E6E-84D9-F7FA911FD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36"/>
              <a:ext cx="1104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Downtown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Redwood</a:t>
              </a:r>
            </a:p>
          </p:txBody>
        </p:sp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81F37991-0959-422B-AF16-AC05E1EA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36"/>
              <a:ext cx="912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3000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4000</a:t>
              </a:r>
            </a:p>
          </p:txBody>
        </p:sp>
        <p:sp>
          <p:nvSpPr>
            <p:cNvPr id="45066" name="Rectangle 10">
              <a:extLst>
                <a:ext uri="{FF2B5EF4-FFF2-40B4-BE49-F238E27FC236}">
                  <a16:creationId xmlns:a16="http://schemas.microsoft.com/office/drawing/2014/main" id="{9F691DF5-D03B-25D5-79F9-DCCCA1D10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customer-name</a:t>
              </a:r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C03FFFC1-0F82-FE7A-D8CB-B69C56D4E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48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loan-number </a:t>
              </a:r>
            </a:p>
          </p:txBody>
        </p:sp>
        <p:sp>
          <p:nvSpPr>
            <p:cNvPr id="45068" name="Rectangle 12">
              <a:extLst>
                <a:ext uri="{FF2B5EF4-FFF2-40B4-BE49-F238E27FC236}">
                  <a16:creationId xmlns:a16="http://schemas.microsoft.com/office/drawing/2014/main" id="{DC69CE6C-4F7E-E4AA-3D31-41508E8F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36"/>
              <a:ext cx="1104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Jones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Smith</a:t>
              </a:r>
            </a:p>
          </p:txBody>
        </p:sp>
        <p:sp>
          <p:nvSpPr>
            <p:cNvPr id="45069" name="Rectangle 13">
              <a:extLst>
                <a:ext uri="{FF2B5EF4-FFF2-40B4-BE49-F238E27FC236}">
                  <a16:creationId xmlns:a16="http://schemas.microsoft.com/office/drawing/2014/main" id="{2FA17938-0BF2-509F-BC66-470BA7B8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536"/>
              <a:ext cx="1104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L-170</a:t>
              </a:r>
            </a:p>
            <a:p>
              <a:pPr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L-230</a:t>
              </a:r>
            </a:p>
          </p:txBody>
        </p:sp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EB90E3A1-572C-836F-970F-0B2E02784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48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loan-number </a:t>
              </a:r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1298A47A-BC26-83D2-AA76-9E470F39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536"/>
              <a:ext cx="1104" cy="4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L-170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L-230</a:t>
              </a:r>
            </a:p>
          </p:txBody>
        </p:sp>
      </p:grpSp>
      <p:pic>
        <p:nvPicPr>
          <p:cNvPr id="45083" name="Picture 27">
            <a:extLst>
              <a:ext uri="{FF2B5EF4-FFF2-40B4-BE49-F238E27FC236}">
                <a16:creationId xmlns:a16="http://schemas.microsoft.com/office/drawing/2014/main" id="{27F3662B-2F44-6030-9D42-193362D2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36214" r="600" b="37277"/>
          <a:stretch>
            <a:fillRect/>
          </a:stretch>
        </p:blipFill>
        <p:spPr bwMode="auto">
          <a:xfrm>
            <a:off x="838200" y="1600200"/>
            <a:ext cx="7580313" cy="15224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E204DC2-EFDF-0C3A-92C2-E15F581FA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EAC6855E-8F53-DF78-4E34-C2A09EC5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657600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zh-CN" sz="2000" i="1">
                <a:latin typeface="Helvetica" pitchFamily="2" charset="0"/>
                <a:ea typeface="宋体" panose="02010600030101010101" pitchFamily="2" charset="-122"/>
              </a:rPr>
              <a:t>Select * from loan </a:t>
            </a:r>
            <a:r>
              <a:rPr kumimoji="1" lang="en-US" altLang="zh-CN" sz="2000" b="1">
                <a:latin typeface="Helvetica" pitchFamily="2" charset="0"/>
                <a:ea typeface="宋体" panose="02010600030101010101" pitchFamily="2" charset="-122"/>
              </a:rPr>
              <a:t>left join</a:t>
            </a:r>
            <a:r>
              <a:rPr kumimoji="1" lang="en-US" altLang="zh-CN" sz="2000" i="1">
                <a:latin typeface="Helvetica" pitchFamily="2" charset="0"/>
                <a:ea typeface="宋体" panose="02010600030101010101" pitchFamily="2" charset="-122"/>
              </a:rPr>
              <a:t> borrower </a:t>
            </a:r>
            <a:r>
              <a:rPr kumimoji="1" lang="en-US" altLang="zh-CN" sz="2000" b="1">
                <a:latin typeface="Helvetica" pitchFamily="2" charset="0"/>
                <a:ea typeface="宋体" panose="02010600030101010101" pitchFamily="2" charset="-122"/>
              </a:rPr>
              <a:t>on</a:t>
            </a:r>
            <a:br>
              <a:rPr kumimoji="1" lang="en-US" altLang="zh-CN" sz="2000" i="1">
                <a:latin typeface="Helvetica" pitchFamily="2" charset="0"/>
                <a:ea typeface="宋体" panose="02010600030101010101" pitchFamily="2" charset="-122"/>
              </a:rPr>
            </a:br>
            <a:r>
              <a:rPr kumimoji="1" lang="en-US" altLang="zh-CN" sz="2000" i="1">
                <a:latin typeface="Helvetica" pitchFamily="2" charset="0"/>
                <a:ea typeface="宋体" panose="02010600030101010101" pitchFamily="2" charset="-122"/>
              </a:rPr>
              <a:t>loan.loan-number = borrower.loan-number</a:t>
            </a:r>
          </a:p>
        </p:txBody>
      </p:sp>
      <p:grpSp>
        <p:nvGrpSpPr>
          <p:cNvPr id="50181" name="Group 5">
            <a:extLst>
              <a:ext uri="{FF2B5EF4-FFF2-40B4-BE49-F238E27FC236}">
                <a16:creationId xmlns:a16="http://schemas.microsoft.com/office/drawing/2014/main" id="{E330C423-C4DD-4007-4762-F00985E3CE8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0"/>
            <a:ext cx="8458200" cy="1524000"/>
            <a:chOff x="240" y="2784"/>
            <a:chExt cx="5328" cy="960"/>
          </a:xfrm>
        </p:grpSpPr>
        <p:sp>
          <p:nvSpPr>
            <p:cNvPr id="50182" name="Rectangle 6">
              <a:extLst>
                <a:ext uri="{FF2B5EF4-FFF2-40B4-BE49-F238E27FC236}">
                  <a16:creationId xmlns:a16="http://schemas.microsoft.com/office/drawing/2014/main" id="{05F544E2-AC05-9424-7C61-7410BAFEE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84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branch-name</a:t>
              </a:r>
            </a:p>
          </p:txBody>
        </p:sp>
        <p:sp>
          <p:nvSpPr>
            <p:cNvPr id="50183" name="Rectangle 7">
              <a:extLst>
                <a:ext uri="{FF2B5EF4-FFF2-40B4-BE49-F238E27FC236}">
                  <a16:creationId xmlns:a16="http://schemas.microsoft.com/office/drawing/2014/main" id="{B2CB9838-6013-8DDB-C62D-66901638C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91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amount</a:t>
              </a:r>
            </a:p>
          </p:txBody>
        </p:sp>
        <p:sp>
          <p:nvSpPr>
            <p:cNvPr id="50184" name="Rectangle 8">
              <a:extLst>
                <a:ext uri="{FF2B5EF4-FFF2-40B4-BE49-F238E27FC236}">
                  <a16:creationId xmlns:a16="http://schemas.microsoft.com/office/drawing/2014/main" id="{C471B8AC-F2E8-F123-FC41-0C6BC261B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072"/>
              <a:ext cx="1104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Downtown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Redwood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Perryridge</a:t>
              </a:r>
            </a:p>
          </p:txBody>
        </p:sp>
        <p:sp>
          <p:nvSpPr>
            <p:cNvPr id="50185" name="Rectangle 9">
              <a:extLst>
                <a:ext uri="{FF2B5EF4-FFF2-40B4-BE49-F238E27FC236}">
                  <a16:creationId xmlns:a16="http://schemas.microsoft.com/office/drawing/2014/main" id="{F24F1F6F-2EF5-03B5-E617-41F366BAD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912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3000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4000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1700</a:t>
              </a:r>
            </a:p>
          </p:txBody>
        </p:sp>
        <p:sp>
          <p:nvSpPr>
            <p:cNvPr id="50186" name="Rectangle 10">
              <a:extLst>
                <a:ext uri="{FF2B5EF4-FFF2-40B4-BE49-F238E27FC236}">
                  <a16:creationId xmlns:a16="http://schemas.microsoft.com/office/drawing/2014/main" id="{0BA4C522-77A4-9AA1-8AF9-C5008F61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84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customer-name</a:t>
              </a:r>
            </a:p>
          </p:txBody>
        </p:sp>
        <p:sp>
          <p:nvSpPr>
            <p:cNvPr id="50187" name="Rectangle 11">
              <a:extLst>
                <a:ext uri="{FF2B5EF4-FFF2-40B4-BE49-F238E27FC236}">
                  <a16:creationId xmlns:a16="http://schemas.microsoft.com/office/drawing/2014/main" id="{8326835F-7D4E-7953-613C-C5736089B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loan-number </a:t>
              </a:r>
            </a:p>
          </p:txBody>
        </p:sp>
        <p:sp>
          <p:nvSpPr>
            <p:cNvPr id="50188" name="Rectangle 12">
              <a:extLst>
                <a:ext uri="{FF2B5EF4-FFF2-40B4-BE49-F238E27FC236}">
                  <a16:creationId xmlns:a16="http://schemas.microsoft.com/office/drawing/2014/main" id="{A427A754-C316-D52B-9945-38A85F0D4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72"/>
              <a:ext cx="1104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Jones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Smith</a:t>
              </a:r>
            </a:p>
            <a:p>
              <a:pPr>
                <a:lnSpc>
                  <a:spcPct val="130000"/>
                </a:lnSpc>
              </a:pPr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null</a:t>
              </a:r>
              <a:endParaRPr lang="en-US" altLang="zh-CN">
                <a:latin typeface="Helvetica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3">
              <a:extLst>
                <a:ext uri="{FF2B5EF4-FFF2-40B4-BE49-F238E27FC236}">
                  <a16:creationId xmlns:a16="http://schemas.microsoft.com/office/drawing/2014/main" id="{D6DD75EC-D0EB-91DA-9556-6D292316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1104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L-170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L-230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null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Rectangle 14">
              <a:extLst>
                <a:ext uri="{FF2B5EF4-FFF2-40B4-BE49-F238E27FC236}">
                  <a16:creationId xmlns:a16="http://schemas.microsoft.com/office/drawing/2014/main" id="{28712B05-8767-2DEE-DF86-6AA911D4F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84"/>
              <a:ext cx="1104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>
                  <a:latin typeface="Helvetica" pitchFamily="2" charset="0"/>
                  <a:ea typeface="宋体" panose="02010600030101010101" pitchFamily="2" charset="-122"/>
                </a:rPr>
                <a:t>loan-number </a:t>
              </a:r>
            </a:p>
          </p:txBody>
        </p:sp>
        <p:sp>
          <p:nvSpPr>
            <p:cNvPr id="50191" name="Rectangle 15">
              <a:extLst>
                <a:ext uri="{FF2B5EF4-FFF2-40B4-BE49-F238E27FC236}">
                  <a16:creationId xmlns:a16="http://schemas.microsoft.com/office/drawing/2014/main" id="{148256C0-986A-23AD-15C2-03284E42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72"/>
              <a:ext cx="1104" cy="6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L-170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L-230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>
                  <a:latin typeface="Helvetica" pitchFamily="2" charset="0"/>
                  <a:ea typeface="宋体" panose="02010600030101010101" pitchFamily="2" charset="-122"/>
                </a:rPr>
                <a:t>L-260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0192" name="Picture 16">
            <a:extLst>
              <a:ext uri="{FF2B5EF4-FFF2-40B4-BE49-F238E27FC236}">
                <a16:creationId xmlns:a16="http://schemas.microsoft.com/office/drawing/2014/main" id="{1239106B-CAAB-2AAE-0F75-117E2B89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36214" r="600" b="37277"/>
          <a:stretch>
            <a:fillRect/>
          </a:stretch>
        </p:blipFill>
        <p:spPr bwMode="auto">
          <a:xfrm>
            <a:off x="990600" y="1752600"/>
            <a:ext cx="7580313" cy="15224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3AB9984-1645-68EC-DFCC-4D3F8E455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Modification of Database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3B22CB2-D318-96E4-9604-9EF590ECF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Increase all accounts with balances over $800 by 7%, all other accounts receive 8%.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update</a:t>
            </a:r>
            <a:r>
              <a:rPr lang="en-US" altLang="zh-CN" sz="2000" i="1">
                <a:ea typeface="宋体" panose="02010600030101010101" pitchFamily="2" charset="-122"/>
              </a:rPr>
              <a:t> account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set </a:t>
            </a:r>
            <a:r>
              <a:rPr lang="en-US" altLang="zh-CN" sz="2000" i="1">
                <a:ea typeface="宋体" panose="02010600030101010101" pitchFamily="2" charset="-122"/>
              </a:rPr>
              <a:t>balance = balance 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 1.07</a:t>
            </a:r>
            <a:br>
              <a:rPr lang="en-US" altLang="zh-CN" sz="200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	</a:t>
            </a:r>
            <a:r>
              <a:rPr lang="en-US" altLang="zh-CN" sz="2000" b="1">
                <a:ea typeface="宋体" panose="02010600030101010101" pitchFamily="2" charset="-122"/>
                <a:sym typeface="Symbol" pitchFamily="2" charset="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balance 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&gt; 800;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  <a:sym typeface="Symbol" pitchFamily="2" charset="2"/>
              </a:rPr>
              <a:t>update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account</a:t>
            </a:r>
            <a:br>
              <a:rPr lang="en-US" altLang="zh-CN" sz="2000" i="1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	</a:t>
            </a:r>
            <a:r>
              <a:rPr lang="en-US" altLang="zh-CN" sz="2000" b="1">
                <a:ea typeface="宋体" panose="02010600030101010101" pitchFamily="2" charset="-122"/>
                <a:sym typeface="Symbol" pitchFamily="2" charset="2"/>
              </a:rPr>
              <a:t>set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 balance = balance 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 1.08</a:t>
            </a:r>
            <a:br>
              <a:rPr lang="en-US" altLang="zh-CN" sz="2000">
                <a:ea typeface="宋体" panose="02010600030101010101" pitchFamily="2" charset="-122"/>
                <a:sym typeface="Symbol" pitchFamily="2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	</a:t>
            </a:r>
            <a:r>
              <a:rPr lang="en-US" altLang="zh-CN" sz="2000" b="1">
                <a:ea typeface="宋体" panose="02010600030101010101" pitchFamily="2" charset="-122"/>
                <a:sym typeface="Symbol" pitchFamily="2" charset="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  <a:sym typeface="Symbol" pitchFamily="2" charset="2"/>
              </a:rPr>
              <a:t>balance </a:t>
            </a:r>
            <a:r>
              <a:rPr lang="en-US" altLang="zh-CN" sz="2000">
                <a:ea typeface="宋体" panose="02010600030101010101" pitchFamily="2" charset="-122"/>
                <a:sym typeface="Symbol" pitchFamily="2" charset="2"/>
              </a:rPr>
              <a:t> 800;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9920D0D-7690-BB96-299B-C132294A9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Modification of Database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04E2719-E34E-613C-2C9C-383E08D08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Increase all accounts with balances over $700 by 6%, all other accounts receive 5%.</a:t>
            </a:r>
            <a:br>
              <a:rPr lang="en-US" altLang="zh-CN" sz="2000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 </a:t>
            </a:r>
            <a:r>
              <a:rPr lang="en-US" altLang="zh-CN" sz="2000" b="1">
                <a:ea typeface="宋体" panose="02010600030101010101" pitchFamily="2" charset="-122"/>
              </a:rPr>
              <a:t>update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account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set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balance</a:t>
            </a:r>
            <a:r>
              <a:rPr lang="en-US" altLang="zh-CN" sz="2000">
                <a:ea typeface="宋体" panose="02010600030101010101" pitchFamily="2" charset="-122"/>
              </a:rPr>
              <a:t> =</a:t>
            </a:r>
            <a:r>
              <a:rPr lang="en-US" altLang="zh-CN" sz="2000" b="1">
                <a:ea typeface="宋体" panose="02010600030101010101" pitchFamily="2" charset="-122"/>
              </a:rPr>
              <a:t>case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ea typeface="宋体" panose="02010600030101010101" pitchFamily="2" charset="-122"/>
              </a:rPr>
              <a:t>when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balance</a:t>
            </a:r>
            <a:r>
              <a:rPr lang="en-US" altLang="zh-CN" sz="2000">
                <a:ea typeface="宋体" panose="02010600030101010101" pitchFamily="2" charset="-122"/>
              </a:rPr>
              <a:t> &lt;= 700 </a:t>
            </a:r>
            <a:r>
              <a:rPr lang="en-US" altLang="zh-CN" sz="2000" b="1">
                <a:ea typeface="宋体" panose="02010600030101010101" pitchFamily="2" charset="-122"/>
              </a:rPr>
              <a:t>then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balance</a:t>
            </a:r>
            <a:r>
              <a:rPr lang="en-US" altLang="zh-CN" sz="2000">
                <a:ea typeface="宋体" panose="02010600030101010101" pitchFamily="2" charset="-122"/>
              </a:rPr>
              <a:t> *1.05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else</a:t>
            </a:r>
            <a:r>
              <a:rPr lang="en-US" altLang="zh-CN" sz="2000">
                <a:ea typeface="宋体" panose="02010600030101010101" pitchFamily="2" charset="-122"/>
              </a:rPr>
              <a:t>   </a:t>
            </a:r>
            <a:r>
              <a:rPr lang="en-US" altLang="zh-CN" sz="2000" i="1">
                <a:ea typeface="宋体" panose="02010600030101010101" pitchFamily="2" charset="-122"/>
              </a:rPr>
              <a:t>balance</a:t>
            </a:r>
            <a:r>
              <a:rPr lang="en-US" altLang="zh-CN" sz="2000">
                <a:ea typeface="宋体" panose="02010600030101010101" pitchFamily="2" charset="-122"/>
              </a:rPr>
              <a:t> * 1.06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ea typeface="宋体" panose="02010600030101010101" pitchFamily="2" charset="-122"/>
              </a:rPr>
              <a:t>end;</a:t>
            </a: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7DC8D11-19C3-6D21-B252-7C956E518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Modification of Database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F113E3A-7335-5F09-CA86-B2ABB67FD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Delete the record of all accounts with balances below the average at the bank.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kumimoji="1" lang="en-US" altLang="zh-CN"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ea typeface="宋体" panose="02010600030101010101" pitchFamily="2" charset="-122"/>
              </a:rPr>
              <a:t>delete from </a:t>
            </a:r>
            <a:r>
              <a:rPr kumimoji="1" lang="en-US" altLang="zh-CN" sz="2000" i="1">
                <a:ea typeface="宋体" panose="02010600030101010101" pitchFamily="2" charset="-122"/>
              </a:rPr>
              <a:t>account</a:t>
            </a:r>
            <a:br>
              <a:rPr kumimoji="1" lang="en-US" altLang="zh-CN" sz="2000" i="1">
                <a:ea typeface="宋体" panose="02010600030101010101" pitchFamily="2" charset="-122"/>
              </a:rPr>
            </a:br>
            <a:r>
              <a:rPr kumimoji="1" lang="en-US" altLang="zh-CN" sz="2000" i="1"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ea typeface="宋体" panose="02010600030101010101" pitchFamily="2" charset="-122"/>
              </a:rPr>
              <a:t>where </a:t>
            </a:r>
            <a:r>
              <a:rPr kumimoji="1" lang="en-US" altLang="zh-CN" sz="2000" i="1">
                <a:ea typeface="宋体" panose="02010600030101010101" pitchFamily="2" charset="-122"/>
              </a:rPr>
              <a:t>balance </a:t>
            </a:r>
            <a:r>
              <a:rPr kumimoji="1" lang="en-US" altLang="zh-CN" sz="2000">
                <a:ea typeface="宋体" panose="02010600030101010101" pitchFamily="2" charset="-122"/>
              </a:rPr>
              <a:t>&lt; (</a:t>
            </a:r>
            <a:r>
              <a:rPr kumimoji="1" lang="en-US" altLang="zh-CN" sz="2000" b="1">
                <a:ea typeface="宋体" panose="02010600030101010101" pitchFamily="2" charset="-122"/>
              </a:rPr>
              <a:t>select avg </a:t>
            </a:r>
            <a:r>
              <a:rPr kumimoji="1" lang="en-US" altLang="zh-CN" sz="2000" i="1">
                <a:ea typeface="宋体" panose="02010600030101010101" pitchFamily="2" charset="-122"/>
              </a:rPr>
              <a:t>(balance) </a:t>
            </a:r>
            <a:r>
              <a:rPr kumimoji="1" lang="en-US" altLang="zh-CN" sz="2000" b="1">
                <a:ea typeface="宋体" panose="02010600030101010101" pitchFamily="2" charset="-122"/>
              </a:rPr>
              <a:t>from </a:t>
            </a:r>
            <a:r>
              <a:rPr kumimoji="1" lang="en-US" altLang="zh-CN" sz="2000" i="1">
                <a:ea typeface="宋体" panose="02010600030101010101" pitchFamily="2" charset="-122"/>
              </a:rPr>
              <a:t>account);</a:t>
            </a:r>
            <a:endParaRPr kumimoji="1"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Add a new tuple to </a:t>
            </a:r>
            <a:r>
              <a:rPr lang="en-US" altLang="zh-CN" sz="2000" i="1">
                <a:ea typeface="宋体" panose="02010600030101010101" pitchFamily="2" charset="-122"/>
              </a:rPr>
              <a:t>account</a:t>
            </a:r>
          </a:p>
          <a:p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 </a:t>
            </a: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account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	 </a:t>
            </a:r>
            <a:r>
              <a:rPr lang="en-US" altLang="zh-CN" sz="2000" b="1">
                <a:ea typeface="宋体" panose="02010600030101010101" pitchFamily="2" charset="-122"/>
              </a:rPr>
              <a:t>values </a:t>
            </a:r>
            <a:r>
              <a:rPr lang="en-US" altLang="zh-CN" sz="2000">
                <a:ea typeface="宋体" panose="02010600030101010101" pitchFamily="2" charset="-122"/>
              </a:rPr>
              <a:t>(‘A-9732’, ‘Perryridge’,1200);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</a:t>
            </a:r>
          </a:p>
          <a:p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C95C445-D034-ABAF-291C-80521244B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Resource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67EEECD-C268-829F-B12E-4C51E1D35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MySQL and GUI Client can be downloaded from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en-US" altLang="zh-CN" sz="2400" b="1">
                <a:ea typeface="宋体" panose="02010600030101010101" pitchFamily="2" charset="-122"/>
              </a:rPr>
              <a:t>http://dev.mysql.com/downloads/</a:t>
            </a: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SQL script for creating database ‘bank’ can be found at</a:t>
            </a:r>
          </a:p>
          <a:p>
            <a:pPr lvl="1"/>
            <a:r>
              <a:rPr lang="en-US" altLang="zh-CN" sz="1600" b="1">
                <a:solidFill>
                  <a:srgbClr val="003399"/>
                </a:solidFill>
                <a:ea typeface="宋体" panose="02010600030101010101" pitchFamily="2" charset="-122"/>
                <a:hlinkClick r:id="rId2"/>
              </a:rPr>
              <a:t>http://www.cs.kent.edu/~mabuata/DB10_lab/bank_db.sql</a:t>
            </a:r>
            <a:endParaRPr lang="en-US" altLang="zh-CN" sz="1600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600" b="1">
                <a:solidFill>
                  <a:srgbClr val="003399"/>
                </a:solidFill>
                <a:ea typeface="宋体" panose="02010600030101010101" pitchFamily="2" charset="-122"/>
                <a:hlinkClick r:id="rId3"/>
              </a:rPr>
              <a:t>http://www.cs.kent.edu/~mabuata/DB10_lab/bank_data.sql</a:t>
            </a:r>
            <a:endParaRPr lang="en-US" altLang="zh-CN" sz="1600" b="1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600" b="1">
              <a:ea typeface="宋体" panose="02010600030101010101" pitchFamily="2" charset="-122"/>
            </a:endParaRPr>
          </a:p>
          <a:p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14ED22B-9D4D-A7B8-808B-E73748D45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Command for accessing MySQL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75BE7ED-9FC0-64E5-C79D-4A9EF6244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Access from DB server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&gt;ssh dbdev.cs.kent.edu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Start MySQL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&gt;mysql –u [username] –p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&gt;Enter password:[password]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From a departmental machine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&gt;mysql -u [username] -h dbdev.cs.kent.edu –p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&gt;Enter password:[password]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1783B27-A0A3-2C81-6E9D-8E7DAE01A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Entering &amp; Editing commands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751ADFF-A938-EAAB-90F8-55FCF9A7C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Prompt mysql&gt;</a:t>
            </a:r>
          </a:p>
          <a:p>
            <a:pPr lvl="1"/>
            <a:r>
              <a:rPr lang="en-US" altLang="en-US"/>
              <a:t>issue a command</a:t>
            </a:r>
          </a:p>
          <a:p>
            <a:pPr lvl="1"/>
            <a:r>
              <a:rPr lang="en-US" altLang="en-US"/>
              <a:t>Mysql sends it to the server for execution </a:t>
            </a:r>
          </a:p>
          <a:p>
            <a:pPr lvl="1"/>
            <a:r>
              <a:rPr lang="en-US" altLang="en-US"/>
              <a:t>displays the results</a:t>
            </a:r>
          </a:p>
          <a:p>
            <a:pPr lvl="1"/>
            <a:r>
              <a:rPr lang="en-US" altLang="en-US"/>
              <a:t> prints another mysql&gt;</a:t>
            </a:r>
          </a:p>
          <a:p>
            <a:r>
              <a:rPr lang="en-US" altLang="en-US"/>
              <a:t>a command could span multiple lines</a:t>
            </a:r>
          </a:p>
          <a:p>
            <a:r>
              <a:rPr lang="en-US" altLang="en-US"/>
              <a:t>A command normally consists of SQL statement followed by a semicolon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8" name="Rectangle 54">
            <a:extLst>
              <a:ext uri="{FF2B5EF4-FFF2-40B4-BE49-F238E27FC236}">
                <a16:creationId xmlns:a16="http://schemas.microsoft.com/office/drawing/2014/main" id="{F62C27F1-FB7F-777F-3C4C-AF2641482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prompt</a:t>
            </a:r>
          </a:p>
        </p:txBody>
      </p:sp>
      <p:graphicFrame>
        <p:nvGraphicFramePr>
          <p:cNvPr id="57397" name="Group 53">
            <a:extLst>
              <a:ext uri="{FF2B5EF4-FFF2-40B4-BE49-F238E27FC236}">
                <a16:creationId xmlns:a16="http://schemas.microsoft.com/office/drawing/2014/main" id="{29C5D3A4-3744-8735-5742-F09A29639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307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706742542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2918195118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prompt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648748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mysql&gt;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Ready for new command.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762811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Waiting for next line of multiple-line command.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797529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‘&gt;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Waiting for next line, waiting for completion of a string that began with a single quote (“'”).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768747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“&gt;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Waiting for next line, waiting for completion of a string that began with a double quote (“"”).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269887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`&gt;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Z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Waiting for next line, waiting for completion of an identifier that began with a backtick (“`”).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260041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/*&gt;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Z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Waiting for next line, waiting for completion of a comment that began with /*.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839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AEB4107-D80A-F126-1B85-43EAE5B13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MySQL commands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F0E6B27-2118-08B2-D927-72C72E098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help \h</a:t>
            </a:r>
          </a:p>
          <a:p>
            <a:r>
              <a:rPr lang="en-US" altLang="en-US"/>
              <a:t>Quit/exit \q</a:t>
            </a:r>
          </a:p>
          <a:p>
            <a:r>
              <a:rPr lang="en-US" altLang="en-US"/>
              <a:t>Cancel the command \c</a:t>
            </a:r>
          </a:p>
          <a:p>
            <a:r>
              <a:rPr lang="en-US" altLang="en-US"/>
              <a:t>Change database use</a:t>
            </a:r>
          </a:p>
          <a:p>
            <a:r>
              <a:rPr lang="en-US" altLang="en-US"/>
              <a:t>…etc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EBFA218-BF3C-6F25-62E3-D68CC766A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 about databases and tables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473BE4E-CA90-FBBE-39C1-F4A463A28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Listing the databases on the MySQL server host </a:t>
            </a:r>
          </a:p>
          <a:p>
            <a:pPr lvl="1"/>
            <a:r>
              <a:rPr lang="en-US" altLang="en-US" sz="2000"/>
              <a:t>&gt;show databases;</a:t>
            </a:r>
          </a:p>
          <a:p>
            <a:r>
              <a:rPr lang="en-US" altLang="en-US" sz="2400"/>
              <a:t>Access/change database</a:t>
            </a:r>
          </a:p>
          <a:p>
            <a:pPr lvl="1"/>
            <a:r>
              <a:rPr lang="en-US" altLang="en-US" sz="2000"/>
              <a:t>&gt;Use [database_name]</a:t>
            </a:r>
          </a:p>
          <a:p>
            <a:r>
              <a:rPr lang="en-US" altLang="en-US" sz="2400"/>
              <a:t>Showing the current selected database</a:t>
            </a:r>
          </a:p>
          <a:p>
            <a:pPr lvl="1"/>
            <a:r>
              <a:rPr lang="en-US" altLang="en-US" sz="2000"/>
              <a:t>&gt; select database();</a:t>
            </a:r>
          </a:p>
          <a:p>
            <a:r>
              <a:rPr lang="en-US" altLang="en-US" sz="2400"/>
              <a:t>Showing tables in the current database</a:t>
            </a:r>
          </a:p>
          <a:p>
            <a:pPr lvl="1"/>
            <a:r>
              <a:rPr lang="en-US" altLang="en-US" sz="2000"/>
              <a:t>&gt;show tables;</a:t>
            </a:r>
          </a:p>
          <a:p>
            <a:r>
              <a:rPr lang="en-US" altLang="en-US" sz="2400"/>
              <a:t>Showing the structure of a table</a:t>
            </a:r>
          </a:p>
          <a:p>
            <a:pPr lvl="1"/>
            <a:r>
              <a:rPr lang="en-US" altLang="en-US" sz="2000"/>
              <a:t>&gt; describe [table_name];</a:t>
            </a:r>
          </a:p>
          <a:p>
            <a:endParaRPr lang="en-US" altLang="en-US" sz="2400"/>
          </a:p>
          <a:p>
            <a:pPr lvl="1"/>
            <a:endParaRPr lang="en-US" altLang="en-US" sz="2000"/>
          </a:p>
          <a:p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B5B67F-E552-2019-5681-2008C8C71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Banking Example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970B9A2-137A-FEEE-281E-C9C79DD9F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branch (</a:t>
            </a:r>
            <a:r>
              <a:rPr lang="en-US" altLang="zh-CN" sz="2400" i="1" u="sng">
                <a:ea typeface="宋体" panose="02010600030101010101" pitchFamily="2" charset="-122"/>
              </a:rPr>
              <a:t>branch-name</a:t>
            </a:r>
            <a:r>
              <a:rPr lang="en-US" altLang="zh-CN" sz="2400" i="1">
                <a:ea typeface="宋体" panose="02010600030101010101" pitchFamily="2" charset="-122"/>
              </a:rPr>
              <a:t>, branch-city, assets)</a:t>
            </a:r>
            <a:br>
              <a:rPr lang="en-US" altLang="zh-CN" sz="2400" i="1">
                <a:ea typeface="宋体" panose="02010600030101010101" pitchFamily="2" charset="-122"/>
              </a:rPr>
            </a:b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customer (</a:t>
            </a:r>
            <a:r>
              <a:rPr lang="en-US" altLang="zh-CN" sz="2400" i="1" u="sng">
                <a:ea typeface="宋体" panose="02010600030101010101" pitchFamily="2" charset="-122"/>
              </a:rPr>
              <a:t>customer-name</a:t>
            </a:r>
            <a:r>
              <a:rPr lang="en-US" altLang="zh-CN" sz="2400" i="1">
                <a:ea typeface="宋体" panose="02010600030101010101" pitchFamily="2" charset="-122"/>
              </a:rPr>
              <a:t>, customer-street, customer-city)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account (</a:t>
            </a:r>
            <a:r>
              <a:rPr lang="en-US" altLang="zh-CN" sz="2400" i="1" u="sng">
                <a:ea typeface="宋体" panose="02010600030101010101" pitchFamily="2" charset="-122"/>
              </a:rPr>
              <a:t>account-number</a:t>
            </a:r>
            <a:r>
              <a:rPr lang="en-US" altLang="zh-CN" sz="2400" i="1">
                <a:ea typeface="宋体" panose="02010600030101010101" pitchFamily="2" charset="-122"/>
              </a:rPr>
              <a:t>, branch-name, balance)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loan (</a:t>
            </a:r>
            <a:r>
              <a:rPr lang="en-US" altLang="zh-CN" sz="2400" i="1" u="sng">
                <a:ea typeface="宋体" panose="02010600030101010101" pitchFamily="2" charset="-122"/>
              </a:rPr>
              <a:t>loan-number</a:t>
            </a:r>
            <a:r>
              <a:rPr lang="en-US" altLang="zh-CN" sz="2400" i="1">
                <a:ea typeface="宋体" panose="02010600030101010101" pitchFamily="2" charset="-122"/>
              </a:rPr>
              <a:t>, branch-name, amount)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depositor (</a:t>
            </a:r>
            <a:r>
              <a:rPr lang="en-US" altLang="zh-CN" sz="2400" i="1" u="sng">
                <a:ea typeface="宋体" panose="02010600030101010101" pitchFamily="2" charset="-122"/>
              </a:rPr>
              <a:t>customer-name, account-number</a:t>
            </a:r>
            <a:r>
              <a:rPr lang="en-US" altLang="zh-CN" sz="2400" i="1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borrower (</a:t>
            </a:r>
            <a:r>
              <a:rPr lang="en-US" altLang="zh-CN" sz="2400" i="1" u="sng">
                <a:ea typeface="宋体" panose="02010600030101010101" pitchFamily="2" charset="-122"/>
              </a:rPr>
              <a:t>customer-name, loan-number</a:t>
            </a:r>
            <a:r>
              <a:rPr lang="en-US" altLang="zh-CN" sz="2400" i="1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zh-CN" sz="2400" i="1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employee (</a:t>
            </a:r>
            <a:r>
              <a:rPr lang="en-US" altLang="zh-CN" sz="2400" i="1" u="sng">
                <a:ea typeface="宋体" panose="02010600030101010101" pitchFamily="2" charset="-122"/>
              </a:rPr>
              <a:t>employee-name, branch-name</a:t>
            </a:r>
            <a:r>
              <a:rPr lang="en-US" altLang="zh-CN" sz="2400" i="1">
                <a:ea typeface="宋体" panose="02010600030101010101" pitchFamily="2" charset="-122"/>
              </a:rPr>
              <a:t>, salary)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6677</TotalTime>
  <Words>1533</Words>
  <Application>Microsoft Macintosh PowerPoint</Application>
  <PresentationFormat>On-screen Show (4:3)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Garamond</vt:lpstr>
      <vt:lpstr>Times New Roman</vt:lpstr>
      <vt:lpstr>Verdana</vt:lpstr>
      <vt:lpstr>Wingdings</vt:lpstr>
      <vt:lpstr>宋体</vt:lpstr>
      <vt:lpstr>Symbol</vt:lpstr>
      <vt:lpstr>Monotype Sorts</vt:lpstr>
      <vt:lpstr>Helvetica</vt:lpstr>
      <vt:lpstr>Level</vt:lpstr>
      <vt:lpstr>MySQL Tutorial</vt:lpstr>
      <vt:lpstr>Introduction of MySQL</vt:lpstr>
      <vt:lpstr>Resource</vt:lpstr>
      <vt:lpstr>Command for accessing MySQL</vt:lpstr>
      <vt:lpstr>Entering &amp; Editing commands</vt:lpstr>
      <vt:lpstr>Command prompt</vt:lpstr>
      <vt:lpstr>MySQL commands</vt:lpstr>
      <vt:lpstr>Info about databases and tables</vt:lpstr>
      <vt:lpstr>Banking Example</vt:lpstr>
      <vt:lpstr>CREATE DATABASE</vt:lpstr>
      <vt:lpstr>SQL Script for creating tables</vt:lpstr>
      <vt:lpstr>Query</vt:lpstr>
      <vt:lpstr>Query</vt:lpstr>
      <vt:lpstr>Set Operation</vt:lpstr>
      <vt:lpstr>Aggregate function</vt:lpstr>
      <vt:lpstr>Nested Subqueries</vt:lpstr>
      <vt:lpstr>Nested Subquery</vt:lpstr>
      <vt:lpstr>Create View (new feature in mysql 5.0)</vt:lpstr>
      <vt:lpstr>Joined Relations</vt:lpstr>
      <vt:lpstr>Joined Relations – Datasets for Examples</vt:lpstr>
      <vt:lpstr>Joined Relations – Examples </vt:lpstr>
      <vt:lpstr>Example</vt:lpstr>
      <vt:lpstr>Modification of Database</vt:lpstr>
      <vt:lpstr>Modification of Database</vt:lpstr>
      <vt:lpstr>Modification of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Parsian, Mahmoud</cp:lastModifiedBy>
  <cp:revision>108</cp:revision>
  <cp:lastPrinted>1601-01-01T00:00:00Z</cp:lastPrinted>
  <dcterms:created xsi:type="dcterms:W3CDTF">1601-01-01T00:00:00Z</dcterms:created>
  <dcterms:modified xsi:type="dcterms:W3CDTF">2024-11-21T06:38:46Z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