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B20C-D1AB-FF93-5F36-0250D692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A4D7D-5087-E920-21F6-29356D20E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B372-030B-DF56-8ECA-EB1EAB4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953E-6383-6654-1588-F4DCA87C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CDD4-AD2E-062B-B385-A64B79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0AC2-CE42-269E-E26D-301530BE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6BAAF-9A1E-66BD-9B62-8444EBE8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2743-1381-38C5-58EF-0281FF5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C4C8-A10F-790D-59CF-1E9A04EC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B705-0757-D220-1282-7E593C2A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2C225-F1E7-7552-9CA4-A918B0805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DE9ED-C68E-A639-3D9E-025DCB30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3DF2-FEC8-09BC-DDF9-AC7A33F8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B94D-14C4-D9E4-A697-D66D7EFC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5627-B697-1685-B0F6-7361B08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7220-218C-66F4-599A-36A0610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B2D5-2C49-798F-45B7-196744DB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82F8-005C-5B00-4309-8921CB0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E8F3-E13D-A7CF-3A74-230A33BC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6C8F-13F9-F6D1-3832-F2087C45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F882-E28C-41B9-CB16-767AD6A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7D57-A295-2057-8AAC-6774EF3F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767B-AE7D-15A4-03ED-25AFABC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33B1-400C-52FB-7B2C-AABDC60F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F5CD-934E-50F6-CB23-9F068BE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59CC-3E29-386A-CEE8-072B0AEA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03BB-5E62-8848-3D5E-E0BC49D9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7B05A-9562-1A07-2DE7-45424860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37F7-6FD2-2FDD-82BC-755205D9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3A70-5605-DEB9-6C2C-EB6DD44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9364-5E25-44AD-D5E5-DCE15BF0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56C-34DF-32A5-D29D-50CBCFD3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E423-CA9D-75E6-9813-AA39D4AD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AC15-E8CD-1B99-0F3B-7A3EF671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39EEA-4F06-CA30-5596-12C3CA7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864F7-29CB-D5D2-D49A-32583DBC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8D629-49A9-EF89-D93B-0706269E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3B941-A448-2D01-0822-E6BDC945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F99D6-5B8B-A5DA-6FAA-F9E8E9A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A007-CD3E-79EA-0B15-27739AF7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DCE14-04DB-B970-400A-D6F25F2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DE15-4961-5426-9A76-C8ACF5E9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909B-F9B1-D2BA-B311-01490E1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34D9-9820-0F9E-C3CA-5060D6DD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E1DF6-5941-2702-FAD3-301FBAD1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2EC71-099B-E573-4A20-1855EDD2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C05F-2BDA-7680-0A16-4974488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6545-E5CD-1177-400D-0D44B077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6A22-6BA9-4B02-3DF6-109442D1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7234-61C8-5397-F5C5-37F6821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681A-8B5C-168A-8DF7-90514E66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6183-40C3-D795-4D72-A78459E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BC63-C72B-9A9F-F6FB-5BA6A72E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0104-4156-8E07-89F8-03F7DCEA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A840-B7E6-D033-2879-7DDFD5B6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01BB-25D6-305B-8904-724D6A0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681B-A364-C124-D2B8-D615423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1165-3EFD-0E83-5566-24585E5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329C9-58D8-1CE7-89A8-C5DF42A9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5B77-BAB9-320B-A575-AB922FEC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5B16-439A-4960-CE1B-3B9820DF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15B9C-CC83-DA49-9A0D-72FCFF3E447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607B-4CB2-732C-6307-A2B61F3BF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A59C-22D4-160A-262F-73AF28C5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FFD-63AF-00A4-B4E4-5495B432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58"/>
            <a:ext cx="9144000" cy="3785191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Warehousing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Unlocking the Power of Your Data</a:t>
            </a:r>
            <a:endParaRPr lang="en-US" sz="4000" dirty="0">
              <a:solidFill>
                <a:srgbClr val="7030A0"/>
              </a:solidFill>
              <a:highlight>
                <a:srgbClr val="00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290B-38C1-AE5A-C8E0-18EBDA24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777" y="4571999"/>
            <a:ext cx="9144000" cy="13366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6634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62D4-90B9-6702-FEF2-9038DEB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8FCD-E714-424E-654E-A8BEA1CE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112"/>
            <a:ext cx="10515600" cy="4964851"/>
          </a:xfrm>
        </p:spPr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Source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Operational systems (e.g., ERP, CRM, databases)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ETL Process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Extract, Transform, Load process to integrate data from various sources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Warehouse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central repository for integrated data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Information about the data (e.g., data definitions, relationships)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Business Intelligence Tools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Tools for analyzing and visualizing data (e.g., Power BI, Tableau)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7C44-9DAC-E971-E14A-530E41CFF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4184-5D2F-8A27-6569-CDA815BF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C162-456D-DDE8-B3EC-AAA8E6EE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621"/>
            <a:ext cx="10515600" cy="421258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Source Systems: Operational systems (e.g., ERP, CRM, databases)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Process: Extract, Transform, Load process to integrate data from various sources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Warehouse: The central repository for integrated data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Metadata: Information about the data (e.g., data definitions, relationships)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 Tools: Tools for analyzing and visualizing data (e.g., Power BI, Tableau)</a:t>
            </a:r>
            <a:endParaRPr lang="en-US" dirty="0"/>
          </a:p>
        </p:txBody>
      </p:sp>
      <p:pic>
        <p:nvPicPr>
          <p:cNvPr id="6146" name="Picture 2" descr="Data Warehouse Design Guide: Architecture, Steps, Costs">
            <a:extLst>
              <a:ext uri="{FF2B5EF4-FFF2-40B4-BE49-F238E27FC236}">
                <a16:creationId xmlns:a16="http://schemas.microsoft.com/office/drawing/2014/main" id="{1154239E-ED39-56C0-A12A-0D114EFE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12111"/>
            <a:ext cx="11657013" cy="5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112-BB57-151C-DC5A-C1163BD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8E92-0CFD-E990-9016-B33DBD05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 data from source systems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Clean, standardize, and integrate data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Load the transformed data into the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8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E45EB-C3CF-08A2-A7F6-1FC9F049F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D2B8E-A833-B2B2-BF2C-FA587CC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2" name="Picture 4" descr="Build an ETL Data Pipeline using Python ...">
            <a:extLst>
              <a:ext uri="{FF2B5EF4-FFF2-40B4-BE49-F238E27FC236}">
                <a16:creationId xmlns:a16="http://schemas.microsoft.com/office/drawing/2014/main" id="{6EF69C1C-5BE9-B703-9FCA-BE456B023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9162" y="1507524"/>
            <a:ext cx="9277394" cy="454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1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7440B-790E-577F-95CE-003FA247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FA3AA8AF-B555-78DF-14C2-CE5B0755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191F43CD-CEB4-1DE5-E8F9-5C05583C0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029D3-BAFC-2FF6-17F6-A78CC57F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C60F9F2D-291A-D34B-E320-301F930B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What is ETL? (Extract Transform Load) | Informatica UK">
            <a:extLst>
              <a:ext uri="{FF2B5EF4-FFF2-40B4-BE49-F238E27FC236}">
                <a16:creationId xmlns:a16="http://schemas.microsoft.com/office/drawing/2014/main" id="{4F6D6561-08EE-BA8F-7C8D-F78EBC0BA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70" y="1520456"/>
            <a:ext cx="7325980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7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47FD-2DEB-1EE3-AD4E-77430253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D48A-6435-2A49-987F-DC948E85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8"/>
            <a:ext cx="10515600" cy="494358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Definition: A set of tools and processes used to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business information.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Components: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1.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Warehouse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Reporting Tools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3.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Online Analytical Processing (OLAP)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Mining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Visualization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E4E6-3824-AE66-FEAF-23F70F01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03E5-BC67-CCD9-124D-A8C72861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/>
          </a:p>
        </p:txBody>
      </p:sp>
      <p:pic>
        <p:nvPicPr>
          <p:cNvPr id="8194" name="Picture 2" descr="Why Learning Business Intelligence is Crucial for Your Future Success">
            <a:extLst>
              <a:ext uri="{FF2B5EF4-FFF2-40B4-BE49-F238E27FC236}">
                <a16:creationId xmlns:a16="http://schemas.microsoft.com/office/drawing/2014/main" id="{EF04701B-11A4-5D56-E6A0-87AB5A3B8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93" y="1124465"/>
            <a:ext cx="6141307" cy="47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5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E7E-FCAD-36F2-5F62-C5597CEE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Benefits of 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2433-2030-87E3-1C09-E5F32C2F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Improved Decision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Operational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Increased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Reduced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869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2B4B-2983-F3BB-5126-89E34DA7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2C9F-2D48-A30C-04BC-B90CF0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Tools and Techniques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24E8-30BB-E719-2F09-8A709F0A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4752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Reporting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Create static reports and dashboards</a:t>
            </a:r>
            <a:br>
              <a:rPr lang="en-US" sz="3200" dirty="0"/>
            </a:b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2. OLAP Tools: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 data from multiple dimensions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3. Data Mining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Discover patterns and trends in data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4. Data Visualization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Create interactive visualizations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935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446A-5905-FDEB-8206-CC177D27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0CC-DDEE-3112-6CD4-80094195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Tools and Techniques</a:t>
            </a:r>
            <a:endParaRPr lang="en-US" sz="3600" dirty="0"/>
          </a:p>
        </p:txBody>
      </p:sp>
      <p:pic>
        <p:nvPicPr>
          <p:cNvPr id="9218" name="Picture 2" descr="What are the Business Intelligence Techniques: a quick overview">
            <a:extLst>
              <a:ext uri="{FF2B5EF4-FFF2-40B4-BE49-F238E27FC236}">
                <a16:creationId xmlns:a16="http://schemas.microsoft.com/office/drawing/2014/main" id="{51663026-C270-2884-DC67-6F978E9F4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4" y="1527175"/>
            <a:ext cx="7105135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EC7D-84D2-76C4-9134-F02DFBDB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EEA7-5568-7939-2E41-25E102AC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Data Warehousing?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Data Warehousing?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 (BI)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Benefits of BI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 Tools and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Challenges and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E9E5-9249-1979-6F93-5328685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Challenges and Considerations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134-8864-EA96-EA48-175665F2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Quality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Ensure data accuracy and consistency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Integration Complexity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Combine data from various sources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Optimize query performance for large datasets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Security and Privacy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Protect sensitive data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Invest in hardware, software, and personnel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B9D-1187-18FA-2BDB-038CB98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Future Trends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F755-72A3-273F-2747-EA4D3FF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Cloud-Based BI</a:t>
            </a:r>
            <a:endParaRPr lang="en-US" sz="3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Machine Learning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Analytics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Governance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8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6B5-B42A-36FF-54C7-04302BD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store a petabyte of </a:t>
            </a:r>
            <a:br>
              <a:rPr lang="en-US" dirty="0"/>
            </a:br>
            <a:r>
              <a:rPr lang="en-US" dirty="0"/>
              <a:t>data for business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2F0A-ACD5-A3AF-2BDE-072C497F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7030A0"/>
                </a:solidFill>
              </a:rPr>
              <a:t>a Data Warehouse, </a:t>
            </a:r>
          </a:p>
          <a:p>
            <a:pPr marL="0" indent="0">
              <a:buNone/>
            </a:pPr>
            <a:r>
              <a:rPr lang="en-US" sz="6600" b="1" dirty="0">
                <a:solidFill>
                  <a:srgbClr val="7030A0"/>
                </a:solidFill>
              </a:rPr>
              <a:t>that’s where. </a:t>
            </a:r>
          </a:p>
        </p:txBody>
      </p:sp>
    </p:spTree>
    <p:extLst>
      <p:ext uri="{BB962C8B-B14F-4D97-AF65-F5344CB8AC3E}">
        <p14:creationId xmlns:p14="http://schemas.microsoft.com/office/powerpoint/2010/main" val="25975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E5235-591E-C78F-7A64-014FB08F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353A-07AF-A7D3-EFBE-A14FB675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Warehousing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 descr="Data Warehouse, Data Mart, Data Lake and Operational Data Storage(ODS) | by  Erdem YAZAN | Medium">
            <a:extLst>
              <a:ext uri="{FF2B5EF4-FFF2-40B4-BE49-F238E27FC236}">
                <a16:creationId xmlns:a16="http://schemas.microsoft.com/office/drawing/2014/main" id="{16F28D7F-0B8D-5A79-8B93-C143A58AF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75908"/>
            <a:ext cx="8619860" cy="52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B22C-0B00-FAA9-F8B2-4C50218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242"/>
            <a:ext cx="10515600" cy="74427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What is Data Warehousing?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598F-9299-DB23-9F68-4EA0EF64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51248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centralized repository of integrated, subject-oriented, historical data used to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support decision-making processes.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Characteristics: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Subject-Oriented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Focuses on specific business areas (e.g., sales, finance, marketing)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Integrated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from various sources is integrated into a consistent format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Time-Variant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Historical data is stored for analysis over time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Non-Volatile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is not updated frequently, ensuring data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E486-00B8-39D2-0081-BE1B3445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2050" name="Picture 2" descr="Data Warehousing - Defintion, Guide, Pros, Cons">
            <a:extLst>
              <a:ext uri="{FF2B5EF4-FFF2-40B4-BE49-F238E27FC236}">
                <a16:creationId xmlns:a16="http://schemas.microsoft.com/office/drawing/2014/main" id="{F5C19424-55DD-57F5-B7B8-CCB2652FF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37" y="1825625"/>
            <a:ext cx="88293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1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985-3397-095C-6483-3AAC1C1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4098" name="Picture 2" descr="What Is A Traditional Data Warehouse? Examples &amp; Challenges | Estuary">
            <a:extLst>
              <a:ext uri="{FF2B5EF4-FFF2-40B4-BE49-F238E27FC236}">
                <a16:creationId xmlns:a16="http://schemas.microsoft.com/office/drawing/2014/main" id="{8A29BBCD-5AAC-02CD-F9DE-45EEB4D64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39" y="1825625"/>
            <a:ext cx="101531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2C59-E812-0AF7-B8A2-F3BC4D69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</a:t>
            </a:r>
            <a:r>
              <a:rPr lang="en-US" dirty="0"/>
              <a:t> of  </a:t>
            </a:r>
            <a:r>
              <a:rPr lang="en-US" dirty="0">
                <a:highlight>
                  <a:srgbClr val="00FF00"/>
                </a:highlight>
              </a:rPr>
              <a:t>Data Warehousing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 </a:t>
            </a:r>
            <a:r>
              <a:rPr lang="en-US" dirty="0">
                <a:highlight>
                  <a:srgbClr val="FFFF00"/>
                </a:highlight>
              </a:rPr>
              <a:t>Operational Database</a:t>
            </a:r>
          </a:p>
        </p:txBody>
      </p:sp>
      <p:pic>
        <p:nvPicPr>
          <p:cNvPr id="1026" name="Picture 2" descr="COP 4710: Database Systems Spring ppt download">
            <a:extLst>
              <a:ext uri="{FF2B5EF4-FFF2-40B4-BE49-F238E27FC236}">
                <a16:creationId xmlns:a16="http://schemas.microsoft.com/office/drawing/2014/main" id="{A33033DC-6E9E-C0C5-6F7A-5D9147851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428021"/>
            <a:ext cx="8145162" cy="486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F7A8-2F46-0449-2F5E-454A6344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497-F4EC-9DF1-BC1D-DAE0CA18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/>
              <a:t>Why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5E37-73AC-55DA-BFED-FB52E0E9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5421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Improved Decision Making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 to accurate and timely information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Ability to analyze historical trends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 for strategic planning and forecasting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Operational Efficiency: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Identify inefficiencies and bottlenecks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Optimize business processes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Improve customer satisfaction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Competitive Advantage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Gain insights into market trends and customer behavior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Make data-driven decisions faster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Innovate and differentiate from competitors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A7C-7B58-093D-9913-6CC8EE2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Top-10 Benefits of Data Warehousing</a:t>
            </a:r>
          </a:p>
        </p:txBody>
      </p:sp>
      <p:pic>
        <p:nvPicPr>
          <p:cNvPr id="5122" name="Picture 2" descr="Know The Advantages And Disadvantages Of Data Warehousing">
            <a:extLst>
              <a:ext uri="{FF2B5EF4-FFF2-40B4-BE49-F238E27FC236}">
                <a16:creationId xmlns:a16="http://schemas.microsoft.com/office/drawing/2014/main" id="{91B49B9D-AE72-9D4C-ACBD-C47DEF5728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8799"/>
            <a:ext cx="8775357" cy="47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6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643</Words>
  <Application>Microsoft Macintosh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Introduction  to  Data Warehousing  and  Business Intelligence  Unlocking the Power of Your Data</vt:lpstr>
      <vt:lpstr>Agenda</vt:lpstr>
      <vt:lpstr>Data Warehousing</vt:lpstr>
      <vt:lpstr>1. What is Data Warehousing? </vt:lpstr>
      <vt:lpstr>Data Warehousing</vt:lpstr>
      <vt:lpstr>Data Warehousing</vt:lpstr>
      <vt:lpstr>Difference of  Data Warehousing  and  Operational Database</vt:lpstr>
      <vt:lpstr>Why Data Warehousing</vt:lpstr>
      <vt:lpstr>Top-10 Benefits of Data Warehousing</vt:lpstr>
      <vt:lpstr>Key Components of a Data Warehouse</vt:lpstr>
      <vt:lpstr>Key Components of a Data Warehouse</vt:lpstr>
      <vt:lpstr>ETL Process</vt:lpstr>
      <vt:lpstr>ETL Process</vt:lpstr>
      <vt:lpstr>ETL Process</vt:lpstr>
      <vt:lpstr>Business Intelligence</vt:lpstr>
      <vt:lpstr>Business Intelligence</vt:lpstr>
      <vt:lpstr>Benefits of Business Intelligence</vt:lpstr>
      <vt:lpstr>Business Intelligence Tools and Techniques</vt:lpstr>
      <vt:lpstr>Business Intelligence Tools and Techniques</vt:lpstr>
      <vt:lpstr>Challenges and Considerations</vt:lpstr>
      <vt:lpstr>Future Trends</vt:lpstr>
      <vt:lpstr>Where do you store a petabyte of  data for business 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Parsian, Mahmoud</dc:creator>
  <cp:lastModifiedBy>Parsian, Mahmoud</cp:lastModifiedBy>
  <cp:revision>6</cp:revision>
  <dcterms:created xsi:type="dcterms:W3CDTF">2024-11-26T07:56:53Z</dcterms:created>
  <dcterms:modified xsi:type="dcterms:W3CDTF">2024-11-28T23:36:29Z</dcterms:modified>
</cp:coreProperties>
</file>