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77" r:id="rId5"/>
    <p:sldId id="257" r:id="rId6"/>
    <p:sldId id="258" r:id="rId7"/>
    <p:sldId id="259" r:id="rId8"/>
    <p:sldId id="282" r:id="rId9"/>
    <p:sldId id="260" r:id="rId10"/>
    <p:sldId id="261" r:id="rId11"/>
    <p:sldId id="262" r:id="rId12"/>
    <p:sldId id="280" r:id="rId13"/>
    <p:sldId id="283" r:id="rId14"/>
    <p:sldId id="267" r:id="rId15"/>
    <p:sldId id="281" r:id="rId16"/>
    <p:sldId id="263" r:id="rId17"/>
    <p:sldId id="274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89419" autoAdjust="0"/>
  </p:normalViewPr>
  <p:slideViewPr>
    <p:cSldViewPr snapToGrid="0" snapToObjects="1">
      <p:cViewPr varScale="1">
        <p:scale>
          <a:sx n="102" d="100"/>
          <a:sy n="102" d="100"/>
        </p:scale>
        <p:origin x="17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ay, Jennifer" userId="9de32e6b-66dc-4fad-a109-be0a0884980a" providerId="ADAL" clId="{01C719D9-3984-451A-9F24-C8D18D9797C2}"/>
    <pc:docChg chg="modSld">
      <pc:chgData name="Murray, Jennifer" userId="9de32e6b-66dc-4fad-a109-be0a0884980a" providerId="ADAL" clId="{01C719D9-3984-451A-9F24-C8D18D9797C2}" dt="2022-01-28T18:36:25.568" v="7" actId="20577"/>
      <pc:docMkLst>
        <pc:docMk/>
      </pc:docMkLst>
      <pc:sldChg chg="modSp mod">
        <pc:chgData name="Murray, Jennifer" userId="9de32e6b-66dc-4fad-a109-be0a0884980a" providerId="ADAL" clId="{01C719D9-3984-451A-9F24-C8D18D9797C2}" dt="2022-01-28T18:36:25.568" v="7" actId="20577"/>
        <pc:sldMkLst>
          <pc:docMk/>
          <pc:sldMk cId="2359446165" sldId="269"/>
        </pc:sldMkLst>
        <pc:spChg chg="mod">
          <ac:chgData name="Murray, Jennifer" userId="9de32e6b-66dc-4fad-a109-be0a0884980a" providerId="ADAL" clId="{01C719D9-3984-451A-9F24-C8D18D9797C2}" dt="2022-01-28T18:36:25.568" v="7" actId="20577"/>
          <ac:spMkLst>
            <pc:docMk/>
            <pc:sldMk cId="2359446165" sldId="2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24D69-A98D-49DE-B846-340248BD6211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44E0C-F7E0-444B-B0EB-8B9ACF47A9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2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69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8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3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19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06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50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608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A44E0C-F7E0-444B-B0EB-8B9ACF47A9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0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Point templates for UNF-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59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2354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Introduction to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7973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004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2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8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2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Point templates for UNF-6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859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B45D5-1FF1-3444-9B58-558E80D7363B}" type="datetimeFigureOut">
              <a:rPr lang="en-US" smtClean="0"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111F-877B-1B46-805A-DF6BB7876D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libguides.unf.edu/jhc" TargetMode="External"/><Relationship Id="rId4" Type="http://schemas.openxmlformats.org/officeDocument/2006/relationships/hyperlink" Target="https://public.tableau.com/views/Jacksonville-History-Consortium-Map/Jax?:display_count=y&amp;:origin=viz_share_link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ordon.rakita/viz/2FADashboard/2FADashboard" TargetMode="External"/><Relationship Id="rId2" Type="http://schemas.openxmlformats.org/officeDocument/2006/relationships/hyperlink" Target="https://public.tableau.com/app/profile/gordon.rakita/viz/SAASurveyDatachart/SurveyRespon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app/profile/gordon.rakita/viz/COVID-19TestPositivityRateDashboards/Dashboard1" TargetMode="External"/><Relationship Id="rId5" Type="http://schemas.openxmlformats.org/officeDocument/2006/relationships/hyperlink" Target="https://public.tableau.com/app/profile/gordon.rakita/viz/Dec2021Report/WorkEffort" TargetMode="External"/><Relationship Id="rId4" Type="http://schemas.openxmlformats.org/officeDocument/2006/relationships/hyperlink" Target="https://public.tableau.com/app/profile/gordon.rakita/viz/AnthropologyEnrollments/Story1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public.tableau.com/en-us/gallery/?tab=viz-of-the-day&amp;type=viz-of-the-day" TargetMode="External"/><Relationship Id="rId3" Type="http://schemas.openxmlformats.org/officeDocument/2006/relationships/hyperlink" Target="https://www.tableau.com/en-gb/products/trial" TargetMode="External"/><Relationship Id="rId7" Type="http://schemas.openxmlformats.org/officeDocument/2006/relationships/hyperlink" Target="https://www.tableau.com/solutions/education-higher-ed-analytic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munity.tableau.com/docs/DOC-10394" TargetMode="External"/><Relationship Id="rId5" Type="http://schemas.openxmlformats.org/officeDocument/2006/relationships/hyperlink" Target="https://www.tableau.com/learn/training" TargetMode="External"/><Relationship Id="rId4" Type="http://schemas.openxmlformats.org/officeDocument/2006/relationships/hyperlink" Target="https://help.tableau.com/current/pro/desktop/en-us/gettingstarted_overview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lik.com/blog/20-best-data-visualization-quote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ennifer.murray@unf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hyperlink" Target="mailto:grakita@unf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au.com/academi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ableau.com/academic/teaching/course-licens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tableau.com/current/pro/desktop/en-us/exampleconnections_overview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tableau.com/produc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Jacksonville-History-Consortium-Map/Jax?:display_count=y&amp;:origin=viz_share_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libguides.unf.edu/c.php?g=1164390&amp;p=8500072" TargetMode="External"/><Relationship Id="rId4" Type="http://schemas.openxmlformats.org/officeDocument/2006/relationships/hyperlink" Target="https://public.tableau.com/views/OpenAthensStatistics/ActiveUsers?:language=en-US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48" y="2012162"/>
            <a:ext cx="8306952" cy="1571127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Introduction to Data Visualization </a:t>
            </a:r>
            <a:b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3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with Tableau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6960" y="4951373"/>
            <a:ext cx="7438293" cy="1752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Jennifer L. Murray &amp; Gordon F.M. Rakita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January 28, 2022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65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19D936-5071-4446-924D-7F3AED07C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6" y="1409162"/>
            <a:ext cx="9144000" cy="4483664"/>
          </a:xfrm>
          <a:prstGeom prst="rect">
            <a:avLst/>
          </a:prstGeom>
        </p:spPr>
      </p:pic>
      <p:sp>
        <p:nvSpPr>
          <p:cNvPr id="23" name="Title 2"/>
          <p:cNvSpPr txBox="1">
            <a:spLocks/>
          </p:cNvSpPr>
          <p:nvPr/>
        </p:nvSpPr>
        <p:spPr>
          <a:xfrm>
            <a:off x="783177" y="200732"/>
            <a:ext cx="7891270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Worksheet Overview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67799" y="6262178"/>
            <a:ext cx="1367075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Collection of views from multiple worksheets</a:t>
            </a:r>
            <a:endParaRPr lang="en-US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107184" y="6086939"/>
            <a:ext cx="162446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Sequence of worksheets or dashboards that work together to convey information</a:t>
            </a:r>
            <a:endParaRPr lang="en-US" altLang="en-US" sz="1000" dirty="0"/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3634874" y="5769832"/>
            <a:ext cx="512920" cy="7693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 flipV="1">
            <a:off x="4347587" y="5769832"/>
            <a:ext cx="701246" cy="671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31962" y="1309574"/>
            <a:ext cx="308723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 shelf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Creates a set of pages with a different view on each page</a:t>
            </a:r>
            <a:endParaRPr lang="en-US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1831961" y="1741224"/>
            <a:ext cx="3087231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shelf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Allows you to specify which data to include and exclude</a:t>
            </a:r>
            <a:endParaRPr lang="en-US" alt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1046490" y="1342857"/>
            <a:ext cx="785472" cy="3396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33901" y="1682483"/>
            <a:ext cx="785472" cy="5691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33901" y="2304043"/>
            <a:ext cx="798061" cy="1060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3901" y="3464492"/>
            <a:ext cx="798061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Marks card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Add context and detail to your 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28" y="3387548"/>
            <a:ext cx="982245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Dimensions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Fields that cannot be aggregated</a:t>
            </a:r>
            <a:endParaRPr lang="en-US" alt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24516" y="4120534"/>
            <a:ext cx="982245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Measures</a:t>
            </a:r>
            <a:r>
              <a:rPr lang="en-US" altLang="en-US" sz="1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Fields that can be measured, aggregated or used for mathematical operations</a:t>
            </a:r>
            <a:endParaRPr lang="en-US" alt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56886" y="2304043"/>
            <a:ext cx="918818" cy="540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3B88C4-A7D0-41B5-B0AF-51A7FFCA03C5}"/>
              </a:ext>
            </a:extLst>
          </p:cNvPr>
          <p:cNvSpPr/>
          <p:nvPr/>
        </p:nvSpPr>
        <p:spPr>
          <a:xfrm>
            <a:off x="56229" y="2844815"/>
            <a:ext cx="918818" cy="4717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10" grpId="0" animBg="1"/>
      <p:bldP spid="11" grpId="0" animBg="1"/>
      <p:bldP spid="20" grpId="0" animBg="1"/>
      <p:bldP spid="21" grpId="0" animBg="1"/>
      <p:bldP spid="22" grpId="0" animBg="1"/>
      <p:bldP spid="12" grpId="0" animBg="1"/>
      <p:bldP spid="8" grpId="0" animBg="1"/>
      <p:bldP spid="9" grpId="0" animBg="1"/>
      <p:bldP spid="1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024128" y="1415562"/>
            <a:ext cx="7785764" cy="1222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18622" y="327270"/>
            <a:ext cx="7891270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Mapping with Tableau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918622" y="-465992"/>
            <a:ext cx="7785764" cy="5885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50000"/>
                </a:schemeClr>
              </a:solidFill>
              <a:ea typeface="Georgia" charset="0"/>
              <a:cs typeface="Georgia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002" y="1140069"/>
            <a:ext cx="5278584" cy="43891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93009" y="5171635"/>
            <a:ext cx="7426569" cy="1485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hlinkClick r:id="rId4"/>
            </a:endParaRP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Tableau Public: </a:t>
            </a:r>
            <a:r>
              <a:rPr lang="en-US" sz="1400" dirty="0">
                <a:hlinkClick r:id="rId4"/>
              </a:rPr>
              <a:t>https://public.tableau.com/views/Jacksonville-History-Consortium-Map/Jax?:display_count=y&amp;:origin=viz_share_link</a:t>
            </a:r>
            <a:endParaRPr lang="en-US" sz="1400" dirty="0"/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Embedded in Library Guide: </a:t>
            </a:r>
            <a:r>
              <a:rPr lang="en-US" sz="1400" u="sng" dirty="0">
                <a:hlinkClick r:id="rId5"/>
              </a:rPr>
              <a:t>https://libguides.unf.edu/jhc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3594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EE1AE-B399-4B8C-8D30-E0EC0B4E5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80" y="1600200"/>
            <a:ext cx="759832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Tracking Survey Responses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cs typeface="Calibri"/>
                <a:hlinkClick r:id="rId2"/>
              </a:rPr>
              <a:t>here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Tracking 2FA Enrollment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cs typeface="Calibri"/>
                <a:hlinkClick r:id="rId3"/>
              </a:rPr>
              <a:t>here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Anthropology enrollments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cs typeface="Calibri"/>
                <a:hlinkClick r:id="rId4"/>
              </a:rPr>
              <a:t>here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ITS Project Dashboards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cs typeface="Calibri"/>
                <a:hlinkClick r:id="rId5"/>
              </a:rPr>
              <a:t>here</a:t>
            </a:r>
            <a:r>
              <a:rPr lang="en-US" dirty="0">
                <a:cs typeface="Calibri"/>
              </a:rPr>
              <a:t>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cs typeface="Calibri"/>
              </a:rPr>
              <a:t>COVID-19 Test Positivity Rates </a:t>
            </a:r>
            <a:r>
              <a:rPr lang="en-US" dirty="0">
                <a:cs typeface="Calibri"/>
              </a:rPr>
              <a:t>(</a:t>
            </a:r>
            <a:r>
              <a:rPr lang="en-US" dirty="0">
                <a:cs typeface="Calibri"/>
                <a:hlinkClick r:id="rId6"/>
              </a:rPr>
              <a:t>here</a:t>
            </a:r>
            <a:r>
              <a:rPr lang="en-US" dirty="0">
                <a:cs typeface="Calibri"/>
              </a:rPr>
              <a:t>)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8E27E7C-9D7D-43CF-8B31-CE51B85ABCF7}"/>
              </a:ext>
            </a:extLst>
          </p:cNvPr>
          <p:cNvSpPr txBox="1">
            <a:spLocks/>
          </p:cNvSpPr>
          <p:nvPr/>
        </p:nvSpPr>
        <p:spPr>
          <a:xfrm>
            <a:off x="918622" y="327270"/>
            <a:ext cx="7891270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Additional Tableau Examples</a:t>
            </a:r>
          </a:p>
        </p:txBody>
      </p:sp>
    </p:spTree>
    <p:extLst>
      <p:ext uri="{BB962C8B-B14F-4D97-AF65-F5344CB8AC3E}">
        <p14:creationId xmlns:p14="http://schemas.microsoft.com/office/powerpoint/2010/main" val="399143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073803" y="1668347"/>
            <a:ext cx="7961610" cy="4986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Free Trial</a:t>
            </a:r>
          </a:p>
          <a:p>
            <a:pPr marL="457189" lvl="1"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	</a:t>
            </a: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  <a:hlinkClick r:id="rId3"/>
              </a:rPr>
              <a:t>https://www.tableau.com/en-gb/products/trial</a:t>
            </a: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Getting Started</a:t>
            </a:r>
            <a:endParaRPr lang="en-US" sz="1600" dirty="0">
              <a:ea typeface="Georgia" charset="0"/>
              <a:cs typeface="Georgia" charset="0"/>
            </a:endParaRPr>
          </a:p>
          <a:p>
            <a:pPr marL="914389" lvl="2"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https://help.tableau.com/current/pro/desktop/en-us/gettingstarted_overview.htm</a:t>
            </a: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Free Training Videos</a:t>
            </a:r>
          </a:p>
          <a:p>
            <a:pPr marL="914389" lvl="2">
              <a:lnSpc>
                <a:spcPct val="150000"/>
              </a:lnSpc>
            </a:pPr>
            <a:r>
              <a:rPr lang="en-US" sz="1600" dirty="0">
                <a:hlinkClick r:id="rId5"/>
              </a:rPr>
              <a:t>https://www.tableau.com/learn/training</a:t>
            </a: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Tableau Add-In for Reshaping Data in Excel	</a:t>
            </a:r>
            <a:r>
              <a:rPr lang="en-US" sz="1600" dirty="0">
                <a:hlinkClick r:id="rId6"/>
              </a:rPr>
              <a:t>https://community.tableau.com/docs/DOC-10394</a:t>
            </a:r>
            <a:endParaRPr lang="en-US" sz="1600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Higher Ed Analytics</a:t>
            </a:r>
          </a:p>
          <a:p>
            <a:pPr marL="914389" lvl="2">
              <a:lnSpc>
                <a:spcPct val="150000"/>
              </a:lnSpc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  <a:hlinkClick r:id="rId7"/>
              </a:rPr>
              <a:t>https://www.tableau.com/solutions/education-higher-ed-analytics</a:t>
            </a: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 </a:t>
            </a:r>
            <a:endParaRPr lang="en-US" sz="1600" dirty="0"/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Viz of the Day</a:t>
            </a:r>
          </a:p>
          <a:p>
            <a:pPr marL="914389" lvl="2">
              <a:lnSpc>
                <a:spcPct val="150000"/>
              </a:lnSpc>
            </a:pPr>
            <a:r>
              <a:rPr lang="en-US" sz="1600" dirty="0">
                <a:hlinkClick r:id="rId8"/>
              </a:rPr>
              <a:t>https://public.tableau.com/en-us/gallery/?tab=viz-of-the-day&amp;type=viz-of-the-day</a:t>
            </a:r>
            <a:endParaRPr lang="en-US" sz="1600" dirty="0">
              <a:solidFill>
                <a:schemeClr val="tx1">
                  <a:tint val="75000"/>
                </a:schemeClr>
              </a:solidFill>
            </a:endParaRPr>
          </a:p>
          <a:p>
            <a:pPr marL="914389" lvl="2">
              <a:lnSpc>
                <a:spcPct val="150000"/>
              </a:lnSpc>
            </a:pPr>
            <a:endParaRPr lang="en-US" sz="1600" dirty="0"/>
          </a:p>
          <a:p>
            <a:pPr marL="914389" lvl="2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18622" y="327270"/>
            <a:ext cx="7891270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Resources</a:t>
            </a:r>
          </a:p>
        </p:txBody>
      </p:sp>
    </p:spTree>
    <p:extLst>
      <p:ext uri="{BB962C8B-B14F-4D97-AF65-F5344CB8AC3E}">
        <p14:creationId xmlns:p14="http://schemas.microsoft.com/office/powerpoint/2010/main" val="316089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024128" y="1218997"/>
            <a:ext cx="7785764" cy="3450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7A96FD5C-419A-4566-8974-9692F9BC1093}"/>
              </a:ext>
            </a:extLst>
          </p:cNvPr>
          <p:cNvSpPr/>
          <p:nvPr/>
        </p:nvSpPr>
        <p:spPr>
          <a:xfrm>
            <a:off x="1034558" y="381232"/>
            <a:ext cx="3882452" cy="287334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algn="ctr"/>
            <a:r>
              <a:rPr lang="en-US" b="1" dirty="0">
                <a:solidFill>
                  <a:schemeClr val="tx1"/>
                </a:solidFill>
              </a:rPr>
              <a:t>“The greatest value of a picture is when it forces us to notice what we never expected to see.” </a:t>
            </a:r>
          </a:p>
          <a:p>
            <a:pPr marL="342900" lvl="1" algn="ctr"/>
            <a:r>
              <a:rPr lang="en-US" sz="1800" b="1" dirty="0">
                <a:solidFill>
                  <a:schemeClr val="tx1"/>
                </a:solidFill>
              </a:rPr>
              <a:t>(John Tukey)</a:t>
            </a:r>
          </a:p>
          <a:p>
            <a:pPr algn="ctr"/>
            <a:endParaRPr lang="en-US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C4F27455-F4C1-4B30-9CA0-9E42F4531017}"/>
              </a:ext>
            </a:extLst>
          </p:cNvPr>
          <p:cNvSpPr/>
          <p:nvPr/>
        </p:nvSpPr>
        <p:spPr>
          <a:xfrm>
            <a:off x="4332394" y="2488453"/>
            <a:ext cx="4272196" cy="2640721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1" algn="ctr"/>
            <a:r>
              <a:rPr lang="en-US" b="1" dirty="0">
                <a:solidFill>
                  <a:schemeClr val="tx1"/>
                </a:solidFill>
              </a:rPr>
              <a:t>“Visualization gives you answers to questions you didn’t know you had.” </a:t>
            </a:r>
          </a:p>
          <a:p>
            <a:pPr marL="342900" lvl="1" algn="ctr"/>
            <a:r>
              <a:rPr lang="en-US" b="1" dirty="0">
                <a:solidFill>
                  <a:schemeClr val="tx1"/>
                </a:solidFill>
              </a:rPr>
              <a:t>(Ben Schneiderman)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CDDAF0-19A6-4129-B891-E21527BA3391}"/>
              </a:ext>
            </a:extLst>
          </p:cNvPr>
          <p:cNvSpPr txBox="1"/>
          <p:nvPr/>
        </p:nvSpPr>
        <p:spPr>
          <a:xfrm>
            <a:off x="1394085" y="5897754"/>
            <a:ext cx="71053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3" indent="0" algn="ctr">
              <a:buNone/>
            </a:pPr>
            <a:r>
              <a:rPr lang="en-US" sz="1200" dirty="0">
                <a:solidFill>
                  <a:srgbClr val="383838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Bernard Marr. (March 21, 2018). 20 Best Data Visualization Quotes. Retrieved from</a:t>
            </a:r>
          </a:p>
          <a:p>
            <a:pPr marL="1257300" lvl="3" indent="0" algn="ctr">
              <a:buNone/>
            </a:pPr>
            <a:r>
              <a:rPr lang="en-US" sz="12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hlinkClick r:id="rId3"/>
              </a:rPr>
              <a:t>https://www.qlik.com/blog/20-best-data-visualization-quotes</a:t>
            </a:r>
            <a:r>
              <a:rPr lang="en-US" sz="1200" dirty="0">
                <a:solidFill>
                  <a:prstClr val="black"/>
                </a:solidFill>
              </a:rPr>
              <a:t>. </a:t>
            </a:r>
            <a:endParaRPr lang="en-US" sz="1200" b="1" dirty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74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024128" y="1415562"/>
            <a:ext cx="7785764" cy="3450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914790" y="1415562"/>
            <a:ext cx="4004440" cy="1797268"/>
          </a:xfrm>
        </p:spPr>
        <p:txBody>
          <a:bodyPr>
            <a:normAutofit fontScale="90000"/>
          </a:bodyPr>
          <a:lstStyle/>
          <a:p>
            <a:r>
              <a:rPr lang="en-US" sz="6700" b="1" dirty="0">
                <a:solidFill>
                  <a:schemeClr val="bg1">
                    <a:lumMod val="50000"/>
                  </a:schemeClr>
                </a:solidFill>
              </a:rPr>
              <a:t>Thank you!</a:t>
            </a:r>
            <a:br>
              <a:rPr lang="en-US" sz="4000" b="1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US" sz="4000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bg1">
                    <a:lumMod val="50000"/>
                  </a:schemeClr>
                </a:solidFill>
              </a:rPr>
              <a:t>Questions</a:t>
            </a:r>
            <a:r>
              <a:rPr lang="en-US" sz="3600" b="1" dirty="0">
                <a:solidFill>
                  <a:schemeClr val="bg1">
                    <a:lumMod val="50000"/>
                  </a:schemeClr>
                </a:solidFill>
              </a:rPr>
              <a:t>?</a:t>
            </a:r>
            <a:br>
              <a:rPr lang="en-US" sz="3600" b="1" dirty="0">
                <a:solidFill>
                  <a:schemeClr val="bg1">
                    <a:lumMod val="50000"/>
                  </a:schemeClr>
                </a:solidFill>
              </a:rPr>
            </a:br>
            <a:endParaRPr lang="en-US" sz="3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212830"/>
            <a:ext cx="7205471" cy="2935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3" indent="0" algn="ctr">
              <a:buFont typeface="Arial"/>
              <a:buNone/>
            </a:pPr>
            <a:endParaRPr lang="en-US" sz="2600" dirty="0">
              <a:solidFill>
                <a:schemeClr val="bg1">
                  <a:lumMod val="50000"/>
                </a:schemeClr>
              </a:solidFill>
              <a:latin typeface="Arial"/>
              <a:cs typeface="Arial"/>
            </a:endParaRPr>
          </a:p>
          <a:p>
            <a:pPr marL="1257300" lvl="3" indent="0" algn="ctr">
              <a:buFont typeface="Arial"/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Jennifer L. Murray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 algn="ctr">
              <a:buFont typeface="Arial"/>
              <a:buNone/>
            </a:pP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Associate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Dean</a:t>
            </a:r>
          </a:p>
          <a:p>
            <a:pPr marL="1257300" lvl="3" indent="0" algn="ctr">
              <a:buFont typeface="Arial"/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jennifer.murray@unf.edu</a:t>
            </a:r>
            <a:endParaRPr lang="en-US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 algn="ctr">
              <a:buFont typeface="Arial"/>
              <a:buNone/>
            </a:pPr>
            <a:endParaRPr lang="en-US" sz="17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 algn="ctr">
              <a:buFont typeface="Arial"/>
              <a:buNone/>
            </a:pPr>
            <a:r>
              <a:rPr lang="en-US" sz="1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Gordon F.M. Rakita </a:t>
            </a:r>
          </a:p>
          <a:p>
            <a:pPr marL="1257300" lvl="3" indent="0" algn="ctr">
              <a:buNone/>
            </a:pPr>
            <a:r>
              <a:rPr lang="en-US" sz="1600" dirty="0">
                <a:solidFill>
                  <a:srgbClr val="80808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Professor of Anthropology</a:t>
            </a:r>
            <a:b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1600" dirty="0">
                <a:solidFill>
                  <a:srgbClr val="808080"/>
                </a:solidFill>
                <a:effectLst/>
                <a:latin typeface="Arial"/>
                <a:ea typeface="Calibri" panose="020F0502020204030204" pitchFamily="34" charset="0"/>
                <a:cs typeface="Arial"/>
              </a:rPr>
              <a:t>   &amp; Associate Vice President of Faculty Development</a:t>
            </a:r>
            <a:r>
              <a:rPr lang="en-US" sz="1600" dirty="0">
                <a:solidFill>
                  <a:srgbClr val="808080"/>
                </a:solidFill>
                <a:latin typeface="Arial"/>
                <a:ea typeface="Calibri" panose="020F0502020204030204" pitchFamily="34" charset="0"/>
                <a:cs typeface="Arial"/>
              </a:rPr>
              <a:t> </a:t>
            </a:r>
            <a:endParaRPr lang="en-US" sz="1600" dirty="0">
              <a:solidFill>
                <a:srgbClr val="80808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/>
            </a:endParaRPr>
          </a:p>
          <a:p>
            <a:pPr marL="1257300" lvl="3" indent="0" algn="ctr">
              <a:buFont typeface="Arial"/>
              <a:buNone/>
            </a:pPr>
            <a:r>
              <a:rPr lang="en-US" sz="17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grakita@unf.edu</a:t>
            </a:r>
            <a:r>
              <a:rPr lang="en-US" sz="1700" dirty="0">
                <a:solidFill>
                  <a:srgbClr val="8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1257300" lvl="3" indent="0" algn="ctr">
              <a:buFont typeface="Arial"/>
              <a:buNone/>
            </a:pPr>
            <a:endParaRPr lang="en-US" sz="2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Tableau?</a:t>
            </a:r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859809" y="1322607"/>
            <a:ext cx="8155148" cy="373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Tableau is an easy-to-use business intelligence software used for data analysis.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Tableau natively connects to dozens of data sources, including Oracle and MS-SQL, as well as local sources like MS-Access and Excel.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Once connected you use drag and drop tools to visualize and create interactive dashboards.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Visualizations can be presented to your audience via PDF, Tableau Reader, Tableau Server/Online or Tableau Public.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803" y="5022287"/>
            <a:ext cx="6213763" cy="153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2092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202515" y="1723271"/>
            <a:ext cx="6098830" cy="27683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It’s Storytelling</a:t>
            </a:r>
          </a:p>
          <a:p>
            <a:r>
              <a:rPr lang="en-US" b="1" dirty="0"/>
              <a:t>News4Jax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tells a story every day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1378360" y="131884"/>
            <a:ext cx="6147855" cy="13510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Visual Analytics?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737" y="3428479"/>
            <a:ext cx="4572000" cy="260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7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792843" y="1218135"/>
            <a:ext cx="7682946" cy="4350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 software that provides the ability to create interactive workbooks and dashboards to see and understand data in minutes.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Tableau Desktop License 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$630/year for Desktop Professional License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FREE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 for full time students, instructors and non-profit researchers: </a:t>
            </a:r>
          </a:p>
          <a:p>
            <a:pPr marL="1657339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  <a:hlinkClick r:id="rId3"/>
              </a:rPr>
              <a:t>https://www.tableau.com/academic</a:t>
            </a: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1657339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https://www.tableau.com/academic/teaching/course-licenses</a:t>
            </a: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274885" y="283308"/>
            <a:ext cx="7702061" cy="71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Desktop</a:t>
            </a:r>
          </a:p>
        </p:txBody>
      </p:sp>
    </p:spTree>
    <p:extLst>
      <p:ext uri="{BB962C8B-B14F-4D97-AF65-F5344CB8AC3E}">
        <p14:creationId xmlns:p14="http://schemas.microsoft.com/office/powerpoint/2010/main" val="231374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581085" y="1813811"/>
            <a:ext cx="4809680" cy="3766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lvl="1">
              <a:lnSpc>
                <a:spcPct val="150000"/>
              </a:lnSpc>
            </a:pPr>
            <a:endParaRPr lang="en-US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Connections to a wide variety of data sources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8080"/>
                </a:solidFill>
                <a:ea typeface="Georgia" charset="0"/>
                <a:cs typeface="Georgia" charset="0"/>
              </a:rPr>
              <a:t>File Systems </a:t>
            </a: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such as CSV, Excel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8080"/>
                </a:solidFill>
                <a:ea typeface="Georgia" charset="0"/>
                <a:cs typeface="Georgia" charset="0"/>
              </a:rPr>
              <a:t>Relational Systems </a:t>
            </a: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such as Oracle, SQL Server, DB2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8080"/>
                </a:solidFill>
                <a:ea typeface="Georgia" charset="0"/>
                <a:cs typeface="Georgia" charset="0"/>
              </a:rPr>
              <a:t>Cloud Systems </a:t>
            </a: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such as Windows Azure, Google </a:t>
            </a:r>
            <a:r>
              <a:rPr lang="en-US" dirty="0" err="1">
                <a:solidFill>
                  <a:srgbClr val="808080"/>
                </a:solidFill>
                <a:ea typeface="Georgia" charset="0"/>
                <a:cs typeface="Georgia" charset="0"/>
              </a:rPr>
              <a:t>BigQuery</a:t>
            </a:r>
            <a:endParaRPr lang="en-US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8080"/>
                </a:solidFill>
                <a:ea typeface="Georgia" charset="0"/>
                <a:cs typeface="Georgia" charset="0"/>
              </a:rPr>
              <a:t>Other Sources </a:t>
            </a: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such as ODBC</a:t>
            </a:r>
          </a:p>
          <a:p>
            <a:pPr marL="742927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List of Supported Connectors: </a:t>
            </a: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  <a:hlinkClick r:id="rId3"/>
              </a:rPr>
              <a:t>https://help.tableau.com/current/pro/desktop/en-us/exampleconnections_overview.htm</a:t>
            </a: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 </a:t>
            </a:r>
          </a:p>
          <a:p>
            <a:pPr marL="1200127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274885" y="283308"/>
            <a:ext cx="7702061" cy="71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Desktop –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 Connections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0EC48-F7D8-45D2-847B-FE325D0E7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765" y="1589347"/>
            <a:ext cx="36576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1299345" y="1657878"/>
            <a:ext cx="3232073" cy="435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Area Chart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Bar Chart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Box Plot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Bubble Chart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Bullet Graph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Density Marks (Heatmap)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Gantt Chart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Dot Plot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Highlight Table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Histogram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1222449" y="488151"/>
            <a:ext cx="7921551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Desktop – </a:t>
            </a:r>
          </a:p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Graphic Types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4330071" y="1657878"/>
            <a:ext cx="4023742" cy="3941732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ts val="26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9000"/>
              <a:buFont typeface="Arial" charset="0"/>
              <a:buChar char="•"/>
              <a:tabLst/>
              <a:defRPr sz="2000" b="0" i="0" kern="1200" spc="-50" baseline="0">
                <a:solidFill>
                  <a:srgbClr val="828383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914377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LucidaGrande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37156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28594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sz="1600" dirty="0">
              <a:solidFill>
                <a:srgbClr val="808080"/>
              </a:solidFill>
              <a:latin typeface="+mn-lt"/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Arial" panose="020B0604020202020204" pitchFamily="34" charset="0"/>
              </a:rPr>
              <a:t>Line Chart</a:t>
            </a:r>
            <a:endParaRPr lang="en-US" sz="1600" b="1" dirty="0">
              <a:solidFill>
                <a:srgbClr val="808080"/>
              </a:solidFill>
              <a:latin typeface="+mn-lt"/>
              <a:ea typeface="Georgia" charset="0"/>
              <a:cs typeface="Arial" panose="020B0604020202020204" pitchFamily="34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Maps (Geographical and Heat)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Pie Chart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Scatter Plot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Text Table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Treemap</a:t>
            </a:r>
            <a:endParaRPr lang="en-US" sz="1600" dirty="0">
              <a:solidFill>
                <a:srgbClr val="808080"/>
              </a:solidFill>
              <a:latin typeface="+mn-lt"/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latin typeface="+mn-lt"/>
                <a:ea typeface="Georgia" charset="0"/>
                <a:cs typeface="Georgia" charset="0"/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10964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/>
          <p:cNvSpPr txBox="1">
            <a:spLocks/>
          </p:cNvSpPr>
          <p:nvPr/>
        </p:nvSpPr>
        <p:spPr>
          <a:xfrm>
            <a:off x="1083134" y="1578748"/>
            <a:ext cx="7892381" cy="36590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PDF, JPG,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Data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Tableau Reader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Tableau Server/Online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Tableau Mobile 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Tableau Public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Embed on a webpage</a:t>
            </a: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ea typeface="Georgia" charset="0"/>
                <a:cs typeface="Georgia" charset="0"/>
              </a:rPr>
              <a:t>Video recording – Skype or Camtasia 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899410" y="388816"/>
            <a:ext cx="8174251" cy="7160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Desktop – 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Distributing Reports</a:t>
            </a:r>
          </a:p>
        </p:txBody>
      </p:sp>
      <p:pic>
        <p:nvPicPr>
          <p:cNvPr id="1028" name="Picture 4" descr="https://lh4.googleusercontent.com/_r_TkLJyTIjZOXN6794JvN-3HVgAgsf3oUmuylLvufnWzRNdZ0PFi5Cun6IQr1fldC8B3c3oMPmq1jebj-7Rj7T6-1vYVnPB7LS9AZ5h34hzX2DmXhst1kUNfAPTgPkJPMIvv7AjatL3NZSkm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438" y="5504050"/>
            <a:ext cx="33813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37438" y="6406523"/>
            <a:ext cx="3527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https://www.tableau.com/products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6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"/>
          <p:cNvSpPr txBox="1">
            <a:spLocks/>
          </p:cNvSpPr>
          <p:nvPr/>
        </p:nvSpPr>
        <p:spPr>
          <a:xfrm>
            <a:off x="918622" y="1044691"/>
            <a:ext cx="7785764" cy="43539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Making your reports and potentially YOUR DATA available to 7 Billion of your closest friends</a:t>
            </a:r>
          </a:p>
          <a:p>
            <a:pPr marL="1200127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De-identify everything</a:t>
            </a:r>
          </a:p>
          <a:p>
            <a:pPr marL="1200127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Strip out non relevant data</a:t>
            </a:r>
          </a:p>
          <a:p>
            <a:pPr marL="1200127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Do not allow download</a:t>
            </a:r>
          </a:p>
          <a:p>
            <a:pPr marL="914377" lvl="2">
              <a:lnSpc>
                <a:spcPct val="150000"/>
              </a:lnSpc>
            </a:pPr>
            <a:endParaRPr lang="en-US" sz="1600" dirty="0">
              <a:solidFill>
                <a:srgbClr val="808080"/>
              </a:solidFill>
              <a:ea typeface="Georgia" charset="0"/>
              <a:cs typeface="Georgia" charset="0"/>
            </a:endParaRPr>
          </a:p>
          <a:p>
            <a:pPr marL="742939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808080"/>
                </a:solidFill>
                <a:ea typeface="Georgia" charset="0"/>
                <a:cs typeface="Georgia" charset="0"/>
              </a:rPr>
              <a:t>FREE with restrictions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Support for data sets of up to 10 million rows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Storage limit of 10 GB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Data source limitations – i.e., Excel, Text-based, Google Drive</a:t>
            </a: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808080"/>
                </a:solidFill>
                <a:ea typeface="Georgia" charset="0"/>
                <a:cs typeface="Georgia" charset="0"/>
              </a:rPr>
              <a:t>Edit viz in browser (beta)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918622" y="327270"/>
            <a:ext cx="7891270" cy="71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Tableau Public</a:t>
            </a:r>
          </a:p>
        </p:txBody>
      </p:sp>
      <p:pic>
        <p:nvPicPr>
          <p:cNvPr id="4" name="Picture 2" descr="https://gm1.ggpht.com/4cMjnowG43yE-olGZGEdrsYxHYEoUlWU3iG8eLFzawb0--k3cZcEQszyP5N2z7C0mneCZlTjIyumvCsSSxvYyGUYJn8QvoYd764s6lH5sMqVCzOPKCL5NmtnBMZIgSDuK3S00itDqB-gHQMUytC7hrKlQ2HWSj31UvifPDqJ48H4bJR4-P-9abNLJaZkTPDy2D2VVckxOJgG3sPqfodyH8M1-08UyUW57PFLHKS1x_XKGsN-th7raUAbs1TBTqb54QNioZgGJehhNfpeikIDD4dNrDGn3O_oB7B-c5VJ-aCvsU8SkBhbtCX6MWXfwMkatLakXCr-pKNADoOylgiO-BW98gec53St7FFrY6BT1mbpFEYJYWmQ2m4xhv8WBcV1NK2HVBRpjhGZ4mX_Kcwsm5DlkLYu833bQ0AgfZB_9J7UwFaAMWFRx4CyfhOE8pZyONPm3-ECOaSKzd67GjiJRNAQwaWGasEfa8AwiRTlF4flyVkZyO-4JEH3khwp16DA_t4OoXHVYvjXPb9TZY8KfLNk42IRo9kjk4c0LzcNRK353eEU1rYv01qYVzrkxCBpGCyVcambdAnGBupAdN7IfeQETgXwdfltLuMNX_6S0StrwjQcQKQnSuMN4k4itVHg9t4OdIc1-RRD2vdj7TtnR3OU21smBiXuuNUYGSYRlDf4ygWLTnABSLX2t8Szw_CnFlwgHor2og0z=w500-h348-l75-f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30" y="5003714"/>
            <a:ext cx="2381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35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3104-2AA9-4635-8375-7859D9C0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11" y="18394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Electronic Resources Usage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6CEF0-3117-470A-A576-57948FAA2966}"/>
              </a:ext>
            </a:extLst>
          </p:cNvPr>
          <p:cNvSpPr/>
          <p:nvPr/>
        </p:nvSpPr>
        <p:spPr>
          <a:xfrm>
            <a:off x="923827" y="5322464"/>
            <a:ext cx="793737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hlinkClick r:id="rId3"/>
            </a:endParaRPr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8080"/>
                </a:solidFill>
                <a:ea typeface="Georgia" charset="0"/>
                <a:cs typeface="Georgia" charset="0"/>
              </a:rPr>
              <a:t>Tableau Public: </a:t>
            </a:r>
            <a:r>
              <a:rPr lang="en-US" sz="1200" dirty="0">
                <a:hlinkClick r:id="rId4"/>
              </a:rPr>
              <a:t>https://public.tableau.com/views/OpenAthensStatistics/ActiveUsers?:language=en-US&amp;:display_count=n&amp;:origin=viz_share_link</a:t>
            </a:r>
            <a:endParaRPr lang="en-US" sz="1200" dirty="0"/>
          </a:p>
          <a:p>
            <a:pPr marL="1200139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808080"/>
                </a:solidFill>
                <a:ea typeface="Georgia" charset="0"/>
                <a:cs typeface="Georgia" charset="0"/>
              </a:rPr>
              <a:t>Embedded in Library Impact Dashboard: </a:t>
            </a:r>
            <a:r>
              <a:rPr lang="en-US" sz="1200" u="sng" dirty="0">
                <a:hlinkClick r:id="rId5"/>
              </a:rPr>
              <a:t>https://libguides.unf.edu/c.php?g=1164390&amp;p=8500072</a:t>
            </a:r>
            <a:r>
              <a:rPr lang="en-US" sz="1200" u="sng" dirty="0"/>
              <a:t> 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D6408-0F3F-4A1D-8F31-5107B9AAD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2638" y="1097280"/>
            <a:ext cx="5839747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83466"/>
      </p:ext>
    </p:extLst>
  </p:cSld>
  <p:clrMapOvr>
    <a:masterClrMapping/>
  </p:clrMapOvr>
</p:sld>
</file>

<file path=ppt/theme/theme1.xml><?xml version="1.0" encoding="utf-8"?>
<a:theme xmlns:a="http://schemas.openxmlformats.org/drawingml/2006/main" name="unfpresentation_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E179B10EA954585616B833EC93325" ma:contentTypeVersion="13" ma:contentTypeDescription="Create a new document." ma:contentTypeScope="" ma:versionID="03dd6ce43626a4f73d4d0b4d09190dca">
  <xsd:schema xmlns:xsd="http://www.w3.org/2001/XMLSchema" xmlns:xs="http://www.w3.org/2001/XMLSchema" xmlns:p="http://schemas.microsoft.com/office/2006/metadata/properties" xmlns:ns3="6462c869-f47f-4402-8869-363674411fd0" xmlns:ns4="f0054841-3ba3-46b7-b631-aa2b06011021" targetNamespace="http://schemas.microsoft.com/office/2006/metadata/properties" ma:root="true" ma:fieldsID="a84b6a50dd2a58629189ff8125914618" ns3:_="" ns4:_="">
    <xsd:import namespace="6462c869-f47f-4402-8869-363674411fd0"/>
    <xsd:import namespace="f0054841-3ba3-46b7-b631-aa2b060110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62c869-f47f-4402-8869-363674411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54841-3ba3-46b7-b631-aa2b0601102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141171-F60E-431D-881E-98CA08E2EC20}">
  <ds:schemaRefs>
    <ds:schemaRef ds:uri="http://purl.org/dc/dcmitype/"/>
    <ds:schemaRef ds:uri="f0054841-3ba3-46b7-b631-aa2b06011021"/>
    <ds:schemaRef ds:uri="http://schemas.microsoft.com/office/2006/documentManagement/types"/>
    <ds:schemaRef ds:uri="http://purl.org/dc/elements/1.1/"/>
    <ds:schemaRef ds:uri="http://schemas.microsoft.com/office/2006/metadata/properties"/>
    <ds:schemaRef ds:uri="6462c869-f47f-4402-8869-363674411fd0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47F606-A413-477B-A072-8E0A34554C4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6462c869-f47f-4402-8869-363674411fd0"/>
    <ds:schemaRef ds:uri="f0054841-3ba3-46b7-b631-aa2b0601102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8549BD-8B2C-4823-82A5-1833E057F4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unfpresentation_6</Template>
  <TotalTime>2517</TotalTime>
  <Words>869</Words>
  <Application>Microsoft Office PowerPoint</Application>
  <PresentationFormat>On-screen Show (4:3)</PresentationFormat>
  <Paragraphs>131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unfpresentation_6</vt:lpstr>
      <vt:lpstr>Introduction to Data Visualization  with Tableau</vt:lpstr>
      <vt:lpstr>What is Tableau?</vt:lpstr>
      <vt:lpstr>What is Visual Analytics?</vt:lpstr>
      <vt:lpstr>Tableau Desktop</vt:lpstr>
      <vt:lpstr>Tableau Desktop –  Data Connections</vt:lpstr>
      <vt:lpstr>PowerPoint Presentation</vt:lpstr>
      <vt:lpstr>Tableau Desktop –  Distributing Reports</vt:lpstr>
      <vt:lpstr>PowerPoint Presentation</vt:lpstr>
      <vt:lpstr>Electronic Resources Usage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Questions? </vt:lpstr>
    </vt:vector>
  </TitlesOfParts>
  <Company>University of North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Spruell, Jamie</dc:creator>
  <cp:lastModifiedBy>Murray, Jennifer</cp:lastModifiedBy>
  <cp:revision>148</cp:revision>
  <dcterms:created xsi:type="dcterms:W3CDTF">2013-03-27T12:33:47Z</dcterms:created>
  <dcterms:modified xsi:type="dcterms:W3CDTF">2022-01-28T18:36:26Z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0x010100B6BE179B10EA954585616B833EC93325</vt:lpwstr>
  </property>
</Properties>
</file>