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1" r:id="rId4"/>
    <p:sldId id="304" r:id="rId5"/>
    <p:sldId id="305" r:id="rId6"/>
    <p:sldId id="303" r:id="rId7"/>
    <p:sldId id="258" r:id="rId8"/>
    <p:sldId id="306" r:id="rId9"/>
    <p:sldId id="259" r:id="rId10"/>
    <p:sldId id="284" r:id="rId11"/>
    <p:sldId id="260" r:id="rId12"/>
    <p:sldId id="261" r:id="rId13"/>
    <p:sldId id="262" r:id="rId14"/>
    <p:sldId id="264" r:id="rId15"/>
    <p:sldId id="263" r:id="rId16"/>
    <p:sldId id="265" r:id="rId17"/>
    <p:sldId id="277" r:id="rId18"/>
    <p:sldId id="278" r:id="rId19"/>
    <p:sldId id="279" r:id="rId20"/>
    <p:sldId id="266" r:id="rId21"/>
    <p:sldId id="300" r:id="rId22"/>
    <p:sldId id="272" r:id="rId23"/>
    <p:sldId id="271" r:id="rId24"/>
    <p:sldId id="268" r:id="rId25"/>
    <p:sldId id="269" r:id="rId26"/>
    <p:sldId id="267" r:id="rId27"/>
    <p:sldId id="274" r:id="rId28"/>
    <p:sldId id="302" r:id="rId29"/>
    <p:sldId id="270" r:id="rId30"/>
    <p:sldId id="273" r:id="rId31"/>
    <p:sldId id="275" r:id="rId32"/>
    <p:sldId id="276" r:id="rId33"/>
    <p:sldId id="282" r:id="rId34"/>
    <p:sldId id="283" r:id="rId35"/>
    <p:sldId id="281" r:id="rId36"/>
    <p:sldId id="280" r:id="rId37"/>
    <p:sldId id="290" r:id="rId38"/>
    <p:sldId id="296" r:id="rId39"/>
    <p:sldId id="289" r:id="rId40"/>
    <p:sldId id="288" r:id="rId41"/>
    <p:sldId id="287" r:id="rId42"/>
    <p:sldId id="286" r:id="rId43"/>
    <p:sldId id="285" r:id="rId44"/>
    <p:sldId id="292" r:id="rId45"/>
    <p:sldId id="295" r:id="rId46"/>
    <p:sldId id="294" r:id="rId47"/>
    <p:sldId id="297" r:id="rId48"/>
    <p:sldId id="298" r:id="rId49"/>
    <p:sldId id="30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87"/>
    <p:restoredTop sz="94694"/>
  </p:normalViewPr>
  <p:slideViewPr>
    <p:cSldViewPr snapToGrid="0">
      <p:cViewPr varScale="1">
        <p:scale>
          <a:sx n="121" d="100"/>
          <a:sy n="121" d="100"/>
        </p:scale>
        <p:origin x="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DA9B-E320-D341-620B-BF9E2A83E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CA7F85-6DB4-D3EB-60F0-95B4B7B88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22644-6930-24B7-51D1-1556703D9358}"/>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5" name="Footer Placeholder 4">
            <a:extLst>
              <a:ext uri="{FF2B5EF4-FFF2-40B4-BE49-F238E27FC236}">
                <a16:creationId xmlns:a16="http://schemas.microsoft.com/office/drawing/2014/main" id="{0C6872F6-3B08-282D-EA7C-54A47438B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85267-3A83-E1E8-EFAD-8CC9FB4AA1AC}"/>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14098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FD01-6EAC-0DEC-16E9-4CDAB364F2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BE03B-D2AD-D330-3646-BBC7B73CC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64DA0-B69C-6BB0-134D-EE402143BE1E}"/>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5" name="Footer Placeholder 4">
            <a:extLst>
              <a:ext uri="{FF2B5EF4-FFF2-40B4-BE49-F238E27FC236}">
                <a16:creationId xmlns:a16="http://schemas.microsoft.com/office/drawing/2014/main" id="{92A2898D-B270-234F-86B3-3B36D2249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3EAA7-CBBF-1144-32EA-B1AFBB019805}"/>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362432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1E936A-2D1C-988E-F87A-3F7A090985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D286CD-3570-543C-C81F-55F3F0A23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F292-98BA-5659-18D3-127C6F7854A8}"/>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5" name="Footer Placeholder 4">
            <a:extLst>
              <a:ext uri="{FF2B5EF4-FFF2-40B4-BE49-F238E27FC236}">
                <a16:creationId xmlns:a16="http://schemas.microsoft.com/office/drawing/2014/main" id="{D97C122A-B853-99C3-C0EF-2A41BD786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15FF6-C005-8F3F-4B42-374FBF3BA909}"/>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279859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B581-4A1D-09FB-96A6-EEB47140A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00B7AB-BE1F-3233-6CA7-B13A26C37B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F6BE3-9F8C-4574-19C2-85A62726EB67}"/>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5" name="Footer Placeholder 4">
            <a:extLst>
              <a:ext uri="{FF2B5EF4-FFF2-40B4-BE49-F238E27FC236}">
                <a16:creationId xmlns:a16="http://schemas.microsoft.com/office/drawing/2014/main" id="{CF7F0FDC-3796-DF43-C56C-824BD649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DB540-7E59-FF4D-8B9C-9EE2146CC61B}"/>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167173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4EB3-7C46-3E8B-B364-90C1CD50E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4FBCA7-8E28-2CA5-5A76-7C9F445D6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04F672-446F-9243-2504-0AEDA5DC9BBF}"/>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5" name="Footer Placeholder 4">
            <a:extLst>
              <a:ext uri="{FF2B5EF4-FFF2-40B4-BE49-F238E27FC236}">
                <a16:creationId xmlns:a16="http://schemas.microsoft.com/office/drawing/2014/main" id="{BF1BE697-E884-C3E7-6453-23F27D083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FAD9D-7241-C102-FA66-6916055A980F}"/>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253592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AA6E-E473-B141-FD97-3CF21B65DA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AB368-FB0A-EB82-4367-5EA801406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0E0C8A-E858-307F-36C7-B58272D67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2A7D92-058C-C82C-2FB8-C0D0B1BC4FF2}"/>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6" name="Footer Placeholder 5">
            <a:extLst>
              <a:ext uri="{FF2B5EF4-FFF2-40B4-BE49-F238E27FC236}">
                <a16:creationId xmlns:a16="http://schemas.microsoft.com/office/drawing/2014/main" id="{BF166682-E423-8668-5923-DC43CEDFA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B0E94-F622-7A4F-1ECF-CB92076C07D4}"/>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35010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881A-F193-3B35-D841-60EBFAB119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26C96E-B754-1A75-8B2E-635D2CF79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DB0A2-17B5-EA4A-D525-10E94746FB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0E7447-11A9-EB2C-FA8E-3139480E9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A25AC-E845-B592-BB21-03963CEE5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1B84E-FF92-32BE-B104-9FFB3A97EBFC}"/>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8" name="Footer Placeholder 7">
            <a:extLst>
              <a:ext uri="{FF2B5EF4-FFF2-40B4-BE49-F238E27FC236}">
                <a16:creationId xmlns:a16="http://schemas.microsoft.com/office/drawing/2014/main" id="{92404455-95F9-B774-A6CB-CD908FB63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191934-ECAE-CFF0-D3AD-94B264DCB045}"/>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414462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139A-3237-6A65-8921-29F4F8EF50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69156A-C560-A83C-F634-04F2B5EBEE1A}"/>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4" name="Footer Placeholder 3">
            <a:extLst>
              <a:ext uri="{FF2B5EF4-FFF2-40B4-BE49-F238E27FC236}">
                <a16:creationId xmlns:a16="http://schemas.microsoft.com/office/drawing/2014/main" id="{E27E2DF6-2F25-7EDE-CDA8-C0B04D7BC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63E0BA-79C3-4EBB-4E1C-8AA28D3C9779}"/>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259287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516D7-EA6F-2671-36B4-54998987237A}"/>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3" name="Footer Placeholder 2">
            <a:extLst>
              <a:ext uri="{FF2B5EF4-FFF2-40B4-BE49-F238E27FC236}">
                <a16:creationId xmlns:a16="http://schemas.microsoft.com/office/drawing/2014/main" id="{3C935903-2249-0B21-870E-CC6EFF2465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ECA3C0-B2D2-465C-F049-AB16EEA1EE56}"/>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117656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6FEA-64E6-C1F2-2A12-C1A917788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6C4AA2-8B5F-6453-57FC-C4CD974E7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F9E9F2-8792-5596-D052-80A3B0375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8CC9F-6AC6-9275-F5AA-3B7D9E112E88}"/>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6" name="Footer Placeholder 5">
            <a:extLst>
              <a:ext uri="{FF2B5EF4-FFF2-40B4-BE49-F238E27FC236}">
                <a16:creationId xmlns:a16="http://schemas.microsoft.com/office/drawing/2014/main" id="{99BC5CEF-1F1D-44A1-FA38-E810931EC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9F77B-A477-C0AA-3CBA-E03D51F2CBA1}"/>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124205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9D64-9ABB-2924-E955-170360F5A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3B1AD-CA05-B356-2DE4-E29BDF285B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1F57-9CD7-84C2-9CFA-577B8EBA5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3E2DF-E8FE-FF47-7B4E-1C61DBB7B24D}"/>
              </a:ext>
            </a:extLst>
          </p:cNvPr>
          <p:cNvSpPr>
            <a:spLocks noGrp="1"/>
          </p:cNvSpPr>
          <p:nvPr>
            <p:ph type="dt" sz="half" idx="10"/>
          </p:nvPr>
        </p:nvSpPr>
        <p:spPr/>
        <p:txBody>
          <a:bodyPr/>
          <a:lstStyle/>
          <a:p>
            <a:fld id="{39DA19F8-6D79-644D-94E5-B498EA8FA350}" type="datetimeFigureOut">
              <a:rPr lang="en-US" smtClean="0"/>
              <a:t>4/30/24</a:t>
            </a:fld>
            <a:endParaRPr lang="en-US"/>
          </a:p>
        </p:txBody>
      </p:sp>
      <p:sp>
        <p:nvSpPr>
          <p:cNvPr id="6" name="Footer Placeholder 5">
            <a:extLst>
              <a:ext uri="{FF2B5EF4-FFF2-40B4-BE49-F238E27FC236}">
                <a16:creationId xmlns:a16="http://schemas.microsoft.com/office/drawing/2014/main" id="{911934EE-2378-2255-B8AA-1F5DF2897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06E85-9DC4-890E-593C-B322BFA11DE2}"/>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82715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1AF07-3266-DD2F-8BBE-84D4BD57E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03FCF-E544-04A2-714B-79754AFDF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A9AA5-E2BF-8233-9522-DD9D05678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A19F8-6D79-644D-94E5-B498EA8FA350}" type="datetimeFigureOut">
              <a:rPr lang="en-US" smtClean="0"/>
              <a:t>4/30/24</a:t>
            </a:fld>
            <a:endParaRPr lang="en-US"/>
          </a:p>
        </p:txBody>
      </p:sp>
      <p:sp>
        <p:nvSpPr>
          <p:cNvPr id="5" name="Footer Placeholder 4">
            <a:extLst>
              <a:ext uri="{FF2B5EF4-FFF2-40B4-BE49-F238E27FC236}">
                <a16:creationId xmlns:a16="http://schemas.microsoft.com/office/drawing/2014/main" id="{91B9DCFF-0CF9-C4F4-29AD-EC5A71FCA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F51FA1-CD48-E434-93DE-25DE60730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4B8EF-740E-EF46-8DEB-D1BDD52D9B7C}" type="slidenum">
              <a:rPr lang="en-US" smtClean="0"/>
              <a:t>‹#›</a:t>
            </a:fld>
            <a:endParaRPr lang="en-US"/>
          </a:p>
        </p:txBody>
      </p:sp>
    </p:spTree>
    <p:extLst>
      <p:ext uri="{BB962C8B-B14F-4D97-AF65-F5344CB8AC3E}">
        <p14:creationId xmlns:p14="http://schemas.microsoft.com/office/powerpoint/2010/main" val="184370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thoughtspot.com/data-trends/data-modeling/conceptual-data-model-examp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ibm.com/topics/relational-databas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ta" TargetMode="External"/><Relationship Id="rId2" Type="http://schemas.openxmlformats.org/officeDocument/2006/relationships/hyperlink" Target="https://en.wikipedia.org/wiki/Abstract_model" TargetMode="External"/><Relationship Id="rId1" Type="http://schemas.openxmlformats.org/officeDocument/2006/relationships/slideLayout" Target="../slideLayouts/slideLayout2.xml"/><Relationship Id="rId5" Type="http://schemas.openxmlformats.org/officeDocument/2006/relationships/hyperlink" Target="https://en.wikipedia.org/wiki/Entity" TargetMode="External"/><Relationship Id="rId4" Type="http://schemas.openxmlformats.org/officeDocument/2006/relationships/hyperlink" Target="https://en.wikipedia.org/wiki/Standardiza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umbrello.kde.org/" TargetMode="External"/><Relationship Id="rId13" Type="http://schemas.openxmlformats.org/officeDocument/2006/relationships/hyperlink" Target="https://dbschema.com/" TargetMode="External"/><Relationship Id="rId3" Type="http://schemas.openxmlformats.org/officeDocument/2006/relationships/hyperlink" Target="https://www.heidisql.com/" TargetMode="External"/><Relationship Id="rId7" Type="http://schemas.openxmlformats.org/officeDocument/2006/relationships/hyperlink" Target="https://www.mysql.com/products/workbench/" TargetMode="External"/><Relationship Id="rId12" Type="http://schemas.openxmlformats.org/officeDocument/2006/relationships/hyperlink" Target="https://www.oracle.com/database/technologies/appdev/datamodeler.html#:~:text=Oracle%20SQL%20Developer%20Data%20Modeler%20is%20a%20free%20graphical%20tool,dimensional%2C%20and%20data%20type%20models." TargetMode="External"/><Relationship Id="rId2" Type="http://schemas.openxmlformats.org/officeDocument/2006/relationships/hyperlink" Target="https://dbdiagram.io/home" TargetMode="External"/><Relationship Id="rId1" Type="http://schemas.openxmlformats.org/officeDocument/2006/relationships/slideLayout" Target="../slideLayouts/slideLayout2.xml"/><Relationship Id="rId6" Type="http://schemas.openxmlformats.org/officeDocument/2006/relationships/hyperlink" Target="https://www.pgmodeler.io/" TargetMode="External"/><Relationship Id="rId11" Type="http://schemas.openxmlformats.org/officeDocument/2006/relationships/hyperlink" Target="https://www.dbdesigner.net/" TargetMode="External"/><Relationship Id="rId5" Type="http://schemas.openxmlformats.org/officeDocument/2006/relationships/hyperlink" Target="https://argouml-tigris-org.github.io/" TargetMode="External"/><Relationship Id="rId10" Type="http://schemas.openxmlformats.org/officeDocument/2006/relationships/hyperlink" Target="https://www.fabforce.net/dbdesigner4/" TargetMode="External"/><Relationship Id="rId4" Type="http://schemas.openxmlformats.org/officeDocument/2006/relationships/hyperlink" Target="https://www.archimatetool.com/" TargetMode="External"/><Relationship Id="rId9" Type="http://schemas.openxmlformats.org/officeDocument/2006/relationships/hyperlink" Target="http://www.modelsphere.com/org/index.html" TargetMode="External"/><Relationship Id="rId14" Type="http://schemas.openxmlformats.org/officeDocument/2006/relationships/hyperlink" Target="https://soft-builder.com/erbuilder-data-modele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edium.com/@kaushalvishal228/a-guide-for-data-modeling-de1da0dc6c3d" TargetMode="External"/><Relationship Id="rId7" Type="http://schemas.openxmlformats.org/officeDocument/2006/relationships/hyperlink" Target="https://docs.oracle.com/cd/E39885_01/doc.40/e48205/tut_data_modeling.htm#DMDUG36166" TargetMode="External"/><Relationship Id="rId2" Type="http://schemas.openxmlformats.org/officeDocument/2006/relationships/hyperlink" Target="https://budibase.com/blog/data/how-to-create-a-data-model/" TargetMode="External"/><Relationship Id="rId1" Type="http://schemas.openxmlformats.org/officeDocument/2006/relationships/slideLayout" Target="../slideLayouts/slideLayout2.xml"/><Relationship Id="rId6" Type="http://schemas.openxmlformats.org/officeDocument/2006/relationships/hyperlink" Target="https://agiledata.org/essays/datamodeling101.html" TargetMode="External"/><Relationship Id="rId5" Type="http://schemas.openxmlformats.org/officeDocument/2006/relationships/hyperlink" Target="https://www.credera.com/insights/data-modeling-explained-in-10-minutes-or-less" TargetMode="External"/><Relationship Id="rId4" Type="http://schemas.openxmlformats.org/officeDocument/2006/relationships/hyperlink" Target="https://www.simplilearn.com/what-is-data-modeling-articl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707A-A225-9088-78D8-02E7E6C5A5BB}"/>
              </a:ext>
            </a:extLst>
          </p:cNvPr>
          <p:cNvSpPr>
            <a:spLocks noGrp="1"/>
          </p:cNvSpPr>
          <p:nvPr>
            <p:ph type="ctrTitle"/>
          </p:nvPr>
        </p:nvSpPr>
        <p:spPr>
          <a:xfrm>
            <a:off x="1524000" y="1122362"/>
            <a:ext cx="9144000" cy="3470659"/>
          </a:xfrm>
        </p:spPr>
        <p:txBody>
          <a:bodyPr>
            <a:normAutofit/>
          </a:bodyPr>
          <a:lstStyle/>
          <a:p>
            <a:r>
              <a:rPr lang="en-US" dirty="0"/>
              <a:t>What </a:t>
            </a:r>
            <a:br>
              <a:rPr lang="en-US" dirty="0"/>
            </a:br>
            <a:r>
              <a:rPr lang="en-US" dirty="0"/>
              <a:t>is </a:t>
            </a:r>
            <a:br>
              <a:rPr lang="en-US" dirty="0"/>
            </a:br>
            <a:r>
              <a:rPr lang="en-US" sz="6700" b="1" dirty="0"/>
              <a:t>Data Modeling</a:t>
            </a:r>
            <a:endParaRPr lang="en-US" b="1" dirty="0"/>
          </a:p>
        </p:txBody>
      </p:sp>
    </p:spTree>
    <p:extLst>
      <p:ext uri="{BB962C8B-B14F-4D97-AF65-F5344CB8AC3E}">
        <p14:creationId xmlns:p14="http://schemas.microsoft.com/office/powerpoint/2010/main" val="227526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0C8D-4F3A-9EE7-70DD-676041088FF6}"/>
              </a:ext>
            </a:extLst>
          </p:cNvPr>
          <p:cNvSpPr>
            <a:spLocks noGrp="1"/>
          </p:cNvSpPr>
          <p:nvPr>
            <p:ph type="title"/>
          </p:nvPr>
        </p:nvSpPr>
        <p:spPr>
          <a:xfrm>
            <a:off x="838200" y="365125"/>
            <a:ext cx="10515600" cy="738461"/>
          </a:xfrm>
        </p:spPr>
        <p:txBody>
          <a:bodyPr/>
          <a:lstStyle/>
          <a:p>
            <a:r>
              <a:rPr lang="en-US" b="1" dirty="0"/>
              <a:t>Data Modeling: as a Process…</a:t>
            </a:r>
          </a:p>
        </p:txBody>
      </p:sp>
      <p:sp>
        <p:nvSpPr>
          <p:cNvPr id="3" name="Content Placeholder 2">
            <a:extLst>
              <a:ext uri="{FF2B5EF4-FFF2-40B4-BE49-F238E27FC236}">
                <a16:creationId xmlns:a16="http://schemas.microsoft.com/office/drawing/2014/main" id="{3778F380-4DE2-8D47-8BB5-412391D160EF}"/>
              </a:ext>
            </a:extLst>
          </p:cNvPr>
          <p:cNvSpPr>
            <a:spLocks noGrp="1"/>
          </p:cNvSpPr>
          <p:nvPr>
            <p:ph idx="1"/>
          </p:nvPr>
        </p:nvSpPr>
        <p:spPr>
          <a:xfrm>
            <a:off x="838200" y="1418897"/>
            <a:ext cx="10515600" cy="4758066"/>
          </a:xfrm>
        </p:spPr>
        <p:txBody>
          <a:bodyPr>
            <a:normAutofit/>
          </a:bodyPr>
          <a:lstStyle/>
          <a:p>
            <a:pPr marL="0" indent="0">
              <a:buNone/>
            </a:pPr>
            <a:r>
              <a:rPr lang="en-US" sz="4000" dirty="0"/>
              <a:t>1. Data Modeling is the </a:t>
            </a:r>
            <a:r>
              <a:rPr lang="en-US" sz="4000" dirty="0">
                <a:highlight>
                  <a:srgbClr val="FFFF00"/>
                </a:highlight>
              </a:rPr>
              <a:t>process of creating data models</a:t>
            </a:r>
            <a:r>
              <a:rPr lang="en-US" sz="4000" dirty="0"/>
              <a:t> by which </a:t>
            </a:r>
            <a:r>
              <a:rPr lang="en-US" sz="4000" dirty="0">
                <a:highlight>
                  <a:srgbClr val="00FFFF"/>
                </a:highlight>
              </a:rPr>
              <a:t>data associations </a:t>
            </a:r>
            <a:r>
              <a:rPr lang="en-US" sz="4000" dirty="0"/>
              <a:t>and constraints are described and eventually coded to reuse. </a:t>
            </a:r>
          </a:p>
          <a:p>
            <a:pPr marL="0" indent="0">
              <a:buNone/>
            </a:pPr>
            <a:r>
              <a:rPr lang="en-US" sz="4000" dirty="0"/>
              <a:t>2. Data Modeling conceptually </a:t>
            </a:r>
            <a:r>
              <a:rPr lang="en-US" sz="4000" b="1" u="sng" dirty="0"/>
              <a:t>represents</a:t>
            </a:r>
            <a:r>
              <a:rPr lang="en-US" sz="4000" dirty="0"/>
              <a:t> data with </a:t>
            </a:r>
            <a:r>
              <a:rPr lang="en-US" sz="4000" dirty="0">
                <a:highlight>
                  <a:srgbClr val="00FFFF"/>
                </a:highlight>
              </a:rPr>
              <a:t>diagrams, symbols, or text to visualize the interrelation</a:t>
            </a:r>
          </a:p>
        </p:txBody>
      </p:sp>
    </p:spTree>
    <p:extLst>
      <p:ext uri="{BB962C8B-B14F-4D97-AF65-F5344CB8AC3E}">
        <p14:creationId xmlns:p14="http://schemas.microsoft.com/office/powerpoint/2010/main" val="18212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4D7A-9164-AADB-28F9-E333FC031703}"/>
              </a:ext>
            </a:extLst>
          </p:cNvPr>
          <p:cNvSpPr>
            <a:spLocks noGrp="1"/>
          </p:cNvSpPr>
          <p:nvPr>
            <p:ph type="title"/>
          </p:nvPr>
        </p:nvSpPr>
        <p:spPr/>
        <p:txBody>
          <a:bodyPr/>
          <a:lstStyle/>
          <a:p>
            <a:r>
              <a:rPr lang="en-US" dirty="0"/>
              <a:t>Why to Build Data Models</a:t>
            </a:r>
          </a:p>
        </p:txBody>
      </p:sp>
      <p:sp>
        <p:nvSpPr>
          <p:cNvPr id="3" name="Content Placeholder 2">
            <a:extLst>
              <a:ext uri="{FF2B5EF4-FFF2-40B4-BE49-F238E27FC236}">
                <a16:creationId xmlns:a16="http://schemas.microsoft.com/office/drawing/2014/main" id="{EB357FC0-89C7-89A9-5239-5E721ADB4FF5}"/>
              </a:ext>
            </a:extLst>
          </p:cNvPr>
          <p:cNvSpPr>
            <a:spLocks noGrp="1"/>
          </p:cNvSpPr>
          <p:nvPr>
            <p:ph idx="1"/>
          </p:nvPr>
        </p:nvSpPr>
        <p:spPr/>
        <p:txBody>
          <a:bodyPr>
            <a:normAutofit/>
          </a:bodyPr>
          <a:lstStyle/>
          <a:p>
            <a:r>
              <a:rPr lang="en-US" sz="3600" b="0" i="0" u="none" strike="noStrike" dirty="0">
                <a:solidFill>
                  <a:srgbClr val="161616"/>
                </a:solidFill>
                <a:effectLst/>
                <a:latin typeface="IBM Plex Sans" panose="020B0503050203000203" pitchFamily="34" charset="0"/>
              </a:rPr>
              <a:t>Data models are built around </a:t>
            </a:r>
            <a:r>
              <a:rPr lang="en-US" sz="3600" b="0" i="0" u="none" strike="noStrike" dirty="0">
                <a:solidFill>
                  <a:srgbClr val="161616"/>
                </a:solidFill>
                <a:effectLst/>
                <a:highlight>
                  <a:srgbClr val="00FF00"/>
                </a:highlight>
                <a:latin typeface="IBM Plex Sans" panose="020B0503050203000203" pitchFamily="34" charset="0"/>
              </a:rPr>
              <a:t>business needs. </a:t>
            </a:r>
          </a:p>
          <a:p>
            <a:r>
              <a:rPr lang="en-US" sz="3600" b="0" i="0" u="none" strike="noStrike" dirty="0">
                <a:solidFill>
                  <a:srgbClr val="161616"/>
                </a:solidFill>
                <a:effectLst/>
                <a:highlight>
                  <a:srgbClr val="FFFF00"/>
                </a:highlight>
                <a:latin typeface="IBM Plex Sans" panose="020B0503050203000203" pitchFamily="34" charset="0"/>
              </a:rPr>
              <a:t>Rules and requirements</a:t>
            </a:r>
            <a:r>
              <a:rPr lang="en-US" sz="3600" b="0" i="0" u="none" strike="noStrike" dirty="0">
                <a:solidFill>
                  <a:srgbClr val="161616"/>
                </a:solidFill>
                <a:effectLst/>
                <a:latin typeface="IBM Plex Sans" panose="020B0503050203000203" pitchFamily="34" charset="0"/>
              </a:rPr>
              <a:t> are defined upfront through feedback from business stakeholders so they can be incorporated into the design of a new system or adapted in the iteration of an existing one.</a:t>
            </a:r>
          </a:p>
          <a:p>
            <a:r>
              <a:rPr lang="en-US" sz="3600" dirty="0">
                <a:solidFill>
                  <a:srgbClr val="161616"/>
                </a:solidFill>
                <a:latin typeface="IBM Plex Sans" panose="020B0503050203000203" pitchFamily="34" charset="0"/>
              </a:rPr>
              <a:t>Data Models must be </a:t>
            </a:r>
            <a:r>
              <a:rPr lang="en-US" sz="3600" dirty="0">
                <a:solidFill>
                  <a:srgbClr val="161616"/>
                </a:solidFill>
                <a:highlight>
                  <a:srgbClr val="00FF00"/>
                </a:highlight>
                <a:latin typeface="IBM Plex Sans" panose="020B0503050203000203" pitchFamily="34" charset="0"/>
              </a:rPr>
              <a:t>validated</a:t>
            </a:r>
            <a:r>
              <a:rPr lang="en-US" sz="3600" dirty="0">
                <a:solidFill>
                  <a:srgbClr val="161616"/>
                </a:solidFill>
                <a:latin typeface="IBM Plex Sans" panose="020B0503050203000203" pitchFamily="34" charset="0"/>
              </a:rPr>
              <a:t> by </a:t>
            </a:r>
            <a:r>
              <a:rPr lang="en-US" sz="3600" b="0" i="0" u="none" strike="noStrike" dirty="0">
                <a:solidFill>
                  <a:srgbClr val="161616"/>
                </a:solidFill>
                <a:effectLst/>
                <a:latin typeface="IBM Plex Sans" panose="020B0503050203000203" pitchFamily="34" charset="0"/>
              </a:rPr>
              <a:t>business stakeholders </a:t>
            </a:r>
            <a:endParaRPr lang="en-US" sz="3600" dirty="0"/>
          </a:p>
        </p:txBody>
      </p:sp>
    </p:spTree>
    <p:extLst>
      <p:ext uri="{BB962C8B-B14F-4D97-AF65-F5344CB8AC3E}">
        <p14:creationId xmlns:p14="http://schemas.microsoft.com/office/powerpoint/2010/main" val="65519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A9AB-C8E8-D6FA-6C39-2D13A7408B6C}"/>
              </a:ext>
            </a:extLst>
          </p:cNvPr>
          <p:cNvSpPr>
            <a:spLocks noGrp="1"/>
          </p:cNvSpPr>
          <p:nvPr>
            <p:ph type="title"/>
          </p:nvPr>
        </p:nvSpPr>
        <p:spPr>
          <a:xfrm>
            <a:off x="838200" y="365126"/>
            <a:ext cx="10515600" cy="633358"/>
          </a:xfrm>
        </p:spPr>
        <p:txBody>
          <a:bodyPr>
            <a:normAutofit fontScale="90000"/>
          </a:bodyPr>
          <a:lstStyle/>
          <a:p>
            <a:r>
              <a:rPr lang="en-US" dirty="0"/>
              <a:t>Example: Data and Level of Abstraction</a:t>
            </a:r>
          </a:p>
        </p:txBody>
      </p:sp>
      <p:sp>
        <p:nvSpPr>
          <p:cNvPr id="3" name="Content Placeholder 2">
            <a:extLst>
              <a:ext uri="{FF2B5EF4-FFF2-40B4-BE49-F238E27FC236}">
                <a16:creationId xmlns:a16="http://schemas.microsoft.com/office/drawing/2014/main" id="{DD6C0A95-D6C2-886C-63B8-8C8DDF8BC126}"/>
              </a:ext>
            </a:extLst>
          </p:cNvPr>
          <p:cNvSpPr>
            <a:spLocks noGrp="1"/>
          </p:cNvSpPr>
          <p:nvPr>
            <p:ph idx="1"/>
          </p:nvPr>
        </p:nvSpPr>
        <p:spPr>
          <a:xfrm>
            <a:off x="838200" y="998484"/>
            <a:ext cx="10515600" cy="5178479"/>
          </a:xfrm>
        </p:spPr>
        <p:txBody>
          <a:bodyPr>
            <a:normAutofit/>
          </a:bodyPr>
          <a:lstStyle/>
          <a:p>
            <a:pPr marL="0" indent="0">
              <a:buNone/>
            </a:pPr>
            <a:r>
              <a:rPr lang="en-US" b="1" u="sng" dirty="0">
                <a:highlight>
                  <a:srgbClr val="00FF00"/>
                </a:highlight>
              </a:rPr>
              <a:t>Example-1:</a:t>
            </a:r>
          </a:p>
          <a:p>
            <a:pPr marL="0" indent="0">
              <a:buNone/>
            </a:pPr>
            <a:r>
              <a:rPr lang="en-US" sz="2400" dirty="0"/>
              <a:t>   </a:t>
            </a:r>
            <a:r>
              <a:rPr lang="en-US" sz="2400" dirty="0" err="1"/>
              <a:t>parquet_file</a:t>
            </a:r>
            <a:r>
              <a:rPr lang="en-US" sz="2400" dirty="0"/>
              <a:t> = “green_cab_2023_01.parquet”</a:t>
            </a:r>
          </a:p>
          <a:p>
            <a:pPr marL="0" indent="0">
              <a:buNone/>
            </a:pPr>
            <a:r>
              <a:rPr lang="en-US" sz="2400" dirty="0"/>
              <a:t>   </a:t>
            </a:r>
            <a:r>
              <a:rPr lang="en-US" sz="2400" dirty="0" err="1"/>
              <a:t>df</a:t>
            </a:r>
            <a:r>
              <a:rPr lang="en-US" sz="2400" dirty="0"/>
              <a:t> = </a:t>
            </a:r>
            <a:r>
              <a:rPr lang="en-US" sz="2400" dirty="0" err="1"/>
              <a:t>pd.read_parquet</a:t>
            </a:r>
            <a:r>
              <a:rPr lang="en-US" sz="2400" dirty="0"/>
              <a:t>(</a:t>
            </a:r>
            <a:r>
              <a:rPr lang="en-US" sz="2400" dirty="0" err="1"/>
              <a:t>parquet_file</a:t>
            </a:r>
            <a:r>
              <a:rPr lang="en-US" sz="2400" dirty="0"/>
              <a:t>, engine='auto') </a:t>
            </a:r>
          </a:p>
          <a:p>
            <a:pPr marL="0" indent="0">
              <a:buNone/>
            </a:pPr>
            <a:r>
              <a:rPr lang="en-US" sz="2400" dirty="0"/>
              <a:t>   # </a:t>
            </a:r>
            <a:r>
              <a:rPr lang="en-US" sz="2400" dirty="0" err="1">
                <a:highlight>
                  <a:srgbClr val="FFFF00"/>
                </a:highlight>
              </a:rPr>
              <a:t>df</a:t>
            </a:r>
            <a:r>
              <a:rPr lang="en-US" sz="2400" dirty="0">
                <a:highlight>
                  <a:srgbClr val="FFFF00"/>
                </a:highlight>
              </a:rPr>
              <a:t> abstracts your Parquet data</a:t>
            </a:r>
          </a:p>
          <a:p>
            <a:pPr marL="0" indent="0">
              <a:buNone/>
            </a:pPr>
            <a:r>
              <a:rPr lang="en-US" b="1" u="sng" dirty="0">
                <a:highlight>
                  <a:srgbClr val="00FF00"/>
                </a:highlight>
              </a:rPr>
              <a:t>Example-2:</a:t>
            </a:r>
          </a:p>
          <a:p>
            <a:pPr marL="0" indent="0">
              <a:buNone/>
            </a:pPr>
            <a:r>
              <a:rPr lang="en-US" b="0" i="0" dirty="0">
                <a:solidFill>
                  <a:srgbClr val="A0A1A7"/>
                </a:solidFill>
                <a:effectLst/>
                <a:latin typeface="JetBrainsMono-Italic"/>
              </a:rPr>
              <a:t>   -- create a view over the Parquet file</a:t>
            </a:r>
            <a:r>
              <a:rPr lang="en-US" b="0" i="0" dirty="0">
                <a:solidFill>
                  <a:srgbClr val="000000"/>
                </a:solidFill>
                <a:effectLst/>
                <a:latin typeface="JetBrainsMono-Regular"/>
              </a:rPr>
              <a:t> in </a:t>
            </a:r>
            <a:r>
              <a:rPr lang="en-US" b="0" i="0" dirty="0" err="1">
                <a:solidFill>
                  <a:srgbClr val="000000"/>
                </a:solidFill>
                <a:effectLst/>
                <a:latin typeface="JetBrainsMono-Regular"/>
              </a:rPr>
              <a:t>DuckDB</a:t>
            </a:r>
            <a:endParaRPr lang="en-US" b="0" i="0" dirty="0">
              <a:solidFill>
                <a:srgbClr val="000000"/>
              </a:solidFill>
              <a:effectLst/>
              <a:latin typeface="JetBrainsMono-Regular"/>
            </a:endParaRPr>
          </a:p>
          <a:p>
            <a:pPr marL="0" indent="0">
              <a:buNone/>
            </a:pPr>
            <a:r>
              <a:rPr lang="en-US" b="0" i="0" dirty="0">
                <a:solidFill>
                  <a:srgbClr val="0098DD"/>
                </a:solidFill>
                <a:effectLst/>
                <a:latin typeface="JetBrainsMono-Bold"/>
              </a:rPr>
              <a:t>   CREATE</a:t>
            </a:r>
            <a:r>
              <a:rPr lang="en-US" b="0" i="0" dirty="0">
                <a:solidFill>
                  <a:srgbClr val="000000"/>
                </a:solidFill>
                <a:effectLst/>
                <a:latin typeface="JetBrainsMono-Regular"/>
              </a:rPr>
              <a:t> </a:t>
            </a:r>
            <a:r>
              <a:rPr lang="en-US" b="0" i="0" dirty="0">
                <a:solidFill>
                  <a:srgbClr val="0098DD"/>
                </a:solidFill>
                <a:effectLst/>
                <a:latin typeface="JetBrainsMono-Bold"/>
              </a:rPr>
              <a:t>VIEW</a:t>
            </a:r>
            <a:r>
              <a:rPr lang="en-US" b="0" i="0" dirty="0">
                <a:solidFill>
                  <a:srgbClr val="000000"/>
                </a:solidFill>
                <a:effectLst/>
                <a:latin typeface="JetBrainsMono-Regular"/>
              </a:rPr>
              <a:t> </a:t>
            </a:r>
            <a:r>
              <a:rPr lang="en-US" b="0" i="0" dirty="0">
                <a:solidFill>
                  <a:srgbClr val="383A42"/>
                </a:solidFill>
                <a:effectLst/>
                <a:latin typeface="JetBrainsMono-Regular"/>
              </a:rPr>
              <a:t>sales</a:t>
            </a:r>
            <a:r>
              <a:rPr lang="en-US" b="0" i="0" dirty="0">
                <a:solidFill>
                  <a:srgbClr val="000000"/>
                </a:solidFill>
                <a:effectLst/>
                <a:latin typeface="JetBrainsMono-Regular"/>
              </a:rPr>
              <a:t> </a:t>
            </a:r>
            <a:r>
              <a:rPr lang="en-US" b="0" i="0" dirty="0">
                <a:solidFill>
                  <a:srgbClr val="0098DD"/>
                </a:solidFill>
                <a:effectLst/>
                <a:latin typeface="JetBrainsMono-Bold"/>
              </a:rPr>
              <a:t>AS</a:t>
            </a:r>
            <a:r>
              <a:rPr lang="en-US" b="0" i="0" dirty="0">
                <a:solidFill>
                  <a:srgbClr val="000000"/>
                </a:solidFill>
                <a:effectLst/>
                <a:latin typeface="JetBrainsMono-Regular"/>
              </a:rPr>
              <a:t> </a:t>
            </a:r>
            <a:r>
              <a:rPr lang="en-US" b="0" i="0" dirty="0">
                <a:solidFill>
                  <a:srgbClr val="0098DD"/>
                </a:solidFill>
                <a:effectLst/>
                <a:latin typeface="JetBrainsMono-Bold"/>
              </a:rPr>
              <a:t>SELECT</a:t>
            </a:r>
            <a:r>
              <a:rPr lang="en-US" b="0" i="0" dirty="0">
                <a:solidFill>
                  <a:srgbClr val="000000"/>
                </a:solidFill>
                <a:effectLst/>
                <a:latin typeface="JetBrainsMono-Regular"/>
              </a:rPr>
              <a:t> </a:t>
            </a:r>
            <a:r>
              <a:rPr lang="en-US" b="0" i="0" dirty="0">
                <a:solidFill>
                  <a:srgbClr val="7A82DA"/>
                </a:solidFill>
                <a:effectLst/>
                <a:latin typeface="JetBrainsMono-Regular"/>
              </a:rPr>
              <a:t>*</a:t>
            </a:r>
            <a:r>
              <a:rPr lang="en-US" b="0" i="0" dirty="0">
                <a:solidFill>
                  <a:srgbClr val="000000"/>
                </a:solidFill>
                <a:effectLst/>
                <a:latin typeface="JetBrainsMono-Regular"/>
              </a:rPr>
              <a:t> </a:t>
            </a:r>
            <a:r>
              <a:rPr lang="en-US" b="0" i="0" dirty="0">
                <a:solidFill>
                  <a:srgbClr val="0098DD"/>
                </a:solidFill>
                <a:effectLst/>
                <a:latin typeface="JetBrainsMono-Bold"/>
              </a:rPr>
              <a:t>FROM</a:t>
            </a:r>
            <a:r>
              <a:rPr lang="en-US" b="0" i="0" dirty="0">
                <a:solidFill>
                  <a:srgbClr val="000000"/>
                </a:solidFill>
                <a:effectLst/>
                <a:latin typeface="JetBrainsMono-Regular"/>
              </a:rPr>
              <a:t> </a:t>
            </a:r>
            <a:r>
              <a:rPr lang="en-US" b="0" i="0" dirty="0" err="1">
                <a:solidFill>
                  <a:srgbClr val="23974A"/>
                </a:solidFill>
                <a:effectLst/>
                <a:latin typeface="JetBrainsMono-Bold"/>
              </a:rPr>
              <a:t>read_parquet</a:t>
            </a:r>
            <a:r>
              <a:rPr lang="en-US" b="0" i="0" dirty="0">
                <a:solidFill>
                  <a:srgbClr val="7A82DA"/>
                </a:solidFill>
                <a:effectLst/>
                <a:latin typeface="JetBrainsMono-Regular"/>
              </a:rPr>
              <a:t>(</a:t>
            </a:r>
            <a:r>
              <a:rPr lang="en-US" b="0" i="0" dirty="0">
                <a:solidFill>
                  <a:srgbClr val="C5A332"/>
                </a:solidFill>
                <a:effectLst/>
                <a:latin typeface="JetBrainsMono-Regular"/>
              </a:rPr>
              <a:t>‘</a:t>
            </a:r>
            <a:r>
              <a:rPr lang="en-US" dirty="0" err="1">
                <a:solidFill>
                  <a:srgbClr val="C5A332"/>
                </a:solidFill>
                <a:latin typeface="JetBrainsMono-Regular"/>
              </a:rPr>
              <a:t>sales</a:t>
            </a:r>
            <a:r>
              <a:rPr lang="en-US" b="0" i="0" dirty="0" err="1">
                <a:solidFill>
                  <a:srgbClr val="C5A332"/>
                </a:solidFill>
                <a:effectLst/>
                <a:latin typeface="JetBrainsMono-Regular"/>
              </a:rPr>
              <a:t>.parquet</a:t>
            </a:r>
            <a:r>
              <a:rPr lang="en-US" b="0" i="0" dirty="0">
                <a:solidFill>
                  <a:srgbClr val="C5A332"/>
                </a:solidFill>
                <a:effectLst/>
                <a:latin typeface="JetBrainsMono-Regular"/>
              </a:rPr>
              <a:t>’</a:t>
            </a:r>
            <a:r>
              <a:rPr lang="en-US" b="0" i="0" dirty="0">
                <a:solidFill>
                  <a:srgbClr val="7A82DA"/>
                </a:solidFill>
                <a:effectLst/>
                <a:latin typeface="JetBrainsMono-Regular"/>
              </a:rPr>
              <a:t>);</a:t>
            </a:r>
            <a:r>
              <a:rPr lang="en-US" b="0" i="0" dirty="0">
                <a:solidFill>
                  <a:srgbClr val="000000"/>
                </a:solidFill>
                <a:effectLst/>
                <a:latin typeface="JetBrainsMono-Regular"/>
              </a:rPr>
              <a:t> </a:t>
            </a:r>
          </a:p>
          <a:p>
            <a:pPr marL="0" indent="0">
              <a:buNone/>
            </a:pPr>
            <a:r>
              <a:rPr lang="en-US" b="0" i="0" dirty="0">
                <a:solidFill>
                  <a:srgbClr val="A0A1A7"/>
                </a:solidFill>
                <a:effectLst/>
                <a:latin typeface="JetBrainsMono-Italic"/>
              </a:rPr>
              <a:t>   -- query the Parquet file</a:t>
            </a:r>
            <a:r>
              <a:rPr lang="en-US" b="0" i="0" dirty="0">
                <a:solidFill>
                  <a:srgbClr val="000000"/>
                </a:solidFill>
                <a:effectLst/>
                <a:latin typeface="JetBrainsMono-Regular"/>
              </a:rPr>
              <a:t> </a:t>
            </a:r>
          </a:p>
          <a:p>
            <a:pPr marL="0" indent="0">
              <a:buNone/>
            </a:pPr>
            <a:r>
              <a:rPr lang="en-US" b="0" i="0" dirty="0">
                <a:solidFill>
                  <a:srgbClr val="0098DD"/>
                </a:solidFill>
                <a:effectLst/>
                <a:latin typeface="JetBrainsMono-Bold"/>
              </a:rPr>
              <a:t>   SELECT</a:t>
            </a:r>
            <a:r>
              <a:rPr lang="en-US" b="0" i="0" dirty="0">
                <a:solidFill>
                  <a:srgbClr val="000000"/>
                </a:solidFill>
                <a:effectLst/>
                <a:latin typeface="JetBrainsMono-Regular"/>
              </a:rPr>
              <a:t> </a:t>
            </a:r>
            <a:r>
              <a:rPr lang="en-US" b="0" i="0" dirty="0">
                <a:solidFill>
                  <a:srgbClr val="7A82DA"/>
                </a:solidFill>
                <a:effectLst/>
                <a:latin typeface="JetBrainsMono-Regular"/>
              </a:rPr>
              <a:t>*</a:t>
            </a:r>
            <a:r>
              <a:rPr lang="en-US" b="0" i="0" dirty="0">
                <a:solidFill>
                  <a:srgbClr val="000000"/>
                </a:solidFill>
                <a:effectLst/>
                <a:latin typeface="JetBrainsMono-Regular"/>
              </a:rPr>
              <a:t> </a:t>
            </a:r>
            <a:r>
              <a:rPr lang="en-US" b="0" i="0" dirty="0">
                <a:solidFill>
                  <a:srgbClr val="0098DD"/>
                </a:solidFill>
                <a:effectLst/>
                <a:latin typeface="JetBrainsMono-Bold"/>
              </a:rPr>
              <a:t>FROM</a:t>
            </a:r>
            <a:r>
              <a:rPr lang="en-US" b="0" i="0" dirty="0">
                <a:solidFill>
                  <a:srgbClr val="000000"/>
                </a:solidFill>
                <a:effectLst/>
                <a:latin typeface="JetBrainsMono-Regular"/>
              </a:rPr>
              <a:t> </a:t>
            </a:r>
            <a:r>
              <a:rPr lang="en-US" b="0" i="0" dirty="0">
                <a:solidFill>
                  <a:srgbClr val="383A42"/>
                </a:solidFill>
                <a:effectLst/>
                <a:latin typeface="JetBrainsMono-Regular"/>
              </a:rPr>
              <a:t>sales</a:t>
            </a:r>
            <a:r>
              <a:rPr lang="en-US" b="0" i="0" dirty="0">
                <a:solidFill>
                  <a:srgbClr val="7A82DA"/>
                </a:solidFill>
                <a:effectLst/>
                <a:latin typeface="JetBrainsMono-Regular"/>
              </a:rPr>
              <a:t>;</a:t>
            </a:r>
          </a:p>
          <a:p>
            <a:pPr marL="0" indent="0">
              <a:buNone/>
            </a:pPr>
            <a:r>
              <a:rPr lang="en-US" dirty="0"/>
              <a:t>   -- </a:t>
            </a:r>
            <a:r>
              <a:rPr lang="en-US" dirty="0">
                <a:highlight>
                  <a:srgbClr val="FFFF00"/>
                </a:highlight>
              </a:rPr>
              <a:t>table sales abstracts your Parquet data</a:t>
            </a:r>
          </a:p>
          <a:p>
            <a:pPr marL="0" indent="0">
              <a:buNone/>
            </a:pPr>
            <a:endParaRPr lang="en-US" dirty="0"/>
          </a:p>
        </p:txBody>
      </p:sp>
    </p:spTree>
    <p:extLst>
      <p:ext uri="{BB962C8B-B14F-4D97-AF65-F5344CB8AC3E}">
        <p14:creationId xmlns:p14="http://schemas.microsoft.com/office/powerpoint/2010/main" val="58684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85D9-E446-EF13-437D-FDFE9E458D02}"/>
              </a:ext>
            </a:extLst>
          </p:cNvPr>
          <p:cNvSpPr>
            <a:spLocks noGrp="1"/>
          </p:cNvSpPr>
          <p:nvPr>
            <p:ph type="title"/>
          </p:nvPr>
        </p:nvSpPr>
        <p:spPr/>
        <p:txBody>
          <a:bodyPr/>
          <a:lstStyle/>
          <a:p>
            <a:r>
              <a:rPr lang="en-US" dirty="0"/>
              <a:t>Data Model as a Road Map</a:t>
            </a:r>
          </a:p>
        </p:txBody>
      </p:sp>
      <p:sp>
        <p:nvSpPr>
          <p:cNvPr id="3" name="Content Placeholder 2">
            <a:extLst>
              <a:ext uri="{FF2B5EF4-FFF2-40B4-BE49-F238E27FC236}">
                <a16:creationId xmlns:a16="http://schemas.microsoft.com/office/drawing/2014/main" id="{CDB89475-143E-CDD7-CC76-B418526EC4C1}"/>
              </a:ext>
            </a:extLst>
          </p:cNvPr>
          <p:cNvSpPr>
            <a:spLocks noGrp="1"/>
          </p:cNvSpPr>
          <p:nvPr>
            <p:ph idx="1"/>
          </p:nvPr>
        </p:nvSpPr>
        <p:spPr/>
        <p:txBody>
          <a:bodyPr>
            <a:normAutofit fontScale="92500"/>
          </a:bodyPr>
          <a:lstStyle/>
          <a:p>
            <a:r>
              <a:rPr lang="en-US" sz="3200" b="0" i="0" u="none" strike="noStrike" dirty="0">
                <a:solidFill>
                  <a:srgbClr val="161616"/>
                </a:solidFill>
                <a:effectLst/>
                <a:latin typeface="IBM Plex Sans" panose="020B0503050203000203" pitchFamily="34" charset="0"/>
              </a:rPr>
              <a:t>Data can be modeled at various levels of abstraction. </a:t>
            </a:r>
          </a:p>
          <a:p>
            <a:r>
              <a:rPr lang="en-US" sz="3200" b="0" i="0" u="none" strike="noStrike" dirty="0">
                <a:solidFill>
                  <a:srgbClr val="161616"/>
                </a:solidFill>
                <a:effectLst/>
                <a:latin typeface="IBM Plex Sans" panose="020B0503050203000203" pitchFamily="34" charset="0"/>
              </a:rPr>
              <a:t>The process begins </a:t>
            </a:r>
            <a:r>
              <a:rPr lang="en-US" sz="3200" b="0" i="0" u="none" strike="noStrike" dirty="0">
                <a:solidFill>
                  <a:srgbClr val="161616"/>
                </a:solidFill>
                <a:effectLst/>
                <a:highlight>
                  <a:srgbClr val="00FF00"/>
                </a:highlight>
                <a:latin typeface="IBM Plex Sans" panose="020B0503050203000203" pitchFamily="34" charset="0"/>
              </a:rPr>
              <a:t>by collecting information</a:t>
            </a:r>
            <a:r>
              <a:rPr lang="en-US" sz="3200" b="0" i="0" u="none" strike="noStrike" dirty="0">
                <a:solidFill>
                  <a:srgbClr val="161616"/>
                </a:solidFill>
                <a:effectLst/>
                <a:latin typeface="IBM Plex Sans" panose="020B0503050203000203" pitchFamily="34" charset="0"/>
              </a:rPr>
              <a:t> about </a:t>
            </a:r>
            <a:r>
              <a:rPr lang="en-US" sz="3200" b="0" i="0" u="none" strike="noStrike" dirty="0">
                <a:solidFill>
                  <a:srgbClr val="161616"/>
                </a:solidFill>
                <a:effectLst/>
                <a:highlight>
                  <a:srgbClr val="FFFF00"/>
                </a:highlight>
                <a:latin typeface="IBM Plex Sans" panose="020B0503050203000203" pitchFamily="34" charset="0"/>
              </a:rPr>
              <a:t>business requirements</a:t>
            </a:r>
            <a:r>
              <a:rPr lang="en-US" sz="3200" b="0" i="0" u="none" strike="noStrike" dirty="0">
                <a:solidFill>
                  <a:srgbClr val="161616"/>
                </a:solidFill>
                <a:effectLst/>
                <a:latin typeface="IBM Plex Sans" panose="020B0503050203000203" pitchFamily="34" charset="0"/>
              </a:rPr>
              <a:t> from stakeholders and end users. </a:t>
            </a:r>
          </a:p>
          <a:p>
            <a:r>
              <a:rPr lang="en-US" sz="3200" b="0" i="0" u="none" strike="noStrike" dirty="0">
                <a:solidFill>
                  <a:srgbClr val="161616"/>
                </a:solidFill>
                <a:effectLst/>
                <a:latin typeface="IBM Plex Sans" panose="020B0503050203000203" pitchFamily="34" charset="0"/>
              </a:rPr>
              <a:t>These </a:t>
            </a:r>
            <a:r>
              <a:rPr lang="en-US" sz="3200" b="0" i="0" u="none" strike="noStrike" dirty="0">
                <a:solidFill>
                  <a:srgbClr val="161616"/>
                </a:solidFill>
                <a:effectLst/>
                <a:highlight>
                  <a:srgbClr val="00FFFF"/>
                </a:highlight>
                <a:latin typeface="IBM Plex Sans" panose="020B0503050203000203" pitchFamily="34" charset="0"/>
              </a:rPr>
              <a:t>business rules are then translated into data structures </a:t>
            </a:r>
            <a:r>
              <a:rPr lang="en-US" sz="3200" b="0" i="0" u="none" strike="noStrike" dirty="0">
                <a:solidFill>
                  <a:srgbClr val="161616"/>
                </a:solidFill>
                <a:effectLst/>
                <a:latin typeface="IBM Plex Sans" panose="020B0503050203000203" pitchFamily="34" charset="0"/>
              </a:rPr>
              <a:t>to formulate a concrete database design. </a:t>
            </a:r>
          </a:p>
          <a:p>
            <a:r>
              <a:rPr lang="en-US" sz="3200" b="0" i="0" u="none" strike="noStrike" dirty="0">
                <a:solidFill>
                  <a:srgbClr val="161616"/>
                </a:solidFill>
                <a:effectLst/>
                <a:latin typeface="IBM Plex Sans" panose="020B0503050203000203" pitchFamily="34" charset="0"/>
              </a:rPr>
              <a:t>A </a:t>
            </a:r>
            <a:r>
              <a:rPr lang="en-US" sz="3200" b="0" i="0" u="none" strike="noStrike" dirty="0">
                <a:solidFill>
                  <a:srgbClr val="161616"/>
                </a:solidFill>
                <a:effectLst/>
                <a:highlight>
                  <a:srgbClr val="00FF00"/>
                </a:highlight>
                <a:latin typeface="IBM Plex Sans" panose="020B0503050203000203" pitchFamily="34" charset="0"/>
              </a:rPr>
              <a:t>data model can be compared to a roadmap</a:t>
            </a:r>
            <a:r>
              <a:rPr lang="en-US" sz="3200" b="0" i="0" u="none" strike="noStrike" dirty="0">
                <a:solidFill>
                  <a:srgbClr val="161616"/>
                </a:solidFill>
                <a:effectLst/>
                <a:latin typeface="IBM Plex Sans" panose="020B0503050203000203" pitchFamily="34" charset="0"/>
              </a:rPr>
              <a:t>, an architect’s blueprint or any formal diagram that facilitates a deeper understanding of what is being designed.</a:t>
            </a:r>
            <a:endParaRPr lang="en-US" sz="3200" dirty="0"/>
          </a:p>
        </p:txBody>
      </p:sp>
    </p:spTree>
    <p:extLst>
      <p:ext uri="{BB962C8B-B14F-4D97-AF65-F5344CB8AC3E}">
        <p14:creationId xmlns:p14="http://schemas.microsoft.com/office/powerpoint/2010/main" val="61771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E5F3-003D-3F8E-A6A9-56C61E53D37E}"/>
              </a:ext>
            </a:extLst>
          </p:cNvPr>
          <p:cNvSpPr>
            <a:spLocks noGrp="1"/>
          </p:cNvSpPr>
          <p:nvPr>
            <p:ph type="title"/>
          </p:nvPr>
        </p:nvSpPr>
        <p:spPr/>
        <p:txBody>
          <a:bodyPr/>
          <a:lstStyle/>
          <a:p>
            <a:r>
              <a:rPr lang="en-US" dirty="0"/>
              <a:t>Data Modeling Techniques</a:t>
            </a:r>
          </a:p>
        </p:txBody>
      </p:sp>
      <p:sp>
        <p:nvSpPr>
          <p:cNvPr id="3" name="Content Placeholder 2">
            <a:extLst>
              <a:ext uri="{FF2B5EF4-FFF2-40B4-BE49-F238E27FC236}">
                <a16:creationId xmlns:a16="http://schemas.microsoft.com/office/drawing/2014/main" id="{4C88A03B-8D07-FD4D-721E-461CDB8B285B}"/>
              </a:ext>
            </a:extLst>
          </p:cNvPr>
          <p:cNvSpPr>
            <a:spLocks noGrp="1"/>
          </p:cNvSpPr>
          <p:nvPr>
            <p:ph idx="1"/>
          </p:nvPr>
        </p:nvSpPr>
        <p:spPr/>
        <p:txBody>
          <a:bodyPr>
            <a:normAutofit fontScale="92500" lnSpcReduction="10000"/>
          </a:bodyPr>
          <a:lstStyle/>
          <a:p>
            <a:pPr fontAlgn="base"/>
            <a:r>
              <a:rPr lang="en-US" sz="3600" b="0" i="0" u="none" strike="noStrike" dirty="0">
                <a:solidFill>
                  <a:srgbClr val="161616"/>
                </a:solidFill>
                <a:effectLst/>
                <a:latin typeface="IBM Plex Sans" panose="020B0503050203000203" pitchFamily="34" charset="0"/>
              </a:rPr>
              <a:t>Data modeling employs </a:t>
            </a:r>
            <a:r>
              <a:rPr lang="en-US" sz="3600" b="0" i="0" u="none" strike="noStrike" dirty="0">
                <a:solidFill>
                  <a:srgbClr val="161616"/>
                </a:solidFill>
                <a:effectLst/>
                <a:highlight>
                  <a:srgbClr val="FFFF00"/>
                </a:highlight>
                <a:latin typeface="IBM Plex Sans" panose="020B0503050203000203" pitchFamily="34" charset="0"/>
              </a:rPr>
              <a:t>standardized schemas</a:t>
            </a:r>
            <a:r>
              <a:rPr lang="en-US" sz="3600" b="0" i="0" u="none" strike="noStrike" dirty="0">
                <a:solidFill>
                  <a:srgbClr val="161616"/>
                </a:solidFill>
                <a:effectLst/>
                <a:latin typeface="IBM Plex Sans" panose="020B0503050203000203" pitchFamily="34" charset="0"/>
              </a:rPr>
              <a:t> and </a:t>
            </a:r>
            <a:r>
              <a:rPr lang="en-US" sz="3600" b="0" i="0" u="none" strike="noStrike" dirty="0">
                <a:solidFill>
                  <a:srgbClr val="161616"/>
                </a:solidFill>
                <a:effectLst/>
                <a:highlight>
                  <a:srgbClr val="FFFF00"/>
                </a:highlight>
                <a:latin typeface="IBM Plex Sans" panose="020B0503050203000203" pitchFamily="34" charset="0"/>
              </a:rPr>
              <a:t>formal techniques</a:t>
            </a:r>
            <a:r>
              <a:rPr lang="en-US" sz="3600" b="0" i="0" u="none" strike="noStrike" dirty="0">
                <a:solidFill>
                  <a:srgbClr val="161616"/>
                </a:solidFill>
                <a:effectLst/>
                <a:latin typeface="IBM Plex Sans" panose="020B0503050203000203" pitchFamily="34" charset="0"/>
              </a:rPr>
              <a:t>. </a:t>
            </a:r>
          </a:p>
          <a:p>
            <a:pPr fontAlgn="base"/>
            <a:endParaRPr lang="en-US" sz="3600" b="0" i="0" u="none" strike="noStrike" dirty="0">
              <a:solidFill>
                <a:srgbClr val="161616"/>
              </a:solidFill>
              <a:effectLst/>
              <a:latin typeface="IBM Plex Sans" panose="020B0503050203000203" pitchFamily="34" charset="0"/>
            </a:endParaRPr>
          </a:p>
          <a:p>
            <a:pPr fontAlgn="base"/>
            <a:r>
              <a:rPr lang="en-US" sz="3600" b="0" i="0" u="none" strike="noStrike" dirty="0">
                <a:solidFill>
                  <a:srgbClr val="161616"/>
                </a:solidFill>
                <a:effectLst/>
                <a:latin typeface="IBM Plex Sans" panose="020B0503050203000203" pitchFamily="34" charset="0"/>
              </a:rPr>
              <a:t>These </a:t>
            </a:r>
            <a:r>
              <a:rPr lang="en-US" sz="3600" b="0" i="0" u="none" strike="noStrike" dirty="0">
                <a:solidFill>
                  <a:srgbClr val="161616"/>
                </a:solidFill>
                <a:effectLst/>
                <a:highlight>
                  <a:srgbClr val="FFFF00"/>
                </a:highlight>
                <a:latin typeface="IBM Plex Sans" panose="020B0503050203000203" pitchFamily="34" charset="0"/>
              </a:rPr>
              <a:t>formal techniques </a:t>
            </a:r>
            <a:r>
              <a:rPr lang="en-US" sz="3600" b="0" i="0" u="none" strike="noStrike" dirty="0">
                <a:solidFill>
                  <a:srgbClr val="161616"/>
                </a:solidFill>
                <a:effectLst/>
                <a:latin typeface="IBM Plex Sans" panose="020B0503050203000203" pitchFamily="34" charset="0"/>
              </a:rPr>
              <a:t>provides a common, consistent, and predictable way of defining and managing data resources across an organization, or even beyond.</a:t>
            </a:r>
          </a:p>
          <a:p>
            <a:pPr marL="0" indent="0">
              <a:buNone/>
            </a:pPr>
            <a:br>
              <a:rPr lang="en-US" sz="3600" dirty="0"/>
            </a:br>
            <a:endParaRPr lang="en-US" sz="3600" dirty="0"/>
          </a:p>
        </p:txBody>
      </p:sp>
    </p:spTree>
    <p:extLst>
      <p:ext uri="{BB962C8B-B14F-4D97-AF65-F5344CB8AC3E}">
        <p14:creationId xmlns:p14="http://schemas.microsoft.com/office/powerpoint/2010/main" val="133163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FAF1-9298-48AF-1A87-808508BB39C7}"/>
              </a:ext>
            </a:extLst>
          </p:cNvPr>
          <p:cNvSpPr>
            <a:spLocks noGrp="1"/>
          </p:cNvSpPr>
          <p:nvPr>
            <p:ph type="title"/>
          </p:nvPr>
        </p:nvSpPr>
        <p:spPr>
          <a:xfrm>
            <a:off x="838200" y="365125"/>
            <a:ext cx="10515600" cy="780503"/>
          </a:xfrm>
        </p:spPr>
        <p:txBody>
          <a:bodyPr/>
          <a:lstStyle/>
          <a:p>
            <a:r>
              <a:rPr lang="en-US" dirty="0"/>
              <a:t>Is a Data Model an Important Document</a:t>
            </a:r>
          </a:p>
        </p:txBody>
      </p:sp>
      <p:sp>
        <p:nvSpPr>
          <p:cNvPr id="3" name="Content Placeholder 2">
            <a:extLst>
              <a:ext uri="{FF2B5EF4-FFF2-40B4-BE49-F238E27FC236}">
                <a16:creationId xmlns:a16="http://schemas.microsoft.com/office/drawing/2014/main" id="{43E9648E-1ECE-A8FD-5105-3C6DF129F00B}"/>
              </a:ext>
            </a:extLst>
          </p:cNvPr>
          <p:cNvSpPr>
            <a:spLocks noGrp="1"/>
          </p:cNvSpPr>
          <p:nvPr>
            <p:ph idx="1"/>
          </p:nvPr>
        </p:nvSpPr>
        <p:spPr>
          <a:xfrm>
            <a:off x="838200" y="1345324"/>
            <a:ext cx="10515600" cy="4831639"/>
          </a:xfrm>
        </p:spPr>
        <p:txBody>
          <a:bodyPr>
            <a:normAutofit/>
          </a:bodyPr>
          <a:lstStyle/>
          <a:p>
            <a:pPr marL="514350" indent="-514350">
              <a:buFont typeface="+mj-lt"/>
              <a:buAutoNum type="arabicPeriod"/>
            </a:pPr>
            <a:endParaRPr lang="en-US" sz="3600" b="1" dirty="0">
              <a:solidFill>
                <a:srgbClr val="161616"/>
              </a:solidFill>
              <a:latin typeface="IBM Plex Sans" panose="020B0503050203000203" pitchFamily="34" charset="0"/>
            </a:endParaRPr>
          </a:p>
          <a:p>
            <a:pPr marL="514350" indent="-514350">
              <a:buFont typeface="+mj-lt"/>
              <a:buAutoNum type="arabicPeriod"/>
            </a:pPr>
            <a:r>
              <a:rPr lang="en-US" sz="3600" b="1" dirty="0">
                <a:solidFill>
                  <a:srgbClr val="161616"/>
                </a:solidFill>
                <a:latin typeface="IBM Plex Sans" panose="020B0503050203000203" pitchFamily="34" charset="0"/>
              </a:rPr>
              <a:t>D</a:t>
            </a:r>
            <a:r>
              <a:rPr lang="en-US" sz="3600" b="1" i="0" u="none" strike="noStrike" dirty="0">
                <a:solidFill>
                  <a:srgbClr val="161616"/>
                </a:solidFill>
                <a:effectLst/>
                <a:latin typeface="IBM Plex Sans" panose="020B0503050203000203" pitchFamily="34" charset="0"/>
              </a:rPr>
              <a:t>ata </a:t>
            </a:r>
            <a:r>
              <a:rPr lang="en-US" sz="3600" b="1" dirty="0">
                <a:solidFill>
                  <a:srgbClr val="161616"/>
                </a:solidFill>
                <a:latin typeface="IBM Plex Sans" panose="020B0503050203000203" pitchFamily="34" charset="0"/>
              </a:rPr>
              <a:t>M</a:t>
            </a:r>
            <a:r>
              <a:rPr lang="en-US" sz="3600" b="1" i="0" u="none" strike="noStrike" dirty="0">
                <a:solidFill>
                  <a:srgbClr val="161616"/>
                </a:solidFill>
                <a:effectLst/>
                <a:latin typeface="IBM Plex Sans" panose="020B0503050203000203" pitchFamily="34" charset="0"/>
              </a:rPr>
              <a:t>odels</a:t>
            </a:r>
            <a:r>
              <a:rPr lang="en-US" sz="3600" b="0" i="0" u="none" strike="noStrike" dirty="0">
                <a:solidFill>
                  <a:srgbClr val="161616"/>
                </a:solidFill>
                <a:effectLst/>
                <a:latin typeface="IBM Plex Sans" panose="020B0503050203000203" pitchFamily="34" charset="0"/>
              </a:rPr>
              <a:t> are living documents that evolve along with </a:t>
            </a:r>
            <a:r>
              <a:rPr lang="en-US" sz="3600" b="0" i="0" u="none" strike="noStrike" dirty="0">
                <a:solidFill>
                  <a:srgbClr val="161616"/>
                </a:solidFill>
                <a:effectLst/>
                <a:highlight>
                  <a:srgbClr val="FFFF00"/>
                </a:highlight>
                <a:latin typeface="IBM Plex Sans" panose="020B0503050203000203" pitchFamily="34" charset="0"/>
              </a:rPr>
              <a:t>changing business needs</a:t>
            </a:r>
            <a:r>
              <a:rPr lang="en-US" sz="3600" b="0" i="0" u="none" strike="noStrike" dirty="0">
                <a:solidFill>
                  <a:srgbClr val="161616"/>
                </a:solidFill>
                <a:effectLst/>
                <a:latin typeface="IBM Plex Sans" panose="020B0503050203000203" pitchFamily="34" charset="0"/>
              </a:rPr>
              <a:t>. </a:t>
            </a:r>
          </a:p>
          <a:p>
            <a:pPr marL="514350" indent="-514350">
              <a:buFont typeface="+mj-lt"/>
              <a:buAutoNum type="arabicPeriod"/>
            </a:pPr>
            <a:r>
              <a:rPr lang="en-US" sz="3600" b="1" dirty="0">
                <a:solidFill>
                  <a:srgbClr val="161616"/>
                </a:solidFill>
                <a:latin typeface="IBM Plex Sans" panose="020B0503050203000203" pitchFamily="34" charset="0"/>
              </a:rPr>
              <a:t>D</a:t>
            </a:r>
            <a:r>
              <a:rPr lang="en-US" sz="3600" b="1" i="0" u="none" strike="noStrike" dirty="0">
                <a:solidFill>
                  <a:srgbClr val="161616"/>
                </a:solidFill>
                <a:effectLst/>
                <a:latin typeface="IBM Plex Sans" panose="020B0503050203000203" pitchFamily="34" charset="0"/>
              </a:rPr>
              <a:t>ata </a:t>
            </a:r>
            <a:r>
              <a:rPr lang="en-US" sz="3600" b="1" dirty="0">
                <a:solidFill>
                  <a:srgbClr val="161616"/>
                </a:solidFill>
                <a:latin typeface="IBM Plex Sans" panose="020B0503050203000203" pitchFamily="34" charset="0"/>
              </a:rPr>
              <a:t>M</a:t>
            </a:r>
            <a:r>
              <a:rPr lang="en-US" sz="3600" b="1" i="0" u="none" strike="noStrike" dirty="0">
                <a:solidFill>
                  <a:srgbClr val="161616"/>
                </a:solidFill>
                <a:effectLst/>
                <a:latin typeface="IBM Plex Sans" panose="020B0503050203000203" pitchFamily="34" charset="0"/>
              </a:rPr>
              <a:t>odels</a:t>
            </a:r>
            <a:r>
              <a:rPr lang="en-US" sz="3600" b="0" i="0" u="none" strike="noStrike" dirty="0">
                <a:solidFill>
                  <a:srgbClr val="161616"/>
                </a:solidFill>
                <a:effectLst/>
                <a:latin typeface="IBM Plex Sans" panose="020B0503050203000203" pitchFamily="34" charset="0"/>
              </a:rPr>
              <a:t> play an important role in </a:t>
            </a:r>
            <a:r>
              <a:rPr lang="en-US" sz="3600" b="0" i="0" u="none" strike="noStrike" dirty="0">
                <a:solidFill>
                  <a:srgbClr val="161616"/>
                </a:solidFill>
                <a:effectLst/>
                <a:highlight>
                  <a:srgbClr val="00FF00"/>
                </a:highlight>
                <a:latin typeface="IBM Plex Sans" panose="020B0503050203000203" pitchFamily="34" charset="0"/>
              </a:rPr>
              <a:t>supporting business processes </a:t>
            </a:r>
            <a:r>
              <a:rPr lang="en-US" sz="3600" b="0" i="0" u="none" strike="noStrike" dirty="0">
                <a:solidFill>
                  <a:srgbClr val="161616"/>
                </a:solidFill>
                <a:effectLst/>
                <a:latin typeface="IBM Plex Sans" panose="020B0503050203000203" pitchFamily="34" charset="0"/>
              </a:rPr>
              <a:t>and planning IT architecture and strategy. </a:t>
            </a:r>
          </a:p>
          <a:p>
            <a:pPr marL="514350" indent="-514350">
              <a:buFont typeface="+mj-lt"/>
              <a:buAutoNum type="arabicPeriod"/>
            </a:pPr>
            <a:r>
              <a:rPr lang="en-US" sz="3600" b="1" i="0" u="none" strike="noStrike" dirty="0">
                <a:solidFill>
                  <a:srgbClr val="161616"/>
                </a:solidFill>
                <a:effectLst/>
                <a:highlight>
                  <a:srgbClr val="C0C0C0"/>
                </a:highlight>
                <a:latin typeface="IBM Plex Sans" panose="020B0503050203000203" pitchFamily="34" charset="0"/>
              </a:rPr>
              <a:t>Data models </a:t>
            </a:r>
            <a:r>
              <a:rPr lang="en-US" sz="3600" b="0" i="0" u="none" strike="noStrike" dirty="0">
                <a:solidFill>
                  <a:srgbClr val="161616"/>
                </a:solidFill>
                <a:effectLst/>
                <a:highlight>
                  <a:srgbClr val="C0C0C0"/>
                </a:highlight>
                <a:latin typeface="IBM Plex Sans" panose="020B0503050203000203" pitchFamily="34" charset="0"/>
              </a:rPr>
              <a:t>can be shared </a:t>
            </a:r>
            <a:r>
              <a:rPr lang="en-US" sz="3600" b="0" i="0" u="none" strike="noStrike" dirty="0">
                <a:solidFill>
                  <a:srgbClr val="161616"/>
                </a:solidFill>
                <a:effectLst/>
                <a:latin typeface="IBM Plex Sans" panose="020B0503050203000203" pitchFamily="34" charset="0"/>
              </a:rPr>
              <a:t>with vendors, partners, and/or industry peers.</a:t>
            </a:r>
            <a:endParaRPr lang="en-US" sz="3600" dirty="0"/>
          </a:p>
        </p:txBody>
      </p:sp>
    </p:spTree>
    <p:extLst>
      <p:ext uri="{BB962C8B-B14F-4D97-AF65-F5344CB8AC3E}">
        <p14:creationId xmlns:p14="http://schemas.microsoft.com/office/powerpoint/2010/main" val="396046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9ED3-0351-09B0-3393-37B9BB0053C3}"/>
              </a:ext>
            </a:extLst>
          </p:cNvPr>
          <p:cNvSpPr>
            <a:spLocks noGrp="1"/>
          </p:cNvSpPr>
          <p:nvPr>
            <p:ph type="title"/>
          </p:nvPr>
        </p:nvSpPr>
        <p:spPr>
          <a:xfrm>
            <a:off x="838200" y="365125"/>
            <a:ext cx="10515600" cy="843565"/>
          </a:xfrm>
        </p:spPr>
        <p:txBody>
          <a:bodyPr/>
          <a:lstStyle/>
          <a:p>
            <a:r>
              <a:rPr lang="en-US" dirty="0"/>
              <a:t>Types of Data Models</a:t>
            </a:r>
          </a:p>
        </p:txBody>
      </p:sp>
      <p:sp>
        <p:nvSpPr>
          <p:cNvPr id="3" name="Content Placeholder 2">
            <a:extLst>
              <a:ext uri="{FF2B5EF4-FFF2-40B4-BE49-F238E27FC236}">
                <a16:creationId xmlns:a16="http://schemas.microsoft.com/office/drawing/2014/main" id="{2F5E3A03-39ED-B0CB-519C-50078F35DE39}"/>
              </a:ext>
            </a:extLst>
          </p:cNvPr>
          <p:cNvSpPr>
            <a:spLocks noGrp="1"/>
          </p:cNvSpPr>
          <p:nvPr>
            <p:ph idx="1"/>
          </p:nvPr>
        </p:nvSpPr>
        <p:spPr>
          <a:xfrm>
            <a:off x="838200" y="1313793"/>
            <a:ext cx="10515600" cy="4863170"/>
          </a:xfrm>
        </p:spPr>
        <p:txBody>
          <a:bodyPr/>
          <a:lstStyle/>
          <a:p>
            <a:pPr marL="514350" indent="-514350">
              <a:buAutoNum type="arabicPeriod"/>
            </a:pPr>
            <a:r>
              <a:rPr lang="en-US" sz="3200" dirty="0">
                <a:solidFill>
                  <a:srgbClr val="161616"/>
                </a:solidFill>
                <a:highlight>
                  <a:srgbClr val="FFFF00"/>
                </a:highlight>
                <a:latin typeface="IBM Plex Sans" panose="020B0503050203000203" pitchFamily="34" charset="0"/>
              </a:rPr>
              <a:t>C</a:t>
            </a:r>
            <a:r>
              <a:rPr lang="en-US" sz="3200" b="0" i="0" u="none" strike="noStrike" dirty="0">
                <a:solidFill>
                  <a:srgbClr val="161616"/>
                </a:solidFill>
                <a:effectLst/>
                <a:highlight>
                  <a:srgbClr val="FFFF00"/>
                </a:highlight>
                <a:latin typeface="IBM Plex Sans" panose="020B0503050203000203" pitchFamily="34" charset="0"/>
              </a:rPr>
              <a:t>onceptual model</a:t>
            </a:r>
          </a:p>
          <a:p>
            <a:pPr marL="514350" indent="-514350">
              <a:buAutoNum type="arabicPeriod"/>
            </a:pPr>
            <a:r>
              <a:rPr lang="en-US" sz="3200" b="0" i="0" u="none" strike="noStrike" dirty="0">
                <a:solidFill>
                  <a:srgbClr val="161616"/>
                </a:solidFill>
                <a:effectLst/>
                <a:highlight>
                  <a:srgbClr val="00FFFF"/>
                </a:highlight>
                <a:latin typeface="IBM Plex Sans" panose="020B0503050203000203" pitchFamily="34" charset="0"/>
              </a:rPr>
              <a:t>Logical model </a:t>
            </a:r>
          </a:p>
          <a:p>
            <a:pPr marL="514350" indent="-514350">
              <a:buAutoNum type="arabicPeriod"/>
            </a:pPr>
            <a:r>
              <a:rPr lang="en-US" sz="3200" dirty="0">
                <a:solidFill>
                  <a:srgbClr val="161616"/>
                </a:solidFill>
                <a:highlight>
                  <a:srgbClr val="00FF00"/>
                </a:highlight>
                <a:latin typeface="IBM Plex Sans" panose="020B0503050203000203" pitchFamily="34" charset="0"/>
              </a:rPr>
              <a:t>P</a:t>
            </a:r>
            <a:r>
              <a:rPr lang="en-US" sz="3200" b="0" i="0" u="none" strike="noStrike" dirty="0">
                <a:solidFill>
                  <a:srgbClr val="161616"/>
                </a:solidFill>
                <a:effectLst/>
                <a:highlight>
                  <a:srgbClr val="00FF00"/>
                </a:highlight>
                <a:latin typeface="IBM Plex Sans" panose="020B0503050203000203" pitchFamily="34" charset="0"/>
              </a:rPr>
              <a:t>hysical model</a:t>
            </a:r>
          </a:p>
          <a:p>
            <a:pPr marL="0" indent="0">
              <a:buNone/>
            </a:pPr>
            <a:r>
              <a:rPr lang="en-US" b="0" i="0" u="none" strike="noStrike" dirty="0">
                <a:solidFill>
                  <a:srgbClr val="161616"/>
                </a:solidFill>
                <a:effectLst/>
                <a:latin typeface="IBM Plex Sans" panose="020B0503050203000203" pitchFamily="34" charset="0"/>
              </a:rPr>
              <a:t> </a:t>
            </a:r>
          </a:p>
          <a:p>
            <a:pPr marL="0" indent="0">
              <a:buNone/>
            </a:pPr>
            <a:r>
              <a:rPr lang="en-US" sz="3600" b="0" i="0" u="none" strike="noStrike" dirty="0">
                <a:solidFill>
                  <a:srgbClr val="161616"/>
                </a:solidFill>
                <a:effectLst/>
                <a:latin typeface="IBM Plex Sans" panose="020B0503050203000203" pitchFamily="34" charset="0"/>
              </a:rPr>
              <a:t>The process will </a:t>
            </a:r>
          </a:p>
          <a:p>
            <a:r>
              <a:rPr lang="en-US" sz="3600" b="1" i="0" u="sng" strike="noStrike" dirty="0">
                <a:solidFill>
                  <a:srgbClr val="161616"/>
                </a:solidFill>
                <a:effectLst/>
                <a:latin typeface="IBM Plex Sans" panose="020B0503050203000203" pitchFamily="34" charset="0"/>
              </a:rPr>
              <a:t>start</a:t>
            </a:r>
            <a:r>
              <a:rPr lang="en-US" sz="3600" b="0" i="0" u="none" strike="noStrike" dirty="0">
                <a:solidFill>
                  <a:srgbClr val="161616"/>
                </a:solidFill>
                <a:effectLst/>
                <a:latin typeface="IBM Plex Sans" panose="020B0503050203000203" pitchFamily="34" charset="0"/>
              </a:rPr>
              <a:t> with a </a:t>
            </a:r>
            <a:r>
              <a:rPr lang="en-US" sz="3600" b="0" i="0" u="none" strike="noStrike" dirty="0">
                <a:solidFill>
                  <a:srgbClr val="161616"/>
                </a:solidFill>
                <a:effectLst/>
                <a:highlight>
                  <a:srgbClr val="FFFF00"/>
                </a:highlight>
                <a:latin typeface="IBM Plex Sans" panose="020B0503050203000203" pitchFamily="34" charset="0"/>
              </a:rPr>
              <a:t>conceptual model</a:t>
            </a:r>
            <a:r>
              <a:rPr lang="en-US" sz="3600" b="0" i="0" u="none" strike="noStrike" dirty="0">
                <a:solidFill>
                  <a:srgbClr val="161616"/>
                </a:solidFill>
                <a:effectLst/>
                <a:latin typeface="IBM Plex Sans" panose="020B0503050203000203" pitchFamily="34" charset="0"/>
              </a:rPr>
              <a:t>, </a:t>
            </a:r>
          </a:p>
          <a:p>
            <a:r>
              <a:rPr lang="en-US" sz="3600" b="1" i="0" u="sng" strike="noStrike" dirty="0">
                <a:solidFill>
                  <a:srgbClr val="161616"/>
                </a:solidFill>
                <a:effectLst/>
                <a:latin typeface="IBM Plex Sans" panose="020B0503050203000203" pitchFamily="34" charset="0"/>
              </a:rPr>
              <a:t>progress</a:t>
            </a:r>
            <a:r>
              <a:rPr lang="en-US" sz="3600" b="0" i="0" u="none" strike="noStrike" dirty="0">
                <a:solidFill>
                  <a:srgbClr val="161616"/>
                </a:solidFill>
                <a:effectLst/>
                <a:latin typeface="IBM Plex Sans" panose="020B0503050203000203" pitchFamily="34" charset="0"/>
              </a:rPr>
              <a:t> to a </a:t>
            </a:r>
            <a:r>
              <a:rPr lang="en-US" sz="3600" b="0" i="0" u="none" strike="noStrike" dirty="0">
                <a:solidFill>
                  <a:srgbClr val="161616"/>
                </a:solidFill>
                <a:effectLst/>
                <a:highlight>
                  <a:srgbClr val="00FFFF"/>
                </a:highlight>
                <a:latin typeface="IBM Plex Sans" panose="020B0503050203000203" pitchFamily="34" charset="0"/>
              </a:rPr>
              <a:t>logical model </a:t>
            </a:r>
            <a:r>
              <a:rPr lang="en-US" sz="3600" b="0" i="0" u="none" strike="noStrike" dirty="0">
                <a:solidFill>
                  <a:srgbClr val="161616"/>
                </a:solidFill>
                <a:effectLst/>
                <a:latin typeface="IBM Plex Sans" panose="020B0503050203000203" pitchFamily="34" charset="0"/>
              </a:rPr>
              <a:t>and </a:t>
            </a:r>
          </a:p>
          <a:p>
            <a:r>
              <a:rPr lang="en-US" sz="3600" b="1" i="0" u="sng" strike="noStrike" dirty="0">
                <a:solidFill>
                  <a:srgbClr val="161616"/>
                </a:solidFill>
                <a:effectLst/>
                <a:latin typeface="IBM Plex Sans" panose="020B0503050203000203" pitchFamily="34" charset="0"/>
              </a:rPr>
              <a:t>conclude</a:t>
            </a:r>
            <a:r>
              <a:rPr lang="en-US" sz="3600" b="0" i="0" u="none" strike="noStrike" dirty="0">
                <a:solidFill>
                  <a:srgbClr val="161616"/>
                </a:solidFill>
                <a:effectLst/>
                <a:latin typeface="IBM Plex Sans" panose="020B0503050203000203" pitchFamily="34" charset="0"/>
              </a:rPr>
              <a:t> with a </a:t>
            </a:r>
            <a:r>
              <a:rPr lang="en-US" sz="3600" b="0" i="0" u="none" strike="noStrike" dirty="0">
                <a:solidFill>
                  <a:srgbClr val="161616"/>
                </a:solidFill>
                <a:effectLst/>
                <a:highlight>
                  <a:srgbClr val="00FFFF"/>
                </a:highlight>
                <a:latin typeface="IBM Plex Sans" panose="020B0503050203000203" pitchFamily="34" charset="0"/>
              </a:rPr>
              <a:t>physical model</a:t>
            </a:r>
            <a:r>
              <a:rPr lang="en-US" sz="3600" b="0" i="0" u="none" strike="noStrike" dirty="0">
                <a:solidFill>
                  <a:srgbClr val="161616"/>
                </a:solidFill>
                <a:effectLst/>
                <a:latin typeface="IBM Plex Sans" panose="020B0503050203000203" pitchFamily="34" charset="0"/>
              </a:rPr>
              <a:t>. </a:t>
            </a:r>
            <a:endParaRPr lang="en-US" sz="3600" dirty="0"/>
          </a:p>
        </p:txBody>
      </p:sp>
    </p:spTree>
    <p:extLst>
      <p:ext uri="{BB962C8B-B14F-4D97-AF65-F5344CB8AC3E}">
        <p14:creationId xmlns:p14="http://schemas.microsoft.com/office/powerpoint/2010/main" val="1242752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46" name="Picture 2" descr="The logical data model explained | Gleek | Gleek">
            <a:extLst>
              <a:ext uri="{FF2B5EF4-FFF2-40B4-BE49-F238E27FC236}">
                <a16:creationId xmlns:a16="http://schemas.microsoft.com/office/drawing/2014/main" id="{CABF7498-379E-A5B7-6FEA-E026A8460BC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40" r="774"/>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5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Hiểu về 2 kỹ thuật data modeling và các mô hình con">
            <a:extLst>
              <a:ext uri="{FF2B5EF4-FFF2-40B4-BE49-F238E27FC236}">
                <a16:creationId xmlns:a16="http://schemas.microsoft.com/office/drawing/2014/main" id="{EAAD186C-78ED-3DB7-0D1A-111D2DDEF1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00802" y="643466"/>
            <a:ext cx="5990396"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70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Top 10 Data Modeling Tools To Know (2024) - InterviewBit">
            <a:extLst>
              <a:ext uri="{FF2B5EF4-FFF2-40B4-BE49-F238E27FC236}">
                <a16:creationId xmlns:a16="http://schemas.microsoft.com/office/drawing/2014/main" id="{361862D0-47A4-8FE4-6580-84C92D5877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9493" y="0"/>
            <a:ext cx="115041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15A0-C53F-A1BD-B518-5E0E88A1EE12}"/>
              </a:ext>
            </a:extLst>
          </p:cNvPr>
          <p:cNvSpPr>
            <a:spLocks noGrp="1"/>
          </p:cNvSpPr>
          <p:nvPr>
            <p:ph type="title"/>
          </p:nvPr>
        </p:nvSpPr>
        <p:spPr>
          <a:xfrm>
            <a:off x="838200" y="365125"/>
            <a:ext cx="10515600" cy="1032751"/>
          </a:xfrm>
        </p:spPr>
        <p:txBody>
          <a:bodyPr>
            <a:normAutofit/>
          </a:bodyPr>
          <a:lstStyle/>
          <a:p>
            <a:r>
              <a:rPr lang="en-US" sz="4800" dirty="0">
                <a:highlight>
                  <a:srgbClr val="00FF00"/>
                </a:highlight>
              </a:rPr>
              <a:t>Table of Contents</a:t>
            </a:r>
          </a:p>
        </p:txBody>
      </p:sp>
      <p:sp>
        <p:nvSpPr>
          <p:cNvPr id="3" name="Content Placeholder 2">
            <a:extLst>
              <a:ext uri="{FF2B5EF4-FFF2-40B4-BE49-F238E27FC236}">
                <a16:creationId xmlns:a16="http://schemas.microsoft.com/office/drawing/2014/main" id="{0B8871EA-3698-A388-6F33-68842C405C7A}"/>
              </a:ext>
            </a:extLst>
          </p:cNvPr>
          <p:cNvSpPr>
            <a:spLocks noGrp="1"/>
          </p:cNvSpPr>
          <p:nvPr>
            <p:ph idx="1"/>
          </p:nvPr>
        </p:nvSpPr>
        <p:spPr>
          <a:xfrm>
            <a:off x="838200" y="1734207"/>
            <a:ext cx="10515600" cy="4442756"/>
          </a:xfrm>
        </p:spPr>
        <p:txBody>
          <a:bodyPr>
            <a:normAutofit fontScale="92500"/>
          </a:bodyPr>
          <a:lstStyle/>
          <a:p>
            <a:pPr marL="742950" indent="-742950">
              <a:buAutoNum type="arabicPeriod"/>
            </a:pPr>
            <a:r>
              <a:rPr lang="en-US" sz="4400" dirty="0">
                <a:solidFill>
                  <a:srgbClr val="161616"/>
                </a:solidFill>
                <a:latin typeface="IBM Plex Sans" panose="020F0502020204030204" pitchFamily="34" charset="0"/>
              </a:rPr>
              <a:t>What is D</a:t>
            </a:r>
            <a:r>
              <a:rPr lang="en-US" sz="4400" b="0" i="0" u="none" strike="noStrike" dirty="0">
                <a:solidFill>
                  <a:srgbClr val="161616"/>
                </a:solidFill>
                <a:effectLst/>
                <a:latin typeface="IBM Plex Sans" panose="020F0502020204030204" pitchFamily="34" charset="0"/>
              </a:rPr>
              <a:t>ata Modeling</a:t>
            </a:r>
          </a:p>
          <a:p>
            <a:pPr marL="742950" indent="-742950">
              <a:buAutoNum type="arabicPeriod"/>
            </a:pPr>
            <a:r>
              <a:rPr lang="en-US" sz="4400" dirty="0">
                <a:solidFill>
                  <a:srgbClr val="161616"/>
                </a:solidFill>
                <a:latin typeface="IBM Plex Sans" panose="020F0502020204030204" pitchFamily="34" charset="0"/>
              </a:rPr>
              <a:t>Types of Data Models</a:t>
            </a:r>
          </a:p>
          <a:p>
            <a:pPr marL="742950" indent="-742950">
              <a:buAutoNum type="arabicPeriod"/>
            </a:pPr>
            <a:r>
              <a:rPr lang="en-US" sz="4400" dirty="0">
                <a:solidFill>
                  <a:srgbClr val="161616"/>
                </a:solidFill>
                <a:latin typeface="IBM Plex Sans" panose="020F0502020204030204" pitchFamily="34" charset="0"/>
              </a:rPr>
              <a:t>Data Modeling Process</a:t>
            </a:r>
          </a:p>
          <a:p>
            <a:pPr marL="742950" indent="-742950">
              <a:buFont typeface="Arial" panose="020B0604020202020204" pitchFamily="34" charset="0"/>
              <a:buAutoNum type="arabicPeriod"/>
            </a:pPr>
            <a:r>
              <a:rPr lang="en-US" sz="4400" dirty="0">
                <a:solidFill>
                  <a:srgbClr val="161616"/>
                </a:solidFill>
                <a:latin typeface="IBM Plex Sans" panose="020F0502020204030204" pitchFamily="34" charset="0"/>
              </a:rPr>
              <a:t>Types of Data Modeling</a:t>
            </a:r>
          </a:p>
          <a:p>
            <a:pPr marL="742950" indent="-742950">
              <a:buFont typeface="Arial" panose="020B0604020202020204" pitchFamily="34" charset="0"/>
              <a:buAutoNum type="arabicPeriod"/>
            </a:pPr>
            <a:r>
              <a:rPr lang="en-US" sz="4400" dirty="0">
                <a:solidFill>
                  <a:srgbClr val="161616"/>
                </a:solidFill>
                <a:latin typeface="IBM Plex Sans" panose="020F0502020204030204" pitchFamily="34" charset="0"/>
              </a:rPr>
              <a:t>Benefits of Data Modeling</a:t>
            </a:r>
          </a:p>
          <a:p>
            <a:pPr marL="742950" indent="-742950">
              <a:buFont typeface="Arial" panose="020B0604020202020204" pitchFamily="34" charset="0"/>
              <a:buAutoNum type="arabicPeriod"/>
            </a:pPr>
            <a:r>
              <a:rPr lang="en-US" sz="4400" dirty="0">
                <a:solidFill>
                  <a:srgbClr val="161616"/>
                </a:solidFill>
                <a:latin typeface="IBM Plex Sans" panose="020F0502020204030204" pitchFamily="34" charset="0"/>
              </a:rPr>
              <a:t>How to Create a Data Model in 9 Steps</a:t>
            </a:r>
          </a:p>
          <a:p>
            <a:pPr marL="742950" indent="-742950">
              <a:buAutoNum type="arabicPeriod"/>
            </a:pPr>
            <a:endParaRPr lang="en-US" sz="4000" dirty="0"/>
          </a:p>
        </p:txBody>
      </p:sp>
    </p:spTree>
    <p:extLst>
      <p:ext uri="{BB962C8B-B14F-4D97-AF65-F5344CB8AC3E}">
        <p14:creationId xmlns:p14="http://schemas.microsoft.com/office/powerpoint/2010/main" val="240971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6DA7-01DE-B23A-5C49-53A8415A1C8A}"/>
              </a:ext>
            </a:extLst>
          </p:cNvPr>
          <p:cNvSpPr>
            <a:spLocks noGrp="1"/>
          </p:cNvSpPr>
          <p:nvPr>
            <p:ph type="title"/>
          </p:nvPr>
        </p:nvSpPr>
        <p:spPr>
          <a:xfrm>
            <a:off x="838200" y="365125"/>
            <a:ext cx="10515600" cy="738461"/>
          </a:xfrm>
        </p:spPr>
        <p:txBody>
          <a:bodyPr/>
          <a:lstStyle/>
          <a:p>
            <a:r>
              <a:rPr lang="en-US" b="0" i="0" u="none" strike="noStrike" dirty="0">
                <a:solidFill>
                  <a:srgbClr val="161616"/>
                </a:solidFill>
                <a:effectLst/>
                <a:latin typeface="IBM Plex Sans" panose="020B0503050203000203" pitchFamily="34" charset="0"/>
              </a:rPr>
              <a:t>Conceptual data models</a:t>
            </a:r>
            <a:endParaRPr lang="en-US" dirty="0"/>
          </a:p>
        </p:txBody>
      </p:sp>
      <p:sp>
        <p:nvSpPr>
          <p:cNvPr id="3" name="Content Placeholder 2">
            <a:extLst>
              <a:ext uri="{FF2B5EF4-FFF2-40B4-BE49-F238E27FC236}">
                <a16:creationId xmlns:a16="http://schemas.microsoft.com/office/drawing/2014/main" id="{2DB9DDC3-5677-2D7D-542A-43D62CF08AA2}"/>
              </a:ext>
            </a:extLst>
          </p:cNvPr>
          <p:cNvSpPr>
            <a:spLocks noGrp="1"/>
          </p:cNvSpPr>
          <p:nvPr>
            <p:ph idx="1"/>
          </p:nvPr>
        </p:nvSpPr>
        <p:spPr/>
        <p:txBody>
          <a:bodyPr>
            <a:normAutofit/>
          </a:bodyPr>
          <a:lstStyle/>
          <a:p>
            <a:r>
              <a:rPr lang="en-US" sz="3200" dirty="0">
                <a:solidFill>
                  <a:srgbClr val="161616"/>
                </a:solidFill>
                <a:latin typeface="IBM Plex Sans" panose="020B0503050203000203" pitchFamily="34" charset="0"/>
              </a:rPr>
              <a:t>Conceptual data models </a:t>
            </a:r>
            <a:r>
              <a:rPr lang="en-US" sz="3200" b="0" i="0" u="none" strike="noStrike" dirty="0">
                <a:solidFill>
                  <a:srgbClr val="161616"/>
                </a:solidFill>
                <a:effectLst/>
                <a:latin typeface="IBM Plex Sans" panose="020B0503050203000203" pitchFamily="34" charset="0"/>
              </a:rPr>
              <a:t>are also referred to as </a:t>
            </a:r>
            <a:r>
              <a:rPr lang="en-US" sz="3200" b="0" i="0" u="none" strike="noStrike" dirty="0">
                <a:solidFill>
                  <a:srgbClr val="161616"/>
                </a:solidFill>
                <a:effectLst/>
                <a:highlight>
                  <a:srgbClr val="00FFFF"/>
                </a:highlight>
                <a:latin typeface="IBM Plex Sans" panose="020B0503050203000203" pitchFamily="34" charset="0"/>
              </a:rPr>
              <a:t>domain models</a:t>
            </a:r>
            <a:r>
              <a:rPr lang="en-US" sz="3200" b="0" i="0" u="none" strike="noStrike" dirty="0">
                <a:solidFill>
                  <a:srgbClr val="161616"/>
                </a:solidFill>
                <a:effectLst/>
                <a:latin typeface="IBM Plex Sans" panose="020B0503050203000203" pitchFamily="34" charset="0"/>
              </a:rPr>
              <a:t> and offer a </a:t>
            </a:r>
            <a:r>
              <a:rPr lang="en-US" sz="3200" b="0" i="0" u="none" strike="noStrike" dirty="0">
                <a:solidFill>
                  <a:srgbClr val="161616"/>
                </a:solidFill>
                <a:effectLst/>
                <a:highlight>
                  <a:srgbClr val="FFFF00"/>
                </a:highlight>
                <a:latin typeface="IBM Plex Sans" panose="020B0503050203000203" pitchFamily="34" charset="0"/>
              </a:rPr>
              <a:t>big-picture view of what the system will contain</a:t>
            </a:r>
            <a:r>
              <a:rPr lang="en-US" sz="3200" b="0" i="0" u="none" strike="noStrike" dirty="0">
                <a:solidFill>
                  <a:srgbClr val="161616"/>
                </a:solidFill>
                <a:effectLst/>
                <a:latin typeface="IBM Plex Sans" panose="020B0503050203000203" pitchFamily="34" charset="0"/>
              </a:rPr>
              <a:t>, how it will be organized, and which business rules are involved.</a:t>
            </a:r>
          </a:p>
          <a:p>
            <a:endParaRPr lang="en-US" sz="3200" dirty="0">
              <a:solidFill>
                <a:srgbClr val="161616"/>
              </a:solidFill>
              <a:latin typeface="IBM Plex Sans" panose="020B0503050203000203" pitchFamily="34" charset="0"/>
            </a:endParaRPr>
          </a:p>
          <a:p>
            <a:r>
              <a:rPr lang="en-US" sz="3200" b="0" i="0" u="none" strike="noStrike" dirty="0">
                <a:solidFill>
                  <a:srgbClr val="161616"/>
                </a:solidFill>
                <a:effectLst/>
                <a:latin typeface="IBM Plex Sans" panose="020B0503050203000203" pitchFamily="34" charset="0"/>
              </a:rPr>
              <a:t>Conceptual models are usually created as part of the process of gathering </a:t>
            </a:r>
            <a:r>
              <a:rPr lang="en-US" sz="3200" b="0" i="0" u="none" strike="noStrike" dirty="0">
                <a:solidFill>
                  <a:srgbClr val="161616"/>
                </a:solidFill>
                <a:effectLst/>
                <a:highlight>
                  <a:srgbClr val="FFFF00"/>
                </a:highlight>
                <a:latin typeface="IBM Plex Sans" panose="020B0503050203000203" pitchFamily="34" charset="0"/>
              </a:rPr>
              <a:t>initial project requirements</a:t>
            </a:r>
            <a:r>
              <a:rPr lang="en-US" sz="3200" b="0" i="0" u="none" strike="noStrike" dirty="0">
                <a:solidFill>
                  <a:srgbClr val="161616"/>
                </a:solidFill>
                <a:effectLst/>
                <a:latin typeface="IBM Plex Sans" panose="020B0503050203000203" pitchFamily="34" charset="0"/>
              </a:rPr>
              <a:t>. </a:t>
            </a:r>
          </a:p>
        </p:txBody>
      </p:sp>
    </p:spTree>
    <p:extLst>
      <p:ext uri="{BB962C8B-B14F-4D97-AF65-F5344CB8AC3E}">
        <p14:creationId xmlns:p14="http://schemas.microsoft.com/office/powerpoint/2010/main" val="2111837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56BF-13FA-75BB-8664-8F96AE779CC7}"/>
              </a:ext>
            </a:extLst>
          </p:cNvPr>
          <p:cNvSpPr>
            <a:spLocks noGrp="1"/>
          </p:cNvSpPr>
          <p:nvPr>
            <p:ph type="title"/>
          </p:nvPr>
        </p:nvSpPr>
        <p:spPr/>
        <p:txBody>
          <a:bodyPr/>
          <a:lstStyle/>
          <a:p>
            <a:r>
              <a:rPr lang="en-US" dirty="0"/>
              <a:t>Example: Conceptual Data Model</a:t>
            </a:r>
          </a:p>
        </p:txBody>
      </p:sp>
      <p:pic>
        <p:nvPicPr>
          <p:cNvPr id="1026" name="Picture 2" descr="Relational Data Model">
            <a:extLst>
              <a:ext uri="{FF2B5EF4-FFF2-40B4-BE49-F238E27FC236}">
                <a16:creationId xmlns:a16="http://schemas.microsoft.com/office/drawing/2014/main" id="{AF9EE7B2-FA09-9F12-EA3B-AF91916A0C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71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364D-A6CB-67EA-417C-609A62C87ECC}"/>
              </a:ext>
            </a:extLst>
          </p:cNvPr>
          <p:cNvSpPr>
            <a:spLocks noGrp="1"/>
          </p:cNvSpPr>
          <p:nvPr>
            <p:ph type="title"/>
          </p:nvPr>
        </p:nvSpPr>
        <p:spPr>
          <a:xfrm>
            <a:off x="838200" y="365126"/>
            <a:ext cx="10515600" cy="363924"/>
          </a:xfrm>
        </p:spPr>
        <p:txBody>
          <a:bodyPr>
            <a:normAutofit fontScale="90000"/>
          </a:bodyPr>
          <a:lstStyle/>
          <a:p>
            <a:endParaRPr lang="en-US" dirty="0"/>
          </a:p>
        </p:txBody>
      </p:sp>
      <p:pic>
        <p:nvPicPr>
          <p:cNvPr id="2050" name="Picture 2" descr="Conceptual Data Modeling chart">
            <a:extLst>
              <a:ext uri="{FF2B5EF4-FFF2-40B4-BE49-F238E27FC236}">
                <a16:creationId xmlns:a16="http://schemas.microsoft.com/office/drawing/2014/main" id="{39296D08-39EE-D141-99BD-49DB98335D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897" y="889685"/>
            <a:ext cx="9415849" cy="549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746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BE5EE-BF65-5E93-9468-C410AF9CA9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3AFDF-DD8F-A57A-0BF9-8DF59E66E488}"/>
              </a:ext>
            </a:extLst>
          </p:cNvPr>
          <p:cNvSpPr>
            <a:spLocks noGrp="1"/>
          </p:cNvSpPr>
          <p:nvPr>
            <p:ph type="title"/>
          </p:nvPr>
        </p:nvSpPr>
        <p:spPr>
          <a:xfrm>
            <a:off x="838200" y="365125"/>
            <a:ext cx="10515600" cy="738461"/>
          </a:xfrm>
        </p:spPr>
        <p:txBody>
          <a:bodyPr/>
          <a:lstStyle/>
          <a:p>
            <a:r>
              <a:rPr lang="en-US" b="0" i="0" u="none" strike="noStrike" dirty="0">
                <a:solidFill>
                  <a:srgbClr val="161616"/>
                </a:solidFill>
                <a:effectLst/>
                <a:latin typeface="IBM Plex Sans" panose="020B0503050203000203" pitchFamily="34" charset="0"/>
              </a:rPr>
              <a:t>Conceptual data models</a:t>
            </a:r>
            <a:endParaRPr lang="en-US" dirty="0"/>
          </a:p>
        </p:txBody>
      </p:sp>
      <p:sp>
        <p:nvSpPr>
          <p:cNvPr id="3" name="Content Placeholder 2">
            <a:extLst>
              <a:ext uri="{FF2B5EF4-FFF2-40B4-BE49-F238E27FC236}">
                <a16:creationId xmlns:a16="http://schemas.microsoft.com/office/drawing/2014/main" id="{BF928F1F-8C7B-57A1-628F-A0E4DDAAE1E5}"/>
              </a:ext>
            </a:extLst>
          </p:cNvPr>
          <p:cNvSpPr>
            <a:spLocks noGrp="1"/>
          </p:cNvSpPr>
          <p:nvPr>
            <p:ph idx="1"/>
          </p:nvPr>
        </p:nvSpPr>
        <p:spPr/>
        <p:txBody>
          <a:bodyPr/>
          <a:lstStyle/>
          <a:p>
            <a:r>
              <a:rPr lang="en-US" b="0" i="0" u="none" strike="noStrike" dirty="0">
                <a:solidFill>
                  <a:srgbClr val="161616"/>
                </a:solidFill>
                <a:effectLst/>
                <a:latin typeface="IBM Plex Sans" panose="020B0503050203000203" pitchFamily="34" charset="0"/>
              </a:rPr>
              <a:t>Conceptual models are usually created as part of the process of gathering </a:t>
            </a:r>
            <a:r>
              <a:rPr lang="en-US" b="0" i="0" u="none" strike="noStrike" dirty="0">
                <a:solidFill>
                  <a:srgbClr val="161616"/>
                </a:solidFill>
                <a:effectLst/>
                <a:highlight>
                  <a:srgbClr val="FFFF00"/>
                </a:highlight>
                <a:latin typeface="IBM Plex Sans" panose="020B0503050203000203" pitchFamily="34" charset="0"/>
              </a:rPr>
              <a:t>initial project requirements</a:t>
            </a:r>
            <a:r>
              <a:rPr lang="en-US" b="0" i="0" u="none" strike="noStrike" dirty="0">
                <a:solidFill>
                  <a:srgbClr val="161616"/>
                </a:solidFill>
                <a:effectLst/>
                <a:latin typeface="IBM Plex Sans" panose="020B0503050203000203" pitchFamily="34" charset="0"/>
              </a:rPr>
              <a:t>. </a:t>
            </a:r>
          </a:p>
          <a:p>
            <a:r>
              <a:rPr lang="en-US" b="0" i="0" u="none" strike="noStrike" dirty="0">
                <a:solidFill>
                  <a:srgbClr val="161616"/>
                </a:solidFill>
                <a:effectLst/>
                <a:latin typeface="IBM Plex Sans" panose="020B0503050203000203" pitchFamily="34" charset="0"/>
              </a:rPr>
              <a:t>Typically, they include </a:t>
            </a:r>
            <a:r>
              <a:rPr lang="en-US" b="0" i="0" u="none" strike="noStrike" dirty="0">
                <a:solidFill>
                  <a:srgbClr val="161616"/>
                </a:solidFill>
                <a:effectLst/>
                <a:highlight>
                  <a:srgbClr val="00FFFF"/>
                </a:highlight>
                <a:latin typeface="IBM Plex Sans" panose="020B0503050203000203" pitchFamily="34" charset="0"/>
              </a:rPr>
              <a:t>entity classes </a:t>
            </a:r>
            <a:r>
              <a:rPr lang="en-US" b="0" i="0" u="none" strike="noStrike" dirty="0">
                <a:solidFill>
                  <a:srgbClr val="161616"/>
                </a:solidFill>
                <a:effectLst/>
                <a:latin typeface="IBM Plex Sans" panose="020B0503050203000203" pitchFamily="34" charset="0"/>
              </a:rPr>
              <a:t>(defining the types of things </a:t>
            </a:r>
            <a:r>
              <a:rPr lang="en-US" b="0" i="0" u="none" strike="noStrike" dirty="0">
                <a:solidFill>
                  <a:srgbClr val="161616"/>
                </a:solidFill>
                <a:effectLst/>
                <a:highlight>
                  <a:srgbClr val="00FF00"/>
                </a:highlight>
                <a:latin typeface="IBM Plex Sans" panose="020B0503050203000203" pitchFamily="34" charset="0"/>
              </a:rPr>
              <a:t>that are important for the business</a:t>
            </a:r>
            <a:r>
              <a:rPr lang="en-US" b="0" i="0" u="none" strike="noStrike" dirty="0">
                <a:solidFill>
                  <a:srgbClr val="161616"/>
                </a:solidFill>
                <a:effectLst/>
                <a:latin typeface="IBM Plex Sans" panose="020B0503050203000203" pitchFamily="34" charset="0"/>
              </a:rPr>
              <a:t> to represent in the data model), their characteristics and constraints, the </a:t>
            </a:r>
            <a:r>
              <a:rPr lang="en-US" b="0" i="0" u="none" strike="noStrike" dirty="0">
                <a:solidFill>
                  <a:srgbClr val="161616"/>
                </a:solidFill>
                <a:effectLst/>
                <a:highlight>
                  <a:srgbClr val="FFFF00"/>
                </a:highlight>
                <a:latin typeface="IBM Plex Sans" panose="020B0503050203000203" pitchFamily="34" charset="0"/>
              </a:rPr>
              <a:t>relationships between them </a:t>
            </a:r>
            <a:r>
              <a:rPr lang="en-US" b="0" i="0" u="none" strike="noStrike" dirty="0">
                <a:solidFill>
                  <a:srgbClr val="161616"/>
                </a:solidFill>
                <a:effectLst/>
                <a:latin typeface="IBM Plex Sans" panose="020B0503050203000203" pitchFamily="34" charset="0"/>
              </a:rPr>
              <a:t>and relevant security and data integrity requirements. </a:t>
            </a:r>
          </a:p>
          <a:p>
            <a:r>
              <a:rPr lang="en-US" dirty="0">
                <a:solidFill>
                  <a:srgbClr val="161616"/>
                </a:solidFill>
                <a:latin typeface="IBM Plex Sans" panose="020B0503050203000203" pitchFamily="34" charset="0"/>
              </a:rPr>
              <a:t>N</a:t>
            </a:r>
            <a:r>
              <a:rPr lang="en-US" b="0" i="0" u="none" strike="noStrike" dirty="0">
                <a:solidFill>
                  <a:srgbClr val="161616"/>
                </a:solidFill>
                <a:effectLst/>
                <a:latin typeface="IBM Plex Sans" panose="020B0503050203000203" pitchFamily="34" charset="0"/>
              </a:rPr>
              <a:t>otation is typically simple.</a:t>
            </a:r>
            <a:endParaRPr lang="en-US" dirty="0"/>
          </a:p>
        </p:txBody>
      </p:sp>
    </p:spTree>
    <p:extLst>
      <p:ext uri="{BB962C8B-B14F-4D97-AF65-F5344CB8AC3E}">
        <p14:creationId xmlns:p14="http://schemas.microsoft.com/office/powerpoint/2010/main" val="3759434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Conceptual Data Modelling: Start With Business Use Cases | by Yulia  Kosarenko | Business, Architected | Medium">
            <a:extLst>
              <a:ext uri="{FF2B5EF4-FFF2-40B4-BE49-F238E27FC236}">
                <a16:creationId xmlns:a16="http://schemas.microsoft.com/office/drawing/2014/main" id="{F300F54A-8505-E6CD-4AFA-E3AF0FF2334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547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Data Modeling for Mere Mortals, Part 1: What is Data Modeling? | by Nikola  Ilic | Towards Data Science">
            <a:extLst>
              <a:ext uri="{FF2B5EF4-FFF2-40B4-BE49-F238E27FC236}">
                <a16:creationId xmlns:a16="http://schemas.microsoft.com/office/drawing/2014/main" id="{193A82E8-0707-AD78-2D22-3ACA606DF41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a:stretch/>
        </p:blipFill>
        <p:spPr bwMode="auto">
          <a:xfrm>
            <a:off x="654928" y="84083"/>
            <a:ext cx="11200741" cy="63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27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4541-3DFF-FED2-22D5-31FE2CA3610D}"/>
              </a:ext>
            </a:extLst>
          </p:cNvPr>
          <p:cNvSpPr>
            <a:spLocks noGrp="1"/>
          </p:cNvSpPr>
          <p:nvPr>
            <p:ph type="title"/>
          </p:nvPr>
        </p:nvSpPr>
        <p:spPr/>
        <p:txBody>
          <a:bodyPr/>
          <a:lstStyle/>
          <a:p>
            <a:r>
              <a:rPr lang="en-US" b="0" i="0" dirty="0">
                <a:solidFill>
                  <a:srgbClr val="5C5D61"/>
                </a:solidFill>
                <a:effectLst/>
                <a:latin typeface="Noto Sans" panose="020B0604020202020204" pitchFamily="34" charset="0"/>
              </a:rPr>
              <a:t>Conceptual Data </a:t>
            </a:r>
            <a:r>
              <a:rPr lang="en-US" dirty="0">
                <a:solidFill>
                  <a:srgbClr val="5C5D61"/>
                </a:solidFill>
                <a:latin typeface="Noto Sans" panose="020B0604020202020204" pitchFamily="34" charset="0"/>
              </a:rPr>
              <a:t>M</a:t>
            </a:r>
            <a:r>
              <a:rPr lang="en-US" b="0" i="0" dirty="0">
                <a:solidFill>
                  <a:srgbClr val="5C5D61"/>
                </a:solidFill>
                <a:effectLst/>
                <a:latin typeface="Noto Sans" panose="020B0604020202020204" pitchFamily="34" charset="0"/>
              </a:rPr>
              <a:t>odel</a:t>
            </a:r>
            <a:endParaRPr lang="en-US" dirty="0"/>
          </a:p>
        </p:txBody>
      </p:sp>
      <p:sp>
        <p:nvSpPr>
          <p:cNvPr id="3" name="Content Placeholder 2">
            <a:extLst>
              <a:ext uri="{FF2B5EF4-FFF2-40B4-BE49-F238E27FC236}">
                <a16:creationId xmlns:a16="http://schemas.microsoft.com/office/drawing/2014/main" id="{44DE0944-FED0-15DF-37CA-2C0370E68A1A}"/>
              </a:ext>
            </a:extLst>
          </p:cNvPr>
          <p:cNvSpPr>
            <a:spLocks noGrp="1"/>
          </p:cNvSpPr>
          <p:nvPr>
            <p:ph idx="1"/>
          </p:nvPr>
        </p:nvSpPr>
        <p:spPr/>
        <p:txBody>
          <a:bodyPr>
            <a:normAutofit/>
          </a:bodyPr>
          <a:lstStyle/>
          <a:p>
            <a:pPr marL="0" indent="0">
              <a:buNone/>
            </a:pPr>
            <a:r>
              <a:rPr lang="en-US" sz="3600" b="0" i="0" dirty="0">
                <a:solidFill>
                  <a:srgbClr val="5C5D61"/>
                </a:solidFill>
                <a:effectLst/>
                <a:latin typeface="Noto Sans" panose="020B0604020202020204" pitchFamily="34" charset="0"/>
              </a:rPr>
              <a:t>Conceptual data models </a:t>
            </a:r>
          </a:p>
          <a:p>
            <a:r>
              <a:rPr lang="en-US" sz="3600" dirty="0">
                <a:solidFill>
                  <a:srgbClr val="5C5D61"/>
                </a:solidFill>
                <a:latin typeface="Noto Sans" panose="020B0604020202020204" pitchFamily="34" charset="0"/>
              </a:rPr>
              <a:t>A</a:t>
            </a:r>
            <a:r>
              <a:rPr lang="en-US" sz="3600" b="0" i="0" dirty="0">
                <a:solidFill>
                  <a:srgbClr val="5C5D61"/>
                </a:solidFill>
                <a:effectLst/>
                <a:latin typeface="Noto Sans" panose="020B0604020202020204" pitchFamily="34" charset="0"/>
              </a:rPr>
              <a:t>re built at the </a:t>
            </a:r>
            <a:r>
              <a:rPr lang="en-US" sz="3600" b="0" i="0" dirty="0">
                <a:solidFill>
                  <a:srgbClr val="5C5D61"/>
                </a:solidFill>
                <a:effectLst/>
                <a:highlight>
                  <a:srgbClr val="FFFF00"/>
                </a:highlight>
                <a:latin typeface="Noto Sans" panose="020B0604020202020204" pitchFamily="34" charset="0"/>
              </a:rPr>
              <a:t>first stage </a:t>
            </a:r>
            <a:r>
              <a:rPr lang="en-US" sz="3600" b="0" i="0" dirty="0">
                <a:solidFill>
                  <a:srgbClr val="5C5D61"/>
                </a:solidFill>
                <a:effectLst/>
                <a:latin typeface="Noto Sans" panose="020B0604020202020204" pitchFamily="34" charset="0"/>
              </a:rPr>
              <a:t>of the data modeling process</a:t>
            </a:r>
          </a:p>
          <a:p>
            <a:r>
              <a:rPr lang="en-US" sz="3600" b="0" i="0" dirty="0">
                <a:solidFill>
                  <a:srgbClr val="5C5D61"/>
                </a:solidFill>
                <a:effectLst/>
                <a:latin typeface="Noto Sans" panose="020B0604020202020204" pitchFamily="34" charset="0"/>
              </a:rPr>
              <a:t>They provide a </a:t>
            </a:r>
            <a:r>
              <a:rPr lang="en-US" sz="3600" b="0" i="0" dirty="0">
                <a:solidFill>
                  <a:srgbClr val="5C5D61"/>
                </a:solidFill>
                <a:effectLst/>
                <a:highlight>
                  <a:srgbClr val="FFFF00"/>
                </a:highlight>
                <a:latin typeface="Noto Sans" panose="020B0604020202020204" pitchFamily="34" charset="0"/>
              </a:rPr>
              <a:t>summary-level perspective</a:t>
            </a:r>
          </a:p>
          <a:p>
            <a:r>
              <a:rPr lang="en-US" sz="3600" dirty="0">
                <a:solidFill>
                  <a:srgbClr val="5C5D61"/>
                </a:solidFill>
                <a:highlight>
                  <a:srgbClr val="FFFF00"/>
                </a:highlight>
                <a:latin typeface="Noto Sans" panose="020B0604020202020204" pitchFamily="34" charset="0"/>
              </a:rPr>
              <a:t>O</a:t>
            </a:r>
            <a:r>
              <a:rPr lang="en-US" sz="3600" b="0" i="0" dirty="0">
                <a:solidFill>
                  <a:srgbClr val="5C5D61"/>
                </a:solidFill>
                <a:effectLst/>
                <a:highlight>
                  <a:srgbClr val="FFFF00"/>
                </a:highlight>
                <a:latin typeface="Noto Sans" panose="020B0604020202020204" pitchFamily="34" charset="0"/>
              </a:rPr>
              <a:t>mitting finer details </a:t>
            </a:r>
            <a:r>
              <a:rPr lang="en-US" sz="3600" b="0" i="0" dirty="0">
                <a:solidFill>
                  <a:srgbClr val="5C5D61"/>
                </a:solidFill>
                <a:effectLst/>
                <a:latin typeface="Noto Sans" panose="020B0604020202020204" pitchFamily="34" charset="0"/>
              </a:rPr>
              <a:t>in favor of a more readily digestible format</a:t>
            </a:r>
            <a:endParaRPr lang="en-US" sz="3600" dirty="0"/>
          </a:p>
        </p:txBody>
      </p:sp>
    </p:spTree>
    <p:extLst>
      <p:ext uri="{BB962C8B-B14F-4D97-AF65-F5344CB8AC3E}">
        <p14:creationId xmlns:p14="http://schemas.microsoft.com/office/powerpoint/2010/main" val="1333884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76FA-6B25-D2E6-105B-8FFF11B44496}"/>
              </a:ext>
            </a:extLst>
          </p:cNvPr>
          <p:cNvSpPr>
            <a:spLocks noGrp="1"/>
          </p:cNvSpPr>
          <p:nvPr>
            <p:ph type="title"/>
          </p:nvPr>
        </p:nvSpPr>
        <p:spPr>
          <a:xfrm>
            <a:off x="838200" y="365126"/>
            <a:ext cx="10515600" cy="969688"/>
          </a:xfrm>
        </p:spPr>
        <p:txBody>
          <a:bodyPr>
            <a:normAutofit fontScale="90000"/>
          </a:bodyPr>
          <a:lstStyle/>
          <a:p>
            <a:r>
              <a:rPr lang="en-US" sz="3600" b="1" i="0" dirty="0">
                <a:solidFill>
                  <a:srgbClr val="26276D"/>
                </a:solidFill>
                <a:effectLst/>
                <a:latin typeface="Noto Sans" panose="020B0502040504020204" pitchFamily="34" charset="0"/>
              </a:rPr>
              <a:t>Benefits of conceptual data models</a:t>
            </a:r>
            <a:br>
              <a:rPr lang="en-US" sz="3600" b="1" i="0" dirty="0">
                <a:solidFill>
                  <a:srgbClr val="26276D"/>
                </a:solidFill>
                <a:effectLst/>
                <a:latin typeface="Noto Sans" panose="020B0502040504020204" pitchFamily="34" charset="0"/>
              </a:rPr>
            </a:br>
            <a:endParaRPr lang="en-US" sz="3600" dirty="0"/>
          </a:p>
        </p:txBody>
      </p:sp>
      <p:sp>
        <p:nvSpPr>
          <p:cNvPr id="3" name="Content Placeholder 2">
            <a:extLst>
              <a:ext uri="{FF2B5EF4-FFF2-40B4-BE49-F238E27FC236}">
                <a16:creationId xmlns:a16="http://schemas.microsoft.com/office/drawing/2014/main" id="{CD1B82E6-E6CA-537F-46D5-61DBA5D3CAC2}"/>
              </a:ext>
            </a:extLst>
          </p:cNvPr>
          <p:cNvSpPr>
            <a:spLocks noGrp="1"/>
          </p:cNvSpPr>
          <p:nvPr>
            <p:ph idx="1"/>
          </p:nvPr>
        </p:nvSpPr>
        <p:spPr>
          <a:xfrm>
            <a:off x="838200" y="1051034"/>
            <a:ext cx="10515600" cy="5125929"/>
          </a:xfrm>
        </p:spPr>
        <p:txBody>
          <a:bodyPr>
            <a:normAutofit fontScale="92500" lnSpcReduction="10000"/>
          </a:bodyPr>
          <a:lstStyle/>
          <a:p>
            <a:pPr marL="0" indent="0">
              <a:buNone/>
            </a:pPr>
            <a:r>
              <a:rPr lang="en-US" sz="3600" i="0" dirty="0">
                <a:solidFill>
                  <a:srgbClr val="26276D"/>
                </a:solidFill>
                <a:effectLst/>
                <a:latin typeface="Noto Sans" panose="020B0502040504020204" pitchFamily="34" charset="0"/>
              </a:rPr>
              <a:t>1. Help define a common language and populate the business glossary</a:t>
            </a:r>
          </a:p>
          <a:p>
            <a:pPr marL="0" indent="0">
              <a:buNone/>
            </a:pPr>
            <a:endParaRPr lang="en-US" sz="3600" i="0" dirty="0">
              <a:solidFill>
                <a:srgbClr val="26276D"/>
              </a:solidFill>
              <a:effectLst/>
              <a:latin typeface="Noto Sans" panose="020B0502040504020204" pitchFamily="34" charset="0"/>
            </a:endParaRPr>
          </a:p>
          <a:p>
            <a:pPr marL="0" indent="0">
              <a:buNone/>
            </a:pPr>
            <a:r>
              <a:rPr lang="en-US" sz="3600" i="0" dirty="0">
                <a:solidFill>
                  <a:srgbClr val="26276D"/>
                </a:solidFill>
                <a:effectLst/>
                <a:latin typeface="Noto Sans" panose="020B0502040504020204" pitchFamily="34" charset="0"/>
              </a:rPr>
              <a:t>2. Help shape the roadmap and define project scope</a:t>
            </a:r>
          </a:p>
          <a:p>
            <a:pPr marL="0" indent="0">
              <a:buNone/>
            </a:pPr>
            <a:endParaRPr lang="en-US" sz="3600" i="0" dirty="0">
              <a:solidFill>
                <a:srgbClr val="26276D"/>
              </a:solidFill>
              <a:effectLst/>
              <a:latin typeface="Noto Sans" panose="020B0502040504020204" pitchFamily="34" charset="0"/>
            </a:endParaRPr>
          </a:p>
          <a:p>
            <a:pPr marL="0" indent="0">
              <a:buNone/>
            </a:pPr>
            <a:r>
              <a:rPr lang="en-US" sz="3600" i="0" dirty="0">
                <a:solidFill>
                  <a:srgbClr val="26276D"/>
                </a:solidFill>
                <a:effectLst/>
                <a:latin typeface="Noto Sans" panose="020B0502040504020204" pitchFamily="34" charset="0"/>
              </a:rPr>
              <a:t>3. Provide a basis for future models</a:t>
            </a:r>
          </a:p>
          <a:p>
            <a:pPr marL="0" indent="0">
              <a:buNone/>
            </a:pPr>
            <a:endParaRPr lang="en-US" sz="3600" i="0" dirty="0">
              <a:solidFill>
                <a:srgbClr val="26276D"/>
              </a:solidFill>
              <a:effectLst/>
              <a:latin typeface="Noto Sans" panose="020B0502040504020204" pitchFamily="34" charset="0"/>
            </a:endParaRPr>
          </a:p>
          <a:p>
            <a:pPr marL="0" indent="0">
              <a:buNone/>
            </a:pPr>
            <a:r>
              <a:rPr lang="en-US" sz="3600" i="0" dirty="0">
                <a:solidFill>
                  <a:srgbClr val="26276D"/>
                </a:solidFill>
                <a:effectLst/>
                <a:latin typeface="Noto Sans" panose="020B0502040504020204" pitchFamily="34" charset="0"/>
              </a:rPr>
              <a:t>4. Foster an inclusive form of communication</a:t>
            </a:r>
          </a:p>
          <a:p>
            <a:pPr marL="0" indent="0">
              <a:buNone/>
            </a:pPr>
            <a:br>
              <a:rPr lang="en-US" sz="3600" dirty="0"/>
            </a:br>
            <a:endParaRPr lang="en-US" sz="3600" dirty="0"/>
          </a:p>
        </p:txBody>
      </p:sp>
    </p:spTree>
    <p:extLst>
      <p:ext uri="{BB962C8B-B14F-4D97-AF65-F5344CB8AC3E}">
        <p14:creationId xmlns:p14="http://schemas.microsoft.com/office/powerpoint/2010/main" val="4246562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A05EA-29CE-FB36-8034-0E5EF20CF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B64EF-8C9D-AB72-CD2B-A16CA4DF7382}"/>
              </a:ext>
            </a:extLst>
          </p:cNvPr>
          <p:cNvSpPr>
            <a:spLocks noGrp="1"/>
          </p:cNvSpPr>
          <p:nvPr>
            <p:ph type="title"/>
          </p:nvPr>
        </p:nvSpPr>
        <p:spPr>
          <a:xfrm>
            <a:off x="838200" y="365126"/>
            <a:ext cx="10515600" cy="969688"/>
          </a:xfrm>
        </p:spPr>
        <p:txBody>
          <a:bodyPr>
            <a:normAutofit fontScale="90000"/>
          </a:bodyPr>
          <a:lstStyle/>
          <a:p>
            <a:r>
              <a:rPr lang="en-US" sz="3600" b="1" i="0" dirty="0">
                <a:solidFill>
                  <a:srgbClr val="26276D"/>
                </a:solidFill>
                <a:effectLst/>
                <a:latin typeface="Noto Sans" panose="020B0502040504020204" pitchFamily="34" charset="0"/>
              </a:rPr>
              <a:t>Example of Conceptual </a:t>
            </a:r>
            <a:r>
              <a:rPr lang="en-US" sz="3600" b="1" dirty="0">
                <a:solidFill>
                  <a:srgbClr val="26276D"/>
                </a:solidFill>
                <a:latin typeface="Noto Sans" panose="020B0502040504020204" pitchFamily="34" charset="0"/>
              </a:rPr>
              <a:t>D</a:t>
            </a:r>
            <a:r>
              <a:rPr lang="en-US" sz="3600" b="1" i="0" dirty="0">
                <a:solidFill>
                  <a:srgbClr val="26276D"/>
                </a:solidFill>
                <a:effectLst/>
                <a:latin typeface="Noto Sans" panose="020B0502040504020204" pitchFamily="34" charset="0"/>
              </a:rPr>
              <a:t>ata </a:t>
            </a:r>
            <a:r>
              <a:rPr lang="en-US" sz="3600" b="1" dirty="0">
                <a:solidFill>
                  <a:srgbClr val="26276D"/>
                </a:solidFill>
                <a:latin typeface="Noto Sans" panose="020B0502040504020204" pitchFamily="34" charset="0"/>
              </a:rPr>
              <a:t>M</a:t>
            </a:r>
            <a:r>
              <a:rPr lang="en-US" sz="3600" b="1" i="0" dirty="0">
                <a:solidFill>
                  <a:srgbClr val="26276D"/>
                </a:solidFill>
                <a:effectLst/>
                <a:latin typeface="Noto Sans" panose="020B0502040504020204" pitchFamily="34" charset="0"/>
              </a:rPr>
              <a:t>odels</a:t>
            </a:r>
            <a:br>
              <a:rPr lang="en-US" sz="3600" b="1" i="0" dirty="0">
                <a:solidFill>
                  <a:srgbClr val="26276D"/>
                </a:solidFill>
                <a:effectLst/>
                <a:latin typeface="Noto Sans" panose="020B0502040504020204" pitchFamily="34" charset="0"/>
              </a:rPr>
            </a:br>
            <a:endParaRPr lang="en-US" sz="3600" dirty="0"/>
          </a:p>
        </p:txBody>
      </p:sp>
      <p:sp>
        <p:nvSpPr>
          <p:cNvPr id="3" name="Content Placeholder 2">
            <a:extLst>
              <a:ext uri="{FF2B5EF4-FFF2-40B4-BE49-F238E27FC236}">
                <a16:creationId xmlns:a16="http://schemas.microsoft.com/office/drawing/2014/main" id="{6D27DA47-1A9B-8FCF-434B-5EF24BA9EA37}"/>
              </a:ext>
            </a:extLst>
          </p:cNvPr>
          <p:cNvSpPr>
            <a:spLocks noGrp="1"/>
          </p:cNvSpPr>
          <p:nvPr>
            <p:ph idx="1"/>
          </p:nvPr>
        </p:nvSpPr>
        <p:spPr>
          <a:xfrm>
            <a:off x="838200" y="1051034"/>
            <a:ext cx="10515600" cy="5125929"/>
          </a:xfrm>
        </p:spPr>
        <p:txBody>
          <a:bodyPr>
            <a:normAutofit/>
          </a:bodyPr>
          <a:lstStyle/>
          <a:p>
            <a:pPr marL="0" indent="0">
              <a:buNone/>
            </a:pPr>
            <a:r>
              <a:rPr lang="en-US" sz="4400" b="0" i="0" dirty="0">
                <a:solidFill>
                  <a:srgbClr val="000000"/>
                </a:solidFill>
                <a:effectLst/>
                <a:latin typeface="Optimo-Plain"/>
                <a:hlinkClick r:id="rId2"/>
              </a:rPr>
              <a:t>3 examples of conceptual data models</a:t>
            </a:r>
            <a:r>
              <a:rPr lang="en-US" sz="4400" b="0" i="0" dirty="0">
                <a:solidFill>
                  <a:srgbClr val="000000"/>
                </a:solidFill>
                <a:effectLst/>
                <a:latin typeface="Optimo-Plain"/>
              </a:rPr>
              <a:t>:</a:t>
            </a:r>
          </a:p>
          <a:p>
            <a:pPr lvl="1"/>
            <a:r>
              <a:rPr lang="en-US" sz="2800" b="0" i="0" dirty="0">
                <a:solidFill>
                  <a:srgbClr val="000000"/>
                </a:solidFill>
                <a:effectLst/>
                <a:latin typeface="Optimo-Plain"/>
              </a:rPr>
              <a:t>What is a Conceptual Data Model (CDM)? </a:t>
            </a:r>
          </a:p>
          <a:p>
            <a:pPr lvl="1"/>
            <a:r>
              <a:rPr lang="en-US" sz="2800" b="0" i="0" dirty="0">
                <a:solidFill>
                  <a:srgbClr val="000000"/>
                </a:solidFill>
                <a:effectLst/>
                <a:latin typeface="Optimo-Plain"/>
              </a:rPr>
              <a:t>The value of conceptual data modeling</a:t>
            </a:r>
          </a:p>
          <a:p>
            <a:pPr marL="0" indent="0">
              <a:buNone/>
            </a:pPr>
            <a:endParaRPr lang="en-US" sz="4400" b="0" i="0" dirty="0">
              <a:solidFill>
                <a:srgbClr val="000000"/>
              </a:solidFill>
              <a:effectLst/>
              <a:latin typeface="Optimo-Plain"/>
            </a:endParaRPr>
          </a:p>
          <a:p>
            <a:pPr marL="0" indent="0">
              <a:buNone/>
            </a:pPr>
            <a:endParaRPr lang="en-US" sz="3600" dirty="0"/>
          </a:p>
        </p:txBody>
      </p:sp>
    </p:spTree>
    <p:extLst>
      <p:ext uri="{BB962C8B-B14F-4D97-AF65-F5344CB8AC3E}">
        <p14:creationId xmlns:p14="http://schemas.microsoft.com/office/powerpoint/2010/main" val="1799854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A205-9CBA-E79E-2D9B-D279734A0307}"/>
              </a:ext>
            </a:extLst>
          </p:cNvPr>
          <p:cNvSpPr>
            <a:spLocks noGrp="1"/>
          </p:cNvSpPr>
          <p:nvPr>
            <p:ph type="title"/>
          </p:nvPr>
        </p:nvSpPr>
        <p:spPr>
          <a:xfrm>
            <a:off x="838200" y="365126"/>
            <a:ext cx="10515600" cy="496722"/>
          </a:xfrm>
        </p:spPr>
        <p:txBody>
          <a:bodyPr>
            <a:normAutofit fontScale="90000"/>
          </a:bodyPr>
          <a:lstStyle/>
          <a:p>
            <a:r>
              <a:rPr lang="en-US" b="0" i="0" u="none" strike="noStrike" dirty="0">
                <a:solidFill>
                  <a:srgbClr val="161616"/>
                </a:solidFill>
                <a:effectLst/>
                <a:latin typeface="IBM Plex Sans" panose="020B0503050203000203" pitchFamily="34" charset="0"/>
              </a:rPr>
              <a:t>Logical Data </a:t>
            </a:r>
            <a:r>
              <a:rPr lang="en-US" dirty="0">
                <a:solidFill>
                  <a:srgbClr val="161616"/>
                </a:solidFill>
                <a:latin typeface="IBM Plex Sans" panose="020B0503050203000203" pitchFamily="34" charset="0"/>
              </a:rPr>
              <a:t>M</a:t>
            </a:r>
            <a:r>
              <a:rPr lang="en-US" b="0" i="0" u="none" strike="noStrike" dirty="0">
                <a:solidFill>
                  <a:srgbClr val="161616"/>
                </a:solidFill>
                <a:effectLst/>
                <a:latin typeface="IBM Plex Sans" panose="020B0503050203000203" pitchFamily="34" charset="0"/>
              </a:rPr>
              <a:t>odels</a:t>
            </a:r>
            <a:endParaRPr lang="en-US" dirty="0"/>
          </a:p>
        </p:txBody>
      </p:sp>
      <p:sp>
        <p:nvSpPr>
          <p:cNvPr id="3" name="Content Placeholder 2">
            <a:extLst>
              <a:ext uri="{FF2B5EF4-FFF2-40B4-BE49-F238E27FC236}">
                <a16:creationId xmlns:a16="http://schemas.microsoft.com/office/drawing/2014/main" id="{427B0F55-E27B-5DA5-2967-B9B35FFE0F9F}"/>
              </a:ext>
            </a:extLst>
          </p:cNvPr>
          <p:cNvSpPr>
            <a:spLocks noGrp="1"/>
          </p:cNvSpPr>
          <p:nvPr>
            <p:ph idx="1"/>
          </p:nvPr>
        </p:nvSpPr>
        <p:spPr>
          <a:xfrm>
            <a:off x="838200" y="956442"/>
            <a:ext cx="10515600" cy="5220522"/>
          </a:xfrm>
        </p:spPr>
        <p:txBody>
          <a:bodyPr>
            <a:normAutofit/>
          </a:bodyPr>
          <a:lstStyle/>
          <a:p>
            <a:pPr marL="0" indent="0">
              <a:buNone/>
            </a:pPr>
            <a:r>
              <a:rPr lang="en-US" b="0" i="0" u="none" strike="noStrike" dirty="0">
                <a:solidFill>
                  <a:srgbClr val="161616"/>
                </a:solidFill>
                <a:effectLst/>
                <a:latin typeface="IBM Plex Sans" panose="020B0503050203000203" pitchFamily="34" charset="0"/>
              </a:rPr>
              <a:t>1. They are less abstract and provide greater detail about the concepts and relationships in the domain under consideration. </a:t>
            </a:r>
          </a:p>
          <a:p>
            <a:pPr marL="0" indent="0">
              <a:buNone/>
            </a:pPr>
            <a:r>
              <a:rPr lang="en-US" b="0" i="0" u="none" strike="noStrike" dirty="0">
                <a:solidFill>
                  <a:srgbClr val="161616"/>
                </a:solidFill>
                <a:effectLst/>
                <a:latin typeface="IBM Plex Sans" panose="020B0503050203000203" pitchFamily="34" charset="0"/>
              </a:rPr>
              <a:t>2. One of several formal data modeling notation systems is followed. These indicate data attributes, such as data types and their corresponding lengths, and show the relationships among entities. </a:t>
            </a:r>
          </a:p>
          <a:p>
            <a:pPr marL="0" indent="0">
              <a:buNone/>
            </a:pPr>
            <a:r>
              <a:rPr lang="en-US" b="0" i="0" u="none" strike="noStrike" dirty="0">
                <a:solidFill>
                  <a:srgbClr val="161616"/>
                </a:solidFill>
                <a:effectLst/>
                <a:latin typeface="IBM Plex Sans" panose="020B0503050203000203" pitchFamily="34" charset="0"/>
              </a:rPr>
              <a:t>3. Logical data models don’t specify any technical system requirements. </a:t>
            </a:r>
          </a:p>
          <a:p>
            <a:pPr marL="0" indent="0">
              <a:buNone/>
            </a:pPr>
            <a:r>
              <a:rPr lang="en-US" b="0" i="0" u="none" strike="noStrike" dirty="0">
                <a:solidFill>
                  <a:srgbClr val="161616"/>
                </a:solidFill>
                <a:effectLst/>
                <a:latin typeface="IBM Plex Sans" panose="020B0503050203000203" pitchFamily="34" charset="0"/>
              </a:rPr>
              <a:t>4. Logical data models can be useful in highly procedural implementation environments, or for projects that are data-oriented by nature, such as </a:t>
            </a:r>
            <a:r>
              <a:rPr lang="en-US" b="0" i="0" u="none" strike="noStrike" dirty="0">
                <a:solidFill>
                  <a:srgbClr val="0062FE"/>
                </a:solidFill>
                <a:effectLst/>
                <a:latin typeface="IBM Plex Sans" panose="020B0503050203000203" pitchFamily="34" charset="0"/>
              </a:rPr>
              <a:t>data warehouse</a:t>
            </a:r>
            <a:r>
              <a:rPr lang="en-US" b="0" i="0" u="none" strike="noStrike" dirty="0">
                <a:solidFill>
                  <a:srgbClr val="161616"/>
                </a:solidFill>
                <a:effectLst/>
                <a:latin typeface="IBM Plex Sans" panose="020B0503050203000203" pitchFamily="34" charset="0"/>
              </a:rPr>
              <a:t> design or reporting system development.</a:t>
            </a:r>
            <a:endParaRPr lang="en-US" dirty="0"/>
          </a:p>
        </p:txBody>
      </p:sp>
    </p:spTree>
    <p:extLst>
      <p:ext uri="{BB962C8B-B14F-4D97-AF65-F5344CB8AC3E}">
        <p14:creationId xmlns:p14="http://schemas.microsoft.com/office/powerpoint/2010/main" val="929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8300D-571B-91AA-B96D-C7DD0BE44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80718-3ECB-D298-DC00-B7615E29B200}"/>
              </a:ext>
            </a:extLst>
          </p:cNvPr>
          <p:cNvSpPr>
            <a:spLocks noGrp="1"/>
          </p:cNvSpPr>
          <p:nvPr>
            <p:ph type="title"/>
          </p:nvPr>
        </p:nvSpPr>
        <p:spPr/>
        <p:txBody>
          <a:bodyPr/>
          <a:lstStyle/>
          <a:p>
            <a:r>
              <a:rPr lang="en-US" sz="4400" dirty="0">
                <a:solidFill>
                  <a:srgbClr val="161616"/>
                </a:solidFill>
                <a:latin typeface="IBM Plex Sans" panose="020F0502020204030204" pitchFamily="34" charset="0"/>
              </a:rPr>
              <a:t>What is D</a:t>
            </a:r>
            <a:r>
              <a:rPr lang="en-US" sz="4400" b="0" i="0" u="none" strike="noStrike" dirty="0">
                <a:solidFill>
                  <a:srgbClr val="161616"/>
                </a:solidFill>
                <a:effectLst/>
                <a:latin typeface="IBM Plex Sans" panose="020F0502020204030204" pitchFamily="34" charset="0"/>
              </a:rPr>
              <a:t>ata </a:t>
            </a:r>
            <a:r>
              <a:rPr lang="en-US" dirty="0">
                <a:solidFill>
                  <a:srgbClr val="161616"/>
                </a:solidFill>
                <a:latin typeface="IBM Plex Sans" panose="020F0502020204030204" pitchFamily="34" charset="0"/>
              </a:rPr>
              <a:t>M</a:t>
            </a:r>
            <a:r>
              <a:rPr lang="en-US" sz="4400" b="0" i="0" u="none" strike="noStrike" dirty="0">
                <a:solidFill>
                  <a:srgbClr val="161616"/>
                </a:solidFill>
                <a:effectLst/>
                <a:latin typeface="IBM Plex Sans" panose="020F0502020204030204" pitchFamily="34" charset="0"/>
              </a:rPr>
              <a:t>odeling?</a:t>
            </a:r>
            <a:endParaRPr lang="en-US" dirty="0"/>
          </a:p>
        </p:txBody>
      </p:sp>
      <p:sp>
        <p:nvSpPr>
          <p:cNvPr id="3" name="Content Placeholder 2">
            <a:extLst>
              <a:ext uri="{FF2B5EF4-FFF2-40B4-BE49-F238E27FC236}">
                <a16:creationId xmlns:a16="http://schemas.microsoft.com/office/drawing/2014/main" id="{77B052F8-27B0-2EE1-6CD1-21322798D1F3}"/>
              </a:ext>
            </a:extLst>
          </p:cNvPr>
          <p:cNvSpPr>
            <a:spLocks noGrp="1"/>
          </p:cNvSpPr>
          <p:nvPr>
            <p:ph idx="1"/>
          </p:nvPr>
        </p:nvSpPr>
        <p:spPr/>
        <p:txBody>
          <a:bodyPr>
            <a:normAutofit/>
          </a:bodyPr>
          <a:lstStyle/>
          <a:p>
            <a:pPr algn="l">
              <a:buFont typeface="Arial" panose="020B0604020202020204" pitchFamily="34" charset="0"/>
              <a:buChar char="•"/>
            </a:pPr>
            <a:r>
              <a:rPr lang="en-US" sz="4000" b="0" i="0" dirty="0">
                <a:solidFill>
                  <a:srgbClr val="242424"/>
                </a:solidFill>
                <a:effectLst/>
                <a:highlight>
                  <a:srgbClr val="00FF00"/>
                </a:highlight>
                <a:latin typeface="source-serif-pro"/>
              </a:rPr>
              <a:t>Process</a:t>
            </a:r>
            <a:r>
              <a:rPr lang="en-US" sz="4000" b="0" i="0" dirty="0">
                <a:solidFill>
                  <a:srgbClr val="242424"/>
                </a:solidFill>
                <a:effectLst/>
                <a:latin typeface="source-serif-pro"/>
              </a:rPr>
              <a:t> of creating a </a:t>
            </a:r>
            <a:r>
              <a:rPr lang="en-US" sz="4000" b="0" i="0" dirty="0">
                <a:solidFill>
                  <a:srgbClr val="242424"/>
                </a:solidFill>
                <a:effectLst/>
                <a:highlight>
                  <a:srgbClr val="00FF00"/>
                </a:highlight>
                <a:latin typeface="source-serif-pro"/>
              </a:rPr>
              <a:t>data model </a:t>
            </a:r>
            <a:r>
              <a:rPr lang="en-US" sz="4000" b="0" i="0" dirty="0">
                <a:solidFill>
                  <a:srgbClr val="242424"/>
                </a:solidFill>
                <a:effectLst/>
                <a:latin typeface="source-serif-pro"/>
              </a:rPr>
              <a:t>for the data to be </a:t>
            </a:r>
            <a:r>
              <a:rPr lang="en-US" sz="4000" b="0" i="0" dirty="0">
                <a:solidFill>
                  <a:srgbClr val="242424"/>
                </a:solidFill>
                <a:effectLst/>
                <a:highlight>
                  <a:srgbClr val="FFFF00"/>
                </a:highlight>
                <a:latin typeface="source-serif-pro"/>
              </a:rPr>
              <a:t>stored in a database</a:t>
            </a:r>
            <a:r>
              <a:rPr lang="en-US" sz="4000" b="0" i="0" dirty="0">
                <a:solidFill>
                  <a:srgbClr val="242424"/>
                </a:solidFill>
                <a:effectLst/>
                <a:latin typeface="source-serif-pro"/>
              </a:rPr>
              <a:t>.</a:t>
            </a:r>
          </a:p>
          <a:p>
            <a:pPr algn="l">
              <a:buFont typeface="Arial" panose="020B0604020202020204" pitchFamily="34" charset="0"/>
              <a:buChar char="•"/>
            </a:pPr>
            <a:r>
              <a:rPr lang="en-US" sz="4000" b="0" i="0" dirty="0">
                <a:solidFill>
                  <a:srgbClr val="242424"/>
                </a:solidFill>
                <a:effectLst/>
                <a:latin typeface="source-serif-pro"/>
              </a:rPr>
              <a:t>It is a conceptual representation of </a:t>
            </a:r>
            <a:r>
              <a:rPr lang="en-US" sz="4000" b="0" i="0" dirty="0">
                <a:solidFill>
                  <a:srgbClr val="242424"/>
                </a:solidFill>
                <a:effectLst/>
                <a:highlight>
                  <a:srgbClr val="00FF00"/>
                </a:highlight>
                <a:latin typeface="source-serif-pro"/>
              </a:rPr>
              <a:t>Data objects</a:t>
            </a:r>
            <a:r>
              <a:rPr lang="en-US" sz="4000" b="0" i="0" dirty="0">
                <a:solidFill>
                  <a:srgbClr val="242424"/>
                </a:solidFill>
                <a:effectLst/>
                <a:latin typeface="source-serif-pro"/>
              </a:rPr>
              <a:t>, the </a:t>
            </a:r>
            <a:r>
              <a:rPr lang="en-US" sz="4000" b="0" i="0" dirty="0">
                <a:solidFill>
                  <a:srgbClr val="242424"/>
                </a:solidFill>
                <a:effectLst/>
                <a:highlight>
                  <a:srgbClr val="00FFFF"/>
                </a:highlight>
                <a:latin typeface="source-serif-pro"/>
              </a:rPr>
              <a:t>associations between different data objects, and the rules.</a:t>
            </a:r>
          </a:p>
        </p:txBody>
      </p:sp>
    </p:spTree>
    <p:extLst>
      <p:ext uri="{BB962C8B-B14F-4D97-AF65-F5344CB8AC3E}">
        <p14:creationId xmlns:p14="http://schemas.microsoft.com/office/powerpoint/2010/main" val="748455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122" name="Picture 2" descr="Logical Data Modeling chart">
            <a:extLst>
              <a:ext uri="{FF2B5EF4-FFF2-40B4-BE49-F238E27FC236}">
                <a16:creationId xmlns:a16="http://schemas.microsoft.com/office/drawing/2014/main" id="{3F522222-0077-0B37-FD41-8D2B886CDD6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47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487B-3AC2-C647-8313-1A64CDBAA11D}"/>
              </a:ext>
            </a:extLst>
          </p:cNvPr>
          <p:cNvSpPr>
            <a:spLocks noGrp="1"/>
          </p:cNvSpPr>
          <p:nvPr>
            <p:ph type="title"/>
          </p:nvPr>
        </p:nvSpPr>
        <p:spPr>
          <a:xfrm>
            <a:off x="838200" y="365125"/>
            <a:ext cx="10515600" cy="586581"/>
          </a:xfrm>
        </p:spPr>
        <p:txBody>
          <a:bodyPr>
            <a:normAutofit fontScale="90000"/>
          </a:bodyPr>
          <a:lstStyle/>
          <a:p>
            <a:r>
              <a:rPr lang="en-US" dirty="0"/>
              <a:t>EXAMPLE: Logical Data Model</a:t>
            </a:r>
          </a:p>
        </p:txBody>
      </p:sp>
      <p:pic>
        <p:nvPicPr>
          <p:cNvPr id="9218" name="Picture 2" descr="Logical Data Model">
            <a:extLst>
              <a:ext uri="{FF2B5EF4-FFF2-40B4-BE49-F238E27FC236}">
                <a16:creationId xmlns:a16="http://schemas.microsoft.com/office/drawing/2014/main" id="{CE70346E-6ED3-F8E5-915D-0EE5AD0088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7525" y="951707"/>
            <a:ext cx="8007178" cy="528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01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7E9F-2D7F-32C3-2100-7647398EE032}"/>
              </a:ext>
            </a:extLst>
          </p:cNvPr>
          <p:cNvSpPr>
            <a:spLocks noGrp="1"/>
          </p:cNvSpPr>
          <p:nvPr>
            <p:ph type="title"/>
          </p:nvPr>
        </p:nvSpPr>
        <p:spPr>
          <a:xfrm>
            <a:off x="838200" y="365126"/>
            <a:ext cx="10515600" cy="643868"/>
          </a:xfrm>
        </p:spPr>
        <p:txBody>
          <a:bodyPr>
            <a:normAutofit fontScale="90000"/>
          </a:bodyPr>
          <a:lstStyle/>
          <a:p>
            <a:r>
              <a:rPr lang="en-US" dirty="0"/>
              <a:t>Purpose of Logical Data Model</a:t>
            </a:r>
          </a:p>
        </p:txBody>
      </p:sp>
      <p:sp>
        <p:nvSpPr>
          <p:cNvPr id="3" name="Content Placeholder 2">
            <a:extLst>
              <a:ext uri="{FF2B5EF4-FFF2-40B4-BE49-F238E27FC236}">
                <a16:creationId xmlns:a16="http://schemas.microsoft.com/office/drawing/2014/main" id="{A3AE3554-BF7D-C763-5CF3-E8A52F80F44F}"/>
              </a:ext>
            </a:extLst>
          </p:cNvPr>
          <p:cNvSpPr>
            <a:spLocks noGrp="1"/>
          </p:cNvSpPr>
          <p:nvPr>
            <p:ph idx="1"/>
          </p:nvPr>
        </p:nvSpPr>
        <p:spPr>
          <a:xfrm>
            <a:off x="838200" y="1103586"/>
            <a:ext cx="10515600" cy="5073377"/>
          </a:xfrm>
        </p:spPr>
        <p:txBody>
          <a:bodyPr>
            <a:normAutofit/>
          </a:bodyPr>
          <a:lstStyle/>
          <a:p>
            <a:pPr marL="0" indent="0">
              <a:buNone/>
            </a:pPr>
            <a:r>
              <a:rPr lang="en-US" sz="3600" dirty="0"/>
              <a:t>1. A logical data model establishes the </a:t>
            </a:r>
            <a:r>
              <a:rPr lang="en-US" sz="3600" dirty="0">
                <a:highlight>
                  <a:srgbClr val="FFFF00"/>
                </a:highlight>
              </a:rPr>
              <a:t>structure of data elements and the relationships among them</a:t>
            </a:r>
            <a:r>
              <a:rPr lang="en-US" sz="3600" dirty="0"/>
              <a:t>. </a:t>
            </a:r>
          </a:p>
          <a:p>
            <a:pPr marL="0" indent="0">
              <a:buNone/>
            </a:pPr>
            <a:endParaRPr lang="en-US" sz="3600" dirty="0"/>
          </a:p>
          <a:p>
            <a:pPr marL="0" indent="0">
              <a:buNone/>
            </a:pPr>
            <a:r>
              <a:rPr lang="en-US" sz="3600" dirty="0"/>
              <a:t>2. It is </a:t>
            </a:r>
            <a:r>
              <a:rPr lang="en-US" sz="3600" dirty="0">
                <a:highlight>
                  <a:srgbClr val="00FFFF"/>
                </a:highlight>
              </a:rPr>
              <a:t>independent of the physical database </a:t>
            </a:r>
            <a:r>
              <a:rPr lang="en-US" sz="3600" dirty="0"/>
              <a:t>that details how the data will be implemented. </a:t>
            </a:r>
          </a:p>
          <a:p>
            <a:pPr marL="0" indent="0">
              <a:buNone/>
            </a:pPr>
            <a:endParaRPr lang="en-US" sz="3600" dirty="0"/>
          </a:p>
          <a:p>
            <a:pPr marL="0" indent="0">
              <a:buNone/>
            </a:pPr>
            <a:r>
              <a:rPr lang="en-US" sz="3600" dirty="0"/>
              <a:t>3. The </a:t>
            </a:r>
            <a:r>
              <a:rPr lang="en-US" sz="3600" dirty="0">
                <a:highlight>
                  <a:srgbClr val="00FF00"/>
                </a:highlight>
              </a:rPr>
              <a:t>logical data model serves as a blueprint </a:t>
            </a:r>
            <a:r>
              <a:rPr lang="en-US" sz="3600" dirty="0"/>
              <a:t>for used data.</a:t>
            </a:r>
          </a:p>
        </p:txBody>
      </p:sp>
    </p:spTree>
    <p:extLst>
      <p:ext uri="{BB962C8B-B14F-4D97-AF65-F5344CB8AC3E}">
        <p14:creationId xmlns:p14="http://schemas.microsoft.com/office/powerpoint/2010/main" val="2366326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9AF9-A637-0329-D015-FB5A2728FFC7}"/>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Physical Data </a:t>
            </a:r>
            <a:r>
              <a:rPr lang="en-US" dirty="0">
                <a:solidFill>
                  <a:srgbClr val="161616"/>
                </a:solidFill>
                <a:latin typeface="IBM Plex Sans" panose="020B0503050203000203" pitchFamily="34" charset="0"/>
              </a:rPr>
              <a:t>M</a:t>
            </a:r>
            <a:r>
              <a:rPr lang="en-US" b="0" i="0" u="none" strike="noStrike" dirty="0">
                <a:solidFill>
                  <a:srgbClr val="161616"/>
                </a:solidFill>
                <a:effectLst/>
                <a:latin typeface="IBM Plex Sans" panose="020B0503050203000203" pitchFamily="34" charset="0"/>
              </a:rPr>
              <a:t>odels</a:t>
            </a:r>
            <a:endParaRPr lang="en-US" dirty="0"/>
          </a:p>
        </p:txBody>
      </p:sp>
      <p:sp>
        <p:nvSpPr>
          <p:cNvPr id="3" name="Content Placeholder 2">
            <a:extLst>
              <a:ext uri="{FF2B5EF4-FFF2-40B4-BE49-F238E27FC236}">
                <a16:creationId xmlns:a16="http://schemas.microsoft.com/office/drawing/2014/main" id="{B8CCC047-9373-6E09-993B-6A9183F83E63}"/>
              </a:ext>
            </a:extLst>
          </p:cNvPr>
          <p:cNvSpPr>
            <a:spLocks noGrp="1"/>
          </p:cNvSpPr>
          <p:nvPr>
            <p:ph idx="1"/>
          </p:nvPr>
        </p:nvSpPr>
        <p:spPr>
          <a:xfrm>
            <a:off x="838200" y="1303283"/>
            <a:ext cx="10515600" cy="4873680"/>
          </a:xfrm>
        </p:spPr>
        <p:txBody>
          <a:bodyPr>
            <a:normAutofit/>
          </a:bodyPr>
          <a:lstStyle/>
          <a:p>
            <a:pPr marL="0" indent="0">
              <a:buNone/>
            </a:pPr>
            <a:r>
              <a:rPr lang="en-US" b="0" i="0" u="none" strike="noStrike" dirty="0">
                <a:solidFill>
                  <a:srgbClr val="161616"/>
                </a:solidFill>
                <a:effectLst/>
                <a:latin typeface="IBM Plex Sans" panose="020B0503050203000203" pitchFamily="34" charset="0"/>
              </a:rPr>
              <a:t>1. Physical Data Models provide a schema for how the data will be physically stored within a database. </a:t>
            </a:r>
            <a:endParaRPr lang="en-US" dirty="0">
              <a:solidFill>
                <a:srgbClr val="161616"/>
              </a:solidFill>
              <a:latin typeface="IBM Plex Sans" panose="020B0503050203000203" pitchFamily="34" charset="0"/>
            </a:endParaRPr>
          </a:p>
          <a:p>
            <a:pPr marL="0" indent="0">
              <a:buNone/>
            </a:pPr>
            <a:r>
              <a:rPr lang="en-US" b="0" i="0" u="none" strike="noStrike" dirty="0">
                <a:solidFill>
                  <a:srgbClr val="161616"/>
                </a:solidFill>
                <a:effectLst/>
                <a:latin typeface="IBM Plex Sans" panose="020B0503050203000203" pitchFamily="34" charset="0"/>
              </a:rPr>
              <a:t>2. They’re the least abstract of all. </a:t>
            </a:r>
            <a:endParaRPr lang="en-US" dirty="0">
              <a:solidFill>
                <a:srgbClr val="161616"/>
              </a:solidFill>
              <a:latin typeface="IBM Plex Sans" panose="020B0503050203000203" pitchFamily="34" charset="0"/>
            </a:endParaRPr>
          </a:p>
          <a:p>
            <a:pPr marL="0" indent="0">
              <a:buNone/>
            </a:pPr>
            <a:r>
              <a:rPr lang="en-US" b="0" i="0" u="none" strike="noStrike" dirty="0">
                <a:solidFill>
                  <a:srgbClr val="161616"/>
                </a:solidFill>
                <a:effectLst/>
                <a:latin typeface="IBM Plex Sans" panose="020B0503050203000203" pitchFamily="34" charset="0"/>
              </a:rPr>
              <a:t>3. They offer a finalized design that can be implemented as a </a:t>
            </a:r>
            <a:r>
              <a:rPr lang="en-US" b="0" i="0" u="none" strike="noStrike" dirty="0">
                <a:solidFill>
                  <a:srgbClr val="0062FE"/>
                </a:solidFill>
                <a:effectLst/>
                <a:latin typeface="IBM Plex Sans" panose="020B0503050203000203" pitchFamily="34" charset="0"/>
                <a:hlinkClick r:id="rId2" tooltip="relational-databases"/>
              </a:rPr>
              <a:t>relational database</a:t>
            </a:r>
            <a:r>
              <a:rPr lang="en-US" b="0" i="0" u="none" strike="noStrike" dirty="0">
                <a:solidFill>
                  <a:srgbClr val="161616"/>
                </a:solidFill>
                <a:effectLst/>
                <a:latin typeface="IBM Plex Sans" panose="020B0503050203000203" pitchFamily="34" charset="0"/>
              </a:rPr>
              <a:t>, including associative tables that illustrate the relationships among entities as well as the primary keys and foreign keys that will be used to maintain those relationships. </a:t>
            </a:r>
          </a:p>
          <a:p>
            <a:pPr marL="0" indent="0">
              <a:buNone/>
            </a:pPr>
            <a:r>
              <a:rPr lang="en-US" b="0" i="0" u="none" strike="noStrike" dirty="0">
                <a:solidFill>
                  <a:srgbClr val="161616"/>
                </a:solidFill>
                <a:effectLst/>
                <a:latin typeface="IBM Plex Sans" panose="020B0503050203000203" pitchFamily="34" charset="0"/>
              </a:rPr>
              <a:t>4. Physical data models can include database management system (DBMS)-specific properties, including performance tuning.</a:t>
            </a:r>
            <a:endParaRPr lang="en-US" dirty="0"/>
          </a:p>
        </p:txBody>
      </p:sp>
    </p:spTree>
    <p:extLst>
      <p:ext uri="{BB962C8B-B14F-4D97-AF65-F5344CB8AC3E}">
        <p14:creationId xmlns:p14="http://schemas.microsoft.com/office/powerpoint/2010/main" val="4275852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FA72-FC8D-398B-50C9-83B6107EF03A}"/>
              </a:ext>
            </a:extLst>
          </p:cNvPr>
          <p:cNvSpPr>
            <a:spLocks noGrp="1"/>
          </p:cNvSpPr>
          <p:nvPr>
            <p:ph type="title"/>
          </p:nvPr>
        </p:nvSpPr>
        <p:spPr>
          <a:xfrm>
            <a:off x="838200" y="365125"/>
            <a:ext cx="10515600" cy="675399"/>
          </a:xfrm>
        </p:spPr>
        <p:txBody>
          <a:bodyPr>
            <a:normAutofit fontScale="90000"/>
          </a:bodyPr>
          <a:lstStyle/>
          <a:p>
            <a:r>
              <a:rPr lang="en-US" dirty="0"/>
              <a:t>Physical Data Model</a:t>
            </a:r>
          </a:p>
        </p:txBody>
      </p:sp>
      <p:sp>
        <p:nvSpPr>
          <p:cNvPr id="3" name="Content Placeholder 2">
            <a:extLst>
              <a:ext uri="{FF2B5EF4-FFF2-40B4-BE49-F238E27FC236}">
                <a16:creationId xmlns:a16="http://schemas.microsoft.com/office/drawing/2014/main" id="{52842A7E-C1A2-1AFC-FE92-627D7FE3BA35}"/>
              </a:ext>
            </a:extLst>
          </p:cNvPr>
          <p:cNvSpPr>
            <a:spLocks noGrp="1"/>
          </p:cNvSpPr>
          <p:nvPr>
            <p:ph idx="1"/>
          </p:nvPr>
        </p:nvSpPr>
        <p:spPr>
          <a:xfrm>
            <a:off x="838200" y="1040524"/>
            <a:ext cx="10515600" cy="5136439"/>
          </a:xfrm>
        </p:spPr>
        <p:txBody>
          <a:bodyPr>
            <a:normAutofit/>
          </a:bodyPr>
          <a:lstStyle/>
          <a:p>
            <a:pPr marL="0" indent="0">
              <a:buNone/>
            </a:pPr>
            <a:r>
              <a:rPr lang="en-US" sz="3600" dirty="0"/>
              <a:t>1. A physical data model is a </a:t>
            </a:r>
            <a:r>
              <a:rPr lang="en-US" sz="3600" dirty="0">
                <a:highlight>
                  <a:srgbClr val="00FF00"/>
                </a:highlight>
              </a:rPr>
              <a:t>database-specific model </a:t>
            </a:r>
            <a:r>
              <a:rPr lang="en-US" sz="3600" dirty="0"/>
              <a:t>that represents </a:t>
            </a:r>
            <a:r>
              <a:rPr lang="en-US" sz="3600" dirty="0">
                <a:highlight>
                  <a:srgbClr val="00FF00"/>
                </a:highlight>
              </a:rPr>
              <a:t>relational data objects </a:t>
            </a:r>
            <a:r>
              <a:rPr lang="en-US" sz="3600" dirty="0"/>
              <a:t>(for example, </a:t>
            </a:r>
            <a:r>
              <a:rPr lang="en-US" sz="3600" dirty="0">
                <a:highlight>
                  <a:srgbClr val="00FFFF"/>
                </a:highlight>
              </a:rPr>
              <a:t>tables, columns, primary and foreign keys</a:t>
            </a:r>
            <a:r>
              <a:rPr lang="en-US" sz="3600" dirty="0"/>
              <a:t>) and their relationships. </a:t>
            </a:r>
          </a:p>
          <a:p>
            <a:pPr marL="0" indent="0">
              <a:buNone/>
            </a:pPr>
            <a:r>
              <a:rPr lang="en-US" sz="3600" dirty="0"/>
              <a:t>2. A physical data model can be used to generate </a:t>
            </a:r>
            <a:r>
              <a:rPr lang="en-US" sz="3600" dirty="0">
                <a:highlight>
                  <a:srgbClr val="FFFF00"/>
                </a:highlight>
              </a:rPr>
              <a:t>DDL</a:t>
            </a:r>
            <a:r>
              <a:rPr lang="en-US" sz="3600" dirty="0"/>
              <a:t> statements which can then be deployed to a database server.</a:t>
            </a:r>
          </a:p>
          <a:p>
            <a:pPr marL="0" indent="0">
              <a:buNone/>
            </a:pPr>
            <a:endParaRPr lang="en-US" sz="3600" dirty="0"/>
          </a:p>
          <a:p>
            <a:pPr marL="0" indent="0">
              <a:buNone/>
            </a:pPr>
            <a:r>
              <a:rPr lang="en-US" sz="3600" dirty="0">
                <a:highlight>
                  <a:srgbClr val="FFFF00"/>
                </a:highlight>
              </a:rPr>
              <a:t>DDL = Data Definition Language</a:t>
            </a:r>
          </a:p>
        </p:txBody>
      </p:sp>
    </p:spTree>
    <p:extLst>
      <p:ext uri="{BB962C8B-B14F-4D97-AF65-F5344CB8AC3E}">
        <p14:creationId xmlns:p14="http://schemas.microsoft.com/office/powerpoint/2010/main" val="986359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hysical Data Modeling chart">
            <a:extLst>
              <a:ext uri="{FF2B5EF4-FFF2-40B4-BE49-F238E27FC236}">
                <a16:creationId xmlns:a16="http://schemas.microsoft.com/office/drawing/2014/main" id="{3C45BF35-48EF-D463-6473-314C784542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6287" y="163773"/>
            <a:ext cx="9990161" cy="641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0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BA54-2D90-0DB2-CD08-69F82081A396}"/>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3DB60EB7-3404-C7DB-8130-987753485D8D}"/>
              </a:ext>
            </a:extLst>
          </p:cNvPr>
          <p:cNvSpPr>
            <a:spLocks noGrp="1"/>
          </p:cNvSpPr>
          <p:nvPr>
            <p:ph idx="1"/>
          </p:nvPr>
        </p:nvSpPr>
        <p:spPr>
          <a:xfrm>
            <a:off x="838200" y="1166648"/>
            <a:ext cx="10515600" cy="5010315"/>
          </a:xfrm>
        </p:spPr>
        <p:txBody>
          <a:bodyPr>
            <a:normAutofit/>
          </a:bodyPr>
          <a:lstStyle/>
          <a:p>
            <a:pPr algn="l" fontAlgn="base">
              <a:buFont typeface="+mj-lt"/>
              <a:buAutoNum type="arabicPeriod"/>
            </a:pPr>
            <a:r>
              <a:rPr lang="en-US" b="1" i="0" u="none" strike="noStrike" dirty="0">
                <a:solidFill>
                  <a:srgbClr val="161616"/>
                </a:solidFill>
                <a:effectLst/>
                <a:latin typeface="inherit"/>
              </a:rPr>
              <a:t> </a:t>
            </a:r>
            <a:r>
              <a:rPr lang="en-US" sz="3600" i="0" u="none" strike="noStrike" dirty="0">
                <a:solidFill>
                  <a:srgbClr val="161616"/>
                </a:solidFill>
                <a:effectLst/>
                <a:latin typeface="inherit"/>
              </a:rPr>
              <a:t>Identify the </a:t>
            </a:r>
            <a:r>
              <a:rPr lang="en-US" sz="3600" i="0" u="none" strike="noStrike" dirty="0">
                <a:solidFill>
                  <a:srgbClr val="161616"/>
                </a:solidFill>
                <a:effectLst/>
                <a:highlight>
                  <a:srgbClr val="00FFFF"/>
                </a:highlight>
                <a:latin typeface="inherit"/>
              </a:rPr>
              <a:t>entities</a:t>
            </a:r>
            <a:r>
              <a:rPr lang="en-US" sz="3600" i="0" u="none" strike="noStrike" dirty="0">
                <a:solidFill>
                  <a:srgbClr val="161616"/>
                </a:solidFill>
                <a:effectLst/>
                <a:latin typeface="inherit"/>
              </a:rPr>
              <a:t>. </a:t>
            </a:r>
          </a:p>
          <a:p>
            <a:pPr algn="l" fontAlgn="base">
              <a:buFont typeface="+mj-lt"/>
              <a:buAutoNum type="arabicPeriod"/>
            </a:pPr>
            <a:r>
              <a:rPr lang="en-US" sz="3600" dirty="0">
                <a:solidFill>
                  <a:srgbClr val="161616"/>
                </a:solidFill>
                <a:latin typeface="inherit"/>
              </a:rPr>
              <a:t> </a:t>
            </a:r>
            <a:r>
              <a:rPr lang="en-US" sz="3600" i="0" u="none" strike="noStrike" dirty="0">
                <a:solidFill>
                  <a:srgbClr val="161616"/>
                </a:solidFill>
                <a:effectLst/>
                <a:latin typeface="inherit"/>
              </a:rPr>
              <a:t>Identify </a:t>
            </a:r>
            <a:r>
              <a:rPr lang="en-US" sz="3600" i="0" u="none" strike="noStrike" dirty="0">
                <a:solidFill>
                  <a:srgbClr val="161616"/>
                </a:solidFill>
                <a:effectLst/>
                <a:highlight>
                  <a:srgbClr val="FFFF00"/>
                </a:highlight>
                <a:latin typeface="inherit"/>
              </a:rPr>
              <a:t>key properties of each entity</a:t>
            </a:r>
            <a:r>
              <a:rPr lang="en-US" sz="3600" i="0" u="none" strike="noStrike" dirty="0">
                <a:solidFill>
                  <a:srgbClr val="161616"/>
                </a:solidFill>
                <a:effectLst/>
                <a:latin typeface="inherit"/>
              </a:rPr>
              <a:t>. </a:t>
            </a:r>
          </a:p>
          <a:p>
            <a:pPr algn="l" fontAlgn="base">
              <a:buFont typeface="+mj-lt"/>
              <a:buAutoNum type="arabicPeriod"/>
            </a:pPr>
            <a:r>
              <a:rPr lang="en-US" sz="3600" i="0" u="none" strike="noStrike" dirty="0">
                <a:solidFill>
                  <a:srgbClr val="161616"/>
                </a:solidFill>
                <a:effectLst/>
                <a:latin typeface="inherit"/>
              </a:rPr>
              <a:t> </a:t>
            </a:r>
            <a:r>
              <a:rPr lang="en-US" sz="3600" i="0" u="none" strike="noStrike" dirty="0">
                <a:solidFill>
                  <a:srgbClr val="161616"/>
                </a:solidFill>
                <a:effectLst/>
                <a:highlight>
                  <a:srgbClr val="00FF00"/>
                </a:highlight>
                <a:latin typeface="inherit"/>
              </a:rPr>
              <a:t>Identify relationships among entities</a:t>
            </a:r>
            <a:r>
              <a:rPr lang="en-US" sz="3600" i="0" u="none" strike="noStrike" dirty="0">
                <a:solidFill>
                  <a:srgbClr val="161616"/>
                </a:solidFill>
                <a:effectLst/>
                <a:latin typeface="inherit"/>
              </a:rPr>
              <a:t>. </a:t>
            </a:r>
          </a:p>
          <a:p>
            <a:pPr algn="l" fontAlgn="base">
              <a:buFont typeface="+mj-lt"/>
              <a:buAutoNum type="arabicPeriod"/>
            </a:pPr>
            <a:r>
              <a:rPr lang="en-US" sz="3600" i="0" u="none" strike="noStrike" dirty="0">
                <a:solidFill>
                  <a:srgbClr val="161616"/>
                </a:solidFill>
                <a:effectLst/>
                <a:latin typeface="inherit"/>
              </a:rPr>
              <a:t> </a:t>
            </a:r>
            <a:r>
              <a:rPr lang="en-US" sz="3600" i="0" u="none" strike="noStrike" dirty="0">
                <a:solidFill>
                  <a:srgbClr val="161616"/>
                </a:solidFill>
                <a:effectLst/>
                <a:highlight>
                  <a:srgbClr val="00FFFF"/>
                </a:highlight>
                <a:latin typeface="inherit"/>
              </a:rPr>
              <a:t>Map attributes to entities </a:t>
            </a:r>
            <a:r>
              <a:rPr lang="en-US" sz="3600" i="0" u="none" strike="noStrike" dirty="0">
                <a:solidFill>
                  <a:srgbClr val="161616"/>
                </a:solidFill>
                <a:effectLst/>
                <a:latin typeface="inherit"/>
              </a:rPr>
              <a:t>completely. </a:t>
            </a:r>
          </a:p>
          <a:p>
            <a:pPr algn="l" fontAlgn="base">
              <a:buFont typeface="+mj-lt"/>
              <a:buAutoNum type="arabicPeriod"/>
            </a:pPr>
            <a:r>
              <a:rPr lang="en-US" sz="3600" i="0" u="none" strike="noStrike" dirty="0">
                <a:solidFill>
                  <a:srgbClr val="161616"/>
                </a:solidFill>
                <a:effectLst/>
                <a:latin typeface="inherit"/>
              </a:rPr>
              <a:t> </a:t>
            </a:r>
            <a:r>
              <a:rPr lang="en-US" sz="3600" i="0" u="none" strike="noStrike" dirty="0">
                <a:solidFill>
                  <a:srgbClr val="161616"/>
                </a:solidFill>
                <a:effectLst/>
                <a:highlight>
                  <a:srgbClr val="FFFF00"/>
                </a:highlight>
                <a:latin typeface="inherit"/>
              </a:rPr>
              <a:t>Assign keys as needed</a:t>
            </a:r>
            <a:r>
              <a:rPr lang="en-US" sz="3600" i="0" u="none" strike="noStrike" dirty="0">
                <a:solidFill>
                  <a:srgbClr val="161616"/>
                </a:solidFill>
                <a:effectLst/>
                <a:latin typeface="inherit"/>
              </a:rPr>
              <a:t>, and decide on a degree of normalization that balances the need to reduce redundancy with performance requirements. </a:t>
            </a:r>
          </a:p>
          <a:p>
            <a:pPr algn="l" fontAlgn="base">
              <a:buFont typeface="+mj-lt"/>
              <a:buAutoNum type="arabicPeriod"/>
            </a:pPr>
            <a:r>
              <a:rPr lang="en-US" sz="3600" i="0" u="none" strike="noStrike" dirty="0">
                <a:solidFill>
                  <a:srgbClr val="161616"/>
                </a:solidFill>
                <a:effectLst/>
                <a:latin typeface="inherit"/>
              </a:rPr>
              <a:t> </a:t>
            </a:r>
            <a:r>
              <a:rPr lang="en-US" sz="3600" i="0" u="none" strike="noStrike" dirty="0">
                <a:solidFill>
                  <a:srgbClr val="161616"/>
                </a:solidFill>
                <a:effectLst/>
                <a:highlight>
                  <a:srgbClr val="00FFFF"/>
                </a:highlight>
                <a:latin typeface="inherit"/>
              </a:rPr>
              <a:t>Finalize and validate the data model. </a:t>
            </a:r>
          </a:p>
        </p:txBody>
      </p:sp>
    </p:spTree>
    <p:extLst>
      <p:ext uri="{BB962C8B-B14F-4D97-AF65-F5344CB8AC3E}">
        <p14:creationId xmlns:p14="http://schemas.microsoft.com/office/powerpoint/2010/main" val="3955366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A00A2-FC78-7A23-FE02-2D76FCF2E5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270E9-8C45-D6A8-BA75-222E1AA002B6}"/>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C67862F4-A7CA-B83D-F414-EEB2985DA0D9}"/>
              </a:ext>
            </a:extLst>
          </p:cNvPr>
          <p:cNvSpPr>
            <a:spLocks noGrp="1"/>
          </p:cNvSpPr>
          <p:nvPr>
            <p:ph idx="1"/>
          </p:nvPr>
        </p:nvSpPr>
        <p:spPr>
          <a:xfrm>
            <a:off x="838200" y="1166648"/>
            <a:ext cx="10515600" cy="5010315"/>
          </a:xfrm>
        </p:spPr>
        <p:txBody>
          <a:bodyPr>
            <a:normAutofit/>
          </a:bodyPr>
          <a:lstStyle/>
          <a:p>
            <a:pPr algn="l" fontAlgn="base">
              <a:buFont typeface="+mj-lt"/>
              <a:buAutoNum type="arabicPeriod"/>
            </a:pPr>
            <a:r>
              <a:rPr lang="en-US" sz="4000" b="1" i="0" u="none" strike="noStrike" dirty="0">
                <a:solidFill>
                  <a:srgbClr val="161616"/>
                </a:solidFill>
                <a:effectLst/>
                <a:latin typeface="inherit"/>
              </a:rPr>
              <a:t> Identify the Entities.</a:t>
            </a:r>
            <a:r>
              <a:rPr lang="en-US" sz="4000" b="0" i="0" u="none" strike="noStrike" dirty="0">
                <a:solidFill>
                  <a:srgbClr val="161616"/>
                </a:solidFill>
                <a:effectLst/>
                <a:latin typeface="inherit"/>
              </a:rPr>
              <a:t> </a:t>
            </a:r>
          </a:p>
          <a:p>
            <a:pPr fontAlgn="base"/>
            <a:r>
              <a:rPr lang="en-US" b="0" i="0" u="none" strike="noStrike" dirty="0">
                <a:solidFill>
                  <a:srgbClr val="161616"/>
                </a:solidFill>
                <a:effectLst/>
                <a:latin typeface="inherit"/>
              </a:rPr>
              <a:t>An entity represents a specific object (such as a specific </a:t>
            </a:r>
            <a:r>
              <a:rPr lang="en-US" b="0" i="0" u="none" strike="noStrike" dirty="0">
                <a:solidFill>
                  <a:srgbClr val="161616"/>
                </a:solidFill>
                <a:effectLst/>
                <a:highlight>
                  <a:srgbClr val="00FFFF"/>
                </a:highlight>
                <a:latin typeface="inherit"/>
              </a:rPr>
              <a:t>customer</a:t>
            </a:r>
            <a:r>
              <a:rPr lang="en-US" b="0" i="0" u="none" strike="noStrike" dirty="0">
                <a:solidFill>
                  <a:srgbClr val="161616"/>
                </a:solidFill>
                <a:effectLst/>
                <a:latin typeface="inherit"/>
              </a:rPr>
              <a:t> or </a:t>
            </a:r>
            <a:r>
              <a:rPr lang="en-US" b="0" i="0" u="none" strike="noStrike" dirty="0">
                <a:solidFill>
                  <a:srgbClr val="161616"/>
                </a:solidFill>
                <a:effectLst/>
                <a:highlight>
                  <a:srgbClr val="00FFFF"/>
                </a:highlight>
                <a:latin typeface="inherit"/>
              </a:rPr>
              <a:t>order </a:t>
            </a:r>
            <a:r>
              <a:rPr lang="en-US" b="0" i="0" u="none" strike="noStrike" dirty="0">
                <a:solidFill>
                  <a:srgbClr val="161616"/>
                </a:solidFill>
                <a:effectLst/>
                <a:latin typeface="inherit"/>
              </a:rPr>
              <a:t>or</a:t>
            </a:r>
            <a:r>
              <a:rPr lang="en-US" b="0" i="0" u="none" strike="noStrike" dirty="0">
                <a:solidFill>
                  <a:srgbClr val="161616"/>
                </a:solidFill>
                <a:effectLst/>
                <a:highlight>
                  <a:srgbClr val="00FFFF"/>
                </a:highlight>
                <a:latin typeface="inherit"/>
              </a:rPr>
              <a:t> employee</a:t>
            </a:r>
            <a:r>
              <a:rPr lang="en-US" b="0" i="0" u="none" strike="noStrike" dirty="0">
                <a:solidFill>
                  <a:srgbClr val="161616"/>
                </a:solidFill>
                <a:effectLst/>
                <a:latin typeface="inherit"/>
              </a:rPr>
              <a:t>). Each entity must have a unique entity key within an entity set.</a:t>
            </a:r>
          </a:p>
          <a:p>
            <a:pPr fontAlgn="base"/>
            <a:r>
              <a:rPr lang="en-US" b="0" i="0" u="none" strike="noStrike" dirty="0">
                <a:solidFill>
                  <a:srgbClr val="161616"/>
                </a:solidFill>
                <a:effectLst/>
                <a:latin typeface="inherit"/>
              </a:rPr>
              <a:t>The process of data modeling begins with the identification of the entities, things, events or concepts that are represented in the data set that is to be modeled. </a:t>
            </a:r>
          </a:p>
          <a:p>
            <a:pPr fontAlgn="base"/>
            <a:r>
              <a:rPr lang="en-US" b="0" i="0" u="none" strike="noStrike" dirty="0">
                <a:solidFill>
                  <a:srgbClr val="161616"/>
                </a:solidFill>
                <a:effectLst/>
                <a:latin typeface="inherit"/>
              </a:rPr>
              <a:t>Each entity should be cohesive and logically discrete from all others.</a:t>
            </a:r>
            <a:endParaRPr lang="en-US" dirty="0">
              <a:solidFill>
                <a:srgbClr val="161616"/>
              </a:solidFill>
              <a:latin typeface="inherit"/>
            </a:endParaRPr>
          </a:p>
        </p:txBody>
      </p:sp>
    </p:spTree>
    <p:extLst>
      <p:ext uri="{BB962C8B-B14F-4D97-AF65-F5344CB8AC3E}">
        <p14:creationId xmlns:p14="http://schemas.microsoft.com/office/powerpoint/2010/main" val="470895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E300-5CD0-B0D0-DC73-43026848C1CD}"/>
              </a:ext>
            </a:extLst>
          </p:cNvPr>
          <p:cNvSpPr>
            <a:spLocks noGrp="1"/>
          </p:cNvSpPr>
          <p:nvPr>
            <p:ph type="title"/>
          </p:nvPr>
        </p:nvSpPr>
        <p:spPr>
          <a:xfrm>
            <a:off x="838200" y="681037"/>
            <a:ext cx="10515600" cy="590715"/>
          </a:xfrm>
        </p:spPr>
        <p:txBody>
          <a:bodyPr>
            <a:normAutofit fontScale="90000"/>
          </a:bodyPr>
          <a:lstStyle/>
          <a:p>
            <a:r>
              <a:rPr lang="en-US" i="0" dirty="0">
                <a:effectLst/>
                <a:latin typeface="-apple-system"/>
              </a:rPr>
              <a:t>What are Entities and Attributes?</a:t>
            </a:r>
            <a:br>
              <a:rPr lang="en-US" i="0" dirty="0">
                <a:effectLst/>
                <a:latin typeface="-apple-system"/>
              </a:rPr>
            </a:br>
            <a:endParaRPr lang="en-US" dirty="0"/>
          </a:p>
        </p:txBody>
      </p:sp>
      <p:sp>
        <p:nvSpPr>
          <p:cNvPr id="3" name="Content Placeholder 2">
            <a:extLst>
              <a:ext uri="{FF2B5EF4-FFF2-40B4-BE49-F238E27FC236}">
                <a16:creationId xmlns:a16="http://schemas.microsoft.com/office/drawing/2014/main" id="{844324C0-D810-926D-8410-9AD28B71E58B}"/>
              </a:ext>
            </a:extLst>
          </p:cNvPr>
          <p:cNvSpPr>
            <a:spLocks noGrp="1"/>
          </p:cNvSpPr>
          <p:nvPr>
            <p:ph idx="1"/>
          </p:nvPr>
        </p:nvSpPr>
        <p:spPr>
          <a:xfrm>
            <a:off x="838200" y="1271752"/>
            <a:ext cx="10515600" cy="4905211"/>
          </a:xfrm>
        </p:spPr>
        <p:txBody>
          <a:bodyPr>
            <a:normAutofit/>
          </a:bodyPr>
          <a:lstStyle/>
          <a:p>
            <a:r>
              <a:rPr lang="en-US" b="0" i="0" dirty="0">
                <a:effectLst/>
                <a:latin typeface="-apple-system"/>
              </a:rPr>
              <a:t>Entities and attributes are the basic building blocks of any data model. </a:t>
            </a:r>
          </a:p>
          <a:p>
            <a:r>
              <a:rPr lang="en-US" b="0" i="0" dirty="0">
                <a:effectLst/>
                <a:latin typeface="-apple-system"/>
              </a:rPr>
              <a:t>An entity is a person, place, thing, event, or concept that you want to store data about. </a:t>
            </a:r>
          </a:p>
          <a:p>
            <a:r>
              <a:rPr lang="en-US" b="0" i="0" dirty="0">
                <a:effectLst/>
                <a:latin typeface="-apple-system"/>
              </a:rPr>
              <a:t>For example, a customer, a product, a sale, or a location. </a:t>
            </a:r>
          </a:p>
          <a:p>
            <a:r>
              <a:rPr lang="en-US" b="0" i="0" dirty="0">
                <a:effectLst/>
                <a:latin typeface="-apple-system"/>
              </a:rPr>
              <a:t>An attribute is a characteristic or property of an entity that describes it or distinguishes it from other entities. </a:t>
            </a:r>
          </a:p>
          <a:p>
            <a:r>
              <a:rPr lang="en-US" b="0" i="0" dirty="0">
                <a:effectLst/>
                <a:latin typeface="-apple-system"/>
              </a:rPr>
              <a:t>For example, a customer's name, a product's price, a sale's date, or a location's address. Entities and attributes are often represented by nouns in your data sources or business documents.</a:t>
            </a:r>
          </a:p>
          <a:p>
            <a:pPr marL="0" indent="0">
              <a:buNone/>
            </a:pPr>
            <a:endParaRPr lang="en-US" dirty="0"/>
          </a:p>
        </p:txBody>
      </p:sp>
    </p:spTree>
    <p:extLst>
      <p:ext uri="{BB962C8B-B14F-4D97-AF65-F5344CB8AC3E}">
        <p14:creationId xmlns:p14="http://schemas.microsoft.com/office/powerpoint/2010/main" val="2063540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B2BE6-CA89-1A68-67DE-544D677F9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641AAE-FF57-0298-6AA3-8DD60D099CA6}"/>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22F826FF-A72C-2A42-7850-4B3C837A5D9A}"/>
              </a:ext>
            </a:extLst>
          </p:cNvPr>
          <p:cNvSpPr>
            <a:spLocks noGrp="1"/>
          </p:cNvSpPr>
          <p:nvPr>
            <p:ph idx="1"/>
          </p:nvPr>
        </p:nvSpPr>
        <p:spPr>
          <a:xfrm>
            <a:off x="838200" y="1166648"/>
            <a:ext cx="10515600" cy="5010315"/>
          </a:xfrm>
        </p:spPr>
        <p:txBody>
          <a:bodyPr>
            <a:normAutofit/>
          </a:bodyPr>
          <a:lstStyle/>
          <a:p>
            <a:pPr marL="0" indent="0" algn="l" fontAlgn="base">
              <a:buNone/>
            </a:pPr>
            <a:r>
              <a:rPr lang="en-US" b="1" i="0" u="none" strike="noStrike" dirty="0">
                <a:solidFill>
                  <a:srgbClr val="161616"/>
                </a:solidFill>
                <a:effectLst/>
                <a:latin typeface="inherit"/>
              </a:rPr>
              <a:t>2. Identify </a:t>
            </a:r>
            <a:r>
              <a:rPr lang="en-US" b="1" i="0" u="none" strike="noStrike" dirty="0">
                <a:solidFill>
                  <a:srgbClr val="161616"/>
                </a:solidFill>
                <a:effectLst/>
                <a:highlight>
                  <a:srgbClr val="FFFF00"/>
                </a:highlight>
                <a:latin typeface="inherit"/>
              </a:rPr>
              <a:t>key properties </a:t>
            </a:r>
            <a:r>
              <a:rPr lang="en-US" b="1" i="0" u="none" strike="noStrike" dirty="0">
                <a:solidFill>
                  <a:srgbClr val="161616"/>
                </a:solidFill>
                <a:effectLst/>
                <a:latin typeface="inherit"/>
              </a:rPr>
              <a:t>of </a:t>
            </a:r>
            <a:r>
              <a:rPr lang="en-US" b="1" i="0" u="none" strike="noStrike" dirty="0">
                <a:solidFill>
                  <a:srgbClr val="161616"/>
                </a:solidFill>
                <a:effectLst/>
                <a:highlight>
                  <a:srgbClr val="00FFFF"/>
                </a:highlight>
                <a:latin typeface="inherit"/>
              </a:rPr>
              <a:t>each entity</a:t>
            </a:r>
            <a:r>
              <a:rPr lang="en-US" b="1" i="0" u="none" strike="noStrike" dirty="0">
                <a:solidFill>
                  <a:srgbClr val="161616"/>
                </a:solidFill>
                <a:effectLst/>
                <a:latin typeface="inherit"/>
              </a:rPr>
              <a:t>.</a:t>
            </a:r>
            <a:r>
              <a:rPr lang="en-US" b="0" i="0" u="none" strike="noStrike" dirty="0">
                <a:solidFill>
                  <a:srgbClr val="161616"/>
                </a:solidFill>
                <a:effectLst/>
                <a:latin typeface="inherit"/>
              </a:rPr>
              <a:t> </a:t>
            </a:r>
          </a:p>
          <a:p>
            <a:pPr marL="0" indent="0" algn="l" fontAlgn="base">
              <a:buNone/>
            </a:pPr>
            <a:r>
              <a:rPr lang="en-US" b="0" i="0" u="none" strike="noStrike" dirty="0">
                <a:solidFill>
                  <a:srgbClr val="161616"/>
                </a:solidFill>
                <a:effectLst/>
                <a:latin typeface="inherit"/>
              </a:rPr>
              <a:t>Each entity type can be differentiated from all others because it has one or more unique properties, called attributes. For instance, an entity called “customer” might possess such attributes as a first name, last name, telephone number and salutation, while an entity called “address” might include a street name and number, a city, state, country and zip code.</a:t>
            </a:r>
          </a:p>
          <a:p>
            <a:pPr marL="0" indent="0" algn="l" fontAlgn="base">
              <a:buNone/>
            </a:pPr>
            <a:r>
              <a:rPr lang="en-US" dirty="0">
                <a:solidFill>
                  <a:srgbClr val="161616"/>
                </a:solidFill>
                <a:highlight>
                  <a:srgbClr val="00FFFF"/>
                </a:highlight>
                <a:latin typeface="inherit"/>
              </a:rPr>
              <a:t>Customer:</a:t>
            </a:r>
          </a:p>
          <a:p>
            <a:pPr lvl="1" fontAlgn="base"/>
            <a:r>
              <a:rPr lang="en-US" b="0" i="0" u="none" strike="noStrike" dirty="0" err="1">
                <a:solidFill>
                  <a:srgbClr val="161616"/>
                </a:solidFill>
                <a:effectLst/>
                <a:highlight>
                  <a:srgbClr val="FFFF00"/>
                </a:highlight>
                <a:latin typeface="inherit"/>
              </a:rPr>
              <a:t>first_name</a:t>
            </a:r>
            <a:endParaRPr lang="en-US" b="0" i="0" u="none" strike="noStrike" dirty="0">
              <a:solidFill>
                <a:srgbClr val="161616"/>
              </a:solidFill>
              <a:effectLst/>
              <a:highlight>
                <a:srgbClr val="FFFF00"/>
              </a:highlight>
              <a:latin typeface="inherit"/>
            </a:endParaRPr>
          </a:p>
          <a:p>
            <a:pPr lvl="1" fontAlgn="base"/>
            <a:r>
              <a:rPr lang="en-US" dirty="0" err="1">
                <a:solidFill>
                  <a:srgbClr val="161616"/>
                </a:solidFill>
                <a:highlight>
                  <a:srgbClr val="FFFF00"/>
                </a:highlight>
                <a:latin typeface="inherit"/>
              </a:rPr>
              <a:t>last_name</a:t>
            </a:r>
            <a:endParaRPr lang="en-US" dirty="0">
              <a:solidFill>
                <a:srgbClr val="161616"/>
              </a:solidFill>
              <a:highlight>
                <a:srgbClr val="FFFF00"/>
              </a:highlight>
              <a:latin typeface="inherit"/>
            </a:endParaRPr>
          </a:p>
          <a:p>
            <a:pPr lvl="1" fontAlgn="base"/>
            <a:r>
              <a:rPr lang="en-US" b="0" i="0" u="none" strike="noStrike" dirty="0">
                <a:solidFill>
                  <a:srgbClr val="161616"/>
                </a:solidFill>
                <a:effectLst/>
                <a:highlight>
                  <a:srgbClr val="FFFF00"/>
                </a:highlight>
                <a:latin typeface="inherit"/>
              </a:rPr>
              <a:t>address</a:t>
            </a:r>
          </a:p>
          <a:p>
            <a:pPr lvl="1" fontAlgn="base"/>
            <a:r>
              <a:rPr lang="en-US" dirty="0">
                <a:solidFill>
                  <a:srgbClr val="161616"/>
                </a:solidFill>
                <a:highlight>
                  <a:srgbClr val="FFFF00"/>
                </a:highlight>
                <a:latin typeface="inherit"/>
              </a:rPr>
              <a:t>…</a:t>
            </a:r>
            <a:endParaRPr lang="en-US" b="0" i="0" u="none" strike="noStrike" dirty="0">
              <a:solidFill>
                <a:srgbClr val="161616"/>
              </a:solidFill>
              <a:effectLst/>
              <a:highlight>
                <a:srgbClr val="FFFF00"/>
              </a:highlight>
              <a:latin typeface="inherit"/>
            </a:endParaRPr>
          </a:p>
          <a:p>
            <a:pPr lvl="1" fontAlgn="base"/>
            <a:endParaRPr lang="en-US" b="0" i="0" u="none" strike="noStrike" dirty="0">
              <a:solidFill>
                <a:srgbClr val="161616"/>
              </a:solidFill>
              <a:effectLst/>
              <a:latin typeface="inherit"/>
            </a:endParaRPr>
          </a:p>
          <a:p>
            <a:pPr marL="0" indent="0" algn="l" fontAlgn="base">
              <a:buNone/>
            </a:pPr>
            <a:endParaRPr lang="en-US" b="0" i="0" u="none" strike="noStrike" dirty="0">
              <a:solidFill>
                <a:srgbClr val="161616"/>
              </a:solidFill>
              <a:effectLst/>
              <a:latin typeface="inherit"/>
            </a:endParaRPr>
          </a:p>
        </p:txBody>
      </p:sp>
    </p:spTree>
    <p:extLst>
      <p:ext uri="{BB962C8B-B14F-4D97-AF65-F5344CB8AC3E}">
        <p14:creationId xmlns:p14="http://schemas.microsoft.com/office/powerpoint/2010/main" val="275428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4C5F2-DBB6-9CA8-FB4C-7A82642AA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2A471-AE64-5365-A729-BB9BA5D32ACC}"/>
              </a:ext>
            </a:extLst>
          </p:cNvPr>
          <p:cNvSpPr>
            <a:spLocks noGrp="1"/>
          </p:cNvSpPr>
          <p:nvPr>
            <p:ph type="title"/>
          </p:nvPr>
        </p:nvSpPr>
        <p:spPr/>
        <p:txBody>
          <a:bodyPr/>
          <a:lstStyle/>
          <a:p>
            <a:r>
              <a:rPr lang="en-US" sz="4400" dirty="0">
                <a:solidFill>
                  <a:srgbClr val="161616"/>
                </a:solidFill>
                <a:latin typeface="IBM Plex Sans" panose="020F0502020204030204" pitchFamily="34" charset="0"/>
              </a:rPr>
              <a:t>What is a </a:t>
            </a:r>
            <a:r>
              <a:rPr lang="en-US" sz="4400" dirty="0">
                <a:solidFill>
                  <a:srgbClr val="161616"/>
                </a:solidFill>
                <a:highlight>
                  <a:srgbClr val="00FFFF"/>
                </a:highlight>
                <a:latin typeface="IBM Plex Sans" panose="020F0502020204030204" pitchFamily="34" charset="0"/>
              </a:rPr>
              <a:t>D</a:t>
            </a:r>
            <a:r>
              <a:rPr lang="en-US" sz="4400" b="0" i="0" u="none" strike="noStrike" dirty="0">
                <a:solidFill>
                  <a:srgbClr val="161616"/>
                </a:solidFill>
                <a:effectLst/>
                <a:highlight>
                  <a:srgbClr val="00FFFF"/>
                </a:highlight>
                <a:latin typeface="IBM Plex Sans" panose="020F0502020204030204" pitchFamily="34" charset="0"/>
              </a:rPr>
              <a:t>ata </a:t>
            </a:r>
            <a:r>
              <a:rPr lang="en-US" dirty="0">
                <a:solidFill>
                  <a:srgbClr val="161616"/>
                </a:solidFill>
                <a:highlight>
                  <a:srgbClr val="00FFFF"/>
                </a:highlight>
                <a:latin typeface="IBM Plex Sans" panose="020F0502020204030204" pitchFamily="34" charset="0"/>
              </a:rPr>
              <a:t>M</a:t>
            </a:r>
            <a:r>
              <a:rPr lang="en-US" sz="4400" b="0" i="0" u="none" strike="noStrike" dirty="0">
                <a:solidFill>
                  <a:srgbClr val="161616"/>
                </a:solidFill>
                <a:effectLst/>
                <a:highlight>
                  <a:srgbClr val="00FFFF"/>
                </a:highlight>
                <a:latin typeface="IBM Plex Sans" panose="020F0502020204030204" pitchFamily="34" charset="0"/>
              </a:rPr>
              <a:t>odel</a:t>
            </a:r>
            <a:r>
              <a:rPr lang="en-US" sz="4400" b="0" i="0" u="none" strike="noStrike" dirty="0">
                <a:solidFill>
                  <a:srgbClr val="161616"/>
                </a:solidFill>
                <a:effectLst/>
                <a:latin typeface="IBM Plex Sans" panose="020F0502020204030204" pitchFamily="34" charset="0"/>
              </a:rPr>
              <a:t>?</a:t>
            </a:r>
            <a:endParaRPr lang="en-US" dirty="0"/>
          </a:p>
        </p:txBody>
      </p:sp>
      <p:sp>
        <p:nvSpPr>
          <p:cNvPr id="3" name="Content Placeholder 2">
            <a:extLst>
              <a:ext uri="{FF2B5EF4-FFF2-40B4-BE49-F238E27FC236}">
                <a16:creationId xmlns:a16="http://schemas.microsoft.com/office/drawing/2014/main" id="{BD4CDCE9-A25D-9DFF-BBAA-571AD03E361F}"/>
              </a:ext>
            </a:extLst>
          </p:cNvPr>
          <p:cNvSpPr>
            <a:spLocks noGrp="1"/>
          </p:cNvSpPr>
          <p:nvPr>
            <p:ph idx="1"/>
          </p:nvPr>
        </p:nvSpPr>
        <p:spPr/>
        <p:txBody>
          <a:bodyPr>
            <a:normAutofit/>
          </a:bodyPr>
          <a:lstStyle/>
          <a:p>
            <a:pPr marL="0" indent="0" algn="l">
              <a:buNone/>
            </a:pPr>
            <a:r>
              <a:rPr lang="en-US" sz="4400" b="0" i="0" dirty="0">
                <a:solidFill>
                  <a:srgbClr val="202122"/>
                </a:solidFill>
                <a:effectLst/>
                <a:latin typeface="Arial" panose="020B0604020202020204" pitchFamily="34" charset="0"/>
              </a:rPr>
              <a:t>A </a:t>
            </a:r>
            <a:r>
              <a:rPr lang="en-US" sz="4400" b="1" i="0" dirty="0">
                <a:solidFill>
                  <a:srgbClr val="202122"/>
                </a:solidFill>
                <a:effectLst/>
                <a:latin typeface="Arial" panose="020B0604020202020204" pitchFamily="34" charset="0"/>
              </a:rPr>
              <a:t>data model</a:t>
            </a:r>
            <a:r>
              <a:rPr lang="en-US" sz="4400" baseline="30000" dirty="0">
                <a:solidFill>
                  <a:srgbClr val="3366CC"/>
                </a:solidFill>
                <a:latin typeface="Arial" panose="020B0604020202020204" pitchFamily="34" charset="0"/>
              </a:rPr>
              <a:t> </a:t>
            </a:r>
            <a:r>
              <a:rPr lang="en-US" sz="4400" b="0" i="0" dirty="0">
                <a:solidFill>
                  <a:srgbClr val="202122"/>
                </a:solidFill>
                <a:effectLst/>
                <a:latin typeface="Arial" panose="020B0604020202020204" pitchFamily="34" charset="0"/>
              </a:rPr>
              <a:t>is an </a:t>
            </a:r>
          </a:p>
          <a:p>
            <a:r>
              <a:rPr lang="en-US" sz="4400" b="0" i="0" u="none" strike="noStrike" dirty="0">
                <a:solidFill>
                  <a:srgbClr val="3366CC"/>
                </a:solidFill>
                <a:effectLst/>
                <a:latin typeface="Arial" panose="020B0604020202020204" pitchFamily="34" charset="0"/>
                <a:hlinkClick r:id="rId2" tooltip="Abstract model"/>
              </a:rPr>
              <a:t>abstract model</a:t>
            </a:r>
            <a:r>
              <a:rPr lang="en-US" sz="4400" b="0" i="0" dirty="0">
                <a:solidFill>
                  <a:srgbClr val="202122"/>
                </a:solidFill>
                <a:effectLst/>
                <a:latin typeface="Arial" panose="020B0604020202020204" pitchFamily="34" charset="0"/>
              </a:rPr>
              <a:t> that organizes elements of </a:t>
            </a:r>
            <a:r>
              <a:rPr lang="en-US" sz="4400" b="0" i="0" u="none" strike="noStrike" dirty="0">
                <a:solidFill>
                  <a:srgbClr val="3366CC"/>
                </a:solidFill>
                <a:effectLst/>
                <a:latin typeface="Arial" panose="020B0604020202020204" pitchFamily="34" charset="0"/>
                <a:hlinkClick r:id="rId3" tooltip="Data"/>
              </a:rPr>
              <a:t>data</a:t>
            </a:r>
            <a:r>
              <a:rPr lang="en-US" sz="4400" b="0" i="0" dirty="0">
                <a:solidFill>
                  <a:srgbClr val="202122"/>
                </a:solidFill>
                <a:effectLst/>
                <a:latin typeface="Arial" panose="020B0604020202020204" pitchFamily="34" charset="0"/>
              </a:rPr>
              <a:t> and </a:t>
            </a:r>
          </a:p>
          <a:p>
            <a:r>
              <a:rPr lang="en-US" sz="4400" b="0" i="0" u="none" strike="noStrike" dirty="0">
                <a:solidFill>
                  <a:srgbClr val="3366CC"/>
                </a:solidFill>
                <a:effectLst/>
                <a:latin typeface="Arial" panose="020B0604020202020204" pitchFamily="34" charset="0"/>
                <a:hlinkClick r:id="rId4" tooltip="Standardization"/>
              </a:rPr>
              <a:t>standardizes</a:t>
            </a:r>
            <a:r>
              <a:rPr lang="en-US" sz="4400" b="0" i="0" dirty="0">
                <a:solidFill>
                  <a:srgbClr val="202122"/>
                </a:solidFill>
                <a:effectLst/>
                <a:latin typeface="Arial" panose="020B0604020202020204" pitchFamily="34" charset="0"/>
              </a:rPr>
              <a:t> how they relate to one another and to the properties of real-world </a:t>
            </a:r>
            <a:r>
              <a:rPr lang="en-US" sz="4400" b="0" i="0" u="none" strike="noStrike" dirty="0">
                <a:solidFill>
                  <a:srgbClr val="3366CC"/>
                </a:solidFill>
                <a:effectLst/>
                <a:latin typeface="Arial" panose="020B0604020202020204" pitchFamily="34" charset="0"/>
                <a:hlinkClick r:id="rId5" tooltip="Entity"/>
              </a:rPr>
              <a:t>entities</a:t>
            </a:r>
            <a:r>
              <a:rPr lang="en-US" sz="4400" b="0" i="0" dirty="0">
                <a:solidFill>
                  <a:srgbClr val="202122"/>
                </a:solidFill>
                <a:effectLst/>
                <a:latin typeface="Arial" panose="020B0604020202020204" pitchFamily="34" charset="0"/>
              </a:rPr>
              <a:t>. </a:t>
            </a:r>
            <a:endParaRPr lang="en-US" sz="6000" b="0" i="0" dirty="0">
              <a:solidFill>
                <a:srgbClr val="242424"/>
              </a:solidFill>
              <a:effectLst/>
              <a:highlight>
                <a:srgbClr val="00FFFF"/>
              </a:highlight>
              <a:latin typeface="source-serif-pro"/>
            </a:endParaRPr>
          </a:p>
        </p:txBody>
      </p:sp>
    </p:spTree>
    <p:extLst>
      <p:ext uri="{BB962C8B-B14F-4D97-AF65-F5344CB8AC3E}">
        <p14:creationId xmlns:p14="http://schemas.microsoft.com/office/powerpoint/2010/main" val="2102004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407F-24D6-82E4-B072-CFF2B9473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87270-F91E-B9C7-5DC9-510545E627A9}"/>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56D6668A-F8B8-D79C-BD97-5D32FC12942A}"/>
              </a:ext>
            </a:extLst>
          </p:cNvPr>
          <p:cNvSpPr>
            <a:spLocks noGrp="1"/>
          </p:cNvSpPr>
          <p:nvPr>
            <p:ph idx="1"/>
          </p:nvPr>
        </p:nvSpPr>
        <p:spPr>
          <a:xfrm>
            <a:off x="838200" y="1166648"/>
            <a:ext cx="10515600" cy="5010315"/>
          </a:xfrm>
        </p:spPr>
        <p:txBody>
          <a:bodyPr>
            <a:normAutofit/>
          </a:bodyPr>
          <a:lstStyle/>
          <a:p>
            <a:pPr marL="0" indent="0" algn="l" fontAlgn="base">
              <a:buNone/>
            </a:pPr>
            <a:r>
              <a:rPr lang="en-US" sz="3200" b="1" i="0" u="none" strike="noStrike" dirty="0">
                <a:solidFill>
                  <a:srgbClr val="161616"/>
                </a:solidFill>
                <a:effectLst/>
                <a:latin typeface="inherit"/>
              </a:rPr>
              <a:t>3. Identify </a:t>
            </a:r>
            <a:r>
              <a:rPr lang="en-US" sz="3200" b="1" i="0" u="none" strike="noStrike" dirty="0">
                <a:solidFill>
                  <a:srgbClr val="161616"/>
                </a:solidFill>
                <a:effectLst/>
                <a:highlight>
                  <a:srgbClr val="00FF00"/>
                </a:highlight>
                <a:latin typeface="inherit"/>
              </a:rPr>
              <a:t>relationships among entities. </a:t>
            </a:r>
          </a:p>
          <a:p>
            <a:pPr fontAlgn="base"/>
            <a:r>
              <a:rPr lang="en-US" sz="3200" b="0" i="0" u="none" strike="noStrike" dirty="0">
                <a:solidFill>
                  <a:srgbClr val="161616"/>
                </a:solidFill>
                <a:effectLst/>
                <a:latin typeface="inherit"/>
              </a:rPr>
              <a:t>The earliest draft of a data model will specify the nature of the relationships each entity has with the others. </a:t>
            </a:r>
          </a:p>
          <a:p>
            <a:pPr fontAlgn="base"/>
            <a:r>
              <a:rPr lang="en-US" sz="3200" dirty="0">
                <a:solidFill>
                  <a:srgbClr val="161616"/>
                </a:solidFill>
                <a:latin typeface="inherit"/>
              </a:rPr>
              <a:t>For </a:t>
            </a:r>
            <a:r>
              <a:rPr lang="en-US" sz="3200" b="0" i="0" u="none" strike="noStrike" dirty="0">
                <a:solidFill>
                  <a:srgbClr val="161616"/>
                </a:solidFill>
                <a:effectLst/>
                <a:latin typeface="inherit"/>
              </a:rPr>
              <a:t>example, each </a:t>
            </a:r>
            <a:r>
              <a:rPr lang="en-US" sz="3200" b="1" i="0" u="none" strike="noStrike" dirty="0">
                <a:solidFill>
                  <a:srgbClr val="161616"/>
                </a:solidFill>
                <a:effectLst/>
                <a:highlight>
                  <a:srgbClr val="FFFF00"/>
                </a:highlight>
                <a:latin typeface="inherit"/>
              </a:rPr>
              <a:t>customer</a:t>
            </a:r>
            <a:r>
              <a:rPr lang="en-US" sz="3200" b="0" i="0" u="none" strike="noStrike" dirty="0">
                <a:solidFill>
                  <a:srgbClr val="161616"/>
                </a:solidFill>
                <a:effectLst/>
                <a:highlight>
                  <a:srgbClr val="FFFF00"/>
                </a:highlight>
                <a:latin typeface="inherit"/>
              </a:rPr>
              <a:t> “lives at” an </a:t>
            </a:r>
            <a:r>
              <a:rPr lang="en-US" sz="3200" b="1" i="0" u="none" strike="noStrike" dirty="0">
                <a:solidFill>
                  <a:srgbClr val="161616"/>
                </a:solidFill>
                <a:effectLst/>
                <a:highlight>
                  <a:srgbClr val="FFFF00"/>
                </a:highlight>
                <a:latin typeface="inherit"/>
              </a:rPr>
              <a:t>address</a:t>
            </a:r>
            <a:r>
              <a:rPr lang="en-US" sz="3200" b="0" i="0" u="none" strike="noStrike" dirty="0">
                <a:solidFill>
                  <a:srgbClr val="161616"/>
                </a:solidFill>
                <a:effectLst/>
                <a:latin typeface="inherit"/>
              </a:rPr>
              <a:t>. If that model were expanded to include an entity called “orders,” each order would be shipped to and billed to an address as well. </a:t>
            </a:r>
          </a:p>
          <a:p>
            <a:pPr fontAlgn="base"/>
            <a:r>
              <a:rPr lang="en-US" sz="3200" b="0" i="0" u="none" strike="noStrike" dirty="0">
                <a:solidFill>
                  <a:srgbClr val="161616"/>
                </a:solidFill>
                <a:effectLst/>
                <a:latin typeface="inherit"/>
              </a:rPr>
              <a:t>These relationships are usually documented via unified modeling language (</a:t>
            </a:r>
            <a:r>
              <a:rPr lang="en-US" sz="3200" b="1" i="0" u="none" strike="noStrike" dirty="0">
                <a:solidFill>
                  <a:srgbClr val="161616"/>
                </a:solidFill>
                <a:effectLst/>
                <a:latin typeface="inherit"/>
              </a:rPr>
              <a:t>UML</a:t>
            </a:r>
            <a:r>
              <a:rPr lang="en-US" sz="3200" b="0" i="0" u="none" strike="noStrike" dirty="0">
                <a:solidFill>
                  <a:srgbClr val="161616"/>
                </a:solidFill>
                <a:effectLst/>
                <a:latin typeface="inherit"/>
              </a:rPr>
              <a:t>) or</a:t>
            </a:r>
            <a:r>
              <a:rPr lang="en-US" sz="3200" b="1" i="0" u="none" strike="noStrike" dirty="0">
                <a:solidFill>
                  <a:srgbClr val="161616"/>
                </a:solidFill>
                <a:effectLst/>
                <a:latin typeface="inherit"/>
              </a:rPr>
              <a:t>  Entity-Relationship-Diagram (ERD)</a:t>
            </a:r>
            <a:endParaRPr lang="en-US" sz="3200" b="0" i="0" u="none" strike="noStrike" dirty="0">
              <a:solidFill>
                <a:srgbClr val="161616"/>
              </a:solidFill>
              <a:effectLst/>
              <a:latin typeface="inherit"/>
            </a:endParaRPr>
          </a:p>
        </p:txBody>
      </p:sp>
    </p:spTree>
    <p:extLst>
      <p:ext uri="{BB962C8B-B14F-4D97-AF65-F5344CB8AC3E}">
        <p14:creationId xmlns:p14="http://schemas.microsoft.com/office/powerpoint/2010/main" val="2953880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5127-1DB5-5D57-D06A-C91CD37B7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1C6EB-84BA-064A-7B58-4C205DB9B94F}"/>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DDAE9351-A865-2A4E-1F4B-2A8D5C88D7CA}"/>
              </a:ext>
            </a:extLst>
          </p:cNvPr>
          <p:cNvSpPr>
            <a:spLocks noGrp="1"/>
          </p:cNvSpPr>
          <p:nvPr>
            <p:ph idx="1"/>
          </p:nvPr>
        </p:nvSpPr>
        <p:spPr>
          <a:xfrm>
            <a:off x="838200" y="1166648"/>
            <a:ext cx="10515600" cy="5010315"/>
          </a:xfrm>
        </p:spPr>
        <p:txBody>
          <a:bodyPr>
            <a:normAutofit/>
          </a:bodyPr>
          <a:lstStyle/>
          <a:p>
            <a:pPr marL="0" indent="0" algn="l" fontAlgn="base">
              <a:buNone/>
            </a:pPr>
            <a:r>
              <a:rPr lang="en-US" b="1" i="0" u="none" strike="noStrike" dirty="0">
                <a:solidFill>
                  <a:srgbClr val="161616"/>
                </a:solidFill>
                <a:effectLst/>
                <a:latin typeface="inherit"/>
              </a:rPr>
              <a:t>4. </a:t>
            </a:r>
            <a:r>
              <a:rPr lang="en-US" b="1" i="0" u="none" strike="noStrike" dirty="0">
                <a:solidFill>
                  <a:srgbClr val="161616"/>
                </a:solidFill>
                <a:effectLst/>
                <a:highlight>
                  <a:srgbClr val="00FF00"/>
                </a:highlight>
                <a:latin typeface="inherit"/>
              </a:rPr>
              <a:t>Map attributes to entities completely. </a:t>
            </a:r>
          </a:p>
          <a:p>
            <a:pPr fontAlgn="base"/>
            <a:r>
              <a:rPr lang="en-US" sz="3600" b="0" i="0" u="none" strike="noStrike" dirty="0">
                <a:solidFill>
                  <a:srgbClr val="161616"/>
                </a:solidFill>
                <a:effectLst/>
                <a:latin typeface="inherit"/>
              </a:rPr>
              <a:t>This will ensure the model reflects how the business will use the data. </a:t>
            </a:r>
          </a:p>
          <a:p>
            <a:pPr fontAlgn="base"/>
            <a:r>
              <a:rPr lang="en-US" sz="3600" b="0" i="0" u="none" strike="noStrike" dirty="0">
                <a:solidFill>
                  <a:srgbClr val="161616"/>
                </a:solidFill>
                <a:effectLst/>
                <a:latin typeface="inherit"/>
              </a:rPr>
              <a:t>Several formal data modeling patterns are in widespread use. Object-oriented developers often apply analysis patterns or design patterns, while stakeholders from other business domains may turn to other patterns.</a:t>
            </a:r>
          </a:p>
        </p:txBody>
      </p:sp>
    </p:spTree>
    <p:extLst>
      <p:ext uri="{BB962C8B-B14F-4D97-AF65-F5344CB8AC3E}">
        <p14:creationId xmlns:p14="http://schemas.microsoft.com/office/powerpoint/2010/main" val="3024830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8C9C9-7CAA-4C7B-D5D3-2C39E72D8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E8D7D-A554-0E0D-B381-76A058FCE6E2}"/>
              </a:ext>
            </a:extLst>
          </p:cNvPr>
          <p:cNvSpPr>
            <a:spLocks noGrp="1"/>
          </p:cNvSpPr>
          <p:nvPr>
            <p:ph type="title"/>
          </p:nvPr>
        </p:nvSpPr>
        <p:spPr>
          <a:xfrm>
            <a:off x="838200" y="365125"/>
            <a:ext cx="10515600" cy="549275"/>
          </a:xfrm>
        </p:spPr>
        <p:txBody>
          <a:bodyPr>
            <a:normAutofit fontScale="90000"/>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72151674-A62E-BD47-7232-0C11A853EE58}"/>
              </a:ext>
            </a:extLst>
          </p:cNvPr>
          <p:cNvSpPr>
            <a:spLocks noGrp="1"/>
          </p:cNvSpPr>
          <p:nvPr>
            <p:ph idx="1"/>
          </p:nvPr>
        </p:nvSpPr>
        <p:spPr>
          <a:xfrm>
            <a:off x="838200" y="998484"/>
            <a:ext cx="10515600" cy="5178480"/>
          </a:xfrm>
        </p:spPr>
        <p:txBody>
          <a:bodyPr>
            <a:normAutofit/>
          </a:bodyPr>
          <a:lstStyle/>
          <a:p>
            <a:pPr marL="0" indent="0" algn="l" fontAlgn="base">
              <a:buNone/>
            </a:pPr>
            <a:r>
              <a:rPr lang="en-US" b="1" i="0" u="none" strike="noStrike" dirty="0">
                <a:solidFill>
                  <a:srgbClr val="161616"/>
                </a:solidFill>
                <a:effectLst/>
                <a:latin typeface="inherit"/>
              </a:rPr>
              <a:t>5. </a:t>
            </a:r>
            <a:r>
              <a:rPr lang="en-US" b="1" i="0" u="none" strike="noStrike" dirty="0">
                <a:solidFill>
                  <a:srgbClr val="161616"/>
                </a:solidFill>
                <a:effectLst/>
                <a:highlight>
                  <a:srgbClr val="00FF00"/>
                </a:highlight>
                <a:latin typeface="inherit"/>
              </a:rPr>
              <a:t>Assign keys as needed</a:t>
            </a:r>
            <a:r>
              <a:rPr lang="en-US" b="1" i="0" u="none" strike="noStrike" dirty="0">
                <a:solidFill>
                  <a:srgbClr val="161616"/>
                </a:solidFill>
                <a:effectLst/>
                <a:latin typeface="inherit"/>
              </a:rPr>
              <a:t>, and decide on a </a:t>
            </a:r>
            <a:r>
              <a:rPr lang="en-US" b="1" i="0" u="none" strike="noStrike" dirty="0">
                <a:solidFill>
                  <a:srgbClr val="161616"/>
                </a:solidFill>
                <a:effectLst/>
                <a:highlight>
                  <a:srgbClr val="00FF00"/>
                </a:highlight>
                <a:latin typeface="inherit"/>
              </a:rPr>
              <a:t>degree of normalization </a:t>
            </a:r>
            <a:r>
              <a:rPr lang="en-US" b="1" i="0" u="none" strike="noStrike" dirty="0">
                <a:solidFill>
                  <a:srgbClr val="161616"/>
                </a:solidFill>
                <a:effectLst/>
                <a:latin typeface="inherit"/>
              </a:rPr>
              <a:t>that balances the need to reduce redundancy with performance requirements.</a:t>
            </a:r>
            <a:r>
              <a:rPr lang="en-US" b="0" i="0" u="none" strike="noStrike" dirty="0">
                <a:solidFill>
                  <a:srgbClr val="161616"/>
                </a:solidFill>
                <a:effectLst/>
                <a:latin typeface="inherit"/>
              </a:rPr>
              <a:t> </a:t>
            </a:r>
          </a:p>
          <a:p>
            <a:pPr fontAlgn="base"/>
            <a:r>
              <a:rPr lang="en-US" b="0" i="0" u="none" strike="noStrike" dirty="0">
                <a:solidFill>
                  <a:srgbClr val="161616"/>
                </a:solidFill>
                <a:effectLst/>
                <a:latin typeface="inherit"/>
              </a:rPr>
              <a:t>Normalization is a technique for organizing data models (and the databases they represent) in which numerical identifiers, called keys, are assigned to groups of data to represent relationships between them without repeating the data. </a:t>
            </a:r>
          </a:p>
          <a:p>
            <a:pPr fontAlgn="base"/>
            <a:r>
              <a:rPr lang="en-US" b="0" i="0" u="none" strike="noStrike" dirty="0">
                <a:solidFill>
                  <a:srgbClr val="161616"/>
                </a:solidFill>
                <a:effectLst/>
                <a:latin typeface="inherit"/>
              </a:rPr>
              <a:t>For instance, if customers are each assigned a key, that key can be linked to both their address and their order history without having to repeat this information in the table of customer names. Normalization tends to reduce the amount of storage space a database will require, but it can at cost to query performance.</a:t>
            </a:r>
          </a:p>
        </p:txBody>
      </p:sp>
    </p:spTree>
    <p:extLst>
      <p:ext uri="{BB962C8B-B14F-4D97-AF65-F5344CB8AC3E}">
        <p14:creationId xmlns:p14="http://schemas.microsoft.com/office/powerpoint/2010/main" val="3713102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B1F80-2166-72CD-B458-1BF5F348E4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C8AA5-6214-D710-2303-3DFF7B166B22}"/>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210AADA0-544F-F43D-2014-EEE878D904A6}"/>
              </a:ext>
            </a:extLst>
          </p:cNvPr>
          <p:cNvSpPr>
            <a:spLocks noGrp="1"/>
          </p:cNvSpPr>
          <p:nvPr>
            <p:ph idx="1"/>
          </p:nvPr>
        </p:nvSpPr>
        <p:spPr>
          <a:xfrm>
            <a:off x="838200" y="1166648"/>
            <a:ext cx="10515600" cy="5010315"/>
          </a:xfrm>
        </p:spPr>
        <p:txBody>
          <a:bodyPr>
            <a:normAutofit/>
          </a:bodyPr>
          <a:lstStyle/>
          <a:p>
            <a:pPr marL="0" indent="0" algn="l" fontAlgn="base">
              <a:buNone/>
            </a:pPr>
            <a:r>
              <a:rPr lang="en-US" b="1" i="0" u="none" strike="noStrike" dirty="0">
                <a:solidFill>
                  <a:srgbClr val="161616"/>
                </a:solidFill>
                <a:effectLst/>
                <a:latin typeface="inherit"/>
              </a:rPr>
              <a:t>6. Finalize and validate the data model.</a:t>
            </a:r>
            <a:r>
              <a:rPr lang="en-US" b="0" i="0" u="none" strike="noStrike" dirty="0">
                <a:solidFill>
                  <a:srgbClr val="161616"/>
                </a:solidFill>
                <a:effectLst/>
                <a:latin typeface="inherit"/>
              </a:rPr>
              <a:t> </a:t>
            </a:r>
          </a:p>
          <a:p>
            <a:pPr marL="0" indent="0" algn="l" fontAlgn="base">
              <a:buNone/>
            </a:pPr>
            <a:r>
              <a:rPr lang="en-US" b="0" i="0" u="none" strike="noStrike" dirty="0">
                <a:solidFill>
                  <a:srgbClr val="161616"/>
                </a:solidFill>
                <a:effectLst/>
                <a:latin typeface="inherit"/>
              </a:rPr>
              <a:t>Data modeling is an </a:t>
            </a:r>
            <a:r>
              <a:rPr lang="en-US" b="0" i="0" u="none" strike="noStrike" dirty="0">
                <a:solidFill>
                  <a:srgbClr val="161616"/>
                </a:solidFill>
                <a:effectLst/>
                <a:highlight>
                  <a:srgbClr val="00FF00"/>
                </a:highlight>
                <a:latin typeface="inherit"/>
              </a:rPr>
              <a:t>iterative process </a:t>
            </a:r>
            <a:r>
              <a:rPr lang="en-US" b="0" i="0" u="none" strike="noStrike" dirty="0">
                <a:solidFill>
                  <a:srgbClr val="161616"/>
                </a:solidFill>
                <a:effectLst/>
                <a:latin typeface="inherit"/>
              </a:rPr>
              <a:t>that should be repeated and </a:t>
            </a:r>
            <a:r>
              <a:rPr lang="en-US" b="0" i="0" u="none" strike="noStrike" dirty="0">
                <a:solidFill>
                  <a:srgbClr val="161616"/>
                </a:solidFill>
                <a:effectLst/>
                <a:highlight>
                  <a:srgbClr val="00FF00"/>
                </a:highlight>
                <a:latin typeface="inherit"/>
              </a:rPr>
              <a:t>refined as business needs change</a:t>
            </a:r>
            <a:r>
              <a:rPr lang="en-US" b="0" i="0" u="none" strike="noStrike" dirty="0">
                <a:solidFill>
                  <a:srgbClr val="161616"/>
                </a:solidFill>
                <a:effectLst/>
                <a:latin typeface="inherit"/>
              </a:rPr>
              <a:t>.</a:t>
            </a:r>
          </a:p>
          <a:p>
            <a:pPr marL="0" indent="0" algn="l" fontAlgn="base">
              <a:buNone/>
            </a:pPr>
            <a:endParaRPr lang="en-US" dirty="0">
              <a:solidFill>
                <a:srgbClr val="161616"/>
              </a:solidFill>
              <a:latin typeface="inherit"/>
            </a:endParaRPr>
          </a:p>
          <a:p>
            <a:pPr marL="0" indent="0" algn="l" fontAlgn="base">
              <a:buNone/>
            </a:pPr>
            <a:r>
              <a:rPr lang="en-US" dirty="0">
                <a:solidFill>
                  <a:srgbClr val="161616"/>
                </a:solidFill>
                <a:latin typeface="inherit"/>
              </a:rPr>
              <a:t>Data Models are </a:t>
            </a:r>
            <a:r>
              <a:rPr lang="en-US" dirty="0">
                <a:solidFill>
                  <a:srgbClr val="161616"/>
                </a:solidFill>
                <a:highlight>
                  <a:srgbClr val="FFFF00"/>
                </a:highlight>
                <a:latin typeface="inherit"/>
              </a:rPr>
              <a:t>dynamic entities</a:t>
            </a:r>
            <a:r>
              <a:rPr lang="en-US" dirty="0">
                <a:solidFill>
                  <a:srgbClr val="161616"/>
                </a:solidFill>
                <a:latin typeface="inherit"/>
              </a:rPr>
              <a:t>, and they change as business models change</a:t>
            </a:r>
            <a:endParaRPr lang="en-US" b="0" i="0" u="none" strike="noStrike" dirty="0">
              <a:solidFill>
                <a:srgbClr val="161616"/>
              </a:solidFill>
              <a:effectLst/>
              <a:latin typeface="inherit"/>
            </a:endParaRPr>
          </a:p>
        </p:txBody>
      </p:sp>
    </p:spTree>
    <p:extLst>
      <p:ext uri="{BB962C8B-B14F-4D97-AF65-F5344CB8AC3E}">
        <p14:creationId xmlns:p14="http://schemas.microsoft.com/office/powerpoint/2010/main" val="42344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4FEF-3D47-BB73-AAFE-E129966B9DB6}"/>
              </a:ext>
            </a:extLst>
          </p:cNvPr>
          <p:cNvSpPr>
            <a:spLocks noGrp="1"/>
          </p:cNvSpPr>
          <p:nvPr>
            <p:ph type="title"/>
          </p:nvPr>
        </p:nvSpPr>
        <p:spPr/>
        <p:txBody>
          <a:bodyPr/>
          <a:lstStyle/>
          <a:p>
            <a:r>
              <a:rPr lang="en-US" b="0" i="0" u="none" strike="noStrike" dirty="0">
                <a:solidFill>
                  <a:srgbClr val="161616"/>
                </a:solidFill>
                <a:effectLst/>
                <a:latin typeface="IBM Plex Sans" panose="020B0503050203000203" pitchFamily="34" charset="0"/>
              </a:rPr>
              <a:t>Types of Data </a:t>
            </a:r>
            <a:r>
              <a:rPr lang="en-US" dirty="0">
                <a:solidFill>
                  <a:srgbClr val="161616"/>
                </a:solidFill>
                <a:latin typeface="IBM Plex Sans" panose="020B0503050203000203" pitchFamily="34" charset="0"/>
              </a:rPr>
              <a:t>M</a:t>
            </a:r>
            <a:r>
              <a:rPr lang="en-US" b="0" i="0" u="none" strike="noStrike" dirty="0">
                <a:solidFill>
                  <a:srgbClr val="161616"/>
                </a:solidFill>
                <a:effectLst/>
                <a:latin typeface="IBM Plex Sans" panose="020B0503050203000203" pitchFamily="34" charset="0"/>
              </a:rPr>
              <a:t>odeling</a:t>
            </a:r>
            <a:endParaRPr lang="en-US" dirty="0"/>
          </a:p>
        </p:txBody>
      </p:sp>
      <p:sp>
        <p:nvSpPr>
          <p:cNvPr id="3" name="Content Placeholder 2">
            <a:extLst>
              <a:ext uri="{FF2B5EF4-FFF2-40B4-BE49-F238E27FC236}">
                <a16:creationId xmlns:a16="http://schemas.microsoft.com/office/drawing/2014/main" id="{3E12EF70-8EBC-29A5-6E29-46FB60E79B6C}"/>
              </a:ext>
            </a:extLst>
          </p:cNvPr>
          <p:cNvSpPr>
            <a:spLocks noGrp="1"/>
          </p:cNvSpPr>
          <p:nvPr>
            <p:ph idx="1"/>
          </p:nvPr>
        </p:nvSpPr>
        <p:spPr/>
        <p:txBody>
          <a:bodyPr>
            <a:normAutofit fontScale="92500" lnSpcReduction="20000"/>
          </a:bodyPr>
          <a:lstStyle/>
          <a:p>
            <a:r>
              <a:rPr lang="en-US" sz="3600" i="0" u="none" strike="noStrike" dirty="0">
                <a:solidFill>
                  <a:srgbClr val="161616"/>
                </a:solidFill>
                <a:effectLst/>
                <a:latin typeface="IBM Plex Sans" panose="020B0503050203000203" pitchFamily="34" charset="0"/>
              </a:rPr>
              <a:t>Hierarchical data models </a:t>
            </a:r>
          </a:p>
          <a:p>
            <a:r>
              <a:rPr lang="en-US" sz="3600" i="0" u="none" strike="noStrike" dirty="0">
                <a:solidFill>
                  <a:srgbClr val="161616"/>
                </a:solidFill>
                <a:effectLst/>
                <a:latin typeface="IBM Plex Sans" panose="020B0503050203000203" pitchFamily="34" charset="0"/>
              </a:rPr>
              <a:t>Relational data models</a:t>
            </a:r>
            <a:endParaRPr lang="en-US" sz="3600" dirty="0">
              <a:solidFill>
                <a:srgbClr val="161616"/>
              </a:solidFill>
              <a:latin typeface="IBM Plex Sans" panose="020B0503050203000203" pitchFamily="34" charset="0"/>
            </a:endParaRPr>
          </a:p>
          <a:p>
            <a:r>
              <a:rPr lang="en-US" sz="3600" i="0" u="none" strike="noStrike" dirty="0">
                <a:solidFill>
                  <a:srgbClr val="161616"/>
                </a:solidFill>
                <a:effectLst/>
                <a:latin typeface="IBM Plex Sans" panose="020B0503050203000203" pitchFamily="34" charset="0"/>
              </a:rPr>
              <a:t>Entity-relationship (ER) data models</a:t>
            </a:r>
          </a:p>
          <a:p>
            <a:r>
              <a:rPr lang="en-US" sz="3600" i="0" u="none" strike="noStrike" dirty="0">
                <a:solidFill>
                  <a:srgbClr val="161616"/>
                </a:solidFill>
                <a:effectLst/>
                <a:latin typeface="IBM Plex Sans" panose="020B0503050203000203" pitchFamily="34" charset="0"/>
              </a:rPr>
              <a:t>Object-oriented data models</a:t>
            </a:r>
          </a:p>
          <a:p>
            <a:r>
              <a:rPr lang="en-US" sz="3600" dirty="0">
                <a:solidFill>
                  <a:srgbClr val="161616"/>
                </a:solidFill>
                <a:latin typeface="IBM Plex Sans" panose="020B0503050203000203" pitchFamily="34" charset="0"/>
              </a:rPr>
              <a:t>Graph Model</a:t>
            </a:r>
          </a:p>
          <a:p>
            <a:r>
              <a:rPr lang="en-US" sz="3600" dirty="0">
                <a:solidFill>
                  <a:srgbClr val="161616"/>
                </a:solidFill>
                <a:latin typeface="IBM Plex Sans" panose="020B0503050203000203" pitchFamily="34" charset="0"/>
              </a:rPr>
              <a:t>Key-Value Model (HBase)</a:t>
            </a:r>
          </a:p>
          <a:p>
            <a:r>
              <a:rPr lang="en-US" sz="3600" i="0" u="none" strike="noStrike" dirty="0">
                <a:solidFill>
                  <a:srgbClr val="161616"/>
                </a:solidFill>
                <a:effectLst/>
                <a:highlight>
                  <a:srgbClr val="00FF00"/>
                </a:highlight>
                <a:latin typeface="IBM Plex Sans" panose="020B0503050203000203" pitchFamily="34" charset="0"/>
              </a:rPr>
              <a:t>Dimensional data models (in Data Warehousing)</a:t>
            </a:r>
          </a:p>
          <a:p>
            <a:pPr lvl="1"/>
            <a:r>
              <a:rPr lang="en-US" sz="3200" i="0" u="none" strike="noStrike" dirty="0">
                <a:solidFill>
                  <a:srgbClr val="161616"/>
                </a:solidFill>
                <a:effectLst/>
                <a:highlight>
                  <a:srgbClr val="00FFFF"/>
                </a:highlight>
                <a:latin typeface="IBM Plex Sans" panose="020B0503050203000203" pitchFamily="34" charset="0"/>
              </a:rPr>
              <a:t>Star Schema</a:t>
            </a:r>
          </a:p>
          <a:p>
            <a:pPr lvl="1"/>
            <a:r>
              <a:rPr lang="en-US" sz="3200" dirty="0">
                <a:solidFill>
                  <a:srgbClr val="161616"/>
                </a:solidFill>
                <a:highlight>
                  <a:srgbClr val="00FFFF"/>
                </a:highlight>
                <a:latin typeface="IBM Plex Sans" panose="020B0503050203000203" pitchFamily="34" charset="0"/>
              </a:rPr>
              <a:t>Snowflake Schema</a:t>
            </a:r>
            <a:endParaRPr lang="en-US" sz="3200" i="0" u="none" strike="noStrike" dirty="0">
              <a:solidFill>
                <a:srgbClr val="161616"/>
              </a:solidFill>
              <a:effectLst/>
              <a:highlight>
                <a:srgbClr val="00FFFF"/>
              </a:highlight>
              <a:latin typeface="IBM Plex Sans" panose="020B0503050203000203" pitchFamily="34" charset="0"/>
            </a:endParaRPr>
          </a:p>
          <a:p>
            <a:endParaRPr lang="en-US" dirty="0"/>
          </a:p>
        </p:txBody>
      </p:sp>
    </p:spTree>
    <p:extLst>
      <p:ext uri="{BB962C8B-B14F-4D97-AF65-F5344CB8AC3E}">
        <p14:creationId xmlns:p14="http://schemas.microsoft.com/office/powerpoint/2010/main" val="299833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9C4D-F960-F3CE-5F3E-1E89D38141FD}"/>
              </a:ext>
            </a:extLst>
          </p:cNvPr>
          <p:cNvSpPr>
            <a:spLocks noGrp="1"/>
          </p:cNvSpPr>
          <p:nvPr>
            <p:ph type="title"/>
          </p:nvPr>
        </p:nvSpPr>
        <p:spPr>
          <a:xfrm>
            <a:off x="838200" y="365126"/>
            <a:ext cx="10515600" cy="643868"/>
          </a:xfrm>
        </p:spPr>
        <p:txBody>
          <a:bodyPr>
            <a:normAutofit fontScale="90000"/>
          </a:bodyPr>
          <a:lstStyle/>
          <a:p>
            <a:r>
              <a:rPr lang="en-US" b="0" i="0" u="none" strike="noStrike" dirty="0">
                <a:solidFill>
                  <a:srgbClr val="161616"/>
                </a:solidFill>
                <a:effectLst/>
                <a:latin typeface="IBM Plex Sans" panose="020B0503050203000203" pitchFamily="34" charset="0"/>
              </a:rPr>
              <a:t>Benefits of Data </a:t>
            </a:r>
            <a:r>
              <a:rPr lang="en-US" dirty="0">
                <a:solidFill>
                  <a:srgbClr val="161616"/>
                </a:solidFill>
                <a:latin typeface="IBM Plex Sans" panose="020B0503050203000203" pitchFamily="34" charset="0"/>
              </a:rPr>
              <a:t>M</a:t>
            </a:r>
            <a:r>
              <a:rPr lang="en-US" b="0" i="0" u="none" strike="noStrike" dirty="0">
                <a:solidFill>
                  <a:srgbClr val="161616"/>
                </a:solidFill>
                <a:effectLst/>
                <a:latin typeface="IBM Plex Sans" panose="020B0503050203000203" pitchFamily="34" charset="0"/>
              </a:rPr>
              <a:t>odeling</a:t>
            </a:r>
            <a:endParaRPr lang="en-US" dirty="0"/>
          </a:p>
        </p:txBody>
      </p:sp>
      <p:sp>
        <p:nvSpPr>
          <p:cNvPr id="3" name="Content Placeholder 2">
            <a:extLst>
              <a:ext uri="{FF2B5EF4-FFF2-40B4-BE49-F238E27FC236}">
                <a16:creationId xmlns:a16="http://schemas.microsoft.com/office/drawing/2014/main" id="{375F4F65-CB84-154A-1791-45824E7A5674}"/>
              </a:ext>
            </a:extLst>
          </p:cNvPr>
          <p:cNvSpPr>
            <a:spLocks noGrp="1"/>
          </p:cNvSpPr>
          <p:nvPr>
            <p:ph idx="1"/>
          </p:nvPr>
        </p:nvSpPr>
        <p:spPr>
          <a:xfrm>
            <a:off x="838200" y="1008994"/>
            <a:ext cx="10515600" cy="5167969"/>
          </a:xfrm>
        </p:spPr>
        <p:txBody>
          <a:bodyPr>
            <a:normAutofit fontScale="92500"/>
          </a:bodyPr>
          <a:lstStyle/>
          <a:p>
            <a:pPr algn="l" fontAlgn="base"/>
            <a:r>
              <a:rPr lang="en-US" b="0" i="0" u="none" strike="noStrike" dirty="0">
                <a:solidFill>
                  <a:srgbClr val="161616"/>
                </a:solidFill>
                <a:effectLst/>
                <a:latin typeface="IBM Plex Sans" panose="020B0503050203000203" pitchFamily="34" charset="0"/>
              </a:rPr>
              <a:t>Data modeling makes it easier for developers, data architects, and business analysts to view and understand relationships among the data in a database or data warehouse. In addition, it can:</a:t>
            </a:r>
          </a:p>
          <a:p>
            <a:pPr algn="l" fontAlgn="base">
              <a:buFont typeface="Arial" panose="020B0604020202020204" pitchFamily="34" charset="0"/>
              <a:buChar char="•"/>
            </a:pPr>
            <a:r>
              <a:rPr lang="en-US" b="0" i="0" u="none" strike="noStrike" dirty="0">
                <a:solidFill>
                  <a:srgbClr val="161616"/>
                </a:solidFill>
                <a:effectLst/>
                <a:latin typeface="inherit"/>
              </a:rPr>
              <a:t>Reduce errors in software and database development.</a:t>
            </a:r>
          </a:p>
          <a:p>
            <a:pPr algn="l" fontAlgn="base">
              <a:buFont typeface="Arial" panose="020B0604020202020204" pitchFamily="34" charset="0"/>
              <a:buChar char="•"/>
            </a:pPr>
            <a:r>
              <a:rPr lang="en-US" b="0" i="0" u="none" strike="noStrike" dirty="0">
                <a:solidFill>
                  <a:srgbClr val="161616"/>
                </a:solidFill>
                <a:effectLst/>
                <a:latin typeface="inherit"/>
              </a:rPr>
              <a:t>Increase consistency in documentation and system design across the enterprise.</a:t>
            </a:r>
          </a:p>
          <a:p>
            <a:pPr algn="l" fontAlgn="base">
              <a:buFont typeface="Arial" panose="020B0604020202020204" pitchFamily="34" charset="0"/>
              <a:buChar char="•"/>
            </a:pPr>
            <a:r>
              <a:rPr lang="en-US" b="0" i="0" u="none" strike="noStrike" dirty="0">
                <a:solidFill>
                  <a:srgbClr val="161616"/>
                </a:solidFill>
                <a:effectLst/>
                <a:latin typeface="inherit"/>
              </a:rPr>
              <a:t>Improve application and database performance.</a:t>
            </a:r>
          </a:p>
          <a:p>
            <a:pPr algn="l" fontAlgn="base">
              <a:buFont typeface="Arial" panose="020B0604020202020204" pitchFamily="34" charset="0"/>
              <a:buChar char="•"/>
            </a:pPr>
            <a:r>
              <a:rPr lang="en-US" b="0" i="0" u="none" strike="noStrike" dirty="0">
                <a:solidFill>
                  <a:srgbClr val="161616"/>
                </a:solidFill>
                <a:effectLst/>
                <a:latin typeface="inherit"/>
              </a:rPr>
              <a:t>Ease data mapping throughout the organization.</a:t>
            </a:r>
          </a:p>
          <a:p>
            <a:pPr algn="l" fontAlgn="base">
              <a:buFont typeface="Arial" panose="020B0604020202020204" pitchFamily="34" charset="0"/>
              <a:buChar char="•"/>
            </a:pPr>
            <a:r>
              <a:rPr lang="en-US" b="0" i="0" u="none" strike="noStrike" dirty="0">
                <a:solidFill>
                  <a:srgbClr val="161616"/>
                </a:solidFill>
                <a:effectLst/>
                <a:latin typeface="inherit"/>
              </a:rPr>
              <a:t>Improve communication between developers and business intelligence teams.</a:t>
            </a:r>
          </a:p>
          <a:p>
            <a:pPr algn="l" fontAlgn="base">
              <a:buFont typeface="Arial" panose="020B0604020202020204" pitchFamily="34" charset="0"/>
              <a:buChar char="•"/>
            </a:pPr>
            <a:r>
              <a:rPr lang="en-US" b="0" i="0" u="none" strike="noStrike" dirty="0">
                <a:solidFill>
                  <a:srgbClr val="161616"/>
                </a:solidFill>
                <a:effectLst/>
                <a:latin typeface="inherit"/>
              </a:rPr>
              <a:t>Ease and speed the process of database design at the conceptual, logical and physical levels.</a:t>
            </a:r>
          </a:p>
          <a:p>
            <a:pPr marL="0" indent="0">
              <a:buNone/>
            </a:pPr>
            <a:endParaRPr lang="en-US" dirty="0"/>
          </a:p>
        </p:txBody>
      </p:sp>
    </p:spTree>
    <p:extLst>
      <p:ext uri="{BB962C8B-B14F-4D97-AF65-F5344CB8AC3E}">
        <p14:creationId xmlns:p14="http://schemas.microsoft.com/office/powerpoint/2010/main" val="1700337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F8D1-52B2-07CD-9FD4-03A6E4850691}"/>
              </a:ext>
            </a:extLst>
          </p:cNvPr>
          <p:cNvSpPr>
            <a:spLocks noGrp="1"/>
          </p:cNvSpPr>
          <p:nvPr>
            <p:ph type="title"/>
          </p:nvPr>
        </p:nvSpPr>
        <p:spPr>
          <a:xfrm>
            <a:off x="838200" y="365126"/>
            <a:ext cx="10515600" cy="1316530"/>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T</a:t>
            </a:r>
            <a:r>
              <a:rPr lang="en-US" b="0" i="0" u="none" strike="noStrike" dirty="0">
                <a:solidFill>
                  <a:srgbClr val="161616"/>
                </a:solidFill>
                <a:effectLst/>
                <a:latin typeface="IBM Plex Sans" panose="020B0503050203000203" pitchFamily="34" charset="0"/>
              </a:rPr>
              <a:t>ools</a:t>
            </a:r>
            <a:br>
              <a:rPr lang="en-US" b="0" i="0" u="none" strike="noStrike" dirty="0">
                <a:solidFill>
                  <a:srgbClr val="161616"/>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CEAEF530-12B6-D947-E0EE-60B16FBB6D7F}"/>
              </a:ext>
            </a:extLst>
          </p:cNvPr>
          <p:cNvSpPr>
            <a:spLocks noGrp="1"/>
          </p:cNvSpPr>
          <p:nvPr>
            <p:ph idx="1"/>
          </p:nvPr>
        </p:nvSpPr>
        <p:spPr/>
        <p:txBody>
          <a:bodyPr>
            <a:normAutofit/>
          </a:bodyPr>
          <a:lstStyle/>
          <a:p>
            <a:r>
              <a:rPr lang="en-US" sz="4000" i="0" u="none" strike="noStrike" dirty="0" err="1">
                <a:solidFill>
                  <a:srgbClr val="161616"/>
                </a:solidFill>
                <a:effectLst/>
                <a:latin typeface="IBM Plex Sans" panose="020B0503050203000203" pitchFamily="34" charset="0"/>
              </a:rPr>
              <a:t>erwin</a:t>
            </a:r>
            <a:r>
              <a:rPr lang="en-US" sz="4000" i="0" u="none" strike="noStrike" dirty="0">
                <a:solidFill>
                  <a:srgbClr val="161616"/>
                </a:solidFill>
                <a:effectLst/>
                <a:latin typeface="IBM Plex Sans" panose="020B0503050203000203" pitchFamily="34" charset="0"/>
              </a:rPr>
              <a:t> Data Modeler</a:t>
            </a:r>
          </a:p>
          <a:p>
            <a:r>
              <a:rPr lang="en-US" sz="4000" i="0" u="none" strike="noStrike" dirty="0">
                <a:solidFill>
                  <a:srgbClr val="161616"/>
                </a:solidFill>
                <a:effectLst/>
                <a:latin typeface="IBM Plex Sans" panose="020B0503050203000203" pitchFamily="34" charset="0"/>
              </a:rPr>
              <a:t>Enterprise Architect</a:t>
            </a:r>
            <a:endParaRPr lang="en-US" sz="4000" dirty="0">
              <a:solidFill>
                <a:srgbClr val="161616"/>
              </a:solidFill>
              <a:latin typeface="IBM Plex Sans" panose="020B0503050203000203" pitchFamily="34" charset="0"/>
            </a:endParaRPr>
          </a:p>
          <a:p>
            <a:r>
              <a:rPr lang="en-US" sz="4000" i="0" u="none" strike="noStrike" dirty="0">
                <a:solidFill>
                  <a:srgbClr val="161616"/>
                </a:solidFill>
                <a:effectLst/>
                <a:latin typeface="IBM Plex Sans" panose="020B0503050203000203" pitchFamily="34" charset="0"/>
              </a:rPr>
              <a:t>ER/Studio</a:t>
            </a:r>
          </a:p>
          <a:p>
            <a:r>
              <a:rPr lang="en-US" sz="4000" i="0" u="none" strike="noStrike" dirty="0">
                <a:solidFill>
                  <a:srgbClr val="161616"/>
                </a:solidFill>
                <a:effectLst/>
                <a:latin typeface="IBM Plex Sans" panose="020B0503050203000203" pitchFamily="34" charset="0"/>
              </a:rPr>
              <a:t>Free data modeling tools</a:t>
            </a:r>
            <a:r>
              <a:rPr lang="en-US" sz="4000" dirty="0">
                <a:solidFill>
                  <a:srgbClr val="161616"/>
                </a:solidFill>
                <a:latin typeface="IBM Plex Sans" panose="020B0503050203000203" pitchFamily="34" charset="0"/>
              </a:rPr>
              <a:t>: </a:t>
            </a:r>
          </a:p>
          <a:p>
            <a:pPr lvl="1"/>
            <a:r>
              <a:rPr lang="en-US" sz="3600" dirty="0">
                <a:solidFill>
                  <a:srgbClr val="161616"/>
                </a:solidFill>
                <a:latin typeface="IBM Plex Sans" panose="020B0503050203000203" pitchFamily="34" charset="0"/>
              </a:rPr>
              <a:t>Open-Source</a:t>
            </a:r>
          </a:p>
          <a:p>
            <a:pPr marL="457200" lvl="1" indent="0">
              <a:buNone/>
            </a:pPr>
            <a:endParaRPr lang="en-US" dirty="0"/>
          </a:p>
        </p:txBody>
      </p:sp>
    </p:spTree>
    <p:extLst>
      <p:ext uri="{BB962C8B-B14F-4D97-AF65-F5344CB8AC3E}">
        <p14:creationId xmlns:p14="http://schemas.microsoft.com/office/powerpoint/2010/main" val="3179828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93BC2-7B67-7ECA-6101-377F560206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5D4E38-AB26-7A91-AEF3-7DAE23260987}"/>
              </a:ext>
            </a:extLst>
          </p:cNvPr>
          <p:cNvSpPr>
            <a:spLocks noGrp="1"/>
          </p:cNvSpPr>
          <p:nvPr>
            <p:ph type="title"/>
          </p:nvPr>
        </p:nvSpPr>
        <p:spPr>
          <a:xfrm>
            <a:off x="838200" y="315311"/>
            <a:ext cx="10515600" cy="893380"/>
          </a:xfrm>
        </p:spPr>
        <p:txBody>
          <a:bodyPr>
            <a:normAutofit fontScale="90000"/>
          </a:bodyPr>
          <a:lstStyle/>
          <a:p>
            <a:br>
              <a:rPr lang="en-US" dirty="0">
                <a:solidFill>
                  <a:srgbClr val="161616"/>
                </a:solidFill>
                <a:latin typeface="IBM Plex Sans" panose="020B0503050203000203" pitchFamily="34" charset="0"/>
              </a:rPr>
            </a:br>
            <a:r>
              <a:rPr lang="en-US" i="0" u="none" strike="noStrike" dirty="0">
                <a:solidFill>
                  <a:srgbClr val="161616"/>
                </a:solidFill>
                <a:effectLst/>
                <a:latin typeface="IBM Plex Sans" panose="020B0503050203000203" pitchFamily="34" charset="0"/>
              </a:rPr>
              <a:t>Free data modeling tools</a:t>
            </a:r>
            <a:r>
              <a:rPr lang="en-US" dirty="0">
                <a:solidFill>
                  <a:srgbClr val="161616"/>
                </a:solidFill>
                <a:latin typeface="IBM Plex Sans" panose="020B0503050203000203" pitchFamily="34" charset="0"/>
              </a:rPr>
              <a:t>: Open-Source</a:t>
            </a:r>
            <a:br>
              <a:rPr lang="en-US" b="1" dirty="0">
                <a:solidFill>
                  <a:srgbClr val="161616"/>
                </a:solidFill>
                <a:latin typeface="IBM Plex Sans" panose="020B0503050203000203" pitchFamily="34" charset="0"/>
              </a:rPr>
            </a:br>
            <a:br>
              <a:rPr lang="en-US" b="0" i="0" u="none" strike="noStrike" dirty="0">
                <a:solidFill>
                  <a:srgbClr val="161616"/>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9B0E92B3-3E87-1844-4685-FC04D3129510}"/>
              </a:ext>
            </a:extLst>
          </p:cNvPr>
          <p:cNvSpPr>
            <a:spLocks noGrp="1"/>
          </p:cNvSpPr>
          <p:nvPr>
            <p:ph idx="1"/>
          </p:nvPr>
        </p:nvSpPr>
        <p:spPr>
          <a:xfrm>
            <a:off x="838200" y="1082566"/>
            <a:ext cx="10515600" cy="5094397"/>
          </a:xfrm>
        </p:spPr>
        <p:txBody>
          <a:bodyPr>
            <a:normAutofit lnSpcReduction="10000"/>
          </a:bodyPr>
          <a:lstStyle/>
          <a:p>
            <a:pPr lvl="1"/>
            <a:r>
              <a:rPr lang="en-US" b="1" i="0" u="none" strike="noStrike" dirty="0">
                <a:solidFill>
                  <a:srgbClr val="000000"/>
                </a:solidFill>
                <a:effectLst/>
                <a:latin typeface="inherit"/>
                <a:hlinkClick r:id="rId2"/>
              </a:rPr>
              <a:t>Dbdiagram.io</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3"/>
              </a:rPr>
              <a:t>HeidiSQL</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4"/>
              </a:rPr>
              <a:t>Archi</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5"/>
              </a:rPr>
              <a:t>ArgoUML</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6"/>
              </a:rPr>
              <a:t>PgModeler</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7"/>
              </a:rPr>
              <a:t>MySQL Workbench</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8"/>
              </a:rPr>
              <a:t>Umbrello</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9"/>
              </a:rPr>
              <a:t>ModelSphere</a:t>
            </a:r>
            <a:endParaRPr lang="en-US" b="1" i="0" u="none" strike="noStrike" dirty="0">
              <a:solidFill>
                <a:srgbClr val="000000"/>
              </a:solidFill>
              <a:effectLst/>
              <a:latin typeface="inherit"/>
            </a:endParaRPr>
          </a:p>
          <a:p>
            <a:pPr lvl="1"/>
            <a:r>
              <a:rPr lang="en-US" b="1" i="0" u="none" strike="noStrike" dirty="0">
                <a:solidFill>
                  <a:srgbClr val="000000"/>
                </a:solidFill>
                <a:effectLst/>
                <a:latin typeface="inherit"/>
                <a:hlinkClick r:id="rId10"/>
              </a:rPr>
              <a:t>DBDesigner4</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11"/>
              </a:rPr>
              <a:t>DBDesigner</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12"/>
              </a:rPr>
              <a:t>Oracle SQL Developer Data Modeler</a:t>
            </a:r>
            <a:endParaRPr lang="en-US" b="1" i="0" u="none" strike="noStrike" dirty="0">
              <a:solidFill>
                <a:srgbClr val="000000"/>
              </a:solidFill>
              <a:effectLst/>
              <a:latin typeface="inherit"/>
            </a:endParaRPr>
          </a:p>
          <a:p>
            <a:pPr lvl="1"/>
            <a:r>
              <a:rPr lang="en-US" b="1" i="0" u="none" strike="noStrike" dirty="0">
                <a:solidFill>
                  <a:srgbClr val="000000"/>
                </a:solidFill>
                <a:effectLst/>
                <a:latin typeface="inherit"/>
                <a:hlinkClick r:id="rId13"/>
              </a:rPr>
              <a:t>DbSchema</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14"/>
              </a:rPr>
              <a:t>ERBuilder</a:t>
            </a:r>
            <a:endParaRPr lang="en-US" b="1" i="0" dirty="0">
              <a:solidFill>
                <a:srgbClr val="24292E"/>
              </a:solidFill>
              <a:effectLst/>
              <a:latin typeface="Source Sans Pro" panose="020B0503030403020204" pitchFamily="34" charset="0"/>
            </a:endParaRPr>
          </a:p>
          <a:p>
            <a:pPr lvl="1"/>
            <a:endParaRPr lang="en-US" b="1" i="0" dirty="0">
              <a:solidFill>
                <a:srgbClr val="24292E"/>
              </a:solidFill>
              <a:effectLst/>
              <a:latin typeface="Source Sans Pro" panose="020B0503030403020204" pitchFamily="34" charset="0"/>
            </a:endParaRPr>
          </a:p>
          <a:p>
            <a:pPr lvl="1"/>
            <a:endParaRPr lang="en-US" dirty="0"/>
          </a:p>
        </p:txBody>
      </p:sp>
    </p:spTree>
    <p:extLst>
      <p:ext uri="{BB962C8B-B14F-4D97-AF65-F5344CB8AC3E}">
        <p14:creationId xmlns:p14="http://schemas.microsoft.com/office/powerpoint/2010/main" val="3693386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2B6E-3FA0-65A3-E41D-D78E31A36E7F}"/>
              </a:ext>
            </a:extLst>
          </p:cNvPr>
          <p:cNvSpPr>
            <a:spLocks noGrp="1"/>
          </p:cNvSpPr>
          <p:nvPr>
            <p:ph type="title"/>
          </p:nvPr>
        </p:nvSpPr>
        <p:spPr>
          <a:xfrm>
            <a:off x="838200" y="681037"/>
            <a:ext cx="10515600" cy="895515"/>
          </a:xfrm>
        </p:spPr>
        <p:txBody>
          <a:bodyPr>
            <a:normAutofit fontScale="90000"/>
          </a:bodyPr>
          <a:lstStyle/>
          <a:p>
            <a:r>
              <a:rPr lang="en-US" sz="4400" dirty="0">
                <a:solidFill>
                  <a:srgbClr val="161616"/>
                </a:solidFill>
                <a:latin typeface="IBM Plex Sans" panose="020F0502020204030204" pitchFamily="34" charset="0"/>
              </a:rPr>
              <a:t>How to Create a Data Model in 10 Steps</a:t>
            </a:r>
            <a:br>
              <a:rPr lang="en-US" sz="4400" dirty="0">
                <a:solidFill>
                  <a:srgbClr val="161616"/>
                </a:solidFill>
                <a:latin typeface="IBM Plex Sans" panose="020F0502020204030204" pitchFamily="34" charset="0"/>
              </a:rPr>
            </a:br>
            <a:endParaRPr lang="en-US" dirty="0"/>
          </a:p>
        </p:txBody>
      </p:sp>
      <p:sp>
        <p:nvSpPr>
          <p:cNvPr id="3" name="Content Placeholder 2">
            <a:extLst>
              <a:ext uri="{FF2B5EF4-FFF2-40B4-BE49-F238E27FC236}">
                <a16:creationId xmlns:a16="http://schemas.microsoft.com/office/drawing/2014/main" id="{6312F5BF-2D18-4934-30B7-A30EDB1E00CC}"/>
              </a:ext>
            </a:extLst>
          </p:cNvPr>
          <p:cNvSpPr>
            <a:spLocks noGrp="1"/>
          </p:cNvSpPr>
          <p:nvPr>
            <p:ph idx="1"/>
          </p:nvPr>
        </p:nvSpPr>
        <p:spPr/>
        <p:txBody>
          <a:bodyPr>
            <a:normAutofit fontScale="92500" lnSpcReduction="20000"/>
          </a:bodyPr>
          <a:lstStyle/>
          <a:p>
            <a:pPr marL="0" indent="0">
              <a:buNone/>
            </a:pPr>
            <a:r>
              <a:rPr lang="en-US" b="1" i="0" dirty="0">
                <a:solidFill>
                  <a:srgbClr val="171717"/>
                </a:solidFill>
                <a:effectLst/>
                <a:highlight>
                  <a:srgbClr val="00FF00"/>
                </a:highlight>
                <a:latin typeface="var(--headline-font)"/>
              </a:rPr>
              <a:t>1. Gather business requirements</a:t>
            </a:r>
          </a:p>
          <a:p>
            <a:pPr marL="0" indent="0">
              <a:buNone/>
            </a:pPr>
            <a:r>
              <a:rPr lang="en-US" b="1" i="0" dirty="0">
                <a:solidFill>
                  <a:srgbClr val="171717"/>
                </a:solidFill>
                <a:effectLst/>
                <a:highlight>
                  <a:srgbClr val="00FF00"/>
                </a:highlight>
                <a:latin typeface="var(--headline-font)"/>
              </a:rPr>
              <a:t>2. Define business processes</a:t>
            </a:r>
          </a:p>
          <a:p>
            <a:pPr marL="0" indent="0">
              <a:buNone/>
            </a:pPr>
            <a:r>
              <a:rPr lang="en-US" b="1" i="0" dirty="0">
                <a:solidFill>
                  <a:srgbClr val="171717"/>
                </a:solidFill>
                <a:effectLst/>
                <a:latin typeface="var(--headline-font)"/>
              </a:rPr>
              <a:t>3. Create a conceptual data model</a:t>
            </a:r>
          </a:p>
          <a:p>
            <a:pPr marL="0" indent="0">
              <a:buNone/>
            </a:pPr>
            <a:r>
              <a:rPr lang="en-US" b="1" i="0" dirty="0">
                <a:solidFill>
                  <a:srgbClr val="171717"/>
                </a:solidFill>
                <a:effectLst/>
                <a:latin typeface="var(--headline-font)"/>
              </a:rPr>
              <a:t>4. Define entities and attributes</a:t>
            </a:r>
          </a:p>
          <a:p>
            <a:pPr marL="0" indent="0">
              <a:buNone/>
            </a:pPr>
            <a:r>
              <a:rPr lang="en-US" b="1" i="0" dirty="0">
                <a:solidFill>
                  <a:srgbClr val="171717"/>
                </a:solidFill>
                <a:effectLst/>
                <a:latin typeface="var(--headline-font)"/>
              </a:rPr>
              <a:t>5. Identify data sources</a:t>
            </a:r>
          </a:p>
          <a:p>
            <a:pPr marL="0" indent="0">
              <a:buNone/>
            </a:pPr>
            <a:r>
              <a:rPr lang="en-US" b="1" i="0" dirty="0">
                <a:solidFill>
                  <a:srgbClr val="171717"/>
                </a:solidFill>
                <a:effectLst/>
                <a:latin typeface="var(--headline-font)"/>
              </a:rPr>
              <a:t>6. Establish relationships between entities</a:t>
            </a:r>
          </a:p>
          <a:p>
            <a:pPr marL="0" indent="0">
              <a:buNone/>
            </a:pPr>
            <a:r>
              <a:rPr lang="en-US" b="1" i="0" dirty="0">
                <a:solidFill>
                  <a:srgbClr val="171717"/>
                </a:solidFill>
                <a:effectLst/>
                <a:latin typeface="var(--headline-font)"/>
              </a:rPr>
              <a:t>7. Physical modeling</a:t>
            </a:r>
          </a:p>
          <a:p>
            <a:pPr marL="0" indent="0">
              <a:buNone/>
            </a:pPr>
            <a:r>
              <a:rPr lang="en-US" b="1" i="0" dirty="0">
                <a:solidFill>
                  <a:srgbClr val="171717"/>
                </a:solidFill>
                <a:effectLst/>
                <a:latin typeface="var(--headline-font)"/>
              </a:rPr>
              <a:t>8. Normalization and ensuring the integrity of data</a:t>
            </a:r>
          </a:p>
          <a:p>
            <a:pPr marL="0" indent="0">
              <a:buNone/>
            </a:pPr>
            <a:r>
              <a:rPr lang="en-US" b="1" i="0" dirty="0">
                <a:solidFill>
                  <a:srgbClr val="171717"/>
                </a:solidFill>
                <a:effectLst/>
                <a:latin typeface="var(--headline-font)"/>
              </a:rPr>
              <a:t>9. Maintaining your data model</a:t>
            </a:r>
          </a:p>
          <a:p>
            <a:pPr marL="0" indent="0">
              <a:buNone/>
            </a:pPr>
            <a:r>
              <a:rPr lang="en-US" b="1" dirty="0">
                <a:solidFill>
                  <a:srgbClr val="171717"/>
                </a:solidFill>
                <a:highlight>
                  <a:srgbClr val="FFFF00"/>
                </a:highlight>
                <a:latin typeface="var(--headline-font)"/>
              </a:rPr>
              <a:t>10. Validation and POC</a:t>
            </a:r>
            <a:endParaRPr lang="en-US" b="1" i="0" dirty="0">
              <a:solidFill>
                <a:srgbClr val="171717"/>
              </a:solidFill>
              <a:effectLst/>
              <a:highlight>
                <a:srgbClr val="FFFF00"/>
              </a:highlight>
              <a:latin typeface="var(--headline-font)"/>
            </a:endParaRPr>
          </a:p>
          <a:p>
            <a:pPr marL="0" indent="0">
              <a:buNone/>
            </a:pPr>
            <a:endParaRPr lang="en-US" b="1" i="0" dirty="0">
              <a:solidFill>
                <a:srgbClr val="171717"/>
              </a:solidFill>
              <a:effectLst/>
              <a:latin typeface="var(--headline-font)"/>
            </a:endParaRPr>
          </a:p>
          <a:p>
            <a:pPr marL="0" indent="0">
              <a:buNone/>
            </a:pPr>
            <a:endParaRPr lang="en-US" b="1" i="0" dirty="0">
              <a:solidFill>
                <a:srgbClr val="171717"/>
              </a:solidFill>
              <a:effectLst/>
              <a:latin typeface="var(--headline-font)"/>
            </a:endParaRPr>
          </a:p>
          <a:p>
            <a:pPr marL="0" indent="0">
              <a:buNone/>
            </a:pPr>
            <a:endParaRPr lang="en-US" b="1" i="0" dirty="0">
              <a:solidFill>
                <a:srgbClr val="171717"/>
              </a:solidFill>
              <a:effectLst/>
              <a:latin typeface="var(--headline-font)"/>
            </a:endParaRPr>
          </a:p>
          <a:p>
            <a:pPr marL="514350" indent="-514350">
              <a:buAutoNum type="arabicPeriod"/>
            </a:pPr>
            <a:endParaRPr lang="en-US" b="1" i="0" dirty="0">
              <a:solidFill>
                <a:srgbClr val="171717"/>
              </a:solidFill>
              <a:effectLst/>
              <a:latin typeface="var(--headline-font)"/>
            </a:endParaRPr>
          </a:p>
          <a:p>
            <a:endParaRPr lang="en-US" dirty="0"/>
          </a:p>
        </p:txBody>
      </p:sp>
    </p:spTree>
    <p:extLst>
      <p:ext uri="{BB962C8B-B14F-4D97-AF65-F5344CB8AC3E}">
        <p14:creationId xmlns:p14="http://schemas.microsoft.com/office/powerpoint/2010/main" val="1721934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769A0-6E97-2C9A-5E88-CBBEF08FA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CCB34-7549-3D8A-1982-940B1D53CD66}"/>
              </a:ext>
            </a:extLst>
          </p:cNvPr>
          <p:cNvSpPr>
            <a:spLocks noGrp="1"/>
          </p:cNvSpPr>
          <p:nvPr>
            <p:ph type="title"/>
          </p:nvPr>
        </p:nvSpPr>
        <p:spPr>
          <a:xfrm>
            <a:off x="838200" y="681037"/>
            <a:ext cx="10515600" cy="895515"/>
          </a:xfrm>
        </p:spPr>
        <p:txBody>
          <a:bodyPr>
            <a:normAutofit fontScale="90000"/>
          </a:bodyPr>
          <a:lstStyle/>
          <a:p>
            <a:r>
              <a:rPr lang="en-US" sz="4400" dirty="0">
                <a:solidFill>
                  <a:srgbClr val="161616"/>
                </a:solidFill>
                <a:latin typeface="IBM Plex Sans" panose="020F0502020204030204" pitchFamily="34" charset="0"/>
              </a:rPr>
              <a:t>How to Create a Data Model</a:t>
            </a:r>
            <a:br>
              <a:rPr lang="en-US" sz="4400" dirty="0">
                <a:solidFill>
                  <a:srgbClr val="161616"/>
                </a:solidFill>
                <a:latin typeface="IBM Plex Sans" panose="020F0502020204030204" pitchFamily="34" charset="0"/>
              </a:rPr>
            </a:br>
            <a:endParaRPr lang="en-US" dirty="0"/>
          </a:p>
        </p:txBody>
      </p:sp>
      <p:sp>
        <p:nvSpPr>
          <p:cNvPr id="3" name="Content Placeholder 2">
            <a:extLst>
              <a:ext uri="{FF2B5EF4-FFF2-40B4-BE49-F238E27FC236}">
                <a16:creationId xmlns:a16="http://schemas.microsoft.com/office/drawing/2014/main" id="{E43C546E-2FA4-B3CE-580E-2B27012C29A0}"/>
              </a:ext>
            </a:extLst>
          </p:cNvPr>
          <p:cNvSpPr>
            <a:spLocks noGrp="1"/>
          </p:cNvSpPr>
          <p:nvPr>
            <p:ph idx="1"/>
          </p:nvPr>
        </p:nvSpPr>
        <p:spPr/>
        <p:txBody>
          <a:bodyPr>
            <a:normAutofit/>
          </a:bodyPr>
          <a:lstStyle/>
          <a:p>
            <a:pPr marL="0" indent="0">
              <a:buNone/>
            </a:pPr>
            <a:r>
              <a:rPr lang="en-US" dirty="0">
                <a:solidFill>
                  <a:srgbClr val="161616"/>
                </a:solidFill>
                <a:latin typeface="IBM Plex Sans" panose="020F0502020204030204" pitchFamily="34" charset="0"/>
                <a:hlinkClick r:id="rId2"/>
              </a:rPr>
              <a:t>1. How to Create a Data Model in 9 Steps</a:t>
            </a:r>
            <a:endParaRPr lang="en-US" dirty="0">
              <a:solidFill>
                <a:srgbClr val="161616"/>
              </a:solidFill>
              <a:latin typeface="IBM Plex Sans" panose="020F0502020204030204" pitchFamily="34" charset="0"/>
            </a:endParaRPr>
          </a:p>
          <a:p>
            <a:pPr marL="0" indent="0">
              <a:buNone/>
            </a:pPr>
            <a:r>
              <a:rPr lang="en-US" dirty="0">
                <a:solidFill>
                  <a:srgbClr val="161616"/>
                </a:solidFill>
                <a:latin typeface="IBM Plex Sans" panose="020F0502020204030204" pitchFamily="34" charset="0"/>
                <a:hlinkClick r:id="rId3"/>
              </a:rPr>
              <a:t>2. A Guide for Data Modeling</a:t>
            </a:r>
            <a:endParaRPr lang="en-US" dirty="0">
              <a:solidFill>
                <a:srgbClr val="161616"/>
              </a:solidFill>
              <a:latin typeface="IBM Plex Sans" panose="020F0502020204030204" pitchFamily="34" charset="0"/>
            </a:endParaRPr>
          </a:p>
          <a:p>
            <a:pPr marL="0" indent="0">
              <a:buNone/>
            </a:pPr>
            <a:r>
              <a:rPr lang="en-US" dirty="0">
                <a:solidFill>
                  <a:srgbClr val="242424"/>
                </a:solidFill>
                <a:latin typeface="sohne"/>
                <a:hlinkClick r:id="rId4"/>
              </a:rPr>
              <a:t>3. </a:t>
            </a:r>
            <a:r>
              <a:rPr lang="en-US" i="0" dirty="0">
                <a:solidFill>
                  <a:srgbClr val="272C37"/>
                </a:solidFill>
                <a:effectLst/>
                <a:latin typeface="Roboto" panose="02000000000000000000" pitchFamily="2" charset="0"/>
                <a:hlinkClick r:id="rId4"/>
              </a:rPr>
              <a:t>What is Data Modelling? Overview, Basic Concepts</a:t>
            </a:r>
            <a:endParaRPr lang="en-US" i="0" dirty="0">
              <a:solidFill>
                <a:srgbClr val="272C37"/>
              </a:solidFill>
              <a:effectLst/>
              <a:latin typeface="Roboto" panose="02000000000000000000" pitchFamily="2" charset="0"/>
            </a:endParaRPr>
          </a:p>
          <a:p>
            <a:pPr marL="0" indent="0">
              <a:buNone/>
            </a:pPr>
            <a:r>
              <a:rPr lang="en-US" i="0" dirty="0">
                <a:solidFill>
                  <a:srgbClr val="171717"/>
                </a:solidFill>
                <a:effectLst/>
                <a:latin typeface="var(--headline-font)"/>
                <a:hlinkClick r:id="rId5"/>
              </a:rPr>
              <a:t>4. </a:t>
            </a:r>
            <a:r>
              <a:rPr lang="en-US" i="0" dirty="0">
                <a:solidFill>
                  <a:srgbClr val="3A3A3A"/>
                </a:solidFill>
                <a:effectLst/>
                <a:latin typeface="Tiempos Headline"/>
                <a:hlinkClick r:id="rId5"/>
              </a:rPr>
              <a:t>Data Modeling Explained in 10 Minute</a:t>
            </a:r>
            <a:r>
              <a:rPr lang="en-US" i="0" dirty="0">
                <a:solidFill>
                  <a:srgbClr val="3A3A3A"/>
                </a:solidFill>
                <a:effectLst/>
                <a:latin typeface="Tiempos Headline"/>
              </a:rPr>
              <a:t>s</a:t>
            </a:r>
          </a:p>
          <a:p>
            <a:pPr marL="0" indent="0">
              <a:buNone/>
            </a:pPr>
            <a:r>
              <a:rPr lang="en-US" dirty="0">
                <a:solidFill>
                  <a:srgbClr val="3A3A3A"/>
                </a:solidFill>
                <a:latin typeface="Tiempos Headline"/>
                <a:hlinkClick r:id="rId6"/>
              </a:rPr>
              <a:t>5. Data Modeling 101: An Introduction</a:t>
            </a:r>
            <a:endParaRPr lang="en-US" dirty="0">
              <a:solidFill>
                <a:srgbClr val="3A3A3A"/>
              </a:solidFill>
              <a:latin typeface="Tiempos Headline"/>
            </a:endParaRPr>
          </a:p>
          <a:p>
            <a:pPr marL="0" indent="0">
              <a:buNone/>
            </a:pPr>
            <a:r>
              <a:rPr lang="en-US" dirty="0">
                <a:solidFill>
                  <a:srgbClr val="3A3A3A"/>
                </a:solidFill>
                <a:latin typeface="Tiempos Headline"/>
                <a:hlinkClick r:id="rId7"/>
              </a:rPr>
              <a:t>6. </a:t>
            </a:r>
            <a:r>
              <a:rPr lang="en-US" b="0" i="0" dirty="0">
                <a:solidFill>
                  <a:srgbClr val="4F4F4F"/>
                </a:solidFill>
                <a:effectLst/>
                <a:latin typeface="Arial" panose="020B0604020202020204" pitchFamily="34" charset="0"/>
                <a:hlinkClick r:id="rId7"/>
              </a:rPr>
              <a:t>Data Modeler Tutorial: Modeling for a Small Database</a:t>
            </a:r>
            <a:endParaRPr lang="en-US" b="0" i="0" dirty="0">
              <a:solidFill>
                <a:srgbClr val="4F4F4F"/>
              </a:solidFill>
              <a:effectLst/>
              <a:latin typeface="Arial" panose="020B0604020202020204" pitchFamily="34" charset="0"/>
            </a:endParaRPr>
          </a:p>
          <a:p>
            <a:pPr marL="0" indent="0">
              <a:buNone/>
            </a:pPr>
            <a:endParaRPr lang="en-US" sz="3200" dirty="0">
              <a:solidFill>
                <a:srgbClr val="FFFFFF"/>
              </a:solidFill>
              <a:latin typeface="Roboto Slab" panose="020F0502020204030204" pitchFamily="34" charset="0"/>
            </a:endParaRPr>
          </a:p>
        </p:txBody>
      </p:sp>
    </p:spTree>
    <p:extLst>
      <p:ext uri="{BB962C8B-B14F-4D97-AF65-F5344CB8AC3E}">
        <p14:creationId xmlns:p14="http://schemas.microsoft.com/office/powerpoint/2010/main" val="342689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F2ABE-E033-357D-49F8-66099448A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9A5EF-E2DF-3E2D-F1C0-2B43BDF805D0}"/>
              </a:ext>
            </a:extLst>
          </p:cNvPr>
          <p:cNvSpPr>
            <a:spLocks noGrp="1"/>
          </p:cNvSpPr>
          <p:nvPr>
            <p:ph type="title"/>
          </p:nvPr>
        </p:nvSpPr>
        <p:spPr>
          <a:xfrm>
            <a:off x="838200" y="365126"/>
            <a:ext cx="10515600" cy="896116"/>
          </a:xfrm>
        </p:spPr>
        <p:txBody>
          <a:bodyPr/>
          <a:lstStyle/>
          <a:p>
            <a:r>
              <a:rPr lang="en-US" sz="4400" dirty="0">
                <a:solidFill>
                  <a:srgbClr val="161616"/>
                </a:solidFill>
                <a:latin typeface="IBM Plex Sans" panose="020F0502020204030204" pitchFamily="34" charset="0"/>
              </a:rPr>
              <a:t>What is a </a:t>
            </a:r>
            <a:r>
              <a:rPr lang="en-US" sz="4400" dirty="0">
                <a:solidFill>
                  <a:srgbClr val="161616"/>
                </a:solidFill>
                <a:highlight>
                  <a:srgbClr val="00FFFF"/>
                </a:highlight>
                <a:latin typeface="IBM Plex Sans" panose="020F0502020204030204" pitchFamily="34" charset="0"/>
              </a:rPr>
              <a:t>D</a:t>
            </a:r>
            <a:r>
              <a:rPr lang="en-US" sz="4400" b="0" i="0" u="none" strike="noStrike" dirty="0">
                <a:solidFill>
                  <a:srgbClr val="161616"/>
                </a:solidFill>
                <a:effectLst/>
                <a:highlight>
                  <a:srgbClr val="00FFFF"/>
                </a:highlight>
                <a:latin typeface="IBM Plex Sans" panose="020F0502020204030204" pitchFamily="34" charset="0"/>
              </a:rPr>
              <a:t>ata </a:t>
            </a:r>
            <a:r>
              <a:rPr lang="en-US" dirty="0">
                <a:solidFill>
                  <a:srgbClr val="161616"/>
                </a:solidFill>
                <a:highlight>
                  <a:srgbClr val="00FFFF"/>
                </a:highlight>
                <a:latin typeface="IBM Plex Sans" panose="020F0502020204030204" pitchFamily="34" charset="0"/>
              </a:rPr>
              <a:t>M</a:t>
            </a:r>
            <a:r>
              <a:rPr lang="en-US" sz="4400" b="0" i="0" u="none" strike="noStrike" dirty="0">
                <a:solidFill>
                  <a:srgbClr val="161616"/>
                </a:solidFill>
                <a:effectLst/>
                <a:highlight>
                  <a:srgbClr val="00FFFF"/>
                </a:highlight>
                <a:latin typeface="IBM Plex Sans" panose="020F0502020204030204" pitchFamily="34" charset="0"/>
              </a:rPr>
              <a:t>odel</a:t>
            </a:r>
            <a:r>
              <a:rPr lang="en-US" sz="4400" b="0" i="0" u="none" strike="noStrike" dirty="0">
                <a:solidFill>
                  <a:srgbClr val="161616"/>
                </a:solidFill>
                <a:effectLst/>
                <a:latin typeface="IBM Plex Sans" panose="020F0502020204030204" pitchFamily="34" charset="0"/>
              </a:rPr>
              <a:t>?</a:t>
            </a:r>
            <a:endParaRPr lang="en-US" dirty="0"/>
          </a:p>
        </p:txBody>
      </p:sp>
      <p:pic>
        <p:nvPicPr>
          <p:cNvPr id="1026" name="Picture 2" descr="What Is a Data Model? | GoodData">
            <a:extLst>
              <a:ext uri="{FF2B5EF4-FFF2-40B4-BE49-F238E27FC236}">
                <a16:creationId xmlns:a16="http://schemas.microsoft.com/office/drawing/2014/main" id="{311895D0-3A85-1AE9-F758-3DE698B37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642" y="1261242"/>
            <a:ext cx="9606456" cy="505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1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07174-1602-558D-43AB-C0EFA3C9BE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FB7CD-2FFB-D223-0460-2D99E8B74B65}"/>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3D3AD437-F9AC-A994-280A-44E08A1FAC02}"/>
              </a:ext>
            </a:extLst>
          </p:cNvPr>
          <p:cNvSpPr>
            <a:spLocks noGrp="1"/>
          </p:cNvSpPr>
          <p:nvPr>
            <p:ph idx="1"/>
          </p:nvPr>
        </p:nvSpPr>
        <p:spPr/>
        <p:txBody>
          <a:bodyPr>
            <a:normAutofit/>
          </a:bodyPr>
          <a:lstStyle/>
          <a:p>
            <a:pPr marL="0" indent="0">
              <a:buNone/>
            </a:pPr>
            <a:r>
              <a:rPr lang="en-US" sz="4000" dirty="0">
                <a:solidFill>
                  <a:srgbClr val="161616"/>
                </a:solidFill>
                <a:latin typeface="IBM Plex Sans" panose="020F0502020204030204" pitchFamily="34" charset="0"/>
              </a:rPr>
              <a:t>D</a:t>
            </a:r>
            <a:r>
              <a:rPr lang="en-US" sz="4000" b="0" i="0" u="none" strike="noStrike" dirty="0">
                <a:solidFill>
                  <a:srgbClr val="161616"/>
                </a:solidFill>
                <a:effectLst/>
                <a:latin typeface="IBM Plex Sans" panose="020F0502020204030204" pitchFamily="34" charset="0"/>
              </a:rPr>
              <a:t>ata modeling uses </a:t>
            </a:r>
            <a:r>
              <a:rPr lang="en-US" sz="4000" b="1" i="0" u="none" strike="noStrike" dirty="0">
                <a:solidFill>
                  <a:srgbClr val="161616"/>
                </a:solidFill>
                <a:effectLst/>
                <a:highlight>
                  <a:srgbClr val="00FF00"/>
                </a:highlight>
                <a:latin typeface="IBM Plex Sans" panose="020F0502020204030204" pitchFamily="34" charset="0"/>
              </a:rPr>
              <a:t>abstraction</a:t>
            </a:r>
            <a:r>
              <a:rPr lang="en-US" sz="4000" b="0" i="0" u="none" strike="noStrike" dirty="0">
                <a:solidFill>
                  <a:srgbClr val="161616"/>
                </a:solidFill>
                <a:effectLst/>
                <a:latin typeface="IBM Plex Sans" panose="020F0502020204030204" pitchFamily="34" charset="0"/>
              </a:rPr>
              <a:t> </a:t>
            </a:r>
          </a:p>
          <a:p>
            <a:pPr marL="0" indent="0">
              <a:buNone/>
            </a:pPr>
            <a:r>
              <a:rPr lang="en-US" sz="4000" b="0" i="0" u="none" strike="noStrike" dirty="0">
                <a:solidFill>
                  <a:srgbClr val="161616"/>
                </a:solidFill>
                <a:effectLst/>
                <a:latin typeface="IBM Plex Sans" panose="020F0502020204030204" pitchFamily="34" charset="0"/>
              </a:rPr>
              <a:t>to represent and better understand </a:t>
            </a:r>
          </a:p>
          <a:p>
            <a:pPr marL="0" indent="0">
              <a:buNone/>
            </a:pPr>
            <a:r>
              <a:rPr lang="en-US" sz="4000" b="0" i="0" u="none" strike="noStrike" dirty="0">
                <a:solidFill>
                  <a:srgbClr val="161616"/>
                </a:solidFill>
                <a:effectLst/>
                <a:latin typeface="IBM Plex Sans" panose="020F0502020204030204" pitchFamily="34" charset="0"/>
              </a:rPr>
              <a:t>the </a:t>
            </a:r>
            <a:r>
              <a:rPr lang="en-US" sz="4000" b="0" i="0" u="none" strike="noStrike" dirty="0">
                <a:solidFill>
                  <a:srgbClr val="161616"/>
                </a:solidFill>
                <a:effectLst/>
                <a:highlight>
                  <a:srgbClr val="00FF00"/>
                </a:highlight>
                <a:latin typeface="IBM Plex Sans" panose="020F0502020204030204" pitchFamily="34" charset="0"/>
              </a:rPr>
              <a:t>nature of data flow </a:t>
            </a:r>
            <a:r>
              <a:rPr lang="en-US" sz="4000" b="0" i="0" u="none" strike="noStrike" dirty="0">
                <a:solidFill>
                  <a:srgbClr val="161616"/>
                </a:solidFill>
                <a:effectLst/>
                <a:latin typeface="IBM Plex Sans" panose="020F0502020204030204" pitchFamily="34" charset="0"/>
              </a:rPr>
              <a:t>within an </a:t>
            </a:r>
          </a:p>
          <a:p>
            <a:pPr marL="0" indent="0">
              <a:buNone/>
            </a:pPr>
            <a:r>
              <a:rPr lang="en-US" sz="4000" b="0" i="0" u="none" strike="noStrike" dirty="0">
                <a:solidFill>
                  <a:srgbClr val="161616"/>
                </a:solidFill>
                <a:effectLst/>
                <a:latin typeface="IBM Plex Sans" panose="020F0502020204030204" pitchFamily="34" charset="0"/>
              </a:rPr>
              <a:t>enterprise information system.</a:t>
            </a:r>
            <a:endParaRPr lang="en-US" sz="4000" dirty="0"/>
          </a:p>
        </p:txBody>
      </p:sp>
    </p:spTree>
    <p:extLst>
      <p:ext uri="{BB962C8B-B14F-4D97-AF65-F5344CB8AC3E}">
        <p14:creationId xmlns:p14="http://schemas.microsoft.com/office/powerpoint/2010/main" val="8118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55A1-CDAF-F910-7922-16E3EA3AF438}"/>
              </a:ext>
            </a:extLst>
          </p:cNvPr>
          <p:cNvSpPr>
            <a:spLocks noGrp="1"/>
          </p:cNvSpPr>
          <p:nvPr>
            <p:ph type="title"/>
          </p:nvPr>
        </p:nvSpPr>
        <p:spPr/>
        <p:txBody>
          <a:bodyPr/>
          <a:lstStyle/>
          <a:p>
            <a:r>
              <a:rPr lang="en-US" dirty="0"/>
              <a:t>What is </a:t>
            </a:r>
            <a:r>
              <a:rPr lang="en-US" b="0" i="0" u="none" strike="noStrike" dirty="0">
                <a:solidFill>
                  <a:srgbClr val="161616"/>
                </a:solidFill>
                <a:effectLst/>
                <a:latin typeface="IBM Plex Sans" panose="020B0503050203000203" pitchFamily="34" charset="0"/>
              </a:rPr>
              <a:t>Data modeling?</a:t>
            </a:r>
            <a:endParaRPr lang="en-US" dirty="0"/>
          </a:p>
        </p:txBody>
      </p:sp>
      <p:sp>
        <p:nvSpPr>
          <p:cNvPr id="3" name="Content Placeholder 2">
            <a:extLst>
              <a:ext uri="{FF2B5EF4-FFF2-40B4-BE49-F238E27FC236}">
                <a16:creationId xmlns:a16="http://schemas.microsoft.com/office/drawing/2014/main" id="{BCD2F2F4-ECB6-7688-2ECA-2001831A56AB}"/>
              </a:ext>
            </a:extLst>
          </p:cNvPr>
          <p:cNvSpPr>
            <a:spLocks noGrp="1"/>
          </p:cNvSpPr>
          <p:nvPr>
            <p:ph idx="1"/>
          </p:nvPr>
        </p:nvSpPr>
        <p:spPr/>
        <p:txBody>
          <a:bodyPr>
            <a:normAutofit/>
          </a:bodyPr>
          <a:lstStyle/>
          <a:p>
            <a:pPr marL="0" indent="0">
              <a:buNone/>
            </a:pPr>
            <a:r>
              <a:rPr lang="en-US" sz="3200" b="1" i="0" u="none" strike="noStrike" dirty="0">
                <a:solidFill>
                  <a:srgbClr val="161616"/>
                </a:solidFill>
                <a:effectLst/>
                <a:highlight>
                  <a:srgbClr val="00FF00"/>
                </a:highlight>
                <a:latin typeface="IBM Plex Sans" panose="020B0503050203000203" pitchFamily="34" charset="0"/>
              </a:rPr>
              <a:t>visual representation :</a:t>
            </a:r>
          </a:p>
          <a:p>
            <a:pPr marL="0" indent="0">
              <a:buNone/>
            </a:pPr>
            <a:endParaRPr lang="en-US" sz="3200" b="0" i="0" u="none" strike="noStrike" dirty="0">
              <a:solidFill>
                <a:srgbClr val="161616"/>
              </a:solidFill>
              <a:effectLst/>
              <a:latin typeface="IBM Plex Sans" panose="020B0503050203000203" pitchFamily="34" charset="0"/>
            </a:endParaRPr>
          </a:p>
          <a:p>
            <a:pPr marL="0" indent="0">
              <a:buNone/>
            </a:pPr>
            <a:r>
              <a:rPr lang="en-US" sz="3600" b="0" i="0" u="none" strike="noStrike" dirty="0">
                <a:solidFill>
                  <a:srgbClr val="161616"/>
                </a:solidFill>
                <a:effectLst/>
                <a:latin typeface="IBM Plex Sans" panose="020B0503050203000203" pitchFamily="34" charset="0"/>
              </a:rPr>
              <a:t>1. Data modeling is the process of creating a </a:t>
            </a:r>
            <a:r>
              <a:rPr lang="en-US" sz="3600" b="1" i="0" u="none" strike="noStrike" dirty="0">
                <a:solidFill>
                  <a:srgbClr val="161616"/>
                </a:solidFill>
                <a:effectLst/>
                <a:highlight>
                  <a:srgbClr val="00FF00"/>
                </a:highlight>
                <a:latin typeface="IBM Plex Sans" panose="020B0503050203000203" pitchFamily="34" charset="0"/>
              </a:rPr>
              <a:t>visual representation </a:t>
            </a:r>
            <a:r>
              <a:rPr lang="en-US" sz="3600" b="0" i="0" u="none" strike="noStrike" dirty="0">
                <a:solidFill>
                  <a:srgbClr val="161616"/>
                </a:solidFill>
                <a:effectLst/>
                <a:latin typeface="IBM Plex Sans" panose="020B0503050203000203" pitchFamily="34" charset="0"/>
              </a:rPr>
              <a:t>of either a whole information system or parts of it to communicate connections between data points and structures. </a:t>
            </a:r>
            <a:endParaRPr lang="en-US" sz="3600" dirty="0">
              <a:solidFill>
                <a:srgbClr val="161616"/>
              </a:solidFill>
              <a:latin typeface="IBM Plex Sans" panose="020B0503050203000203" pitchFamily="34" charset="0"/>
            </a:endParaRPr>
          </a:p>
          <a:p>
            <a:pPr marL="0" indent="0">
              <a:buNone/>
            </a:pPr>
            <a:endParaRPr lang="en-US" sz="3200" dirty="0">
              <a:solidFill>
                <a:srgbClr val="161616"/>
              </a:solidFill>
              <a:latin typeface="IBM Plex Sans" panose="020B0503050203000203" pitchFamily="34" charset="0"/>
            </a:endParaRPr>
          </a:p>
        </p:txBody>
      </p:sp>
    </p:spTree>
    <p:extLst>
      <p:ext uri="{BB962C8B-B14F-4D97-AF65-F5344CB8AC3E}">
        <p14:creationId xmlns:p14="http://schemas.microsoft.com/office/powerpoint/2010/main" val="344730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55A1-CDAF-F910-7922-16E3EA3AF438}"/>
              </a:ext>
            </a:extLst>
          </p:cNvPr>
          <p:cNvSpPr>
            <a:spLocks noGrp="1"/>
          </p:cNvSpPr>
          <p:nvPr>
            <p:ph type="title"/>
          </p:nvPr>
        </p:nvSpPr>
        <p:spPr/>
        <p:txBody>
          <a:bodyPr/>
          <a:lstStyle/>
          <a:p>
            <a:r>
              <a:rPr lang="en-US" dirty="0"/>
              <a:t>What is </a:t>
            </a:r>
            <a:r>
              <a:rPr lang="en-US" b="0" i="0" u="none" strike="noStrike" dirty="0">
                <a:solidFill>
                  <a:srgbClr val="161616"/>
                </a:solidFill>
                <a:effectLst/>
                <a:latin typeface="IBM Plex Sans" panose="020B0503050203000203" pitchFamily="34" charset="0"/>
              </a:rPr>
              <a:t>Data modeling?</a:t>
            </a:r>
            <a:endParaRPr lang="en-US" dirty="0"/>
          </a:p>
        </p:txBody>
      </p:sp>
      <p:sp>
        <p:nvSpPr>
          <p:cNvPr id="3" name="Content Placeholder 2">
            <a:extLst>
              <a:ext uri="{FF2B5EF4-FFF2-40B4-BE49-F238E27FC236}">
                <a16:creationId xmlns:a16="http://schemas.microsoft.com/office/drawing/2014/main" id="{BCD2F2F4-ECB6-7688-2ECA-2001831A56AB}"/>
              </a:ext>
            </a:extLst>
          </p:cNvPr>
          <p:cNvSpPr>
            <a:spLocks noGrp="1"/>
          </p:cNvSpPr>
          <p:nvPr>
            <p:ph idx="1"/>
          </p:nvPr>
        </p:nvSpPr>
        <p:spPr/>
        <p:txBody>
          <a:bodyPr>
            <a:normAutofit/>
          </a:bodyPr>
          <a:lstStyle/>
          <a:p>
            <a:pPr marL="0" indent="0">
              <a:buNone/>
            </a:pPr>
            <a:r>
              <a:rPr lang="en-US" sz="3200" b="1" dirty="0">
                <a:solidFill>
                  <a:srgbClr val="161616"/>
                </a:solidFill>
                <a:latin typeface="IBM Plex Sans" panose="020B0503050203000203" pitchFamily="34" charset="0"/>
              </a:rPr>
              <a:t>Goal of </a:t>
            </a:r>
            <a:r>
              <a:rPr lang="en-US" sz="3200" b="1" i="0" u="none" strike="noStrike" dirty="0">
                <a:solidFill>
                  <a:srgbClr val="161616"/>
                </a:solidFill>
                <a:effectLst/>
                <a:latin typeface="IBM Plex Sans" panose="020B0503050203000203" pitchFamily="34" charset="0"/>
              </a:rPr>
              <a:t>Data modeling:</a:t>
            </a:r>
          </a:p>
          <a:p>
            <a:pPr marL="0" indent="0">
              <a:buNone/>
            </a:pPr>
            <a:endParaRPr lang="en-US" sz="3200" b="0" i="0" u="none" strike="noStrike" dirty="0">
              <a:solidFill>
                <a:srgbClr val="161616"/>
              </a:solidFill>
              <a:effectLst/>
              <a:latin typeface="IBM Plex Sans" panose="020B0503050203000203" pitchFamily="34" charset="0"/>
            </a:endParaRPr>
          </a:p>
          <a:p>
            <a:pPr marL="0" indent="0">
              <a:buNone/>
            </a:pPr>
            <a:r>
              <a:rPr lang="en-US" sz="3600" b="0" i="0" u="none" strike="noStrike" dirty="0">
                <a:solidFill>
                  <a:srgbClr val="161616"/>
                </a:solidFill>
                <a:effectLst/>
                <a:latin typeface="IBM Plex Sans" panose="020B0503050203000203" pitchFamily="34" charset="0"/>
              </a:rPr>
              <a:t>2. The </a:t>
            </a:r>
            <a:r>
              <a:rPr lang="en-US" sz="3600" b="0" i="0" u="none" strike="noStrike" dirty="0">
                <a:solidFill>
                  <a:srgbClr val="161616"/>
                </a:solidFill>
                <a:effectLst/>
                <a:highlight>
                  <a:srgbClr val="FFFF00"/>
                </a:highlight>
                <a:latin typeface="IBM Plex Sans" panose="020B0503050203000203" pitchFamily="34" charset="0"/>
              </a:rPr>
              <a:t>goal</a:t>
            </a:r>
            <a:r>
              <a:rPr lang="en-US" sz="3600" b="0" i="0" u="none" strike="noStrike" dirty="0">
                <a:solidFill>
                  <a:srgbClr val="161616"/>
                </a:solidFill>
                <a:effectLst/>
                <a:latin typeface="IBM Plex Sans" panose="020B0503050203000203" pitchFamily="34" charset="0"/>
              </a:rPr>
              <a:t> is to illustrate the </a:t>
            </a:r>
            <a:r>
              <a:rPr lang="en-US" sz="3600" b="1" i="0" u="none" strike="noStrike" dirty="0">
                <a:solidFill>
                  <a:srgbClr val="161616"/>
                </a:solidFill>
                <a:effectLst/>
                <a:latin typeface="IBM Plex Sans" panose="020B0503050203000203" pitchFamily="34" charset="0"/>
              </a:rPr>
              <a:t>types of data </a:t>
            </a:r>
            <a:r>
              <a:rPr lang="en-US" sz="3600" b="0" i="0" u="none" strike="noStrike" dirty="0">
                <a:solidFill>
                  <a:srgbClr val="161616"/>
                </a:solidFill>
                <a:effectLst/>
                <a:latin typeface="IBM Plex Sans" panose="020B0503050203000203" pitchFamily="34" charset="0"/>
              </a:rPr>
              <a:t>used and stored within the system, </a:t>
            </a:r>
            <a:r>
              <a:rPr lang="en-US" sz="3600" b="0" i="0" u="none" strike="noStrike" dirty="0">
                <a:solidFill>
                  <a:srgbClr val="161616"/>
                </a:solidFill>
                <a:effectLst/>
                <a:highlight>
                  <a:srgbClr val="00FF00"/>
                </a:highlight>
                <a:latin typeface="IBM Plex Sans" panose="020B0503050203000203" pitchFamily="34" charset="0"/>
              </a:rPr>
              <a:t>the relationships among these data types</a:t>
            </a:r>
            <a:r>
              <a:rPr lang="en-US" sz="3600" b="0" i="0" u="none" strike="noStrike" dirty="0">
                <a:solidFill>
                  <a:srgbClr val="161616"/>
                </a:solidFill>
                <a:effectLst/>
                <a:latin typeface="IBM Plex Sans" panose="020B0503050203000203" pitchFamily="34" charset="0"/>
              </a:rPr>
              <a:t>, the ways the data can be grouped and organized and its formats and attributes.</a:t>
            </a:r>
            <a:endParaRPr lang="en-US" sz="3600" dirty="0"/>
          </a:p>
        </p:txBody>
      </p:sp>
    </p:spTree>
    <p:extLst>
      <p:ext uri="{BB962C8B-B14F-4D97-AF65-F5344CB8AC3E}">
        <p14:creationId xmlns:p14="http://schemas.microsoft.com/office/powerpoint/2010/main" val="28532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4DCA-22A9-1AE8-F639-6362E89BFA3A}"/>
              </a:ext>
            </a:extLst>
          </p:cNvPr>
          <p:cNvSpPr>
            <a:spLocks noGrp="1"/>
          </p:cNvSpPr>
          <p:nvPr>
            <p:ph type="title"/>
          </p:nvPr>
        </p:nvSpPr>
        <p:spPr>
          <a:xfrm>
            <a:off x="838200" y="365126"/>
            <a:ext cx="10515600" cy="759340"/>
          </a:xfrm>
        </p:spPr>
        <p:txBody>
          <a:bodyPr/>
          <a:lstStyle/>
          <a:p>
            <a:r>
              <a:rPr lang="en-US" dirty="0"/>
              <a:t>Data Modeling Example</a:t>
            </a:r>
          </a:p>
        </p:txBody>
      </p:sp>
      <p:pic>
        <p:nvPicPr>
          <p:cNvPr id="1026" name="Picture 2" descr="What is Data Modeling? | IBM">
            <a:extLst>
              <a:ext uri="{FF2B5EF4-FFF2-40B4-BE49-F238E27FC236}">
                <a16:creationId xmlns:a16="http://schemas.microsoft.com/office/drawing/2014/main" id="{E85A0E45-1DB2-4995-FB1E-28DE8CCFDC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4530" y="1013254"/>
            <a:ext cx="8748584" cy="526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729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2158</Words>
  <Application>Microsoft Macintosh PowerPoint</Application>
  <PresentationFormat>Widescreen</PresentationFormat>
  <Paragraphs>224</Paragraphs>
  <Slides>49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49</vt:i4>
      </vt:variant>
    </vt:vector>
  </HeadingPairs>
  <TitlesOfParts>
    <vt:vector size="68" baseType="lpstr">
      <vt:lpstr>-apple-system</vt:lpstr>
      <vt:lpstr>Arial</vt:lpstr>
      <vt:lpstr>Calibri</vt:lpstr>
      <vt:lpstr>Calibri Light</vt:lpstr>
      <vt:lpstr>IBM Plex Sans</vt:lpstr>
      <vt:lpstr>inherit</vt:lpstr>
      <vt:lpstr>JetBrainsMono-Bold</vt:lpstr>
      <vt:lpstr>JetBrainsMono-Italic</vt:lpstr>
      <vt:lpstr>JetBrainsMono-Regular</vt:lpstr>
      <vt:lpstr>Noto Sans</vt:lpstr>
      <vt:lpstr>Optimo-Plain</vt:lpstr>
      <vt:lpstr>Roboto</vt:lpstr>
      <vt:lpstr>Roboto Slab</vt:lpstr>
      <vt:lpstr>sohne</vt:lpstr>
      <vt:lpstr>Source Sans Pro</vt:lpstr>
      <vt:lpstr>source-serif-pro</vt:lpstr>
      <vt:lpstr>Tiempos Headline</vt:lpstr>
      <vt:lpstr>var(--headline-font)</vt:lpstr>
      <vt:lpstr>Office Theme</vt:lpstr>
      <vt:lpstr>What  is  Data Modeling</vt:lpstr>
      <vt:lpstr>Table of Contents</vt:lpstr>
      <vt:lpstr>What is Data Modeling?</vt:lpstr>
      <vt:lpstr>What is a Data Model?</vt:lpstr>
      <vt:lpstr>What is a Data Model?</vt:lpstr>
      <vt:lpstr>Abstraction</vt:lpstr>
      <vt:lpstr>What is Data modeling?</vt:lpstr>
      <vt:lpstr>What is Data modeling?</vt:lpstr>
      <vt:lpstr>Data Modeling Example</vt:lpstr>
      <vt:lpstr>Data Modeling: as a Process…</vt:lpstr>
      <vt:lpstr>Why to Build Data Models</vt:lpstr>
      <vt:lpstr>Example: Data and Level of Abstraction</vt:lpstr>
      <vt:lpstr>Data Model as a Road Map</vt:lpstr>
      <vt:lpstr>Data Modeling Techniques</vt:lpstr>
      <vt:lpstr>Is a Data Model an Important Document</vt:lpstr>
      <vt:lpstr>Types of Data Models</vt:lpstr>
      <vt:lpstr>PowerPoint Presentation</vt:lpstr>
      <vt:lpstr>PowerPoint Presentation</vt:lpstr>
      <vt:lpstr>PowerPoint Presentation</vt:lpstr>
      <vt:lpstr>Conceptual data models</vt:lpstr>
      <vt:lpstr>Example: Conceptual Data Model</vt:lpstr>
      <vt:lpstr>PowerPoint Presentation</vt:lpstr>
      <vt:lpstr>Conceptual data models</vt:lpstr>
      <vt:lpstr>PowerPoint Presentation</vt:lpstr>
      <vt:lpstr>PowerPoint Presentation</vt:lpstr>
      <vt:lpstr>Conceptual Data Model</vt:lpstr>
      <vt:lpstr>Benefits of conceptual data models </vt:lpstr>
      <vt:lpstr>Example of Conceptual Data Models </vt:lpstr>
      <vt:lpstr>Logical Data Models</vt:lpstr>
      <vt:lpstr>PowerPoint Presentation</vt:lpstr>
      <vt:lpstr>EXAMPLE: Logical Data Model</vt:lpstr>
      <vt:lpstr>Purpose of Logical Data Model</vt:lpstr>
      <vt:lpstr>Physical Data Models</vt:lpstr>
      <vt:lpstr>Physical Data Model</vt:lpstr>
      <vt:lpstr>PowerPoint Presentation</vt:lpstr>
      <vt:lpstr>Data Modeling Process</vt:lpstr>
      <vt:lpstr>Data Modeling Process</vt:lpstr>
      <vt:lpstr>What are Entities and Attributes? </vt:lpstr>
      <vt:lpstr>Data Modeling Process</vt:lpstr>
      <vt:lpstr>Data Modeling Process</vt:lpstr>
      <vt:lpstr>Data Modeling Process</vt:lpstr>
      <vt:lpstr>Data Modeling Process</vt:lpstr>
      <vt:lpstr>Data Modeling Process</vt:lpstr>
      <vt:lpstr>Types of Data Modeling</vt:lpstr>
      <vt:lpstr>Benefits of Data Modeling</vt:lpstr>
      <vt:lpstr>Data Modeling Tools </vt:lpstr>
      <vt:lpstr> Free data modeling tools: Open-Source  </vt:lpstr>
      <vt:lpstr>How to Create a Data Model in 10 Steps </vt:lpstr>
      <vt:lpstr>How to Create a Data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Modeling</dc:title>
  <dc:creator>Parsian, Mahmoud</dc:creator>
  <cp:lastModifiedBy>Parsian, Mahmoud</cp:lastModifiedBy>
  <cp:revision>31</cp:revision>
  <dcterms:created xsi:type="dcterms:W3CDTF">2024-02-04T19:50:35Z</dcterms:created>
  <dcterms:modified xsi:type="dcterms:W3CDTF">2024-05-01T00:29:05Z</dcterms:modified>
</cp:coreProperties>
</file>